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charts/chart10.xml" ContentType="application/vnd.openxmlformats-officedocument.drawingml.chart+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4.xml" ContentType="application/vnd.openxmlformats-officedocument.drawingml.chart+xml"/>
  <Override PartName="/ppt/theme/themeOverride1.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5.xml" ContentType="application/vnd.openxmlformats-officedocument.drawingml.chart+xml"/>
  <Override PartName="/ppt/theme/themeOverride2.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1" r:id="rId1"/>
  </p:sldMasterIdLst>
  <p:notesMasterIdLst>
    <p:notesMasterId r:id="rId78"/>
  </p:notesMasterIdLst>
  <p:handoutMasterIdLst>
    <p:handoutMasterId r:id="rId79"/>
  </p:handoutMasterIdLst>
  <p:sldIdLst>
    <p:sldId id="587" r:id="rId2"/>
    <p:sldId id="588" r:id="rId3"/>
    <p:sldId id="865" r:id="rId4"/>
    <p:sldId id="870" r:id="rId5"/>
    <p:sldId id="871" r:id="rId6"/>
    <p:sldId id="872" r:id="rId7"/>
    <p:sldId id="873" r:id="rId8"/>
    <p:sldId id="874" r:id="rId9"/>
    <p:sldId id="875" r:id="rId10"/>
    <p:sldId id="876" r:id="rId11"/>
    <p:sldId id="877" r:id="rId12"/>
    <p:sldId id="878" r:id="rId13"/>
    <p:sldId id="879" r:id="rId14"/>
    <p:sldId id="880" r:id="rId15"/>
    <p:sldId id="881" r:id="rId16"/>
    <p:sldId id="882" r:id="rId17"/>
    <p:sldId id="883" r:id="rId18"/>
    <p:sldId id="884" r:id="rId19"/>
    <p:sldId id="885" r:id="rId20"/>
    <p:sldId id="721" r:id="rId21"/>
    <p:sldId id="908" r:id="rId22"/>
    <p:sldId id="909" r:id="rId23"/>
    <p:sldId id="910" r:id="rId24"/>
    <p:sldId id="911" r:id="rId25"/>
    <p:sldId id="912" r:id="rId26"/>
    <p:sldId id="913" r:id="rId27"/>
    <p:sldId id="914" r:id="rId28"/>
    <p:sldId id="915" r:id="rId29"/>
    <p:sldId id="916" r:id="rId30"/>
    <p:sldId id="917" r:id="rId31"/>
    <p:sldId id="918" r:id="rId32"/>
    <p:sldId id="919" r:id="rId33"/>
    <p:sldId id="920" r:id="rId34"/>
    <p:sldId id="921" r:id="rId35"/>
    <p:sldId id="922" r:id="rId36"/>
    <p:sldId id="923" r:id="rId37"/>
    <p:sldId id="924" r:id="rId38"/>
    <p:sldId id="925" r:id="rId39"/>
    <p:sldId id="926" r:id="rId40"/>
    <p:sldId id="844" r:id="rId41"/>
    <p:sldId id="898" r:id="rId42"/>
    <p:sldId id="899" r:id="rId43"/>
    <p:sldId id="900" r:id="rId44"/>
    <p:sldId id="901" r:id="rId45"/>
    <p:sldId id="902" r:id="rId46"/>
    <p:sldId id="903" r:id="rId47"/>
    <p:sldId id="904" r:id="rId48"/>
    <p:sldId id="905" r:id="rId49"/>
    <p:sldId id="630" r:id="rId50"/>
    <p:sldId id="631" r:id="rId51"/>
    <p:sldId id="632" r:id="rId52"/>
    <p:sldId id="633" r:id="rId53"/>
    <p:sldId id="634" r:id="rId54"/>
    <p:sldId id="635" r:id="rId55"/>
    <p:sldId id="636" r:id="rId56"/>
    <p:sldId id="637" r:id="rId57"/>
    <p:sldId id="638" r:id="rId58"/>
    <p:sldId id="639" r:id="rId59"/>
    <p:sldId id="640" r:id="rId60"/>
    <p:sldId id="641" r:id="rId61"/>
    <p:sldId id="852" r:id="rId62"/>
    <p:sldId id="853" r:id="rId63"/>
    <p:sldId id="854" r:id="rId64"/>
    <p:sldId id="855" r:id="rId65"/>
    <p:sldId id="856" r:id="rId66"/>
    <p:sldId id="906" r:id="rId67"/>
    <p:sldId id="896" r:id="rId68"/>
    <p:sldId id="897" r:id="rId69"/>
    <p:sldId id="887" r:id="rId70"/>
    <p:sldId id="888" r:id="rId71"/>
    <p:sldId id="889" r:id="rId72"/>
    <p:sldId id="890" r:id="rId73"/>
    <p:sldId id="891" r:id="rId74"/>
    <p:sldId id="892" r:id="rId75"/>
    <p:sldId id="893" r:id="rId76"/>
    <p:sldId id="894" r:id="rId77"/>
  </p:sldIdLst>
  <p:sldSz cx="9144000" cy="6858000" type="screen4x3"/>
  <p:notesSz cx="7010400" cy="9236075"/>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6432"/>
    <a:srgbClr val="969696"/>
    <a:srgbClr val="C80000"/>
    <a:srgbClr val="00C800"/>
    <a:srgbClr val="000064"/>
    <a:srgbClr val="FAC800"/>
    <a:srgbClr val="C86400"/>
    <a:srgbClr val="646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9121" autoAdjust="0"/>
  </p:normalViewPr>
  <p:slideViewPr>
    <p:cSldViewPr>
      <p:cViewPr>
        <p:scale>
          <a:sx n="75" d="100"/>
          <a:sy n="75" d="100"/>
        </p:scale>
        <p:origin x="-936" y="-7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1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D:\Mis%20Documentos\Calificadoras\Moodys%20Noviembre%20201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dcediel\AppData\Local\Microsoft\Windows\Temporary%20Internet%20Files\Content.Outlook\51M9A6I9\Bogot&#225;%20-%20Soacha.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Mis%20Documentos\Calificadoras\Fitch%20Ratings%20mayo%20201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Mis%20Documentos\Calificadoras\Fitch%20Ratings%20mayo%20201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Mis%20Documentos\Calificadoras\Fitch%20Ratings%20mayo%202012.xlsx" TargetMode="External"/></Relationships>
</file>

<file path=ppt/charts/_rels/chart14.xml.rels><?xml version="1.0" encoding="UTF-8" standalone="yes"?>
<Relationships xmlns="http://schemas.openxmlformats.org/package/2006/relationships"><Relationship Id="rId2" Type="http://schemas.openxmlformats.org/officeDocument/2006/relationships/oleObject" Target="file:///C:\SDH_DIRECCI&#211;N%20DE%20PRESUPUESTO\2013\Copia%20de%20calificadora%2016ENERO2013%20(FITCH).xls" TargetMode="External"/><Relationship Id="rId1" Type="http://schemas.openxmlformats.org/officeDocument/2006/relationships/themeOverride" Target="../theme/themeOverride1.xml"/></Relationships>
</file>

<file path=ppt/charts/_rels/chart15.xml.rels><?xml version="1.0" encoding="UTF-8" standalone="yes"?>
<Relationships xmlns="http://schemas.openxmlformats.org/package/2006/relationships"><Relationship Id="rId2" Type="http://schemas.openxmlformats.org/officeDocument/2006/relationships/oleObject" Target="file:///C:\SDH_DIRECCI&#211;N%20DE%20PRESUPUESTO\2013\Copia%20de%20calificadora%2016ENERO2013%20(FITCH).xls" TargetMode="External"/><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oleObject" Target="file:///D:\Mis%20Documentos\Calificadoras\Industria%20201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Mis%20Documentos\Calificadoras\Industria%20201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Mis%20Documentos\Calificadoras\Industria%20201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pccadee03016\Compartidos_Vanessa\VANESSA\INFORME%20SEGUIMIENTO%20MENSUAL\Seguimientos\Construcci&#243;n\Licencia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pccadee03016\Compartidos_Vanessa\VANESSA\INFORME%20SEGUIMIENTO%20MENSUAL\Seguimientos\Construcci&#243;n\Licencia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pccadee03016\Compartidos_Vanessa\VANESSA\INFORME%20SEGUIMIENTO%20MENSUAL\Seguimientos\Construcci&#243;n\Galeri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pccadee03016\Compartidos_Vanessa\VANESSA\INFORME%20SEGUIMIENTO%20MENSUAL\Bases%20de%20datos\Fedesarrollo\EOC.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pccadee03016\Compartidos_Vanessa\VANESSA\INFORME%20SEGUIMIENTO%20MENSUAL\Seguimientos\Construcci&#243;n\Galeri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Datos!$B$2</c:f>
              <c:strCache>
                <c:ptCount val="1"/>
                <c:pt idx="0">
                  <c:v>Bogotá</c:v>
                </c:pt>
              </c:strCache>
            </c:strRef>
          </c:tx>
          <c:marker>
            <c:symbol val="none"/>
          </c:marker>
          <c:cat>
            <c:strRef>
              <c:f>Datos!$A$3:$A$9</c:f>
              <c:strCache>
                <c:ptCount val="7"/>
                <c:pt idx="0">
                  <c:v>2005</c:v>
                </c:pt>
                <c:pt idx="1">
                  <c:v>2006</c:v>
                </c:pt>
                <c:pt idx="2">
                  <c:v>2007</c:v>
                </c:pt>
                <c:pt idx="3">
                  <c:v>2008</c:v>
                </c:pt>
                <c:pt idx="4">
                  <c:v>2009</c:v>
                </c:pt>
                <c:pt idx="5">
                  <c:v>2010p</c:v>
                </c:pt>
                <c:pt idx="6">
                  <c:v>2011pr</c:v>
                </c:pt>
              </c:strCache>
            </c:strRef>
          </c:cat>
          <c:val>
            <c:numRef>
              <c:f>Datos!$B$3:$B$9</c:f>
              <c:numCache>
                <c:formatCode>0.0</c:formatCode>
                <c:ptCount val="7"/>
                <c:pt idx="0">
                  <c:v>5.2127522062539011</c:v>
                </c:pt>
                <c:pt idx="1">
                  <c:v>6.9939129949181833</c:v>
                </c:pt>
                <c:pt idx="2">
                  <c:v>6.4469659801455137</c:v>
                </c:pt>
                <c:pt idx="3">
                  <c:v>3.5656497308111046</c:v>
                </c:pt>
                <c:pt idx="4">
                  <c:v>1.3407948186234142</c:v>
                </c:pt>
                <c:pt idx="5">
                  <c:v>3.0983415089932187</c:v>
                </c:pt>
                <c:pt idx="6">
                  <c:v>6.0240527093283536</c:v>
                </c:pt>
              </c:numCache>
            </c:numRef>
          </c:val>
          <c:smooth val="0"/>
        </c:ser>
        <c:ser>
          <c:idx val="1"/>
          <c:order val="1"/>
          <c:tx>
            <c:strRef>
              <c:f>Datos!$C$2</c:f>
              <c:strCache>
                <c:ptCount val="1"/>
                <c:pt idx="0">
                  <c:v>Colombia</c:v>
                </c:pt>
              </c:strCache>
            </c:strRef>
          </c:tx>
          <c:marker>
            <c:symbol val="none"/>
          </c:marker>
          <c:cat>
            <c:strRef>
              <c:f>Datos!$A$3:$A$9</c:f>
              <c:strCache>
                <c:ptCount val="7"/>
                <c:pt idx="0">
                  <c:v>2005</c:v>
                </c:pt>
                <c:pt idx="1">
                  <c:v>2006</c:v>
                </c:pt>
                <c:pt idx="2">
                  <c:v>2007</c:v>
                </c:pt>
                <c:pt idx="3">
                  <c:v>2008</c:v>
                </c:pt>
                <c:pt idx="4">
                  <c:v>2009</c:v>
                </c:pt>
                <c:pt idx="5">
                  <c:v>2010p</c:v>
                </c:pt>
                <c:pt idx="6">
                  <c:v>2011pr</c:v>
                </c:pt>
              </c:strCache>
            </c:strRef>
          </c:cat>
          <c:val>
            <c:numRef>
              <c:f>Datos!$C$3:$C$9</c:f>
              <c:numCache>
                <c:formatCode>0.0</c:formatCode>
                <c:ptCount val="7"/>
                <c:pt idx="0">
                  <c:v>4.7065559338311829</c:v>
                </c:pt>
                <c:pt idx="1">
                  <c:v>6.6975152577052768</c:v>
                </c:pt>
                <c:pt idx="2">
                  <c:v>6.9006276554122223</c:v>
                </c:pt>
                <c:pt idx="3">
                  <c:v>3.5468048857810714</c:v>
                </c:pt>
                <c:pt idx="4">
                  <c:v>1.6515492452905391</c:v>
                </c:pt>
                <c:pt idx="5">
                  <c:v>4.0011851735765021</c:v>
                </c:pt>
                <c:pt idx="6">
                  <c:v>5.9140278631283394</c:v>
                </c:pt>
              </c:numCache>
            </c:numRef>
          </c:val>
          <c:smooth val="0"/>
        </c:ser>
        <c:dLbls>
          <c:showLegendKey val="0"/>
          <c:showVal val="0"/>
          <c:showCatName val="0"/>
          <c:showSerName val="0"/>
          <c:showPercent val="0"/>
          <c:showBubbleSize val="0"/>
        </c:dLbls>
        <c:marker val="1"/>
        <c:smooth val="0"/>
        <c:axId val="154354432"/>
        <c:axId val="154355968"/>
      </c:lineChart>
      <c:catAx>
        <c:axId val="154354432"/>
        <c:scaling>
          <c:orientation val="minMax"/>
        </c:scaling>
        <c:delete val="0"/>
        <c:axPos val="b"/>
        <c:majorTickMark val="out"/>
        <c:minorTickMark val="none"/>
        <c:tickLblPos val="nextTo"/>
        <c:crossAx val="154355968"/>
        <c:crosses val="autoZero"/>
        <c:auto val="1"/>
        <c:lblAlgn val="ctr"/>
        <c:lblOffset val="100"/>
        <c:noMultiLvlLbl val="0"/>
      </c:catAx>
      <c:valAx>
        <c:axId val="154355968"/>
        <c:scaling>
          <c:orientation val="minMax"/>
        </c:scaling>
        <c:delete val="0"/>
        <c:axPos val="l"/>
        <c:numFmt formatCode="0" sourceLinked="0"/>
        <c:majorTickMark val="out"/>
        <c:minorTickMark val="none"/>
        <c:tickLblPos val="nextTo"/>
        <c:crossAx val="154354432"/>
        <c:crosses val="autoZero"/>
        <c:crossBetween val="between"/>
      </c:valAx>
    </c:plotArea>
    <c:legend>
      <c:legendPos val="b"/>
      <c:layout/>
      <c:overlay val="0"/>
    </c:legend>
    <c:plotVisOnly val="1"/>
    <c:dispBlanksAs val="gap"/>
    <c:showDLblsOverMax val="0"/>
  </c:chart>
  <c:spPr>
    <a:ln>
      <a:noFill/>
    </a:ln>
  </c:spPr>
  <c:txPr>
    <a:bodyPr/>
    <a:lstStyle/>
    <a:p>
      <a:pPr>
        <a:defRPr sz="800">
          <a:latin typeface="Arial" pitchFamily="34" charset="0"/>
          <a:cs typeface="Arial" pitchFamily="34" charset="0"/>
        </a:defRPr>
      </a:pPr>
      <a:endParaRPr lang="es-C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38639491648555"/>
          <c:y val="7.7224405157334405E-2"/>
          <c:w val="0.70407353442110721"/>
          <c:h val="0.674077202089438"/>
        </c:manualLayout>
      </c:layout>
      <c:barChart>
        <c:barDir val="col"/>
        <c:grouping val="clustered"/>
        <c:varyColors val="0"/>
        <c:ser>
          <c:idx val="0"/>
          <c:order val="0"/>
          <c:tx>
            <c:strRef>
              <c:f>'[Bogotá - Soacha.xlsx]CENSO EDIFICACIONES'!$B$65</c:f>
              <c:strCache>
                <c:ptCount val="1"/>
                <c:pt idx="0">
                  <c:v>Área culminada</c:v>
                </c:pt>
              </c:strCache>
            </c:strRef>
          </c:tx>
          <c:invertIfNegative val="0"/>
          <c:cat>
            <c:strRef>
              <c:f>'[Bogotá - Soacha.xlsx]CENSO EDIFICACIONES'!$A$66:$A$77</c:f>
              <c:strCach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strCache>
            </c:strRef>
          </c:cat>
          <c:val>
            <c:numRef>
              <c:f>'[Bogotá - Soacha.xlsx]CENSO EDIFICACIONES'!$B$66:$B$77</c:f>
              <c:numCache>
                <c:formatCode>_(* #,##0_);_(* \(#,##0\);_(* "-"??_);_(@_)</c:formatCode>
                <c:ptCount val="12"/>
                <c:pt idx="0">
                  <c:v>1747763</c:v>
                </c:pt>
                <c:pt idx="1">
                  <c:v>2049713</c:v>
                </c:pt>
                <c:pt idx="2">
                  <c:v>2374233</c:v>
                </c:pt>
                <c:pt idx="3">
                  <c:v>2789505</c:v>
                </c:pt>
                <c:pt idx="4">
                  <c:v>2932487</c:v>
                </c:pt>
                <c:pt idx="5">
                  <c:v>3752660</c:v>
                </c:pt>
                <c:pt idx="6">
                  <c:v>3177705</c:v>
                </c:pt>
                <c:pt idx="7">
                  <c:v>4065582</c:v>
                </c:pt>
                <c:pt idx="8">
                  <c:v>3489927</c:v>
                </c:pt>
                <c:pt idx="9">
                  <c:v>3428461</c:v>
                </c:pt>
                <c:pt idx="10">
                  <c:v>3427715</c:v>
                </c:pt>
                <c:pt idx="11">
                  <c:v>3952304</c:v>
                </c:pt>
              </c:numCache>
            </c:numRef>
          </c:val>
        </c:ser>
        <c:dLbls>
          <c:showLegendKey val="0"/>
          <c:showVal val="0"/>
          <c:showCatName val="0"/>
          <c:showSerName val="0"/>
          <c:showPercent val="0"/>
          <c:showBubbleSize val="0"/>
        </c:dLbls>
        <c:gapWidth val="150"/>
        <c:axId val="155483136"/>
        <c:axId val="155493120"/>
      </c:barChart>
      <c:lineChart>
        <c:grouping val="standard"/>
        <c:varyColors val="0"/>
        <c:ser>
          <c:idx val="1"/>
          <c:order val="1"/>
          <c:tx>
            <c:strRef>
              <c:f>'[Bogotá - Soacha.xlsx]CENSO EDIFICACIONES'!$C$65</c:f>
              <c:strCache>
                <c:ptCount val="1"/>
                <c:pt idx="0">
                  <c:v>Variación anual</c:v>
                </c:pt>
              </c:strCache>
            </c:strRef>
          </c:tx>
          <c:marker>
            <c:symbol val="none"/>
          </c:marker>
          <c:dLbls>
            <c:dLbl>
              <c:idx val="11"/>
              <c:layout>
                <c:manualLayout>
                  <c:x val="-4.0875943733121624E-2"/>
                  <c:y val="-5.2508196653532728E-2"/>
                </c:manualLayout>
              </c:layout>
              <c:showLegendKey val="0"/>
              <c:showVal val="1"/>
              <c:showCatName val="0"/>
              <c:showSerName val="0"/>
              <c:showPercent val="0"/>
              <c:showBubbleSize val="0"/>
            </c:dLbl>
            <c:txPr>
              <a:bodyPr/>
              <a:lstStyle/>
              <a:p>
                <a:pPr>
                  <a:defRPr sz="800"/>
                </a:pPr>
                <a:endParaRPr lang="es-CO"/>
              </a:p>
            </c:txPr>
            <c:showLegendKey val="0"/>
            <c:showVal val="1"/>
            <c:showCatName val="0"/>
            <c:showSerName val="0"/>
            <c:showPercent val="0"/>
            <c:showBubbleSize val="0"/>
            <c:showLeaderLines val="0"/>
          </c:dLbls>
          <c:cat>
            <c:strRef>
              <c:f>'[Bogotá - Soacha.xlsx]CENSO EDIFICACIONES'!$A$66:$A$77</c:f>
              <c:strCach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strCache>
            </c:strRef>
          </c:cat>
          <c:val>
            <c:numRef>
              <c:f>'[Bogotá - Soacha.xlsx]CENSO EDIFICACIONES'!$C$66:$C$77</c:f>
              <c:numCache>
                <c:formatCode>_(* #,##0.0_);_(* \(#,##0.0\);_(* "-"??_);_(@_)</c:formatCode>
                <c:ptCount val="12"/>
                <c:pt idx="1">
                  <c:v>17.276369851061048</c:v>
                </c:pt>
                <c:pt idx="2">
                  <c:v>15.832460446901585</c:v>
                </c:pt>
                <c:pt idx="3">
                  <c:v>17.490785445236412</c:v>
                </c:pt>
                <c:pt idx="4">
                  <c:v>5.12571226794718</c:v>
                </c:pt>
                <c:pt idx="5">
                  <c:v>27.968512733389783</c:v>
                </c:pt>
                <c:pt idx="6">
                  <c:v>-15.321265449041476</c:v>
                </c:pt>
                <c:pt idx="7">
                  <c:v>27.94082521819994</c:v>
                </c:pt>
                <c:pt idx="8">
                  <c:v>-14.159227387370365</c:v>
                </c:pt>
                <c:pt idx="9">
                  <c:v>-1.7612402780917802</c:v>
                </c:pt>
                <c:pt idx="10">
                  <c:v>-2.1759034155555135E-2</c:v>
                </c:pt>
                <c:pt idx="11">
                  <c:v>15.304335395445644</c:v>
                </c:pt>
              </c:numCache>
            </c:numRef>
          </c:val>
          <c:smooth val="0"/>
        </c:ser>
        <c:dLbls>
          <c:showLegendKey val="0"/>
          <c:showVal val="0"/>
          <c:showCatName val="0"/>
          <c:showSerName val="0"/>
          <c:showPercent val="0"/>
          <c:showBubbleSize val="0"/>
        </c:dLbls>
        <c:marker val="1"/>
        <c:smooth val="0"/>
        <c:axId val="155497216"/>
        <c:axId val="155495424"/>
      </c:lineChart>
      <c:catAx>
        <c:axId val="155483136"/>
        <c:scaling>
          <c:orientation val="minMax"/>
        </c:scaling>
        <c:delete val="0"/>
        <c:axPos val="b"/>
        <c:majorTickMark val="none"/>
        <c:minorTickMark val="out"/>
        <c:tickLblPos val="nextTo"/>
        <c:crossAx val="155493120"/>
        <c:crosses val="autoZero"/>
        <c:auto val="1"/>
        <c:lblAlgn val="ctr"/>
        <c:lblOffset val="100"/>
        <c:noMultiLvlLbl val="0"/>
      </c:catAx>
      <c:valAx>
        <c:axId val="155493120"/>
        <c:scaling>
          <c:orientation val="minMax"/>
        </c:scaling>
        <c:delete val="0"/>
        <c:axPos val="l"/>
        <c:title>
          <c:tx>
            <c:rich>
              <a:bodyPr/>
              <a:lstStyle/>
              <a:p>
                <a:pPr>
                  <a:defRPr/>
                </a:pPr>
                <a:r>
                  <a:rPr lang="es-CO"/>
                  <a:t>Tasa</a:t>
                </a:r>
                <a:r>
                  <a:rPr lang="es-CO" baseline="0"/>
                  <a:t> de crecimiento</a:t>
                </a:r>
                <a:endParaRPr lang="es-CO"/>
              </a:p>
            </c:rich>
          </c:tx>
          <c:layout>
            <c:manualLayout>
              <c:xMode val="edge"/>
              <c:yMode val="edge"/>
              <c:x val="0.94722068105115698"/>
              <c:y val="0.18922058108677201"/>
            </c:manualLayout>
          </c:layout>
          <c:overlay val="0"/>
        </c:title>
        <c:numFmt formatCode="_(* #,##0_);_(* \(#,##0\);_(* &quot;-&quot;??_);_(@_)" sourceLinked="1"/>
        <c:majorTickMark val="out"/>
        <c:minorTickMark val="none"/>
        <c:tickLblPos val="nextTo"/>
        <c:crossAx val="155483136"/>
        <c:crosses val="autoZero"/>
        <c:crossBetween val="between"/>
        <c:dispUnits>
          <c:builtInUnit val="thousands"/>
          <c:dispUnitsLbl>
            <c:layout/>
            <c:tx>
              <c:rich>
                <a:bodyPr/>
                <a:lstStyle/>
                <a:p>
                  <a:pPr>
                    <a:defRPr/>
                  </a:pPr>
                  <a:r>
                    <a:rPr lang="es-CO"/>
                    <a:t>Miles mt2</a:t>
                  </a:r>
                </a:p>
              </c:rich>
            </c:tx>
          </c:dispUnitsLbl>
        </c:dispUnits>
      </c:valAx>
      <c:valAx>
        <c:axId val="155495424"/>
        <c:scaling>
          <c:orientation val="minMax"/>
        </c:scaling>
        <c:delete val="0"/>
        <c:axPos val="r"/>
        <c:numFmt formatCode="_(* #,##0.0_);_(* \(#,##0.0\);_(* &quot;-&quot;??_);_(@_)" sourceLinked="1"/>
        <c:majorTickMark val="out"/>
        <c:minorTickMark val="none"/>
        <c:tickLblPos val="nextTo"/>
        <c:crossAx val="155497216"/>
        <c:crosses val="max"/>
        <c:crossBetween val="between"/>
      </c:valAx>
      <c:catAx>
        <c:axId val="155497216"/>
        <c:scaling>
          <c:orientation val="minMax"/>
        </c:scaling>
        <c:delete val="1"/>
        <c:axPos val="b"/>
        <c:majorTickMark val="out"/>
        <c:minorTickMark val="none"/>
        <c:tickLblPos val="nextTo"/>
        <c:crossAx val="155495424"/>
        <c:crosses val="autoZero"/>
        <c:auto val="1"/>
        <c:lblAlgn val="ctr"/>
        <c:lblOffset val="100"/>
        <c:noMultiLvlLbl val="0"/>
      </c:catAx>
    </c:plotArea>
    <c:legend>
      <c:legendPos val="r"/>
      <c:layout>
        <c:manualLayout>
          <c:xMode val="edge"/>
          <c:yMode val="edge"/>
          <c:x val="0.29255358932780762"/>
          <c:y val="0.89907942322492462"/>
          <c:w val="0.43688659262914931"/>
          <c:h val="8.3134827936723193E-2"/>
        </c:manualLayout>
      </c:layout>
      <c:overlay val="0"/>
    </c:legend>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Hoja2!$B$3</c:f>
              <c:strCache>
                <c:ptCount val="1"/>
                <c:pt idx="0">
                  <c:v>Bogotá</c:v>
                </c:pt>
              </c:strCache>
            </c:strRef>
          </c:tx>
          <c:marker>
            <c:symbol val="none"/>
          </c:marker>
          <c:cat>
            <c:numRef>
              <c:f>Hoja2!$A$4:$A$63</c:f>
              <c:numCache>
                <c:formatCode>mmm\-yy</c:formatCode>
                <c:ptCount val="60"/>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numCache>
            </c:numRef>
          </c:cat>
          <c:val>
            <c:numRef>
              <c:f>Hoja2!$B$4:$B$63</c:f>
              <c:numCache>
                <c:formatCode>0.00</c:formatCode>
                <c:ptCount val="60"/>
                <c:pt idx="0">
                  <c:v>6.09</c:v>
                </c:pt>
                <c:pt idx="1">
                  <c:v>6.16</c:v>
                </c:pt>
                <c:pt idx="2">
                  <c:v>5.72</c:v>
                </c:pt>
                <c:pt idx="3">
                  <c:v>5.67</c:v>
                </c:pt>
                <c:pt idx="4">
                  <c:v>6.64</c:v>
                </c:pt>
                <c:pt idx="5">
                  <c:v>7.51</c:v>
                </c:pt>
                <c:pt idx="6">
                  <c:v>7.59</c:v>
                </c:pt>
                <c:pt idx="7">
                  <c:v>7.89</c:v>
                </c:pt>
                <c:pt idx="8">
                  <c:v>7.48</c:v>
                </c:pt>
                <c:pt idx="9">
                  <c:v>7.89</c:v>
                </c:pt>
                <c:pt idx="10">
                  <c:v>7.4</c:v>
                </c:pt>
                <c:pt idx="11">
                  <c:v>7.49</c:v>
                </c:pt>
                <c:pt idx="12">
                  <c:v>6.76</c:v>
                </c:pt>
                <c:pt idx="13">
                  <c:v>6.48</c:v>
                </c:pt>
                <c:pt idx="14">
                  <c:v>6</c:v>
                </c:pt>
                <c:pt idx="15">
                  <c:v>5.51</c:v>
                </c:pt>
                <c:pt idx="16">
                  <c:v>4.3600000000000003</c:v>
                </c:pt>
                <c:pt idx="17">
                  <c:v>3.62</c:v>
                </c:pt>
                <c:pt idx="18">
                  <c:v>3.02</c:v>
                </c:pt>
                <c:pt idx="19">
                  <c:v>2.76</c:v>
                </c:pt>
                <c:pt idx="20">
                  <c:v>2.93</c:v>
                </c:pt>
                <c:pt idx="21">
                  <c:v>2.6</c:v>
                </c:pt>
                <c:pt idx="22">
                  <c:v>2.29</c:v>
                </c:pt>
                <c:pt idx="23">
                  <c:v>1.88</c:v>
                </c:pt>
                <c:pt idx="24">
                  <c:v>2.08</c:v>
                </c:pt>
                <c:pt idx="25">
                  <c:v>1.92</c:v>
                </c:pt>
                <c:pt idx="26">
                  <c:v>1.69</c:v>
                </c:pt>
                <c:pt idx="27">
                  <c:v>1.63</c:v>
                </c:pt>
                <c:pt idx="28">
                  <c:v>1.88</c:v>
                </c:pt>
                <c:pt idx="29">
                  <c:v>1.92</c:v>
                </c:pt>
                <c:pt idx="30">
                  <c:v>1.97</c:v>
                </c:pt>
                <c:pt idx="31">
                  <c:v>2.2400000000000002</c:v>
                </c:pt>
                <c:pt idx="32">
                  <c:v>2.33</c:v>
                </c:pt>
                <c:pt idx="33">
                  <c:v>2.34</c:v>
                </c:pt>
                <c:pt idx="34">
                  <c:v>2.6</c:v>
                </c:pt>
                <c:pt idx="35">
                  <c:v>3.25</c:v>
                </c:pt>
                <c:pt idx="36">
                  <c:v>3.48</c:v>
                </c:pt>
                <c:pt idx="37">
                  <c:v>3.32</c:v>
                </c:pt>
                <c:pt idx="38">
                  <c:v>3.3</c:v>
                </c:pt>
                <c:pt idx="39">
                  <c:v>3.01</c:v>
                </c:pt>
                <c:pt idx="40">
                  <c:v>3.11</c:v>
                </c:pt>
                <c:pt idx="41">
                  <c:v>3.41</c:v>
                </c:pt>
                <c:pt idx="42">
                  <c:v>3.54</c:v>
                </c:pt>
                <c:pt idx="43">
                  <c:v>3.11</c:v>
                </c:pt>
                <c:pt idx="44">
                  <c:v>3.29</c:v>
                </c:pt>
                <c:pt idx="45">
                  <c:v>3.55</c:v>
                </c:pt>
                <c:pt idx="46">
                  <c:v>3.5</c:v>
                </c:pt>
                <c:pt idx="47">
                  <c:v>3.21</c:v>
                </c:pt>
                <c:pt idx="48">
                  <c:v>3.15</c:v>
                </c:pt>
                <c:pt idx="49">
                  <c:v>3.28</c:v>
                </c:pt>
                <c:pt idx="50">
                  <c:v>3.19</c:v>
                </c:pt>
                <c:pt idx="51">
                  <c:v>3.21</c:v>
                </c:pt>
                <c:pt idx="52">
                  <c:v>3.15</c:v>
                </c:pt>
                <c:pt idx="53">
                  <c:v>2.92</c:v>
                </c:pt>
                <c:pt idx="54">
                  <c:v>2.72</c:v>
                </c:pt>
                <c:pt idx="55">
                  <c:v>2.83</c:v>
                </c:pt>
                <c:pt idx="56">
                  <c:v>2.91</c:v>
                </c:pt>
                <c:pt idx="57">
                  <c:v>3.02</c:v>
                </c:pt>
                <c:pt idx="58">
                  <c:v>2.74</c:v>
                </c:pt>
                <c:pt idx="59">
                  <c:v>2.4300000000000002</c:v>
                </c:pt>
              </c:numCache>
            </c:numRef>
          </c:val>
          <c:smooth val="0"/>
        </c:ser>
        <c:ser>
          <c:idx val="1"/>
          <c:order val="1"/>
          <c:tx>
            <c:strRef>
              <c:f>Hoja2!$C$3</c:f>
              <c:strCache>
                <c:ptCount val="1"/>
                <c:pt idx="0">
                  <c:v>Colombia</c:v>
                </c:pt>
              </c:strCache>
            </c:strRef>
          </c:tx>
          <c:marker>
            <c:symbol val="none"/>
          </c:marker>
          <c:cat>
            <c:numRef>
              <c:f>Hoja2!$A$4:$A$63</c:f>
              <c:numCache>
                <c:formatCode>mmm\-yy</c:formatCode>
                <c:ptCount val="60"/>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numCache>
            </c:numRef>
          </c:cat>
          <c:val>
            <c:numRef>
              <c:f>Hoja2!$C$4:$C$63</c:f>
              <c:numCache>
                <c:formatCode>0.00</c:formatCode>
                <c:ptCount val="60"/>
                <c:pt idx="0">
                  <c:v>6</c:v>
                </c:pt>
                <c:pt idx="1">
                  <c:v>6.35</c:v>
                </c:pt>
                <c:pt idx="2">
                  <c:v>5.93</c:v>
                </c:pt>
                <c:pt idx="3">
                  <c:v>5.73</c:v>
                </c:pt>
                <c:pt idx="4">
                  <c:v>6.39</c:v>
                </c:pt>
                <c:pt idx="5">
                  <c:v>7.18</c:v>
                </c:pt>
                <c:pt idx="6">
                  <c:v>7.52</c:v>
                </c:pt>
                <c:pt idx="7">
                  <c:v>7.87</c:v>
                </c:pt>
                <c:pt idx="8">
                  <c:v>7.57</c:v>
                </c:pt>
                <c:pt idx="9">
                  <c:v>7.94</c:v>
                </c:pt>
                <c:pt idx="10">
                  <c:v>7.73</c:v>
                </c:pt>
                <c:pt idx="11">
                  <c:v>7.67</c:v>
                </c:pt>
                <c:pt idx="12">
                  <c:v>7.18</c:v>
                </c:pt>
                <c:pt idx="13">
                  <c:v>6.47</c:v>
                </c:pt>
                <c:pt idx="14">
                  <c:v>6.14</c:v>
                </c:pt>
                <c:pt idx="15">
                  <c:v>5.73</c:v>
                </c:pt>
                <c:pt idx="16">
                  <c:v>4.7699999999999996</c:v>
                </c:pt>
                <c:pt idx="17">
                  <c:v>3.81</c:v>
                </c:pt>
                <c:pt idx="18">
                  <c:v>3.28</c:v>
                </c:pt>
                <c:pt idx="19">
                  <c:v>3.13</c:v>
                </c:pt>
                <c:pt idx="20">
                  <c:v>3.21</c:v>
                </c:pt>
                <c:pt idx="21">
                  <c:v>2.72</c:v>
                </c:pt>
                <c:pt idx="22">
                  <c:v>2.37</c:v>
                </c:pt>
                <c:pt idx="23">
                  <c:v>2</c:v>
                </c:pt>
                <c:pt idx="24">
                  <c:v>2.1</c:v>
                </c:pt>
                <c:pt idx="25">
                  <c:v>2.09</c:v>
                </c:pt>
                <c:pt idx="26">
                  <c:v>1.84</c:v>
                </c:pt>
                <c:pt idx="27">
                  <c:v>1.98</c:v>
                </c:pt>
                <c:pt idx="28">
                  <c:v>2.0699999999999998</c:v>
                </c:pt>
                <c:pt idx="29">
                  <c:v>2.25</c:v>
                </c:pt>
                <c:pt idx="30">
                  <c:v>2.2400000000000002</c:v>
                </c:pt>
                <c:pt idx="31">
                  <c:v>2.31</c:v>
                </c:pt>
                <c:pt idx="32">
                  <c:v>2.2799999999999998</c:v>
                </c:pt>
                <c:pt idx="33">
                  <c:v>2.33</c:v>
                </c:pt>
                <c:pt idx="34">
                  <c:v>2.59</c:v>
                </c:pt>
                <c:pt idx="35">
                  <c:v>3.17</c:v>
                </c:pt>
                <c:pt idx="36">
                  <c:v>3.4</c:v>
                </c:pt>
                <c:pt idx="37">
                  <c:v>3.17</c:v>
                </c:pt>
                <c:pt idx="38">
                  <c:v>3.19</c:v>
                </c:pt>
                <c:pt idx="39">
                  <c:v>2.84</c:v>
                </c:pt>
                <c:pt idx="40">
                  <c:v>3.02</c:v>
                </c:pt>
                <c:pt idx="41">
                  <c:v>3.23</c:v>
                </c:pt>
                <c:pt idx="42">
                  <c:v>3.42</c:v>
                </c:pt>
                <c:pt idx="43">
                  <c:v>3.27</c:v>
                </c:pt>
                <c:pt idx="44">
                  <c:v>3.73</c:v>
                </c:pt>
                <c:pt idx="45">
                  <c:v>4.0199999999999996</c:v>
                </c:pt>
                <c:pt idx="46">
                  <c:v>3.96</c:v>
                </c:pt>
                <c:pt idx="47">
                  <c:v>3.73</c:v>
                </c:pt>
                <c:pt idx="48">
                  <c:v>3.54</c:v>
                </c:pt>
                <c:pt idx="49">
                  <c:v>3.55</c:v>
                </c:pt>
                <c:pt idx="50">
                  <c:v>3.4</c:v>
                </c:pt>
                <c:pt idx="51">
                  <c:v>3.43</c:v>
                </c:pt>
                <c:pt idx="52">
                  <c:v>3.44</c:v>
                </c:pt>
                <c:pt idx="53">
                  <c:v>3.2</c:v>
                </c:pt>
                <c:pt idx="54">
                  <c:v>3.03</c:v>
                </c:pt>
                <c:pt idx="55">
                  <c:v>3.11</c:v>
                </c:pt>
                <c:pt idx="56">
                  <c:v>3.08</c:v>
                </c:pt>
                <c:pt idx="57">
                  <c:v>3.06</c:v>
                </c:pt>
                <c:pt idx="58">
                  <c:v>2.77</c:v>
                </c:pt>
                <c:pt idx="59">
                  <c:v>2.44</c:v>
                </c:pt>
              </c:numCache>
            </c:numRef>
          </c:val>
          <c:smooth val="0"/>
        </c:ser>
        <c:dLbls>
          <c:showLegendKey val="0"/>
          <c:showVal val="0"/>
          <c:showCatName val="0"/>
          <c:showSerName val="0"/>
          <c:showPercent val="0"/>
          <c:showBubbleSize val="0"/>
        </c:dLbls>
        <c:marker val="1"/>
        <c:smooth val="0"/>
        <c:axId val="155570560"/>
        <c:axId val="155572096"/>
      </c:lineChart>
      <c:dateAx>
        <c:axId val="155570560"/>
        <c:scaling>
          <c:orientation val="minMax"/>
        </c:scaling>
        <c:delete val="0"/>
        <c:axPos val="b"/>
        <c:numFmt formatCode="mmm\-yy" sourceLinked="1"/>
        <c:majorTickMark val="out"/>
        <c:minorTickMark val="none"/>
        <c:tickLblPos val="nextTo"/>
        <c:crossAx val="155572096"/>
        <c:crosses val="autoZero"/>
        <c:auto val="1"/>
        <c:lblOffset val="100"/>
        <c:baseTimeUnit val="months"/>
      </c:dateAx>
      <c:valAx>
        <c:axId val="155572096"/>
        <c:scaling>
          <c:orientation val="minMax"/>
          <c:min val="1"/>
        </c:scaling>
        <c:delete val="0"/>
        <c:axPos val="l"/>
        <c:numFmt formatCode="0" sourceLinked="0"/>
        <c:majorTickMark val="out"/>
        <c:minorTickMark val="none"/>
        <c:tickLblPos val="nextTo"/>
        <c:crossAx val="155570560"/>
        <c:crosses val="autoZero"/>
        <c:crossBetween val="between"/>
      </c:valAx>
    </c:plotArea>
    <c:legend>
      <c:legendPos val="b"/>
      <c:layout/>
      <c:overlay val="0"/>
    </c:legend>
    <c:plotVisOnly val="1"/>
    <c:dispBlanksAs val="gap"/>
    <c:showDLblsOverMax val="0"/>
  </c:chart>
  <c:spPr>
    <a:ln>
      <a:noFill/>
    </a:ln>
  </c:spPr>
  <c:txPr>
    <a:bodyPr/>
    <a:lstStyle/>
    <a:p>
      <a:pPr>
        <a:defRPr sz="800">
          <a:latin typeface="Arial" pitchFamily="34" charset="0"/>
          <a:cs typeface="Arial" pitchFamily="34" charset="0"/>
        </a:defRPr>
      </a:pPr>
      <a:endParaRPr lang="es-C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Hoja2!$B$78</c:f>
              <c:strCache>
                <c:ptCount val="1"/>
                <c:pt idx="0">
                  <c:v>Bogotá</c:v>
                </c:pt>
              </c:strCache>
            </c:strRef>
          </c:tx>
          <c:marker>
            <c:symbol val="none"/>
          </c:marker>
          <c:cat>
            <c:numRef>
              <c:f>Hoja2!$A$79:$A$126</c:f>
              <c:numCache>
                <c:formatCode>mmm\-yy</c:formatCode>
                <c:ptCount val="48"/>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numCache>
            </c:numRef>
          </c:cat>
          <c:val>
            <c:numRef>
              <c:f>Hoja2!$B$79:$B$126</c:f>
              <c:numCache>
                <c:formatCode>General</c:formatCode>
                <c:ptCount val="48"/>
                <c:pt idx="0">
                  <c:v>10.017607025119645</c:v>
                </c:pt>
                <c:pt idx="1">
                  <c:v>11.304053883309068</c:v>
                </c:pt>
                <c:pt idx="2">
                  <c:v>12.400973145843896</c:v>
                </c:pt>
                <c:pt idx="3">
                  <c:v>11.802309264531557</c:v>
                </c:pt>
                <c:pt idx="4">
                  <c:v>11.560713735759782</c:v>
                </c:pt>
                <c:pt idx="5">
                  <c:v>11.256970650835662</c:v>
                </c:pt>
                <c:pt idx="6">
                  <c:v>11.340999710826948</c:v>
                </c:pt>
                <c:pt idx="7">
                  <c:v>11.389090712525283</c:v>
                </c:pt>
                <c:pt idx="8">
                  <c:v>11.301232427054904</c:v>
                </c:pt>
                <c:pt idx="9">
                  <c:v>11.277348687296596</c:v>
                </c:pt>
                <c:pt idx="10">
                  <c:v>11.012525895778429</c:v>
                </c:pt>
                <c:pt idx="11">
                  <c:v>11.013993567916362</c:v>
                </c:pt>
                <c:pt idx="12">
                  <c:v>12.244677588097629</c:v>
                </c:pt>
                <c:pt idx="13">
                  <c:v>12.895904197672609</c:v>
                </c:pt>
                <c:pt idx="14">
                  <c:v>12.792537373955829</c:v>
                </c:pt>
                <c:pt idx="15">
                  <c:v>11.279650841217197</c:v>
                </c:pt>
                <c:pt idx="16">
                  <c:v>10.961451952407938</c:v>
                </c:pt>
                <c:pt idx="17">
                  <c:v>11.215156078026405</c:v>
                </c:pt>
                <c:pt idx="18">
                  <c:v>11.603836668249652</c:v>
                </c:pt>
                <c:pt idx="19">
                  <c:v>10.887269489737498</c:v>
                </c:pt>
                <c:pt idx="20">
                  <c:v>10.273244292444465</c:v>
                </c:pt>
                <c:pt idx="21">
                  <c:v>9.1397188525608435</c:v>
                </c:pt>
                <c:pt idx="22">
                  <c:v>8.6236864284825892</c:v>
                </c:pt>
                <c:pt idx="23">
                  <c:v>8.5719428998594935</c:v>
                </c:pt>
                <c:pt idx="24">
                  <c:v>9.8220776980114302</c:v>
                </c:pt>
                <c:pt idx="25">
                  <c:v>11.219291950264587</c:v>
                </c:pt>
                <c:pt idx="26">
                  <c:v>11.702112715626226</c:v>
                </c:pt>
                <c:pt idx="27">
                  <c:v>10.895736683967861</c:v>
                </c:pt>
                <c:pt idx="28">
                  <c:v>9.8925218692955141</c:v>
                </c:pt>
                <c:pt idx="29">
                  <c:v>9.6059010527599398</c:v>
                </c:pt>
                <c:pt idx="30">
                  <c:v>9.5759599551276704</c:v>
                </c:pt>
                <c:pt idx="31">
                  <c:v>9.2059730136723861</c:v>
                </c:pt>
                <c:pt idx="32">
                  <c:v>8.2619532966200637</c:v>
                </c:pt>
                <c:pt idx="33">
                  <c:v>7.8369736512534125</c:v>
                </c:pt>
                <c:pt idx="34">
                  <c:v>7.8736242844279394</c:v>
                </c:pt>
                <c:pt idx="35">
                  <c:v>8.6256361542304489</c:v>
                </c:pt>
                <c:pt idx="36">
                  <c:v>9.7933778643022045</c:v>
                </c:pt>
                <c:pt idx="37">
                  <c:v>10.894482536995637</c:v>
                </c:pt>
                <c:pt idx="38">
                  <c:v>10.679509703202307</c:v>
                </c:pt>
                <c:pt idx="39">
                  <c:v>9.6460964040213248</c:v>
                </c:pt>
                <c:pt idx="40">
                  <c:v>9.4809828875479347</c:v>
                </c:pt>
                <c:pt idx="41">
                  <c:v>9.6608987589632758</c:v>
                </c:pt>
                <c:pt idx="42">
                  <c:v>10.256540207984575</c:v>
                </c:pt>
                <c:pt idx="43">
                  <c:v>9.5711791891092712</c:v>
                </c:pt>
                <c:pt idx="44">
                  <c:v>9.3679873736121184</c:v>
                </c:pt>
                <c:pt idx="45">
                  <c:v>8.6307257778490403</c:v>
                </c:pt>
                <c:pt idx="46">
                  <c:v>8.384683555139679</c:v>
                </c:pt>
                <c:pt idx="47">
                  <c:v>8.4852341452848279</c:v>
                </c:pt>
              </c:numCache>
            </c:numRef>
          </c:val>
          <c:smooth val="0"/>
        </c:ser>
        <c:ser>
          <c:idx val="1"/>
          <c:order val="1"/>
          <c:tx>
            <c:strRef>
              <c:f>Hoja2!$C$78</c:f>
              <c:strCache>
                <c:ptCount val="1"/>
                <c:pt idx="0">
                  <c:v>Nación</c:v>
                </c:pt>
              </c:strCache>
            </c:strRef>
          </c:tx>
          <c:marker>
            <c:symbol val="none"/>
          </c:marker>
          <c:cat>
            <c:numRef>
              <c:f>Hoja2!$A$79:$A$126</c:f>
              <c:numCache>
                <c:formatCode>mmm\-yy</c:formatCode>
                <c:ptCount val="48"/>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numCache>
            </c:numRef>
          </c:cat>
          <c:val>
            <c:numRef>
              <c:f>Hoja2!$C$79:$C$126</c:f>
              <c:numCache>
                <c:formatCode>General</c:formatCode>
                <c:ptCount val="48"/>
                <c:pt idx="0">
                  <c:v>11.896282760163093</c:v>
                </c:pt>
                <c:pt idx="1">
                  <c:v>12.451901526195339</c:v>
                </c:pt>
                <c:pt idx="2">
                  <c:v>12.896321169312779</c:v>
                </c:pt>
                <c:pt idx="3">
                  <c:v>12.205055462988508</c:v>
                </c:pt>
                <c:pt idx="4">
                  <c:v>11.931712226773024</c:v>
                </c:pt>
                <c:pt idx="5">
                  <c:v>11.714820429051571</c:v>
                </c:pt>
                <c:pt idx="6">
                  <c:v>11.880178006973972</c:v>
                </c:pt>
                <c:pt idx="7">
                  <c:v>11.907515988522041</c:v>
                </c:pt>
                <c:pt idx="8">
                  <c:v>12.179987912878545</c:v>
                </c:pt>
                <c:pt idx="9">
                  <c:v>11.81025485561557</c:v>
                </c:pt>
                <c:pt idx="10">
                  <c:v>11.585933371373883</c:v>
                </c:pt>
                <c:pt idx="11">
                  <c:v>11.312972939527919</c:v>
                </c:pt>
                <c:pt idx="12">
                  <c:v>12.33127582084485</c:v>
                </c:pt>
                <c:pt idx="13">
                  <c:v>12.839233500671998</c:v>
                </c:pt>
                <c:pt idx="14">
                  <c:v>13.009923689794633</c:v>
                </c:pt>
                <c:pt idx="15">
                  <c:v>12.214863032627196</c:v>
                </c:pt>
                <c:pt idx="16">
                  <c:v>12.030150831271859</c:v>
                </c:pt>
                <c:pt idx="17">
                  <c:v>11.971798750164551</c:v>
                </c:pt>
                <c:pt idx="18">
                  <c:v>12.120903514518076</c:v>
                </c:pt>
                <c:pt idx="19">
                  <c:v>11.827378446034778</c:v>
                </c:pt>
                <c:pt idx="20">
                  <c:v>11.46875231320246</c:v>
                </c:pt>
                <c:pt idx="21">
                  <c:v>10.625469127993274</c:v>
                </c:pt>
                <c:pt idx="22">
                  <c:v>10.505989963474107</c:v>
                </c:pt>
                <c:pt idx="23">
                  <c:v>10.686617144531676</c:v>
                </c:pt>
                <c:pt idx="24">
                  <c:v>11.816469740525926</c:v>
                </c:pt>
                <c:pt idx="25">
                  <c:v>12.510732758026997</c:v>
                </c:pt>
                <c:pt idx="26">
                  <c:v>12.427022853620858</c:v>
                </c:pt>
                <c:pt idx="27">
                  <c:v>11.637882363917642</c:v>
                </c:pt>
                <c:pt idx="28">
                  <c:v>11.101567057883804</c:v>
                </c:pt>
                <c:pt idx="29">
                  <c:v>11.113508803560546</c:v>
                </c:pt>
                <c:pt idx="30">
                  <c:v>11.231009363236289</c:v>
                </c:pt>
                <c:pt idx="31">
                  <c:v>10.843627104770803</c:v>
                </c:pt>
                <c:pt idx="32">
                  <c:v>10.449866362675108</c:v>
                </c:pt>
                <c:pt idx="33">
                  <c:v>9.5915834919547489</c:v>
                </c:pt>
                <c:pt idx="34">
                  <c:v>9.3118755427619231</c:v>
                </c:pt>
                <c:pt idx="35">
                  <c:v>9.3416223304458992</c:v>
                </c:pt>
                <c:pt idx="36">
                  <c:v>10.492133488257901</c:v>
                </c:pt>
                <c:pt idx="37">
                  <c:v>11.382243027081369</c:v>
                </c:pt>
                <c:pt idx="38">
                  <c:v>11.568397428941312</c:v>
                </c:pt>
                <c:pt idx="39">
                  <c:v>11.032809677511242</c:v>
                </c:pt>
                <c:pt idx="40">
                  <c:v>10.646637992894135</c:v>
                </c:pt>
                <c:pt idx="41">
                  <c:v>10.531394869873155</c:v>
                </c:pt>
                <c:pt idx="42">
                  <c:v>10.530921975691875</c:v>
                </c:pt>
                <c:pt idx="43">
                  <c:v>10.210726023824217</c:v>
                </c:pt>
                <c:pt idx="44">
                  <c:v>10.184355590133668</c:v>
                </c:pt>
                <c:pt idx="45">
                  <c:v>9.5078742311435782</c:v>
                </c:pt>
                <c:pt idx="46">
                  <c:v>9.3416330846752178</c:v>
                </c:pt>
                <c:pt idx="47">
                  <c:v>9.2153890407380015</c:v>
                </c:pt>
              </c:numCache>
            </c:numRef>
          </c:val>
          <c:smooth val="0"/>
        </c:ser>
        <c:dLbls>
          <c:showLegendKey val="0"/>
          <c:showVal val="0"/>
          <c:showCatName val="0"/>
          <c:showSerName val="0"/>
          <c:showPercent val="0"/>
          <c:showBubbleSize val="0"/>
        </c:dLbls>
        <c:marker val="1"/>
        <c:smooth val="0"/>
        <c:axId val="155658880"/>
        <c:axId val="155660672"/>
      </c:lineChart>
      <c:dateAx>
        <c:axId val="155658880"/>
        <c:scaling>
          <c:orientation val="minMax"/>
        </c:scaling>
        <c:delete val="0"/>
        <c:axPos val="b"/>
        <c:numFmt formatCode="mmm\-yy" sourceLinked="1"/>
        <c:majorTickMark val="out"/>
        <c:minorTickMark val="none"/>
        <c:tickLblPos val="nextTo"/>
        <c:txPr>
          <a:bodyPr rot="-5400000" vert="horz"/>
          <a:lstStyle/>
          <a:p>
            <a:pPr>
              <a:defRPr sz="800">
                <a:latin typeface="Arial" pitchFamily="34" charset="0"/>
                <a:cs typeface="Arial" pitchFamily="34" charset="0"/>
              </a:defRPr>
            </a:pPr>
            <a:endParaRPr lang="es-CO"/>
          </a:p>
        </c:txPr>
        <c:crossAx val="155660672"/>
        <c:crosses val="autoZero"/>
        <c:auto val="1"/>
        <c:lblOffset val="100"/>
        <c:baseTimeUnit val="months"/>
      </c:dateAx>
      <c:valAx>
        <c:axId val="155660672"/>
        <c:scaling>
          <c:orientation val="minMax"/>
          <c:max val="13"/>
          <c:min val="7"/>
        </c:scaling>
        <c:delete val="0"/>
        <c:axPos val="l"/>
        <c:numFmt formatCode="#,##0" sourceLinked="0"/>
        <c:majorTickMark val="out"/>
        <c:minorTickMark val="none"/>
        <c:tickLblPos val="nextTo"/>
        <c:txPr>
          <a:bodyPr/>
          <a:lstStyle/>
          <a:p>
            <a:pPr>
              <a:defRPr sz="800">
                <a:latin typeface="Arial" pitchFamily="34" charset="0"/>
                <a:cs typeface="Arial" pitchFamily="34" charset="0"/>
              </a:defRPr>
            </a:pPr>
            <a:endParaRPr lang="es-CO"/>
          </a:p>
        </c:txPr>
        <c:crossAx val="155658880"/>
        <c:crosses val="autoZero"/>
        <c:crossBetween val="between"/>
        <c:majorUnit val="1"/>
      </c:valAx>
    </c:plotArea>
    <c:legend>
      <c:legendPos val="b"/>
      <c:layout>
        <c:manualLayout>
          <c:xMode val="edge"/>
          <c:yMode val="edge"/>
          <c:x val="0.33623315835520562"/>
          <c:y val="0.91738152522601346"/>
          <c:w val="0.32753368328958882"/>
          <c:h val="6.8729585885097699E-2"/>
        </c:manualLayout>
      </c:layout>
      <c:overlay val="0"/>
      <c:txPr>
        <a:bodyPr/>
        <a:lstStyle/>
        <a:p>
          <a:pPr>
            <a:defRPr sz="800">
              <a:latin typeface="Arial" pitchFamily="34" charset="0"/>
              <a:cs typeface="Arial" pitchFamily="34" charset="0"/>
            </a:defRPr>
          </a:pPr>
          <a:endParaRPr lang="es-CO"/>
        </a:p>
      </c:txPr>
    </c:legend>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Hoja2!$B$132</c:f>
              <c:strCache>
                <c:ptCount val="1"/>
                <c:pt idx="0">
                  <c:v>2011</c:v>
                </c:pt>
              </c:strCache>
            </c:strRef>
          </c:tx>
          <c:invertIfNegative val="0"/>
          <c:dLbls>
            <c:showLegendKey val="0"/>
            <c:showVal val="1"/>
            <c:showCatName val="0"/>
            <c:showSerName val="0"/>
            <c:showPercent val="0"/>
            <c:showBubbleSize val="0"/>
            <c:showLeaderLines val="0"/>
          </c:dLbls>
          <c:cat>
            <c:strRef>
              <c:f>Hoja2!$A$133:$A$143</c:f>
              <c:strCache>
                <c:ptCount val="11"/>
                <c:pt idx="0">
                  <c:v>No informa</c:v>
                </c:pt>
                <c:pt idx="1">
                  <c:v>Explotación de Minas y Canteras</c:v>
                </c:pt>
                <c:pt idx="2">
                  <c:v>Suministro de Electricidad, Gas y Agua</c:v>
                </c:pt>
                <c:pt idx="3">
                  <c:v>Agricultura, pesca, ganadería, caza y silvicultura</c:v>
                </c:pt>
                <c:pt idx="4">
                  <c:v>Intermediación financiera</c:v>
                </c:pt>
                <c:pt idx="5">
                  <c:v>Construcción</c:v>
                </c:pt>
                <c:pt idx="6">
                  <c:v>Transporte, almacenamiento y comunicaciones</c:v>
                </c:pt>
                <c:pt idx="7">
                  <c:v>Actividades Inmobiliarias</c:v>
                </c:pt>
                <c:pt idx="8">
                  <c:v>Industria manufacturera</c:v>
                </c:pt>
                <c:pt idx="9">
                  <c:v>Servicios comunales, sociales y personales</c:v>
                </c:pt>
                <c:pt idx="10">
                  <c:v>Comercio, hoteles y restaurantes</c:v>
                </c:pt>
              </c:strCache>
            </c:strRef>
          </c:cat>
          <c:val>
            <c:numRef>
              <c:f>Hoja2!$B$133:$B$143</c:f>
              <c:numCache>
                <c:formatCode>#,##0</c:formatCode>
                <c:ptCount val="11"/>
                <c:pt idx="0">
                  <c:v>1.4692012918955661</c:v>
                </c:pt>
                <c:pt idx="1">
                  <c:v>12.159180460758984</c:v>
                </c:pt>
                <c:pt idx="2">
                  <c:v>17.996018205764994</c:v>
                </c:pt>
                <c:pt idx="3">
                  <c:v>21.835045313212373</c:v>
                </c:pt>
                <c:pt idx="4">
                  <c:v>96.300680940065703</c:v>
                </c:pt>
                <c:pt idx="5">
                  <c:v>251.89354512454466</c:v>
                </c:pt>
                <c:pt idx="6">
                  <c:v>355.95293941961546</c:v>
                </c:pt>
                <c:pt idx="7">
                  <c:v>508.22370813728003</c:v>
                </c:pt>
                <c:pt idx="8">
                  <c:v>664.63457536579438</c:v>
                </c:pt>
                <c:pt idx="9">
                  <c:v>886.96313521357536</c:v>
                </c:pt>
                <c:pt idx="10">
                  <c:v>1165.5265215320799</c:v>
                </c:pt>
              </c:numCache>
            </c:numRef>
          </c:val>
        </c:ser>
        <c:ser>
          <c:idx val="1"/>
          <c:order val="1"/>
          <c:tx>
            <c:strRef>
              <c:f>Hoja2!$C$132</c:f>
              <c:strCache>
                <c:ptCount val="1"/>
                <c:pt idx="0">
                  <c:v>2012</c:v>
                </c:pt>
              </c:strCache>
            </c:strRef>
          </c:tx>
          <c:invertIfNegative val="0"/>
          <c:dLbls>
            <c:showLegendKey val="0"/>
            <c:showVal val="1"/>
            <c:showCatName val="0"/>
            <c:showSerName val="0"/>
            <c:showPercent val="0"/>
            <c:showBubbleSize val="0"/>
            <c:showLeaderLines val="0"/>
          </c:dLbls>
          <c:cat>
            <c:strRef>
              <c:f>Hoja2!$A$133:$A$143</c:f>
              <c:strCache>
                <c:ptCount val="11"/>
                <c:pt idx="0">
                  <c:v>No informa</c:v>
                </c:pt>
                <c:pt idx="1">
                  <c:v>Explotación de Minas y Canteras</c:v>
                </c:pt>
                <c:pt idx="2">
                  <c:v>Suministro de Electricidad, Gas y Agua</c:v>
                </c:pt>
                <c:pt idx="3">
                  <c:v>Agricultura, pesca, ganadería, caza y silvicultura</c:v>
                </c:pt>
                <c:pt idx="4">
                  <c:v>Intermediación financiera</c:v>
                </c:pt>
                <c:pt idx="5">
                  <c:v>Construcción</c:v>
                </c:pt>
                <c:pt idx="6">
                  <c:v>Transporte, almacenamiento y comunicaciones</c:v>
                </c:pt>
                <c:pt idx="7">
                  <c:v>Actividades Inmobiliarias</c:v>
                </c:pt>
                <c:pt idx="8">
                  <c:v>Industria manufacturera</c:v>
                </c:pt>
                <c:pt idx="9">
                  <c:v>Servicios comunales, sociales y personales</c:v>
                </c:pt>
                <c:pt idx="10">
                  <c:v>Comercio, hoteles y restaurantes</c:v>
                </c:pt>
              </c:strCache>
            </c:strRef>
          </c:cat>
          <c:val>
            <c:numRef>
              <c:f>Hoja2!$C$133:$C$143</c:f>
              <c:numCache>
                <c:formatCode>#,##0</c:formatCode>
                <c:ptCount val="11"/>
                <c:pt idx="0">
                  <c:v>5.7073333333333336</c:v>
                </c:pt>
                <c:pt idx="1">
                  <c:v>11.066333333333333</c:v>
                </c:pt>
                <c:pt idx="2">
                  <c:v>13.410666666666666</c:v>
                </c:pt>
                <c:pt idx="3">
                  <c:v>30.585999999999999</c:v>
                </c:pt>
                <c:pt idx="4">
                  <c:v>110.173</c:v>
                </c:pt>
                <c:pt idx="5">
                  <c:v>234.73633333333336</c:v>
                </c:pt>
                <c:pt idx="6">
                  <c:v>350.65633333333335</c:v>
                </c:pt>
                <c:pt idx="7">
                  <c:v>550.68666666666661</c:v>
                </c:pt>
                <c:pt idx="8">
                  <c:v>659.77033333333338</c:v>
                </c:pt>
                <c:pt idx="9">
                  <c:v>902.08299999999997</c:v>
                </c:pt>
                <c:pt idx="10">
                  <c:v>1201.0686666666668</c:v>
                </c:pt>
              </c:numCache>
            </c:numRef>
          </c:val>
        </c:ser>
        <c:dLbls>
          <c:showLegendKey val="0"/>
          <c:showVal val="0"/>
          <c:showCatName val="0"/>
          <c:showSerName val="0"/>
          <c:showPercent val="0"/>
          <c:showBubbleSize val="0"/>
        </c:dLbls>
        <c:gapWidth val="150"/>
        <c:axId val="155804800"/>
        <c:axId val="155806336"/>
      </c:barChart>
      <c:catAx>
        <c:axId val="155804800"/>
        <c:scaling>
          <c:orientation val="minMax"/>
        </c:scaling>
        <c:delete val="0"/>
        <c:axPos val="l"/>
        <c:majorTickMark val="out"/>
        <c:minorTickMark val="none"/>
        <c:tickLblPos val="nextTo"/>
        <c:crossAx val="155806336"/>
        <c:crosses val="autoZero"/>
        <c:auto val="1"/>
        <c:lblAlgn val="ctr"/>
        <c:lblOffset val="100"/>
        <c:noMultiLvlLbl val="0"/>
      </c:catAx>
      <c:valAx>
        <c:axId val="155806336"/>
        <c:scaling>
          <c:orientation val="minMax"/>
        </c:scaling>
        <c:delete val="0"/>
        <c:axPos val="b"/>
        <c:numFmt formatCode="#,##0" sourceLinked="1"/>
        <c:majorTickMark val="out"/>
        <c:minorTickMark val="none"/>
        <c:tickLblPos val="nextTo"/>
        <c:crossAx val="155804800"/>
        <c:crosses val="autoZero"/>
        <c:crossBetween val="between"/>
      </c:valAx>
    </c:plotArea>
    <c:legend>
      <c:legendPos val="b"/>
      <c:layout/>
      <c:overlay val="0"/>
    </c:legend>
    <c:plotVisOnly val="1"/>
    <c:dispBlanksAs val="gap"/>
    <c:showDLblsOverMax val="0"/>
  </c:chart>
  <c:spPr>
    <a:ln>
      <a:noFill/>
    </a:ln>
  </c:spPr>
  <c:txPr>
    <a:bodyPr/>
    <a:lstStyle/>
    <a:p>
      <a:pPr>
        <a:defRPr sz="800">
          <a:latin typeface="Arial" pitchFamily="34" charset="0"/>
          <a:cs typeface="Arial" pitchFamily="34" charset="0"/>
        </a:defRPr>
      </a:pPr>
      <a:endParaRPr lang="es-C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2396645571440212"/>
          <c:y val="1.7893860828372066E-2"/>
          <c:w val="0.71072217203352916"/>
          <c:h val="0.97202278983419743"/>
        </c:manualLayout>
      </c:layout>
      <c:pie3DChart>
        <c:varyColors val="1"/>
        <c:ser>
          <c:idx val="0"/>
          <c:order val="0"/>
          <c:explosion val="4"/>
          <c:dPt>
            <c:idx val="0"/>
            <c:bubble3D val="0"/>
            <c:spPr>
              <a:solidFill>
                <a:srgbClr val="002060"/>
              </a:solidFill>
            </c:spPr>
          </c:dPt>
          <c:dPt>
            <c:idx val="1"/>
            <c:bubble3D val="0"/>
            <c:spPr>
              <a:solidFill>
                <a:srgbClr val="FF0000"/>
              </a:solidFill>
            </c:spPr>
          </c:dPt>
          <c:dPt>
            <c:idx val="2"/>
            <c:bubble3D val="0"/>
            <c:spPr>
              <a:solidFill>
                <a:srgbClr val="FFFF00"/>
              </a:solidFill>
            </c:spPr>
          </c:dPt>
          <c:dLbls>
            <c:dLbl>
              <c:idx val="0"/>
              <c:layout>
                <c:manualLayout>
                  <c:x val="-2.058965930229595E-4"/>
                  <c:y val="-0.17587406972586014"/>
                </c:manualLayout>
              </c:layout>
              <c:showLegendKey val="0"/>
              <c:showVal val="0"/>
              <c:showCatName val="0"/>
              <c:showSerName val="0"/>
              <c:showPercent val="1"/>
              <c:showBubbleSize val="0"/>
            </c:dLbl>
            <c:dLbl>
              <c:idx val="1"/>
              <c:layout>
                <c:manualLayout>
                  <c:x val="-3.8862981933083594E-2"/>
                  <c:y val="-8.1049328988118174E-2"/>
                </c:manualLayout>
              </c:layout>
              <c:showLegendKey val="0"/>
              <c:showVal val="0"/>
              <c:showCatName val="0"/>
              <c:showSerName val="0"/>
              <c:showPercent val="1"/>
              <c:showBubbleSize val="0"/>
            </c:dLbl>
            <c:dLbl>
              <c:idx val="2"/>
              <c:layout>
                <c:manualLayout>
                  <c:x val="4.7373884089731554E-2"/>
                  <c:y val="-8.1573453703891227E-2"/>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'diciembre 2012'!$K$101:$M$101</c:f>
              <c:strCache>
                <c:ptCount val="3"/>
                <c:pt idx="0">
                  <c:v>Ingresos Corrientes</c:v>
                </c:pt>
                <c:pt idx="1">
                  <c:v>Transferencias</c:v>
                </c:pt>
                <c:pt idx="2">
                  <c:v>Recursos de Capital</c:v>
                </c:pt>
              </c:strCache>
            </c:strRef>
          </c:cat>
          <c:val>
            <c:numRef>
              <c:f>'diciembre 2012'!$K$102:$M$102</c:f>
              <c:numCache>
                <c:formatCode>#,##0,,</c:formatCode>
                <c:ptCount val="3"/>
                <c:pt idx="0">
                  <c:v>6208813732000</c:v>
                </c:pt>
                <c:pt idx="1">
                  <c:v>2215085507000</c:v>
                </c:pt>
                <c:pt idx="2">
                  <c:v>3130987111000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9.6950339950983913E-2"/>
          <c:y val="0.81614299991860451"/>
          <c:w val="0.82883156764689814"/>
          <c:h val="0.18385700008139569"/>
        </c:manualLayout>
      </c:layout>
      <c:overlay val="0"/>
    </c:legend>
    <c:plotVisOnly val="1"/>
    <c:dispBlanksAs val="zero"/>
    <c:showDLblsOverMax val="0"/>
  </c:chart>
  <c:txPr>
    <a:bodyPr/>
    <a:lstStyle/>
    <a:p>
      <a:pPr>
        <a:defRPr sz="1800"/>
      </a:pPr>
      <a:endParaRPr lang="es-CO"/>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2728006456820047E-2"/>
          <c:y val="0"/>
          <c:w val="0.82939680209465361"/>
          <c:h val="1"/>
        </c:manualLayout>
      </c:layout>
      <c:pie3DChart>
        <c:varyColors val="1"/>
        <c:ser>
          <c:idx val="0"/>
          <c:order val="0"/>
          <c:dPt>
            <c:idx val="2"/>
            <c:bubble3D val="0"/>
            <c:explosion val="5"/>
            <c:spPr>
              <a:solidFill>
                <a:srgbClr val="92D050"/>
              </a:solidFill>
            </c:spPr>
          </c:dPt>
          <c:dLbls>
            <c:dLbl>
              <c:idx val="0"/>
              <c:layout>
                <c:manualLayout>
                  <c:x val="-5.4713526275317337E-2"/>
                  <c:y val="-3.2788013148841843E-3"/>
                </c:manualLayout>
              </c:layout>
              <c:showLegendKey val="0"/>
              <c:showVal val="0"/>
              <c:showCatName val="0"/>
              <c:showSerName val="0"/>
              <c:showPercent val="1"/>
              <c:showBubbleSize val="0"/>
            </c:dLbl>
            <c:dLbl>
              <c:idx val="2"/>
              <c:layout>
                <c:manualLayout>
                  <c:x val="-0.1363251733363838"/>
                  <c:y val="-0.63894427031572576"/>
                </c:manualLayout>
              </c:layout>
              <c:showLegendKey val="0"/>
              <c:showVal val="0"/>
              <c:showCatName val="0"/>
              <c:showSerName val="0"/>
              <c:showPercent val="1"/>
              <c:showBubbleSize val="0"/>
            </c:dLbl>
            <c:txPr>
              <a:bodyPr/>
              <a:lstStyle/>
              <a:p>
                <a:pPr>
                  <a:defRPr sz="1600">
                    <a:latin typeface="Arial" pitchFamily="34" charset="0"/>
                    <a:cs typeface="Arial" pitchFamily="34" charset="0"/>
                  </a:defRPr>
                </a:pPr>
                <a:endParaRPr lang="es-CO"/>
              </a:p>
            </c:txPr>
            <c:showLegendKey val="0"/>
            <c:showVal val="0"/>
            <c:showCatName val="0"/>
            <c:showSerName val="0"/>
            <c:showPercent val="1"/>
            <c:showBubbleSize val="0"/>
            <c:showLeaderLines val="1"/>
          </c:dLbls>
          <c:cat>
            <c:strRef>
              <c:f>'diciembre 2012'!$G$125:$G$127</c:f>
              <c:strCache>
                <c:ptCount val="3"/>
                <c:pt idx="0">
                  <c:v>Gastos de Funcionamiento</c:v>
                </c:pt>
                <c:pt idx="1">
                  <c:v>Servicio de la Deuda</c:v>
                </c:pt>
                <c:pt idx="2">
                  <c:v>Inversion</c:v>
                </c:pt>
              </c:strCache>
            </c:strRef>
          </c:cat>
          <c:val>
            <c:numRef>
              <c:f>'diciembre 2012'!$H$125:$H$127</c:f>
              <c:numCache>
                <c:formatCode>#,##0,,</c:formatCode>
                <c:ptCount val="3"/>
                <c:pt idx="0">
                  <c:v>852899582000</c:v>
                </c:pt>
                <c:pt idx="1">
                  <c:v>233673798000</c:v>
                </c:pt>
                <c:pt idx="2">
                  <c:v>6876277429000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9.1264082192486773E-2"/>
          <c:y val="0.9014851056239328"/>
          <c:w val="0.8340789498770278"/>
          <c:h val="9.0602910073134049E-2"/>
        </c:manualLayout>
      </c:layout>
      <c:overlay val="0"/>
      <c:txPr>
        <a:bodyPr/>
        <a:lstStyle/>
        <a:p>
          <a:pPr>
            <a:defRPr sz="1400">
              <a:latin typeface="Arial" pitchFamily="34" charset="0"/>
              <a:cs typeface="Arial" pitchFamily="34" charset="0"/>
            </a:defRPr>
          </a:pPr>
          <a:endParaRPr lang="es-CO"/>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Hoja1!$B$218</c:f>
              <c:strCache>
                <c:ptCount val="1"/>
                <c:pt idx="0">
                  <c:v>Bogotá</c:v>
                </c:pt>
              </c:strCache>
            </c:strRef>
          </c:tx>
          <c:marker>
            <c:symbol val="none"/>
          </c:marker>
          <c:cat>
            <c:strRef>
              <c:f>Hoja1!$A$219:$A$237</c:f>
              <c:strCache>
                <c:ptCount val="19"/>
                <c:pt idx="0">
                  <c:v>2008 I</c:v>
                </c:pt>
                <c:pt idx="1">
                  <c:v>II</c:v>
                </c:pt>
                <c:pt idx="2">
                  <c:v>III</c:v>
                </c:pt>
                <c:pt idx="3">
                  <c:v>IV</c:v>
                </c:pt>
                <c:pt idx="4">
                  <c:v>2009 I</c:v>
                </c:pt>
                <c:pt idx="5">
                  <c:v>II</c:v>
                </c:pt>
                <c:pt idx="6">
                  <c:v>III</c:v>
                </c:pt>
                <c:pt idx="7">
                  <c:v>IV</c:v>
                </c:pt>
                <c:pt idx="8">
                  <c:v>2010 I</c:v>
                </c:pt>
                <c:pt idx="9">
                  <c:v>II</c:v>
                </c:pt>
                <c:pt idx="10">
                  <c:v>III</c:v>
                </c:pt>
                <c:pt idx="11">
                  <c:v>IV</c:v>
                </c:pt>
                <c:pt idx="12">
                  <c:v>2011 I</c:v>
                </c:pt>
                <c:pt idx="13">
                  <c:v>II</c:v>
                </c:pt>
                <c:pt idx="14">
                  <c:v>III</c:v>
                </c:pt>
                <c:pt idx="15">
                  <c:v>IV</c:v>
                </c:pt>
                <c:pt idx="16">
                  <c:v>2012 I</c:v>
                </c:pt>
                <c:pt idx="17">
                  <c:v>II</c:v>
                </c:pt>
                <c:pt idx="18">
                  <c:v>III</c:v>
                </c:pt>
              </c:strCache>
            </c:strRef>
          </c:cat>
          <c:val>
            <c:numRef>
              <c:f>Hoja1!$B$219:$B$237</c:f>
              <c:numCache>
                <c:formatCode>0.0</c:formatCode>
                <c:ptCount val="19"/>
                <c:pt idx="0">
                  <c:v>6.9422235297366353</c:v>
                </c:pt>
                <c:pt idx="1">
                  <c:v>2.416414759647556</c:v>
                </c:pt>
                <c:pt idx="2">
                  <c:v>-2.6575350361023542</c:v>
                </c:pt>
                <c:pt idx="3">
                  <c:v>-7.6326179453033109</c:v>
                </c:pt>
                <c:pt idx="4">
                  <c:v>-8.4077661843549691</c:v>
                </c:pt>
                <c:pt idx="5">
                  <c:v>-10.733774350072867</c:v>
                </c:pt>
                <c:pt idx="6">
                  <c:v>-9.8313720323993543</c:v>
                </c:pt>
                <c:pt idx="7">
                  <c:v>-8.2004900692927869</c:v>
                </c:pt>
                <c:pt idx="8">
                  <c:v>-6.6527625741431118</c:v>
                </c:pt>
                <c:pt idx="9">
                  <c:v>-1.8598830439516267</c:v>
                </c:pt>
                <c:pt idx="10">
                  <c:v>0.37008422390445439</c:v>
                </c:pt>
                <c:pt idx="11">
                  <c:v>2.3557131817256494</c:v>
                </c:pt>
                <c:pt idx="12">
                  <c:v>3.1822556579684136</c:v>
                </c:pt>
                <c:pt idx="13">
                  <c:v>1.6411301207644113</c:v>
                </c:pt>
                <c:pt idx="14">
                  <c:v>2.7223540817861824</c:v>
                </c:pt>
                <c:pt idx="15">
                  <c:v>2.7189958792384727</c:v>
                </c:pt>
                <c:pt idx="16">
                  <c:v>2.0805131051532699</c:v>
                </c:pt>
                <c:pt idx="17">
                  <c:v>2.4770867260300422</c:v>
                </c:pt>
                <c:pt idx="18">
                  <c:v>-0.52827307608236396</c:v>
                </c:pt>
              </c:numCache>
            </c:numRef>
          </c:val>
          <c:smooth val="0"/>
        </c:ser>
        <c:ser>
          <c:idx val="1"/>
          <c:order val="1"/>
          <c:tx>
            <c:strRef>
              <c:f>Hoja1!$C$218</c:f>
              <c:strCache>
                <c:ptCount val="1"/>
                <c:pt idx="0">
                  <c:v>Colombia</c:v>
                </c:pt>
              </c:strCache>
            </c:strRef>
          </c:tx>
          <c:marker>
            <c:symbol val="none"/>
          </c:marker>
          <c:cat>
            <c:strRef>
              <c:f>Hoja1!$A$219:$A$237</c:f>
              <c:strCache>
                <c:ptCount val="19"/>
                <c:pt idx="0">
                  <c:v>2008 I</c:v>
                </c:pt>
                <c:pt idx="1">
                  <c:v>II</c:v>
                </c:pt>
                <c:pt idx="2">
                  <c:v>III</c:v>
                </c:pt>
                <c:pt idx="3">
                  <c:v>IV</c:v>
                </c:pt>
                <c:pt idx="4">
                  <c:v>2009 I</c:v>
                </c:pt>
                <c:pt idx="5">
                  <c:v>II</c:v>
                </c:pt>
                <c:pt idx="6">
                  <c:v>III</c:v>
                </c:pt>
                <c:pt idx="7">
                  <c:v>IV</c:v>
                </c:pt>
                <c:pt idx="8">
                  <c:v>2010 I</c:v>
                </c:pt>
                <c:pt idx="9">
                  <c:v>II</c:v>
                </c:pt>
                <c:pt idx="10">
                  <c:v>III</c:v>
                </c:pt>
                <c:pt idx="11">
                  <c:v>IV</c:v>
                </c:pt>
                <c:pt idx="12">
                  <c:v>2011 I</c:v>
                </c:pt>
                <c:pt idx="13">
                  <c:v>II</c:v>
                </c:pt>
                <c:pt idx="14">
                  <c:v>III</c:v>
                </c:pt>
                <c:pt idx="15">
                  <c:v>IV</c:v>
                </c:pt>
                <c:pt idx="16">
                  <c:v>2012 I</c:v>
                </c:pt>
                <c:pt idx="17">
                  <c:v>II</c:v>
                </c:pt>
                <c:pt idx="18">
                  <c:v>III</c:v>
                </c:pt>
              </c:strCache>
            </c:strRef>
          </c:cat>
          <c:val>
            <c:numRef>
              <c:f>Hoja1!$C$219:$C$237</c:f>
              <c:numCache>
                <c:formatCode>0.0</c:formatCode>
                <c:ptCount val="19"/>
                <c:pt idx="0">
                  <c:v>7.4004889605694624</c:v>
                </c:pt>
                <c:pt idx="1">
                  <c:v>4.1877712958849678</c:v>
                </c:pt>
                <c:pt idx="2">
                  <c:v>1.1499999999999999</c:v>
                </c:pt>
                <c:pt idx="3">
                  <c:v>-3.543595264876731</c:v>
                </c:pt>
                <c:pt idx="4">
                  <c:v>-5.5442620407458509</c:v>
                </c:pt>
                <c:pt idx="5">
                  <c:v>-7.6190633133557668</c:v>
                </c:pt>
                <c:pt idx="6">
                  <c:v>-7.8138172392048784</c:v>
                </c:pt>
                <c:pt idx="7">
                  <c:v>-5.2668505294566348</c:v>
                </c:pt>
                <c:pt idx="8">
                  <c:v>1.5230171864657693</c:v>
                </c:pt>
                <c:pt idx="9">
                  <c:v>1.3014771871229014</c:v>
                </c:pt>
                <c:pt idx="10">
                  <c:v>3.5622653396945703</c:v>
                </c:pt>
                <c:pt idx="11">
                  <c:v>4.6831813144371015</c:v>
                </c:pt>
                <c:pt idx="12">
                  <c:v>4.9885155271391257</c:v>
                </c:pt>
                <c:pt idx="13">
                  <c:v>3.6649478318428574</c:v>
                </c:pt>
                <c:pt idx="14">
                  <c:v>4.6544140499527487</c:v>
                </c:pt>
                <c:pt idx="15">
                  <c:v>4.9285997354016509</c:v>
                </c:pt>
                <c:pt idx="16">
                  <c:v>4.0548952216236778</c:v>
                </c:pt>
                <c:pt idx="17">
                  <c:v>3.1232633874153315</c:v>
                </c:pt>
                <c:pt idx="18">
                  <c:v>1.652919643404438</c:v>
                </c:pt>
              </c:numCache>
            </c:numRef>
          </c:val>
          <c:smooth val="0"/>
        </c:ser>
        <c:dLbls>
          <c:showLegendKey val="0"/>
          <c:showVal val="0"/>
          <c:showCatName val="0"/>
          <c:showSerName val="0"/>
          <c:showPercent val="0"/>
          <c:showBubbleSize val="0"/>
        </c:dLbls>
        <c:marker val="1"/>
        <c:smooth val="0"/>
        <c:axId val="154318336"/>
        <c:axId val="154319872"/>
      </c:lineChart>
      <c:catAx>
        <c:axId val="154318336"/>
        <c:scaling>
          <c:orientation val="minMax"/>
        </c:scaling>
        <c:delete val="0"/>
        <c:axPos val="b"/>
        <c:majorTickMark val="out"/>
        <c:minorTickMark val="none"/>
        <c:tickLblPos val="low"/>
        <c:txPr>
          <a:bodyPr rot="-5400000" vert="horz"/>
          <a:lstStyle/>
          <a:p>
            <a:pPr>
              <a:defRPr/>
            </a:pPr>
            <a:endParaRPr lang="es-CO"/>
          </a:p>
        </c:txPr>
        <c:crossAx val="154319872"/>
        <c:crosses val="autoZero"/>
        <c:auto val="1"/>
        <c:lblAlgn val="ctr"/>
        <c:lblOffset val="100"/>
        <c:noMultiLvlLbl val="0"/>
      </c:catAx>
      <c:valAx>
        <c:axId val="154319872"/>
        <c:scaling>
          <c:orientation val="minMax"/>
          <c:max val="8"/>
          <c:min val="-12"/>
        </c:scaling>
        <c:delete val="0"/>
        <c:axPos val="l"/>
        <c:numFmt formatCode="0" sourceLinked="0"/>
        <c:majorTickMark val="out"/>
        <c:minorTickMark val="none"/>
        <c:tickLblPos val="nextTo"/>
        <c:crossAx val="154318336"/>
        <c:crosses val="autoZero"/>
        <c:crossBetween val="between"/>
      </c:valAx>
    </c:plotArea>
    <c:legend>
      <c:legendPos val="b"/>
      <c:layout/>
      <c:overlay val="0"/>
    </c:legend>
    <c:plotVisOnly val="1"/>
    <c:dispBlanksAs val="gap"/>
    <c:showDLblsOverMax val="0"/>
  </c:chart>
  <c:spPr>
    <a:ln>
      <a:noFill/>
    </a:ln>
  </c:spPr>
  <c:txPr>
    <a:bodyPr/>
    <a:lstStyle/>
    <a:p>
      <a:pPr>
        <a:defRPr sz="800">
          <a:latin typeface="Arial" pitchFamily="34" charset="0"/>
          <a:cs typeface="Arial" pitchFamily="34" charset="0"/>
        </a:defRPr>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Hoja1!$B$242</c:f>
              <c:strCache>
                <c:ptCount val="1"/>
                <c:pt idx="0">
                  <c:v>Bogotá</c:v>
                </c:pt>
              </c:strCache>
            </c:strRef>
          </c:tx>
          <c:marker>
            <c:symbol val="none"/>
          </c:marker>
          <c:cat>
            <c:strRef>
              <c:f>Hoja1!$A$243:$A$261</c:f>
              <c:strCache>
                <c:ptCount val="19"/>
                <c:pt idx="0">
                  <c:v>2008 I</c:v>
                </c:pt>
                <c:pt idx="1">
                  <c:v>II</c:v>
                </c:pt>
                <c:pt idx="2">
                  <c:v>III</c:v>
                </c:pt>
                <c:pt idx="3">
                  <c:v>IV</c:v>
                </c:pt>
                <c:pt idx="4">
                  <c:v>2009 I</c:v>
                </c:pt>
                <c:pt idx="5">
                  <c:v>II</c:v>
                </c:pt>
                <c:pt idx="6">
                  <c:v>III</c:v>
                </c:pt>
                <c:pt idx="7">
                  <c:v>IV</c:v>
                </c:pt>
                <c:pt idx="8">
                  <c:v>2010 I</c:v>
                </c:pt>
                <c:pt idx="9">
                  <c:v>II</c:v>
                </c:pt>
                <c:pt idx="10">
                  <c:v>III</c:v>
                </c:pt>
                <c:pt idx="11">
                  <c:v>IV</c:v>
                </c:pt>
                <c:pt idx="12">
                  <c:v>2011 I</c:v>
                </c:pt>
                <c:pt idx="13">
                  <c:v>II</c:v>
                </c:pt>
                <c:pt idx="14">
                  <c:v>III</c:v>
                </c:pt>
                <c:pt idx="15">
                  <c:v>IV</c:v>
                </c:pt>
                <c:pt idx="16">
                  <c:v>2012 I</c:v>
                </c:pt>
                <c:pt idx="17">
                  <c:v>II</c:v>
                </c:pt>
                <c:pt idx="18">
                  <c:v>III</c:v>
                </c:pt>
              </c:strCache>
            </c:strRef>
          </c:cat>
          <c:val>
            <c:numRef>
              <c:f>Hoja1!$B$243:$B$261</c:f>
              <c:numCache>
                <c:formatCode>0.0</c:formatCode>
                <c:ptCount val="19"/>
                <c:pt idx="0">
                  <c:v>5.6989651131128749</c:v>
                </c:pt>
                <c:pt idx="1">
                  <c:v>1.6001675468627408</c:v>
                </c:pt>
                <c:pt idx="2">
                  <c:v>-2.4017472344321833</c:v>
                </c:pt>
                <c:pt idx="3">
                  <c:v>-7.0683828355233125</c:v>
                </c:pt>
                <c:pt idx="4">
                  <c:v>-7.5259900737428715</c:v>
                </c:pt>
                <c:pt idx="5">
                  <c:v>-9.017219464494076</c:v>
                </c:pt>
                <c:pt idx="6">
                  <c:v>-9.1047180608290752</c:v>
                </c:pt>
                <c:pt idx="7">
                  <c:v>-7.8298301499526657</c:v>
                </c:pt>
                <c:pt idx="8">
                  <c:v>-6.0808796495858797</c:v>
                </c:pt>
                <c:pt idx="9">
                  <c:v>-2.2035882024481368</c:v>
                </c:pt>
                <c:pt idx="10">
                  <c:v>0.55503750172207766</c:v>
                </c:pt>
                <c:pt idx="11">
                  <c:v>2.2819373028654777</c:v>
                </c:pt>
                <c:pt idx="12">
                  <c:v>2.2527765813529221</c:v>
                </c:pt>
                <c:pt idx="13">
                  <c:v>1.0844055713046918</c:v>
                </c:pt>
                <c:pt idx="14">
                  <c:v>1.3165101304462468</c:v>
                </c:pt>
                <c:pt idx="15">
                  <c:v>1.1545828774766065</c:v>
                </c:pt>
                <c:pt idx="16">
                  <c:v>0.9328562961746556</c:v>
                </c:pt>
                <c:pt idx="17">
                  <c:v>0.45723598793461218</c:v>
                </c:pt>
                <c:pt idx="18">
                  <c:v>-1.7678130392637215</c:v>
                </c:pt>
              </c:numCache>
            </c:numRef>
          </c:val>
          <c:smooth val="0"/>
        </c:ser>
        <c:ser>
          <c:idx val="1"/>
          <c:order val="1"/>
          <c:tx>
            <c:strRef>
              <c:f>Hoja1!$C$242</c:f>
              <c:strCache>
                <c:ptCount val="1"/>
                <c:pt idx="0">
                  <c:v>Colombia</c:v>
                </c:pt>
              </c:strCache>
            </c:strRef>
          </c:tx>
          <c:marker>
            <c:symbol val="none"/>
          </c:marker>
          <c:cat>
            <c:strRef>
              <c:f>Hoja1!$A$243:$A$261</c:f>
              <c:strCache>
                <c:ptCount val="19"/>
                <c:pt idx="0">
                  <c:v>2008 I</c:v>
                </c:pt>
                <c:pt idx="1">
                  <c:v>II</c:v>
                </c:pt>
                <c:pt idx="2">
                  <c:v>III</c:v>
                </c:pt>
                <c:pt idx="3">
                  <c:v>IV</c:v>
                </c:pt>
                <c:pt idx="4">
                  <c:v>2009 I</c:v>
                </c:pt>
                <c:pt idx="5">
                  <c:v>II</c:v>
                </c:pt>
                <c:pt idx="6">
                  <c:v>III</c:v>
                </c:pt>
                <c:pt idx="7">
                  <c:v>IV</c:v>
                </c:pt>
                <c:pt idx="8">
                  <c:v>2010 I</c:v>
                </c:pt>
                <c:pt idx="9">
                  <c:v>II</c:v>
                </c:pt>
                <c:pt idx="10">
                  <c:v>III</c:v>
                </c:pt>
                <c:pt idx="11">
                  <c:v>IV</c:v>
                </c:pt>
                <c:pt idx="12">
                  <c:v>2011 I</c:v>
                </c:pt>
                <c:pt idx="13">
                  <c:v>II</c:v>
                </c:pt>
                <c:pt idx="14">
                  <c:v>III</c:v>
                </c:pt>
                <c:pt idx="15">
                  <c:v>IV</c:v>
                </c:pt>
                <c:pt idx="16">
                  <c:v>2012 I</c:v>
                </c:pt>
                <c:pt idx="17">
                  <c:v>II</c:v>
                </c:pt>
                <c:pt idx="18">
                  <c:v>III</c:v>
                </c:pt>
              </c:strCache>
            </c:strRef>
          </c:cat>
          <c:val>
            <c:numRef>
              <c:f>Hoja1!$C$243:$C$261</c:f>
              <c:numCache>
                <c:formatCode>0.0</c:formatCode>
                <c:ptCount val="19"/>
                <c:pt idx="0">
                  <c:v>6.7785949984224159</c:v>
                </c:pt>
                <c:pt idx="1">
                  <c:v>3.8450433904788639</c:v>
                </c:pt>
                <c:pt idx="2">
                  <c:v>1.63</c:v>
                </c:pt>
                <c:pt idx="3">
                  <c:v>-3.6181424545990493</c:v>
                </c:pt>
                <c:pt idx="4">
                  <c:v>-4.7735372265014231</c:v>
                </c:pt>
                <c:pt idx="5">
                  <c:v>-6.4548488257709868</c:v>
                </c:pt>
                <c:pt idx="6">
                  <c:v>-7.3634250883096826</c:v>
                </c:pt>
                <c:pt idx="7">
                  <c:v>-4.8728165527247462</c:v>
                </c:pt>
                <c:pt idx="8">
                  <c:v>0.8470994518362307</c:v>
                </c:pt>
                <c:pt idx="9">
                  <c:v>-6.460570008622879E-2</c:v>
                </c:pt>
                <c:pt idx="10">
                  <c:v>2.3965705583226748</c:v>
                </c:pt>
                <c:pt idx="11">
                  <c:v>3.8322796706811157</c:v>
                </c:pt>
                <c:pt idx="12">
                  <c:v>4.3471662077429141</c:v>
                </c:pt>
                <c:pt idx="13">
                  <c:v>3.7149073089206119</c:v>
                </c:pt>
                <c:pt idx="14">
                  <c:v>4.7448142403905269</c:v>
                </c:pt>
                <c:pt idx="15">
                  <c:v>4.9171690999877171</c:v>
                </c:pt>
                <c:pt idx="16">
                  <c:v>4.369084646762289</c:v>
                </c:pt>
                <c:pt idx="17">
                  <c:v>3.3895943942512163</c:v>
                </c:pt>
                <c:pt idx="18">
                  <c:v>1.5647902224548593</c:v>
                </c:pt>
              </c:numCache>
            </c:numRef>
          </c:val>
          <c:smooth val="0"/>
        </c:ser>
        <c:dLbls>
          <c:showLegendKey val="0"/>
          <c:showVal val="0"/>
          <c:showCatName val="0"/>
          <c:showSerName val="0"/>
          <c:showPercent val="0"/>
          <c:showBubbleSize val="0"/>
        </c:dLbls>
        <c:marker val="1"/>
        <c:smooth val="0"/>
        <c:axId val="154720512"/>
        <c:axId val="154722304"/>
      </c:lineChart>
      <c:catAx>
        <c:axId val="154720512"/>
        <c:scaling>
          <c:orientation val="minMax"/>
        </c:scaling>
        <c:delete val="0"/>
        <c:axPos val="b"/>
        <c:majorTickMark val="out"/>
        <c:minorTickMark val="none"/>
        <c:tickLblPos val="low"/>
        <c:txPr>
          <a:bodyPr rot="-5400000" vert="horz"/>
          <a:lstStyle/>
          <a:p>
            <a:pPr>
              <a:defRPr/>
            </a:pPr>
            <a:endParaRPr lang="es-CO"/>
          </a:p>
        </c:txPr>
        <c:crossAx val="154722304"/>
        <c:crosses val="autoZero"/>
        <c:auto val="1"/>
        <c:lblAlgn val="ctr"/>
        <c:lblOffset val="100"/>
        <c:noMultiLvlLbl val="0"/>
      </c:catAx>
      <c:valAx>
        <c:axId val="154722304"/>
        <c:scaling>
          <c:orientation val="minMax"/>
        </c:scaling>
        <c:delete val="0"/>
        <c:axPos val="l"/>
        <c:numFmt formatCode="0" sourceLinked="0"/>
        <c:majorTickMark val="out"/>
        <c:minorTickMark val="none"/>
        <c:tickLblPos val="nextTo"/>
        <c:crossAx val="154720512"/>
        <c:crosses val="autoZero"/>
        <c:crossBetween val="between"/>
      </c:valAx>
    </c:plotArea>
    <c:legend>
      <c:legendPos val="b"/>
      <c:layout/>
      <c:overlay val="0"/>
    </c:legend>
    <c:plotVisOnly val="1"/>
    <c:dispBlanksAs val="gap"/>
    <c:showDLblsOverMax val="0"/>
  </c:chart>
  <c:spPr>
    <a:ln>
      <a:noFill/>
    </a:ln>
  </c:spPr>
  <c:txPr>
    <a:bodyPr/>
    <a:lstStyle/>
    <a:p>
      <a:pPr>
        <a:defRPr sz="800">
          <a:latin typeface="Arial" pitchFamily="34" charset="0"/>
          <a:cs typeface="Arial" pitchFamily="34" charset="0"/>
        </a:defRPr>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Hoja1!$B$266</c:f>
              <c:strCache>
                <c:ptCount val="1"/>
                <c:pt idx="0">
                  <c:v>Bogotá</c:v>
                </c:pt>
              </c:strCache>
            </c:strRef>
          </c:tx>
          <c:marker>
            <c:symbol val="none"/>
          </c:marker>
          <c:cat>
            <c:strRef>
              <c:f>Hoja1!$A$267:$A$285</c:f>
              <c:strCache>
                <c:ptCount val="19"/>
                <c:pt idx="0">
                  <c:v>2008 I</c:v>
                </c:pt>
                <c:pt idx="1">
                  <c:v>II</c:v>
                </c:pt>
                <c:pt idx="2">
                  <c:v>III</c:v>
                </c:pt>
                <c:pt idx="3">
                  <c:v>IV</c:v>
                </c:pt>
                <c:pt idx="4">
                  <c:v>2009 I</c:v>
                </c:pt>
                <c:pt idx="5">
                  <c:v>II</c:v>
                </c:pt>
                <c:pt idx="6">
                  <c:v>III</c:v>
                </c:pt>
                <c:pt idx="7">
                  <c:v>IV</c:v>
                </c:pt>
                <c:pt idx="8">
                  <c:v>2010 I</c:v>
                </c:pt>
                <c:pt idx="9">
                  <c:v>II</c:v>
                </c:pt>
                <c:pt idx="10">
                  <c:v>III</c:v>
                </c:pt>
                <c:pt idx="11">
                  <c:v>IV</c:v>
                </c:pt>
                <c:pt idx="12">
                  <c:v>2011 I</c:v>
                </c:pt>
                <c:pt idx="13">
                  <c:v>II</c:v>
                </c:pt>
                <c:pt idx="14">
                  <c:v>III</c:v>
                </c:pt>
                <c:pt idx="15">
                  <c:v>IV</c:v>
                </c:pt>
                <c:pt idx="16">
                  <c:v>2012 I</c:v>
                </c:pt>
                <c:pt idx="17">
                  <c:v>II</c:v>
                </c:pt>
                <c:pt idx="18">
                  <c:v>III</c:v>
                </c:pt>
              </c:strCache>
            </c:strRef>
          </c:cat>
          <c:val>
            <c:numRef>
              <c:f>Hoja1!$B$267:$B$285</c:f>
              <c:numCache>
                <c:formatCode>0.0</c:formatCode>
                <c:ptCount val="19"/>
                <c:pt idx="0">
                  <c:v>3.5954290804565137</c:v>
                </c:pt>
                <c:pt idx="1">
                  <c:v>1.1335488525520798</c:v>
                </c:pt>
                <c:pt idx="2">
                  <c:v>-1.0936222138315466</c:v>
                </c:pt>
                <c:pt idx="3">
                  <c:v>-3.0830348252057105</c:v>
                </c:pt>
                <c:pt idx="4">
                  <c:v>-4.340301058955454</c:v>
                </c:pt>
                <c:pt idx="5">
                  <c:v>-5.1965338458425663</c:v>
                </c:pt>
                <c:pt idx="6">
                  <c:v>-5.3865467125964184</c:v>
                </c:pt>
                <c:pt idx="7">
                  <c:v>-5.5186188150933351</c:v>
                </c:pt>
                <c:pt idx="8">
                  <c:v>-5.4429070713570056</c:v>
                </c:pt>
                <c:pt idx="9">
                  <c:v>-4.6037333301586774</c:v>
                </c:pt>
                <c:pt idx="10">
                  <c:v>-3.8117656451843285</c:v>
                </c:pt>
                <c:pt idx="11">
                  <c:v>-2.5515886694560064</c:v>
                </c:pt>
                <c:pt idx="12">
                  <c:v>-0.95963557789757736</c:v>
                </c:pt>
                <c:pt idx="13">
                  <c:v>0.2858763749300719</c:v>
                </c:pt>
                <c:pt idx="14">
                  <c:v>1.2515795738782698</c:v>
                </c:pt>
                <c:pt idx="15">
                  <c:v>1.743185956381077</c:v>
                </c:pt>
                <c:pt idx="16">
                  <c:v>1.6570233522666511</c:v>
                </c:pt>
                <c:pt idx="17">
                  <c:v>1.3332902088637688</c:v>
                </c:pt>
                <c:pt idx="18">
                  <c:v>0.51796558312808827</c:v>
                </c:pt>
              </c:numCache>
            </c:numRef>
          </c:val>
          <c:smooth val="0"/>
        </c:ser>
        <c:ser>
          <c:idx val="1"/>
          <c:order val="1"/>
          <c:tx>
            <c:strRef>
              <c:f>Hoja1!$C$266</c:f>
              <c:strCache>
                <c:ptCount val="1"/>
                <c:pt idx="0">
                  <c:v>Colombia</c:v>
                </c:pt>
              </c:strCache>
            </c:strRef>
          </c:tx>
          <c:marker>
            <c:symbol val="none"/>
          </c:marker>
          <c:cat>
            <c:strRef>
              <c:f>Hoja1!$A$267:$A$285</c:f>
              <c:strCache>
                <c:ptCount val="19"/>
                <c:pt idx="0">
                  <c:v>2008 I</c:v>
                </c:pt>
                <c:pt idx="1">
                  <c:v>II</c:v>
                </c:pt>
                <c:pt idx="2">
                  <c:v>III</c:v>
                </c:pt>
                <c:pt idx="3">
                  <c:v>IV</c:v>
                </c:pt>
                <c:pt idx="4">
                  <c:v>2009 I</c:v>
                </c:pt>
                <c:pt idx="5">
                  <c:v>II</c:v>
                </c:pt>
                <c:pt idx="6">
                  <c:v>III</c:v>
                </c:pt>
                <c:pt idx="7">
                  <c:v>IV</c:v>
                </c:pt>
                <c:pt idx="8">
                  <c:v>2010 I</c:v>
                </c:pt>
                <c:pt idx="9">
                  <c:v>II</c:v>
                </c:pt>
                <c:pt idx="10">
                  <c:v>III</c:v>
                </c:pt>
                <c:pt idx="11">
                  <c:v>IV</c:v>
                </c:pt>
                <c:pt idx="12">
                  <c:v>2011 I</c:v>
                </c:pt>
                <c:pt idx="13">
                  <c:v>II</c:v>
                </c:pt>
                <c:pt idx="14">
                  <c:v>III</c:v>
                </c:pt>
                <c:pt idx="15">
                  <c:v>IV</c:v>
                </c:pt>
                <c:pt idx="16">
                  <c:v>2012 I</c:v>
                </c:pt>
                <c:pt idx="17">
                  <c:v>II</c:v>
                </c:pt>
                <c:pt idx="18">
                  <c:v>III</c:v>
                </c:pt>
              </c:strCache>
            </c:strRef>
          </c:cat>
          <c:val>
            <c:numRef>
              <c:f>Hoja1!$C$267:$C$285</c:f>
              <c:numCache>
                <c:formatCode>0.0</c:formatCode>
                <c:ptCount val="19"/>
                <c:pt idx="0">
                  <c:v>2.4910129517610402</c:v>
                </c:pt>
                <c:pt idx="1">
                  <c:v>1.6385227021734394</c:v>
                </c:pt>
                <c:pt idx="2">
                  <c:v>0.41</c:v>
                </c:pt>
                <c:pt idx="3">
                  <c:v>-1.2501054648225485</c:v>
                </c:pt>
                <c:pt idx="4">
                  <c:v>-3.1063734173204072</c:v>
                </c:pt>
                <c:pt idx="5">
                  <c:v>-4.8905316271790618</c:v>
                </c:pt>
                <c:pt idx="6">
                  <c:v>-5.8652750805321396</c:v>
                </c:pt>
                <c:pt idx="7">
                  <c:v>-6.4873054745296477</c:v>
                </c:pt>
                <c:pt idx="8">
                  <c:v>-3.6741759763641357</c:v>
                </c:pt>
                <c:pt idx="9">
                  <c:v>-4.1759207573304868</c:v>
                </c:pt>
                <c:pt idx="10">
                  <c:v>-2.5478545511069428</c:v>
                </c:pt>
                <c:pt idx="11">
                  <c:v>-1.075870508415111</c:v>
                </c:pt>
                <c:pt idx="12">
                  <c:v>0.42336200820292103</c:v>
                </c:pt>
                <c:pt idx="13">
                  <c:v>0.54452163253380093</c:v>
                </c:pt>
                <c:pt idx="14">
                  <c:v>0.9096523642482035</c:v>
                </c:pt>
                <c:pt idx="15">
                  <c:v>1.3592184990196765</c:v>
                </c:pt>
                <c:pt idx="16">
                  <c:v>1.4268825769587545</c:v>
                </c:pt>
                <c:pt idx="17">
                  <c:v>1.6584588670808698</c:v>
                </c:pt>
                <c:pt idx="18">
                  <c:v>1.4435501097586512</c:v>
                </c:pt>
              </c:numCache>
            </c:numRef>
          </c:val>
          <c:smooth val="0"/>
        </c:ser>
        <c:dLbls>
          <c:showLegendKey val="0"/>
          <c:showVal val="0"/>
          <c:showCatName val="0"/>
          <c:showSerName val="0"/>
          <c:showPercent val="0"/>
          <c:showBubbleSize val="0"/>
        </c:dLbls>
        <c:marker val="1"/>
        <c:smooth val="0"/>
        <c:axId val="154450944"/>
        <c:axId val="154477312"/>
      </c:lineChart>
      <c:catAx>
        <c:axId val="154450944"/>
        <c:scaling>
          <c:orientation val="minMax"/>
        </c:scaling>
        <c:delete val="0"/>
        <c:axPos val="b"/>
        <c:majorTickMark val="out"/>
        <c:minorTickMark val="none"/>
        <c:tickLblPos val="low"/>
        <c:txPr>
          <a:bodyPr rot="-5400000" vert="horz"/>
          <a:lstStyle/>
          <a:p>
            <a:pPr>
              <a:defRPr/>
            </a:pPr>
            <a:endParaRPr lang="es-CO"/>
          </a:p>
        </c:txPr>
        <c:crossAx val="154477312"/>
        <c:crosses val="autoZero"/>
        <c:auto val="1"/>
        <c:lblAlgn val="ctr"/>
        <c:lblOffset val="100"/>
        <c:noMultiLvlLbl val="0"/>
      </c:catAx>
      <c:valAx>
        <c:axId val="154477312"/>
        <c:scaling>
          <c:orientation val="minMax"/>
          <c:max val="4"/>
          <c:min val="-7"/>
        </c:scaling>
        <c:delete val="0"/>
        <c:axPos val="l"/>
        <c:numFmt formatCode="0" sourceLinked="0"/>
        <c:majorTickMark val="out"/>
        <c:minorTickMark val="none"/>
        <c:tickLblPos val="nextTo"/>
        <c:crossAx val="154450944"/>
        <c:crosses val="autoZero"/>
        <c:crossBetween val="between"/>
        <c:majorUnit val="1"/>
      </c:valAx>
    </c:plotArea>
    <c:legend>
      <c:legendPos val="b"/>
      <c:layout/>
      <c:overlay val="0"/>
    </c:legend>
    <c:plotVisOnly val="1"/>
    <c:dispBlanksAs val="gap"/>
    <c:showDLblsOverMax val="0"/>
  </c:chart>
  <c:spPr>
    <a:ln>
      <a:noFill/>
    </a:ln>
  </c:spPr>
  <c:txPr>
    <a:bodyPr/>
    <a:lstStyle/>
    <a:p>
      <a:pPr>
        <a:defRPr sz="800">
          <a:latin typeface="Arial" pitchFamily="34" charset="0"/>
          <a:cs typeface="Arial" pitchFamily="34" charset="0"/>
        </a:defRPr>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62261995727374"/>
          <c:y val="0.11095241716383343"/>
          <c:w val="0.65536144499984206"/>
          <c:h val="0.62718191847535065"/>
        </c:manualLayout>
      </c:layout>
      <c:barChart>
        <c:barDir val="col"/>
        <c:grouping val="stacked"/>
        <c:varyColors val="0"/>
        <c:ser>
          <c:idx val="0"/>
          <c:order val="0"/>
          <c:tx>
            <c:strRef>
              <c:f>'Enero-octubre'!$H$3</c:f>
              <c:strCache>
                <c:ptCount val="1"/>
                <c:pt idx="0">
                  <c:v>Vivienda</c:v>
                </c:pt>
              </c:strCache>
            </c:strRef>
          </c:tx>
          <c:spPr>
            <a:solidFill>
              <a:schemeClr val="tx2">
                <a:lumMod val="20000"/>
                <a:lumOff val="80000"/>
              </a:schemeClr>
            </a:solidFill>
            <a:ln>
              <a:solidFill>
                <a:schemeClr val="tx2">
                  <a:lumMod val="20000"/>
                  <a:lumOff val="80000"/>
                </a:schemeClr>
              </a:solidFill>
            </a:ln>
          </c:spPr>
          <c:invertIfNegative val="0"/>
          <c:cat>
            <c:numRef>
              <c:f>'Enero-octubre'!$A$4:$A$10</c:f>
              <c:numCache>
                <c:formatCode>0</c:formatCode>
                <c:ptCount val="7"/>
                <c:pt idx="0">
                  <c:v>2006</c:v>
                </c:pt>
                <c:pt idx="1">
                  <c:v>2007</c:v>
                </c:pt>
                <c:pt idx="2">
                  <c:v>2008</c:v>
                </c:pt>
                <c:pt idx="3">
                  <c:v>2009</c:v>
                </c:pt>
                <c:pt idx="4">
                  <c:v>2010</c:v>
                </c:pt>
                <c:pt idx="5">
                  <c:v>2011</c:v>
                </c:pt>
                <c:pt idx="6" formatCode="General">
                  <c:v>2012</c:v>
                </c:pt>
              </c:numCache>
            </c:numRef>
          </c:cat>
          <c:val>
            <c:numRef>
              <c:f>'Enero-octubre'!$H$4:$H$10</c:f>
              <c:numCache>
                <c:formatCode>_(* #,##0_);_(* \(#,##0\);_(* "-"??_);_(@_)</c:formatCode>
                <c:ptCount val="7"/>
                <c:pt idx="0">
                  <c:v>3449307</c:v>
                </c:pt>
                <c:pt idx="1">
                  <c:v>4078959</c:v>
                </c:pt>
                <c:pt idx="2">
                  <c:v>3369382</c:v>
                </c:pt>
                <c:pt idx="3">
                  <c:v>2154377</c:v>
                </c:pt>
                <c:pt idx="4">
                  <c:v>2815650</c:v>
                </c:pt>
                <c:pt idx="5">
                  <c:v>4866906</c:v>
                </c:pt>
                <c:pt idx="6">
                  <c:v>3028560</c:v>
                </c:pt>
              </c:numCache>
            </c:numRef>
          </c:val>
        </c:ser>
        <c:ser>
          <c:idx val="1"/>
          <c:order val="1"/>
          <c:tx>
            <c:strRef>
              <c:f>'Enero-octubre'!$I$3</c:f>
              <c:strCache>
                <c:ptCount val="1"/>
                <c:pt idx="0">
                  <c:v>Oficina</c:v>
                </c:pt>
              </c:strCache>
            </c:strRef>
          </c:tx>
          <c:spPr>
            <a:solidFill>
              <a:schemeClr val="accent1"/>
            </a:solidFill>
            <a:ln>
              <a:solidFill>
                <a:schemeClr val="accent1"/>
              </a:solidFill>
            </a:ln>
          </c:spPr>
          <c:invertIfNegative val="0"/>
          <c:cat>
            <c:numRef>
              <c:f>'Enero-octubre'!$A$4:$A$10</c:f>
              <c:numCache>
                <c:formatCode>0</c:formatCode>
                <c:ptCount val="7"/>
                <c:pt idx="0">
                  <c:v>2006</c:v>
                </c:pt>
                <c:pt idx="1">
                  <c:v>2007</c:v>
                </c:pt>
                <c:pt idx="2">
                  <c:v>2008</c:v>
                </c:pt>
                <c:pt idx="3">
                  <c:v>2009</c:v>
                </c:pt>
                <c:pt idx="4">
                  <c:v>2010</c:v>
                </c:pt>
                <c:pt idx="5">
                  <c:v>2011</c:v>
                </c:pt>
                <c:pt idx="6" formatCode="General">
                  <c:v>2012</c:v>
                </c:pt>
              </c:numCache>
            </c:numRef>
          </c:cat>
          <c:val>
            <c:numRef>
              <c:f>'Enero-octubre'!$I$4:$I$10</c:f>
              <c:numCache>
                <c:formatCode>_(* #,##0_);_(* \(#,##0\);_(* "-"??_);_(@_)</c:formatCode>
                <c:ptCount val="7"/>
                <c:pt idx="0">
                  <c:v>224272</c:v>
                </c:pt>
                <c:pt idx="1">
                  <c:v>454153</c:v>
                </c:pt>
                <c:pt idx="2">
                  <c:v>510453</c:v>
                </c:pt>
                <c:pt idx="3">
                  <c:v>324560</c:v>
                </c:pt>
                <c:pt idx="4">
                  <c:v>305627</c:v>
                </c:pt>
                <c:pt idx="5">
                  <c:v>383479</c:v>
                </c:pt>
                <c:pt idx="6">
                  <c:v>438619</c:v>
                </c:pt>
              </c:numCache>
            </c:numRef>
          </c:val>
        </c:ser>
        <c:ser>
          <c:idx val="2"/>
          <c:order val="2"/>
          <c:tx>
            <c:strRef>
              <c:f>'Enero-octubre'!$J$3</c:f>
              <c:strCache>
                <c:ptCount val="1"/>
                <c:pt idx="0">
                  <c:v>Comercio</c:v>
                </c:pt>
              </c:strCache>
            </c:strRef>
          </c:tx>
          <c:spPr>
            <a:solidFill>
              <a:srgbClr val="92D050"/>
            </a:solidFill>
            <a:ln>
              <a:solidFill>
                <a:srgbClr val="92D050"/>
              </a:solidFill>
            </a:ln>
          </c:spPr>
          <c:invertIfNegative val="0"/>
          <c:cat>
            <c:numRef>
              <c:f>'Enero-octubre'!$A$4:$A$10</c:f>
              <c:numCache>
                <c:formatCode>0</c:formatCode>
                <c:ptCount val="7"/>
                <c:pt idx="0">
                  <c:v>2006</c:v>
                </c:pt>
                <c:pt idx="1">
                  <c:v>2007</c:v>
                </c:pt>
                <c:pt idx="2">
                  <c:v>2008</c:v>
                </c:pt>
                <c:pt idx="3">
                  <c:v>2009</c:v>
                </c:pt>
                <c:pt idx="4">
                  <c:v>2010</c:v>
                </c:pt>
                <c:pt idx="5">
                  <c:v>2011</c:v>
                </c:pt>
                <c:pt idx="6" formatCode="General">
                  <c:v>2012</c:v>
                </c:pt>
              </c:numCache>
            </c:numRef>
          </c:cat>
          <c:val>
            <c:numRef>
              <c:f>'Enero-octubre'!$J$4:$J$10</c:f>
              <c:numCache>
                <c:formatCode>_(* #,##0_);_(* \(#,##0\);_(* "-"??_);_(@_)</c:formatCode>
                <c:ptCount val="7"/>
                <c:pt idx="0">
                  <c:v>448022</c:v>
                </c:pt>
                <c:pt idx="1">
                  <c:v>346528</c:v>
                </c:pt>
                <c:pt idx="2">
                  <c:v>467276</c:v>
                </c:pt>
                <c:pt idx="3">
                  <c:v>362920</c:v>
                </c:pt>
                <c:pt idx="4">
                  <c:v>190159</c:v>
                </c:pt>
                <c:pt idx="5">
                  <c:v>225891</c:v>
                </c:pt>
                <c:pt idx="6">
                  <c:v>276157</c:v>
                </c:pt>
              </c:numCache>
            </c:numRef>
          </c:val>
        </c:ser>
        <c:ser>
          <c:idx val="3"/>
          <c:order val="3"/>
          <c:tx>
            <c:strRef>
              <c:f>'Enero-octubre'!$K$3</c:f>
              <c:strCache>
                <c:ptCount val="1"/>
                <c:pt idx="0">
                  <c:v>Industria</c:v>
                </c:pt>
              </c:strCache>
            </c:strRef>
          </c:tx>
          <c:spPr>
            <a:solidFill>
              <a:srgbClr val="C00000"/>
            </a:solidFill>
            <a:ln>
              <a:solidFill>
                <a:srgbClr val="C00000"/>
              </a:solidFill>
            </a:ln>
          </c:spPr>
          <c:invertIfNegative val="0"/>
          <c:cat>
            <c:numRef>
              <c:f>'Enero-octubre'!$A$4:$A$10</c:f>
              <c:numCache>
                <c:formatCode>0</c:formatCode>
                <c:ptCount val="7"/>
                <c:pt idx="0">
                  <c:v>2006</c:v>
                </c:pt>
                <c:pt idx="1">
                  <c:v>2007</c:v>
                </c:pt>
                <c:pt idx="2">
                  <c:v>2008</c:v>
                </c:pt>
                <c:pt idx="3">
                  <c:v>2009</c:v>
                </c:pt>
                <c:pt idx="4">
                  <c:v>2010</c:v>
                </c:pt>
                <c:pt idx="5">
                  <c:v>2011</c:v>
                </c:pt>
                <c:pt idx="6" formatCode="General">
                  <c:v>2012</c:v>
                </c:pt>
              </c:numCache>
            </c:numRef>
          </c:cat>
          <c:val>
            <c:numRef>
              <c:f>'Enero-octubre'!$K$4:$K$10</c:f>
              <c:numCache>
                <c:formatCode>_(* #,##0_);_(* \(#,##0\);_(* "-"??_);_(@_)</c:formatCode>
                <c:ptCount val="7"/>
                <c:pt idx="0">
                  <c:v>147712</c:v>
                </c:pt>
                <c:pt idx="1">
                  <c:v>167191</c:v>
                </c:pt>
                <c:pt idx="2">
                  <c:v>142261</c:v>
                </c:pt>
                <c:pt idx="3">
                  <c:v>86561</c:v>
                </c:pt>
                <c:pt idx="4">
                  <c:v>32370</c:v>
                </c:pt>
                <c:pt idx="5">
                  <c:v>43492</c:v>
                </c:pt>
                <c:pt idx="6">
                  <c:v>43050</c:v>
                </c:pt>
              </c:numCache>
            </c:numRef>
          </c:val>
        </c:ser>
        <c:ser>
          <c:idx val="4"/>
          <c:order val="4"/>
          <c:tx>
            <c:strRef>
              <c:f>'Enero-octubre'!$L$3</c:f>
              <c:strCache>
                <c:ptCount val="1"/>
                <c:pt idx="0">
                  <c:v>Resto</c:v>
                </c:pt>
              </c:strCache>
            </c:strRef>
          </c:tx>
          <c:spPr>
            <a:solidFill>
              <a:schemeClr val="accent6"/>
            </a:solidFill>
            <a:ln>
              <a:solidFill>
                <a:schemeClr val="accent6"/>
              </a:solidFill>
            </a:ln>
          </c:spPr>
          <c:invertIfNegative val="0"/>
          <c:cat>
            <c:numRef>
              <c:f>'Enero-octubre'!$A$4:$A$10</c:f>
              <c:numCache>
                <c:formatCode>0</c:formatCode>
                <c:ptCount val="7"/>
                <c:pt idx="0">
                  <c:v>2006</c:v>
                </c:pt>
                <c:pt idx="1">
                  <c:v>2007</c:v>
                </c:pt>
                <c:pt idx="2">
                  <c:v>2008</c:v>
                </c:pt>
                <c:pt idx="3">
                  <c:v>2009</c:v>
                </c:pt>
                <c:pt idx="4">
                  <c:v>2010</c:v>
                </c:pt>
                <c:pt idx="5">
                  <c:v>2011</c:v>
                </c:pt>
                <c:pt idx="6" formatCode="General">
                  <c:v>2012</c:v>
                </c:pt>
              </c:numCache>
            </c:numRef>
          </c:cat>
          <c:val>
            <c:numRef>
              <c:f>'Enero-octubre'!$L$4:$L$10</c:f>
              <c:numCache>
                <c:formatCode>_(* #,##0_);_(* \(#,##0\);_(* "-"??_);_(@_)</c:formatCode>
                <c:ptCount val="7"/>
                <c:pt idx="0">
                  <c:v>227839</c:v>
                </c:pt>
                <c:pt idx="1">
                  <c:v>367000</c:v>
                </c:pt>
                <c:pt idx="2">
                  <c:v>318944</c:v>
                </c:pt>
                <c:pt idx="3">
                  <c:v>208112</c:v>
                </c:pt>
                <c:pt idx="4">
                  <c:v>338249</c:v>
                </c:pt>
                <c:pt idx="5">
                  <c:v>285654</c:v>
                </c:pt>
                <c:pt idx="6">
                  <c:v>279968</c:v>
                </c:pt>
              </c:numCache>
            </c:numRef>
          </c:val>
        </c:ser>
        <c:dLbls>
          <c:showLegendKey val="0"/>
          <c:showVal val="0"/>
          <c:showCatName val="0"/>
          <c:showSerName val="0"/>
          <c:showPercent val="0"/>
          <c:showBubbleSize val="0"/>
        </c:dLbls>
        <c:gapWidth val="147"/>
        <c:overlap val="100"/>
        <c:axId val="154604672"/>
        <c:axId val="154606592"/>
      </c:barChart>
      <c:lineChart>
        <c:grouping val="standard"/>
        <c:varyColors val="0"/>
        <c:ser>
          <c:idx val="5"/>
          <c:order val="5"/>
          <c:tx>
            <c:strRef>
              <c:f>'Enero-octubre'!$V$3</c:f>
              <c:strCache>
                <c:ptCount val="1"/>
                <c:pt idx="0">
                  <c:v>Variación anual</c:v>
                </c:pt>
              </c:strCache>
            </c:strRef>
          </c:tx>
          <c:spPr>
            <a:ln w="25400">
              <a:solidFill>
                <a:schemeClr val="tx1"/>
              </a:solidFill>
            </a:ln>
          </c:spPr>
          <c:marker>
            <c:symbol val="circle"/>
            <c:size val="5"/>
            <c:spPr>
              <a:solidFill>
                <a:schemeClr val="tx1"/>
              </a:solidFill>
              <a:ln>
                <a:solidFill>
                  <a:schemeClr val="tx1"/>
                </a:solidFill>
              </a:ln>
            </c:spPr>
          </c:marker>
          <c:dLbls>
            <c:dLbl>
              <c:idx val="1"/>
              <c:layout>
                <c:manualLayout>
                  <c:x val="6.3643587889727713E-3"/>
                  <c:y val="-3.8040876869169936E-3"/>
                </c:manualLayout>
              </c:layout>
              <c:showLegendKey val="0"/>
              <c:showVal val="1"/>
              <c:showCatName val="0"/>
              <c:showSerName val="0"/>
              <c:showPercent val="0"/>
              <c:showBubbleSize val="0"/>
            </c:dLbl>
            <c:dLbl>
              <c:idx val="2"/>
              <c:layout>
                <c:manualLayout>
                  <c:x val="6.3643587889727713E-3"/>
                  <c:y val="0"/>
                </c:manualLayout>
              </c:layout>
              <c:showLegendKey val="0"/>
              <c:showVal val="1"/>
              <c:showCatName val="0"/>
              <c:showSerName val="0"/>
              <c:showPercent val="0"/>
              <c:showBubbleSize val="0"/>
            </c:dLbl>
            <c:dLbl>
              <c:idx val="3"/>
              <c:layout>
                <c:manualLayout>
                  <c:x val="6.3643587889727132E-3"/>
                  <c:y val="-3.8040876869169936E-3"/>
                </c:manualLayout>
              </c:layout>
              <c:showLegendKey val="0"/>
              <c:showVal val="1"/>
              <c:showCatName val="0"/>
              <c:showSerName val="0"/>
              <c:showPercent val="0"/>
              <c:showBubbleSize val="0"/>
            </c:dLbl>
            <c:dLbl>
              <c:idx val="4"/>
              <c:layout>
                <c:manualLayout>
                  <c:x val="9.5465381834591561E-3"/>
                  <c:y val="3.8040876869169936E-3"/>
                </c:manualLayout>
              </c:layout>
              <c:showLegendKey val="0"/>
              <c:showVal val="1"/>
              <c:showCatName val="0"/>
              <c:showSerName val="0"/>
              <c:showPercent val="0"/>
              <c:showBubbleSize val="0"/>
            </c:dLbl>
            <c:dLbl>
              <c:idx val="5"/>
              <c:layout>
                <c:manualLayout>
                  <c:x val="9.5465381834591561E-3"/>
                  <c:y val="3.4870400970891486E-17"/>
                </c:manualLayout>
              </c:layout>
              <c:showLegendKey val="0"/>
              <c:showVal val="1"/>
              <c:showCatName val="0"/>
              <c:showSerName val="0"/>
              <c:showPercent val="0"/>
              <c:showBubbleSize val="0"/>
            </c:dLbl>
            <c:dLbl>
              <c:idx val="6"/>
              <c:layout>
                <c:manualLayout>
                  <c:x val="6.3643587889727713E-3"/>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'Enero-octubre'!$A$4:$A$10</c:f>
              <c:numCache>
                <c:formatCode>0</c:formatCode>
                <c:ptCount val="7"/>
                <c:pt idx="0">
                  <c:v>2006</c:v>
                </c:pt>
                <c:pt idx="1">
                  <c:v>2007</c:v>
                </c:pt>
                <c:pt idx="2">
                  <c:v>2008</c:v>
                </c:pt>
                <c:pt idx="3">
                  <c:v>2009</c:v>
                </c:pt>
                <c:pt idx="4">
                  <c:v>2010</c:v>
                </c:pt>
                <c:pt idx="5">
                  <c:v>2011</c:v>
                </c:pt>
                <c:pt idx="6" formatCode="General">
                  <c:v>2012</c:v>
                </c:pt>
              </c:numCache>
            </c:numRef>
          </c:cat>
          <c:val>
            <c:numRef>
              <c:f>'Enero-octubre'!$V$4:$V$10</c:f>
              <c:numCache>
                <c:formatCode>_(* #,##0.0_);_(* \(#,##0.0\);_(* "-"??_);_(@_)</c:formatCode>
                <c:ptCount val="7"/>
                <c:pt idx="1">
                  <c:v>20.383544963568045</c:v>
                </c:pt>
                <c:pt idx="2">
                  <c:v>-11.184593682366517</c:v>
                </c:pt>
                <c:pt idx="3">
                  <c:v>-34.768638334086198</c:v>
                </c:pt>
                <c:pt idx="4">
                  <c:v>17.392628159144017</c:v>
                </c:pt>
                <c:pt idx="5">
                  <c:v>57.667987034414203</c:v>
                </c:pt>
                <c:pt idx="6">
                  <c:v>-29.955927407172123</c:v>
                </c:pt>
              </c:numCache>
            </c:numRef>
          </c:val>
          <c:smooth val="0"/>
        </c:ser>
        <c:dLbls>
          <c:showLegendKey val="0"/>
          <c:showVal val="0"/>
          <c:showCatName val="0"/>
          <c:showSerName val="0"/>
          <c:showPercent val="0"/>
          <c:showBubbleSize val="0"/>
        </c:dLbls>
        <c:marker val="1"/>
        <c:smooth val="0"/>
        <c:axId val="154614400"/>
        <c:axId val="154612864"/>
      </c:lineChart>
      <c:catAx>
        <c:axId val="154604672"/>
        <c:scaling>
          <c:orientation val="minMax"/>
        </c:scaling>
        <c:delete val="0"/>
        <c:axPos val="b"/>
        <c:title>
          <c:tx>
            <c:rich>
              <a:bodyPr/>
              <a:lstStyle/>
              <a:p>
                <a:pPr>
                  <a:defRPr/>
                </a:pPr>
                <a:r>
                  <a:rPr lang="es-CO"/>
                  <a:t>%</a:t>
                </a:r>
              </a:p>
            </c:rich>
          </c:tx>
          <c:layout>
            <c:manualLayout>
              <c:xMode val="edge"/>
              <c:yMode val="edge"/>
              <c:x val="0.77333107728357242"/>
              <c:y val="3.5796008378671716E-2"/>
            </c:manualLayout>
          </c:layout>
          <c:overlay val="0"/>
        </c:title>
        <c:numFmt formatCode="0" sourceLinked="1"/>
        <c:majorTickMark val="none"/>
        <c:minorTickMark val="none"/>
        <c:tickLblPos val="nextTo"/>
        <c:crossAx val="154606592"/>
        <c:crosses val="autoZero"/>
        <c:auto val="1"/>
        <c:lblAlgn val="ctr"/>
        <c:lblOffset val="100"/>
        <c:noMultiLvlLbl val="0"/>
      </c:catAx>
      <c:valAx>
        <c:axId val="154606592"/>
        <c:scaling>
          <c:orientation val="minMax"/>
        </c:scaling>
        <c:delete val="0"/>
        <c:axPos val="l"/>
        <c:numFmt formatCode="_(* #,##0_);_(* \(#,##0\);_(* &quot;-&quot;??_);_(@_)" sourceLinked="1"/>
        <c:majorTickMark val="out"/>
        <c:minorTickMark val="none"/>
        <c:tickLblPos val="nextTo"/>
        <c:crossAx val="154604672"/>
        <c:crosses val="autoZero"/>
        <c:crossBetween val="between"/>
        <c:dispUnits>
          <c:builtInUnit val="thousands"/>
          <c:dispUnitsLbl>
            <c:layout/>
            <c:tx>
              <c:rich>
                <a:bodyPr/>
                <a:lstStyle/>
                <a:p>
                  <a:pPr>
                    <a:defRPr/>
                  </a:pPr>
                  <a:r>
                    <a:rPr lang="es-CO"/>
                    <a:t>Miles de mt2 </a:t>
                  </a:r>
                </a:p>
              </c:rich>
            </c:tx>
          </c:dispUnitsLbl>
        </c:dispUnits>
      </c:valAx>
      <c:valAx>
        <c:axId val="154612864"/>
        <c:scaling>
          <c:orientation val="minMax"/>
        </c:scaling>
        <c:delete val="0"/>
        <c:axPos val="r"/>
        <c:numFmt formatCode="_(* #,##0.0_);_(* \(#,##0.0\);_(* &quot;-&quot;??_);_(@_)" sourceLinked="1"/>
        <c:majorTickMark val="out"/>
        <c:minorTickMark val="none"/>
        <c:tickLblPos val="nextTo"/>
        <c:crossAx val="154614400"/>
        <c:crosses val="max"/>
        <c:crossBetween val="between"/>
      </c:valAx>
      <c:catAx>
        <c:axId val="154614400"/>
        <c:scaling>
          <c:orientation val="minMax"/>
        </c:scaling>
        <c:delete val="1"/>
        <c:axPos val="b"/>
        <c:numFmt formatCode="0" sourceLinked="1"/>
        <c:majorTickMark val="out"/>
        <c:minorTickMark val="none"/>
        <c:tickLblPos val="nextTo"/>
        <c:crossAx val="154612864"/>
        <c:crosses val="autoZero"/>
        <c:auto val="1"/>
        <c:lblAlgn val="ctr"/>
        <c:lblOffset val="100"/>
        <c:noMultiLvlLbl val="0"/>
      </c:catAx>
    </c:plotArea>
    <c:legend>
      <c:legendPos val="r"/>
      <c:layout>
        <c:manualLayout>
          <c:xMode val="edge"/>
          <c:yMode val="edge"/>
          <c:x val="0.82577452858138356"/>
          <c:y val="0.16207686910423325"/>
          <c:w val="0.16786617094166886"/>
          <c:h val="0.67063745744653203"/>
        </c:manualLayout>
      </c:layout>
      <c:overlay val="0"/>
    </c:legend>
    <c:plotVisOnly val="1"/>
    <c:dispBlanksAs val="gap"/>
    <c:showDLblsOverMax val="0"/>
  </c:chart>
  <c:spPr>
    <a:ln>
      <a:noFill/>
    </a:ln>
  </c:spPr>
  <c:txPr>
    <a:bodyPr/>
    <a:lstStyle/>
    <a:p>
      <a:pPr>
        <a:defRPr sz="700">
          <a:latin typeface="Arial" pitchFamily="34" charset="0"/>
          <a:cs typeface="Arial" pitchFamily="34" charset="0"/>
        </a:defRPr>
      </a:pPr>
      <a:endParaRPr lang="es-C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032696622931333E-2"/>
          <c:y val="6.8361282425903655E-2"/>
          <c:w val="0.89280409340793376"/>
          <c:h val="0.53711365805353362"/>
        </c:manualLayout>
      </c:layout>
      <c:barChart>
        <c:barDir val="col"/>
        <c:grouping val="stacked"/>
        <c:varyColors val="0"/>
        <c:ser>
          <c:idx val="0"/>
          <c:order val="0"/>
          <c:tx>
            <c:strRef>
              <c:f>Seguimiento!$D$3</c:f>
              <c:strCache>
                <c:ptCount val="1"/>
                <c:pt idx="0">
                  <c:v>VIS </c:v>
                </c:pt>
              </c:strCache>
            </c:strRef>
          </c:tx>
          <c:spPr>
            <a:solidFill>
              <a:srgbClr val="C00000"/>
            </a:solidFill>
            <a:ln>
              <a:solidFill>
                <a:srgbClr val="C00000"/>
              </a:solidFill>
            </a:ln>
          </c:spPr>
          <c:invertIfNegative val="0"/>
          <c:cat>
            <c:multiLvlStrRef>
              <c:f>Seguimiento!$B$100:$C$181</c:f>
              <c:multiLvlStrCache>
                <c:ptCount val="82"/>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lvl>
                <c:lvl>
                  <c:pt idx="0">
                    <c:v>2006</c:v>
                  </c:pt>
                  <c:pt idx="12">
                    <c:v>2007</c:v>
                  </c:pt>
                  <c:pt idx="24">
                    <c:v>2008</c:v>
                  </c:pt>
                  <c:pt idx="36">
                    <c:v>2009</c:v>
                  </c:pt>
                  <c:pt idx="48">
                    <c:v>2010</c:v>
                  </c:pt>
                  <c:pt idx="60">
                    <c:v>2011</c:v>
                  </c:pt>
                  <c:pt idx="72">
                    <c:v>2012</c:v>
                  </c:pt>
                </c:lvl>
              </c:multiLvlStrCache>
            </c:multiLvlStrRef>
          </c:cat>
          <c:val>
            <c:numRef>
              <c:f>Seguimiento!$D$100:$D$181</c:f>
              <c:numCache>
                <c:formatCode>_(* #,##0_);_(* \(#,##0\);_(* "-"??_);_(@_)</c:formatCode>
                <c:ptCount val="82"/>
                <c:pt idx="0">
                  <c:v>104693</c:v>
                </c:pt>
                <c:pt idx="1">
                  <c:v>45689</c:v>
                </c:pt>
                <c:pt idx="2">
                  <c:v>51167</c:v>
                </c:pt>
                <c:pt idx="3">
                  <c:v>64788</c:v>
                </c:pt>
                <c:pt idx="4">
                  <c:v>171995</c:v>
                </c:pt>
                <c:pt idx="5">
                  <c:v>110258</c:v>
                </c:pt>
                <c:pt idx="6">
                  <c:v>26102</c:v>
                </c:pt>
                <c:pt idx="7">
                  <c:v>24315</c:v>
                </c:pt>
                <c:pt idx="8">
                  <c:v>59650</c:v>
                </c:pt>
                <c:pt idx="9">
                  <c:v>111583</c:v>
                </c:pt>
                <c:pt idx="10">
                  <c:v>119338</c:v>
                </c:pt>
                <c:pt idx="11">
                  <c:v>95589</c:v>
                </c:pt>
                <c:pt idx="12">
                  <c:v>63650</c:v>
                </c:pt>
                <c:pt idx="13">
                  <c:v>46405</c:v>
                </c:pt>
                <c:pt idx="14">
                  <c:v>91362</c:v>
                </c:pt>
                <c:pt idx="15">
                  <c:v>14330</c:v>
                </c:pt>
                <c:pt idx="16">
                  <c:v>62739</c:v>
                </c:pt>
                <c:pt idx="17">
                  <c:v>67310</c:v>
                </c:pt>
                <c:pt idx="18">
                  <c:v>76772</c:v>
                </c:pt>
                <c:pt idx="19">
                  <c:v>168548</c:v>
                </c:pt>
                <c:pt idx="20">
                  <c:v>41609</c:v>
                </c:pt>
                <c:pt idx="21">
                  <c:v>85005</c:v>
                </c:pt>
                <c:pt idx="22">
                  <c:v>40483</c:v>
                </c:pt>
                <c:pt idx="23">
                  <c:v>98334</c:v>
                </c:pt>
                <c:pt idx="24">
                  <c:v>101694</c:v>
                </c:pt>
                <c:pt idx="25">
                  <c:v>127659</c:v>
                </c:pt>
                <c:pt idx="26">
                  <c:v>67189</c:v>
                </c:pt>
                <c:pt idx="27">
                  <c:v>31151</c:v>
                </c:pt>
                <c:pt idx="28">
                  <c:v>79892</c:v>
                </c:pt>
                <c:pt idx="29">
                  <c:v>60323</c:v>
                </c:pt>
                <c:pt idx="30">
                  <c:v>105781</c:v>
                </c:pt>
                <c:pt idx="31">
                  <c:v>24776</c:v>
                </c:pt>
                <c:pt idx="32">
                  <c:v>82714</c:v>
                </c:pt>
                <c:pt idx="33">
                  <c:v>74662</c:v>
                </c:pt>
                <c:pt idx="34">
                  <c:v>43086</c:v>
                </c:pt>
                <c:pt idx="35">
                  <c:v>62863</c:v>
                </c:pt>
                <c:pt idx="36">
                  <c:v>51448</c:v>
                </c:pt>
                <c:pt idx="37">
                  <c:v>52924</c:v>
                </c:pt>
                <c:pt idx="38">
                  <c:v>74538</c:v>
                </c:pt>
                <c:pt idx="39">
                  <c:v>116802</c:v>
                </c:pt>
                <c:pt idx="40">
                  <c:v>47768</c:v>
                </c:pt>
                <c:pt idx="41">
                  <c:v>60426</c:v>
                </c:pt>
                <c:pt idx="42">
                  <c:v>51316</c:v>
                </c:pt>
                <c:pt idx="43">
                  <c:v>89858</c:v>
                </c:pt>
                <c:pt idx="44">
                  <c:v>51109</c:v>
                </c:pt>
                <c:pt idx="45">
                  <c:v>46687</c:v>
                </c:pt>
                <c:pt idx="46">
                  <c:v>43190</c:v>
                </c:pt>
                <c:pt idx="47">
                  <c:v>118866</c:v>
                </c:pt>
                <c:pt idx="48">
                  <c:v>3815</c:v>
                </c:pt>
                <c:pt idx="49">
                  <c:v>51479</c:v>
                </c:pt>
                <c:pt idx="50">
                  <c:v>99489</c:v>
                </c:pt>
                <c:pt idx="51">
                  <c:v>51183</c:v>
                </c:pt>
                <c:pt idx="52">
                  <c:v>159549</c:v>
                </c:pt>
                <c:pt idx="53">
                  <c:v>55385</c:v>
                </c:pt>
                <c:pt idx="54">
                  <c:v>41196</c:v>
                </c:pt>
                <c:pt idx="55">
                  <c:v>134187</c:v>
                </c:pt>
                <c:pt idx="56">
                  <c:v>147354</c:v>
                </c:pt>
                <c:pt idx="57">
                  <c:v>51217</c:v>
                </c:pt>
                <c:pt idx="58">
                  <c:v>198528</c:v>
                </c:pt>
                <c:pt idx="59">
                  <c:v>420287</c:v>
                </c:pt>
                <c:pt idx="60">
                  <c:v>76954</c:v>
                </c:pt>
                <c:pt idx="61">
                  <c:v>68339</c:v>
                </c:pt>
                <c:pt idx="62">
                  <c:v>116079</c:v>
                </c:pt>
                <c:pt idx="63">
                  <c:v>173249</c:v>
                </c:pt>
                <c:pt idx="64">
                  <c:v>406215</c:v>
                </c:pt>
                <c:pt idx="65">
                  <c:v>192858</c:v>
                </c:pt>
                <c:pt idx="66">
                  <c:v>172614</c:v>
                </c:pt>
                <c:pt idx="67">
                  <c:v>77680</c:v>
                </c:pt>
                <c:pt idx="68">
                  <c:v>71330</c:v>
                </c:pt>
                <c:pt idx="69">
                  <c:v>24290</c:v>
                </c:pt>
                <c:pt idx="70">
                  <c:v>70231</c:v>
                </c:pt>
                <c:pt idx="71">
                  <c:v>45240</c:v>
                </c:pt>
                <c:pt idx="72">
                  <c:v>22902</c:v>
                </c:pt>
                <c:pt idx="73">
                  <c:v>52103</c:v>
                </c:pt>
                <c:pt idx="74">
                  <c:v>44973</c:v>
                </c:pt>
                <c:pt idx="75">
                  <c:v>55129</c:v>
                </c:pt>
                <c:pt idx="76">
                  <c:v>83239</c:v>
                </c:pt>
                <c:pt idx="77" formatCode="#,##0">
                  <c:v>207547</c:v>
                </c:pt>
                <c:pt idx="78" formatCode="#,##0">
                  <c:v>88063</c:v>
                </c:pt>
                <c:pt idx="79" formatCode="#,##0">
                  <c:v>158014</c:v>
                </c:pt>
                <c:pt idx="80" formatCode="#,##0">
                  <c:v>61105</c:v>
                </c:pt>
                <c:pt idx="81" formatCode="#,##0">
                  <c:v>21402</c:v>
                </c:pt>
              </c:numCache>
            </c:numRef>
          </c:val>
        </c:ser>
        <c:ser>
          <c:idx val="3"/>
          <c:order val="1"/>
          <c:tx>
            <c:strRef>
              <c:f>Seguimiento!$G$3</c:f>
              <c:strCache>
                <c:ptCount val="1"/>
                <c:pt idx="0">
                  <c:v>NO VIS</c:v>
                </c:pt>
              </c:strCache>
            </c:strRef>
          </c:tx>
          <c:spPr>
            <a:solidFill>
              <a:schemeClr val="tx2">
                <a:lumMod val="40000"/>
                <a:lumOff val="60000"/>
              </a:schemeClr>
            </a:solidFill>
            <a:ln>
              <a:solidFill>
                <a:schemeClr val="tx2">
                  <a:lumMod val="40000"/>
                  <a:lumOff val="60000"/>
                </a:schemeClr>
              </a:solidFill>
            </a:ln>
          </c:spPr>
          <c:invertIfNegative val="0"/>
          <c:cat>
            <c:multiLvlStrRef>
              <c:f>Seguimiento!$B$100:$C$181</c:f>
              <c:multiLvlStrCache>
                <c:ptCount val="82"/>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lvl>
                <c:lvl>
                  <c:pt idx="0">
                    <c:v>2006</c:v>
                  </c:pt>
                  <c:pt idx="12">
                    <c:v>2007</c:v>
                  </c:pt>
                  <c:pt idx="24">
                    <c:v>2008</c:v>
                  </c:pt>
                  <c:pt idx="36">
                    <c:v>2009</c:v>
                  </c:pt>
                  <c:pt idx="48">
                    <c:v>2010</c:v>
                  </c:pt>
                  <c:pt idx="60">
                    <c:v>2011</c:v>
                  </c:pt>
                  <c:pt idx="72">
                    <c:v>2012</c:v>
                  </c:pt>
                </c:lvl>
              </c:multiLvlStrCache>
            </c:multiLvlStrRef>
          </c:cat>
          <c:val>
            <c:numRef>
              <c:f>Seguimiento!$G$100:$G$181</c:f>
              <c:numCache>
                <c:formatCode>_(* #,##0_);_(* \(#,##0\);_(* "-"??_);_(@_)</c:formatCode>
                <c:ptCount val="82"/>
                <c:pt idx="0">
                  <c:v>317005</c:v>
                </c:pt>
                <c:pt idx="1">
                  <c:v>279446</c:v>
                </c:pt>
                <c:pt idx="2">
                  <c:v>281918</c:v>
                </c:pt>
                <c:pt idx="3">
                  <c:v>206968</c:v>
                </c:pt>
                <c:pt idx="4">
                  <c:v>295545</c:v>
                </c:pt>
                <c:pt idx="5">
                  <c:v>178393</c:v>
                </c:pt>
                <c:pt idx="6">
                  <c:v>235065</c:v>
                </c:pt>
                <c:pt idx="7">
                  <c:v>292960</c:v>
                </c:pt>
                <c:pt idx="8">
                  <c:v>275583</c:v>
                </c:pt>
                <c:pt idx="9">
                  <c:v>316184</c:v>
                </c:pt>
                <c:pt idx="10">
                  <c:v>157065</c:v>
                </c:pt>
                <c:pt idx="11">
                  <c:v>284085</c:v>
                </c:pt>
                <c:pt idx="12">
                  <c:v>310279</c:v>
                </c:pt>
                <c:pt idx="13">
                  <c:v>352278</c:v>
                </c:pt>
                <c:pt idx="14">
                  <c:v>261626</c:v>
                </c:pt>
                <c:pt idx="15">
                  <c:v>290391</c:v>
                </c:pt>
                <c:pt idx="16">
                  <c:v>310915</c:v>
                </c:pt>
                <c:pt idx="17">
                  <c:v>237883</c:v>
                </c:pt>
                <c:pt idx="18">
                  <c:v>470065</c:v>
                </c:pt>
                <c:pt idx="19">
                  <c:v>327195</c:v>
                </c:pt>
                <c:pt idx="20">
                  <c:v>446031</c:v>
                </c:pt>
                <c:pt idx="21">
                  <c:v>311688</c:v>
                </c:pt>
                <c:pt idx="22">
                  <c:v>251719</c:v>
                </c:pt>
                <c:pt idx="23">
                  <c:v>315960</c:v>
                </c:pt>
                <c:pt idx="24">
                  <c:v>252033</c:v>
                </c:pt>
                <c:pt idx="25">
                  <c:v>194369</c:v>
                </c:pt>
                <c:pt idx="26">
                  <c:v>156577</c:v>
                </c:pt>
                <c:pt idx="27">
                  <c:v>279666</c:v>
                </c:pt>
                <c:pt idx="28">
                  <c:v>299783</c:v>
                </c:pt>
                <c:pt idx="29">
                  <c:v>201871</c:v>
                </c:pt>
                <c:pt idx="30">
                  <c:v>270352</c:v>
                </c:pt>
                <c:pt idx="31">
                  <c:v>313619</c:v>
                </c:pt>
                <c:pt idx="32">
                  <c:v>383941</c:v>
                </c:pt>
                <c:pt idx="33">
                  <c:v>261330</c:v>
                </c:pt>
                <c:pt idx="34">
                  <c:v>328989</c:v>
                </c:pt>
                <c:pt idx="35">
                  <c:v>130094</c:v>
                </c:pt>
                <c:pt idx="36">
                  <c:v>117667</c:v>
                </c:pt>
                <c:pt idx="37">
                  <c:v>153554</c:v>
                </c:pt>
                <c:pt idx="38">
                  <c:v>148514</c:v>
                </c:pt>
                <c:pt idx="39">
                  <c:v>142893</c:v>
                </c:pt>
                <c:pt idx="40">
                  <c:v>137972</c:v>
                </c:pt>
                <c:pt idx="41">
                  <c:v>100420</c:v>
                </c:pt>
                <c:pt idx="42">
                  <c:v>179792</c:v>
                </c:pt>
                <c:pt idx="43">
                  <c:v>136388</c:v>
                </c:pt>
                <c:pt idx="44">
                  <c:v>255025</c:v>
                </c:pt>
                <c:pt idx="45">
                  <c:v>139276</c:v>
                </c:pt>
                <c:pt idx="46">
                  <c:v>135250</c:v>
                </c:pt>
                <c:pt idx="47">
                  <c:v>171835</c:v>
                </c:pt>
                <c:pt idx="48">
                  <c:v>226083</c:v>
                </c:pt>
                <c:pt idx="49">
                  <c:v>200607</c:v>
                </c:pt>
                <c:pt idx="50">
                  <c:v>144168</c:v>
                </c:pt>
                <c:pt idx="51">
                  <c:v>185720</c:v>
                </c:pt>
                <c:pt idx="52">
                  <c:v>168231</c:v>
                </c:pt>
                <c:pt idx="53">
                  <c:v>218034</c:v>
                </c:pt>
                <c:pt idx="54">
                  <c:v>217818</c:v>
                </c:pt>
                <c:pt idx="55">
                  <c:v>167057</c:v>
                </c:pt>
                <c:pt idx="56">
                  <c:v>237637</c:v>
                </c:pt>
                <c:pt idx="57">
                  <c:v>255441</c:v>
                </c:pt>
                <c:pt idx="58">
                  <c:v>375098</c:v>
                </c:pt>
                <c:pt idx="59">
                  <c:v>516390</c:v>
                </c:pt>
                <c:pt idx="60">
                  <c:v>426044</c:v>
                </c:pt>
                <c:pt idx="61">
                  <c:v>245011</c:v>
                </c:pt>
                <c:pt idx="62">
                  <c:v>402729</c:v>
                </c:pt>
                <c:pt idx="63">
                  <c:v>405634</c:v>
                </c:pt>
                <c:pt idx="64">
                  <c:v>627025</c:v>
                </c:pt>
                <c:pt idx="65">
                  <c:v>453999</c:v>
                </c:pt>
                <c:pt idx="66">
                  <c:v>358042</c:v>
                </c:pt>
                <c:pt idx="67">
                  <c:v>311683</c:v>
                </c:pt>
                <c:pt idx="68">
                  <c:v>129037</c:v>
                </c:pt>
                <c:pt idx="69">
                  <c:v>128094</c:v>
                </c:pt>
                <c:pt idx="70">
                  <c:v>113664</c:v>
                </c:pt>
                <c:pt idx="71">
                  <c:v>148467</c:v>
                </c:pt>
                <c:pt idx="72">
                  <c:v>183218</c:v>
                </c:pt>
                <c:pt idx="73">
                  <c:v>186166</c:v>
                </c:pt>
                <c:pt idx="74">
                  <c:v>97040</c:v>
                </c:pt>
                <c:pt idx="75">
                  <c:v>218227</c:v>
                </c:pt>
                <c:pt idx="76">
                  <c:v>300569</c:v>
                </c:pt>
                <c:pt idx="77" formatCode="#,##0">
                  <c:v>203588</c:v>
                </c:pt>
                <c:pt idx="78" formatCode="#,##0">
                  <c:v>242383</c:v>
                </c:pt>
                <c:pt idx="79" formatCode="#,##0">
                  <c:v>270946</c:v>
                </c:pt>
                <c:pt idx="80" formatCode="#,##0">
                  <c:v>320388</c:v>
                </c:pt>
                <c:pt idx="81" formatCode="#,##0">
                  <c:v>211558</c:v>
                </c:pt>
              </c:numCache>
            </c:numRef>
          </c:val>
        </c:ser>
        <c:dLbls>
          <c:showLegendKey val="0"/>
          <c:showVal val="0"/>
          <c:showCatName val="0"/>
          <c:showSerName val="0"/>
          <c:showPercent val="0"/>
          <c:showBubbleSize val="0"/>
        </c:dLbls>
        <c:gapWidth val="150"/>
        <c:overlap val="100"/>
        <c:axId val="154755456"/>
        <c:axId val="154756992"/>
      </c:barChart>
      <c:catAx>
        <c:axId val="154755456"/>
        <c:scaling>
          <c:orientation val="minMax"/>
        </c:scaling>
        <c:delete val="0"/>
        <c:axPos val="b"/>
        <c:majorTickMark val="none"/>
        <c:minorTickMark val="out"/>
        <c:tickLblPos val="nextTo"/>
        <c:txPr>
          <a:bodyPr rot="-5400000" vert="horz"/>
          <a:lstStyle/>
          <a:p>
            <a:pPr>
              <a:defRPr/>
            </a:pPr>
            <a:endParaRPr lang="es-CO"/>
          </a:p>
        </c:txPr>
        <c:crossAx val="154756992"/>
        <c:crosses val="autoZero"/>
        <c:auto val="1"/>
        <c:lblAlgn val="ctr"/>
        <c:lblOffset val="100"/>
        <c:noMultiLvlLbl val="0"/>
      </c:catAx>
      <c:valAx>
        <c:axId val="154756992"/>
        <c:scaling>
          <c:orientation val="minMax"/>
          <c:max val="700000"/>
        </c:scaling>
        <c:delete val="0"/>
        <c:axPos val="l"/>
        <c:numFmt formatCode="_(* #,##0_);_(* \(#,##0\);_(* &quot;-&quot;??_);_(@_)" sourceLinked="1"/>
        <c:majorTickMark val="out"/>
        <c:minorTickMark val="none"/>
        <c:tickLblPos val="nextTo"/>
        <c:crossAx val="154755456"/>
        <c:crosses val="autoZero"/>
        <c:crossBetween val="between"/>
        <c:dispUnits>
          <c:builtInUnit val="thousands"/>
          <c:dispUnitsLbl>
            <c:layout/>
            <c:tx>
              <c:rich>
                <a:bodyPr/>
                <a:lstStyle/>
                <a:p>
                  <a:pPr>
                    <a:defRPr/>
                  </a:pPr>
                  <a:r>
                    <a:rPr lang="en-US"/>
                    <a:t>Miles de mt 2</a:t>
                  </a:r>
                </a:p>
              </c:rich>
            </c:tx>
          </c:dispUnitsLbl>
        </c:dispUnits>
      </c:valAx>
    </c:plotArea>
    <c:legend>
      <c:legendPos val="r"/>
      <c:layout>
        <c:manualLayout>
          <c:xMode val="edge"/>
          <c:yMode val="edge"/>
          <c:x val="0.37801323627885802"/>
          <c:y val="0.85778965923614814"/>
          <c:w val="0.28814122666798925"/>
          <c:h val="2.7653123195624921E-2"/>
        </c:manualLayout>
      </c:layout>
      <c:overlay val="0"/>
    </c:legend>
    <c:plotVisOnly val="1"/>
    <c:dispBlanksAs val="gap"/>
    <c:showDLblsOverMax val="0"/>
  </c:chart>
  <c:spPr>
    <a:ln>
      <a:noFill/>
    </a:ln>
  </c:spPr>
  <c:txPr>
    <a:bodyPr/>
    <a:lstStyle/>
    <a:p>
      <a:pPr>
        <a:defRPr sz="700">
          <a:latin typeface="Arial" pitchFamily="34" charset="0"/>
          <a:cs typeface="Arial" pitchFamily="34" charset="0"/>
        </a:defRPr>
      </a:pPr>
      <a:endParaRPr lang="es-C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764543167418523E-2"/>
          <c:y val="8.6771587347932597E-2"/>
          <c:w val="0.85678215585871398"/>
          <c:h val="0.55251960333746231"/>
        </c:manualLayout>
      </c:layout>
      <c:lineChart>
        <c:grouping val="standard"/>
        <c:varyColors val="0"/>
        <c:ser>
          <c:idx val="0"/>
          <c:order val="0"/>
          <c:tx>
            <c:strRef>
              <c:f>'Área lic y venta Bgta'!$W$3</c:f>
              <c:strCache>
                <c:ptCount val="1"/>
                <c:pt idx="0">
                  <c:v>Mes</c:v>
                </c:pt>
              </c:strCache>
            </c:strRef>
          </c:tx>
          <c:spPr>
            <a:ln w="25400"/>
          </c:spPr>
          <c:marker>
            <c:symbol val="circle"/>
            <c:size val="5"/>
          </c:marker>
          <c:dLbls>
            <c:dLbl>
              <c:idx val="55"/>
              <c:layout>
                <c:manualLayout>
                  <c:x val="-6.2206575537994357E-2"/>
                  <c:y val="-3.099415585260774E-2"/>
                </c:manualLayout>
              </c:layout>
              <c:showLegendKey val="0"/>
              <c:showVal val="1"/>
              <c:showCatName val="0"/>
              <c:showSerName val="0"/>
              <c:showPercent val="0"/>
              <c:showBubbleSize val="0"/>
            </c:dLbl>
            <c:dLbl>
              <c:idx val="56"/>
              <c:layout>
                <c:manualLayout>
                  <c:x val="-2.0735525179331454E-2"/>
                  <c:y val="-3.099415585260774E-2"/>
                </c:manualLayout>
              </c:layout>
              <c:showLegendKey val="0"/>
              <c:showVal val="1"/>
              <c:showCatName val="0"/>
              <c:showSerName val="0"/>
              <c:showPercent val="0"/>
              <c:showBubbleSize val="0"/>
            </c:dLbl>
            <c:dLbl>
              <c:idx val="57"/>
              <c:layout>
                <c:manualLayout>
                  <c:x val="-6.9118417264438176E-3"/>
                  <c:y val="0"/>
                </c:manualLayout>
              </c:layout>
              <c:showLegendKey val="0"/>
              <c:showVal val="1"/>
              <c:showCatName val="0"/>
              <c:showSerName val="0"/>
              <c:showPercent val="0"/>
              <c:showBubbleSize val="0"/>
            </c:dLbl>
            <c:showLegendKey val="0"/>
            <c:showVal val="0"/>
            <c:showCatName val="0"/>
            <c:showSerName val="0"/>
            <c:showPercent val="0"/>
            <c:showBubbleSize val="0"/>
          </c:dLbls>
          <c:cat>
            <c:multiLvlStrRef>
              <c:f>'Área lic y venta Bgta'!$A$31:$B$88</c:f>
              <c:multiLvlStrCache>
                <c:ptCount val="58"/>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lvl>
                <c:lvl>
                  <c:pt idx="0">
                    <c:v>2008</c:v>
                  </c:pt>
                  <c:pt idx="12">
                    <c:v>2009</c:v>
                  </c:pt>
                  <c:pt idx="24">
                    <c:v>2010</c:v>
                  </c:pt>
                  <c:pt idx="36">
                    <c:v>2011</c:v>
                  </c:pt>
                  <c:pt idx="48">
                    <c:v>2012</c:v>
                  </c:pt>
                </c:lvl>
              </c:multiLvlStrCache>
            </c:multiLvlStrRef>
          </c:cat>
          <c:val>
            <c:numRef>
              <c:f>'Área lic y venta Bgta'!$W$31:$W$88</c:f>
              <c:numCache>
                <c:formatCode>_(* #,##0.0_);_(* \(#,##0.0\);_(* "-"??_);_(@_)</c:formatCode>
                <c:ptCount val="58"/>
                <c:pt idx="0">
                  <c:v>-5.4026299110258913</c:v>
                </c:pt>
                <c:pt idx="1">
                  <c:v>-19.227055078847101</c:v>
                </c:pt>
                <c:pt idx="2">
                  <c:v>-36.608043332917838</c:v>
                </c:pt>
                <c:pt idx="3">
                  <c:v>2.000518507093374</c:v>
                </c:pt>
                <c:pt idx="4">
                  <c:v>1.611383793563026</c:v>
                </c:pt>
                <c:pt idx="5">
                  <c:v>-14.089117378183635</c:v>
                </c:pt>
                <c:pt idx="6">
                  <c:v>-36.217834038476212</c:v>
                </c:pt>
                <c:pt idx="7">
                  <c:v>-31.739832937630997</c:v>
                </c:pt>
                <c:pt idx="8">
                  <c:v>-4.3033795422852901</c:v>
                </c:pt>
                <c:pt idx="9">
                  <c:v>-15.301757278298322</c:v>
                </c:pt>
                <c:pt idx="10">
                  <c:v>27.334857393173206</c:v>
                </c:pt>
                <c:pt idx="11">
                  <c:v>-53.425103911714864</c:v>
                </c:pt>
                <c:pt idx="12">
                  <c:v>-52.190531115803985</c:v>
                </c:pt>
                <c:pt idx="13">
                  <c:v>-35.88197299613698</c:v>
                </c:pt>
                <c:pt idx="14">
                  <c:v>-0.31908332811955153</c:v>
                </c:pt>
                <c:pt idx="15">
                  <c:v>-16.447620303908739</c:v>
                </c:pt>
                <c:pt idx="16">
                  <c:v>-51.079212484361626</c:v>
                </c:pt>
                <c:pt idx="17">
                  <c:v>-38.653821216351261</c:v>
                </c:pt>
                <c:pt idx="18">
                  <c:v>-38.556840266607814</c:v>
                </c:pt>
                <c:pt idx="19">
                  <c:v>-33.141447125400781</c:v>
                </c:pt>
                <c:pt idx="20">
                  <c:v>-34.39821709828459</c:v>
                </c:pt>
                <c:pt idx="21">
                  <c:v>-44.652551251220274</c:v>
                </c:pt>
                <c:pt idx="22">
                  <c:v>-52.041927030840561</c:v>
                </c:pt>
                <c:pt idx="23">
                  <c:v>50.655845602906368</c:v>
                </c:pt>
                <c:pt idx="24">
                  <c:v>35.941814741448106</c:v>
                </c:pt>
                <c:pt idx="25">
                  <c:v>22.088551806972177</c:v>
                </c:pt>
                <c:pt idx="26">
                  <c:v>9.2377562182809569</c:v>
                </c:pt>
                <c:pt idx="27">
                  <c:v>-8.7764492962898792</c:v>
                </c:pt>
                <c:pt idx="28">
                  <c:v>76.472488424679639</c:v>
                </c:pt>
                <c:pt idx="29">
                  <c:v>69.988063116272698</c:v>
                </c:pt>
                <c:pt idx="30">
                  <c:v>12.074874084843445</c:v>
                </c:pt>
                <c:pt idx="31">
                  <c:v>33.148873350247079</c:v>
                </c:pt>
                <c:pt idx="32">
                  <c:v>25.758981361103306</c:v>
                </c:pt>
                <c:pt idx="33">
                  <c:v>64.902695697531243</c:v>
                </c:pt>
                <c:pt idx="34">
                  <c:v>221.4671598296346</c:v>
                </c:pt>
                <c:pt idx="35">
                  <c:v>222.21320188097047</c:v>
                </c:pt>
                <c:pt idx="36">
                  <c:v>118.79181202098322</c:v>
                </c:pt>
                <c:pt idx="37">
                  <c:v>24.302817292511293</c:v>
                </c:pt>
                <c:pt idx="38">
                  <c:v>112.92554697792387</c:v>
                </c:pt>
                <c:pt idx="39">
                  <c:v>144.35444042498409</c:v>
                </c:pt>
                <c:pt idx="40">
                  <c:v>215.22362560253833</c:v>
                </c:pt>
                <c:pt idx="41">
                  <c:v>136.58085209879346</c:v>
                </c:pt>
                <c:pt idx="42">
                  <c:v>104.87541213988432</c:v>
                </c:pt>
                <c:pt idx="43">
                  <c:v>29.25170293848176</c:v>
                </c:pt>
                <c:pt idx="44">
                  <c:v>-47.95540674976818</c:v>
                </c:pt>
                <c:pt idx="45">
                  <c:v>-50.308160882807563</c:v>
                </c:pt>
                <c:pt idx="46">
                  <c:v>-67.941655364296594</c:v>
                </c:pt>
                <c:pt idx="47">
                  <c:v>-79.319765511483681</c:v>
                </c:pt>
                <c:pt idx="48">
                  <c:v>-59.021705851713122</c:v>
                </c:pt>
                <c:pt idx="49">
                  <c:v>-23.960746768788898</c:v>
                </c:pt>
                <c:pt idx="50">
                  <c:v>-72.627060492513607</c:v>
                </c:pt>
                <c:pt idx="51">
                  <c:v>-52.778713487872331</c:v>
                </c:pt>
                <c:pt idx="52">
                  <c:v>-62.853935194146572</c:v>
                </c:pt>
                <c:pt idx="53">
                  <c:v>-36.441129956079934</c:v>
                </c:pt>
                <c:pt idx="54">
                  <c:v>-37.728773442682254</c:v>
                </c:pt>
                <c:pt idx="55">
                  <c:v>10.169687412517359</c:v>
                </c:pt>
                <c:pt idx="56">
                  <c:v>90.397121282446719</c:v>
                </c:pt>
                <c:pt idx="57">
                  <c:v>52.876942461150797</c:v>
                </c:pt>
              </c:numCache>
            </c:numRef>
          </c:val>
          <c:smooth val="1"/>
        </c:ser>
        <c:ser>
          <c:idx val="1"/>
          <c:order val="1"/>
          <c:tx>
            <c:strRef>
              <c:f>'Área lic y venta Bgta'!$X$3</c:f>
              <c:strCache>
                <c:ptCount val="1"/>
                <c:pt idx="0">
                  <c:v>Acumulado 12 meses</c:v>
                </c:pt>
              </c:strCache>
            </c:strRef>
          </c:tx>
          <c:marker>
            <c:symbol val="none"/>
          </c:marker>
          <c:dLbls>
            <c:dLbl>
              <c:idx val="57"/>
              <c:layout/>
              <c:showLegendKey val="0"/>
              <c:showVal val="1"/>
              <c:showCatName val="0"/>
              <c:showSerName val="0"/>
              <c:showPercent val="0"/>
              <c:showBubbleSize val="0"/>
            </c:dLbl>
            <c:showLegendKey val="0"/>
            <c:showVal val="0"/>
            <c:showCatName val="0"/>
            <c:showSerName val="0"/>
            <c:showPercent val="0"/>
            <c:showBubbleSize val="0"/>
          </c:dLbls>
          <c:cat>
            <c:multiLvlStrRef>
              <c:f>'Área lic y venta Bgta'!$A$31:$B$88</c:f>
              <c:multiLvlStrCache>
                <c:ptCount val="58"/>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lvl>
                <c:lvl>
                  <c:pt idx="0">
                    <c:v>2008</c:v>
                  </c:pt>
                  <c:pt idx="12">
                    <c:v>2009</c:v>
                  </c:pt>
                  <c:pt idx="24">
                    <c:v>2010</c:v>
                  </c:pt>
                  <c:pt idx="36">
                    <c:v>2011</c:v>
                  </c:pt>
                  <c:pt idx="48">
                    <c:v>2012</c:v>
                  </c:pt>
                </c:lvl>
              </c:multiLvlStrCache>
            </c:multiLvlStrRef>
          </c:cat>
          <c:val>
            <c:numRef>
              <c:f>'Área lic y venta Bgta'!$X$31:$X$88</c:f>
              <c:numCache>
                <c:formatCode>_(* #,##0.0_);_(* \(#,##0.0\);_(* "-"??_);_(@_)</c:formatCode>
                <c:ptCount val="58"/>
                <c:pt idx="0">
                  <c:v>17.439752169685875</c:v>
                </c:pt>
                <c:pt idx="1">
                  <c:v>13.493415776622729</c:v>
                </c:pt>
                <c:pt idx="2">
                  <c:v>9.8362685633039284</c:v>
                </c:pt>
                <c:pt idx="3">
                  <c:v>9.116591153363828</c:v>
                </c:pt>
                <c:pt idx="4">
                  <c:v>11.768482535460279</c:v>
                </c:pt>
                <c:pt idx="5">
                  <c:v>10.271223494753778</c:v>
                </c:pt>
                <c:pt idx="6">
                  <c:v>-2.7128889450051541</c:v>
                </c:pt>
                <c:pt idx="7">
                  <c:v>-9.8866138544245317</c:v>
                </c:pt>
                <c:pt idx="8">
                  <c:v>-13.20848658549636</c:v>
                </c:pt>
                <c:pt idx="9">
                  <c:v>-13.920865649173543</c:v>
                </c:pt>
                <c:pt idx="10">
                  <c:v>-12.52588229227073</c:v>
                </c:pt>
                <c:pt idx="11">
                  <c:v>-17.783909784962994</c:v>
                </c:pt>
                <c:pt idx="12">
                  <c:v>-21.309487659941663</c:v>
                </c:pt>
                <c:pt idx="13">
                  <c:v>-22.487447207032886</c:v>
                </c:pt>
                <c:pt idx="14">
                  <c:v>-20.306243661413291</c:v>
                </c:pt>
                <c:pt idx="15">
                  <c:v>-21.532406725963938</c:v>
                </c:pt>
                <c:pt idx="16">
                  <c:v>-25.878022781616451</c:v>
                </c:pt>
                <c:pt idx="17">
                  <c:v>-27.412225786320999</c:v>
                </c:pt>
                <c:pt idx="18">
                  <c:v>-27.180253038764167</c:v>
                </c:pt>
                <c:pt idx="19">
                  <c:v>-27.121771306466957</c:v>
                </c:pt>
                <c:pt idx="20">
                  <c:v>-30.632583107925658</c:v>
                </c:pt>
                <c:pt idx="21">
                  <c:v>-33.280412220385394</c:v>
                </c:pt>
                <c:pt idx="22">
                  <c:v>-39.222200752643744</c:v>
                </c:pt>
                <c:pt idx="23">
                  <c:v>-33.318710232324293</c:v>
                </c:pt>
                <c:pt idx="24">
                  <c:v>-28.414860304624089</c:v>
                </c:pt>
                <c:pt idx="25">
                  <c:v>-24.883882570608741</c:v>
                </c:pt>
                <c:pt idx="26">
                  <c:v>-24.302043903214997</c:v>
                </c:pt>
                <c:pt idx="27">
                  <c:v>-23.858033237904241</c:v>
                </c:pt>
                <c:pt idx="28">
                  <c:v>-15.308304812687457</c:v>
                </c:pt>
                <c:pt idx="29">
                  <c:v>-9.2724571838133762</c:v>
                </c:pt>
                <c:pt idx="30">
                  <c:v>-4.1967685388280991</c:v>
                </c:pt>
                <c:pt idx="31">
                  <c:v>1.8244471294825981</c:v>
                </c:pt>
                <c:pt idx="32">
                  <c:v>10.26884010039597</c:v>
                </c:pt>
                <c:pt idx="33">
                  <c:v>20.790620314928731</c:v>
                </c:pt>
                <c:pt idx="34">
                  <c:v>45.697002186260491</c:v>
                </c:pt>
                <c:pt idx="35">
                  <c:v>64.891302441988202</c:v>
                </c:pt>
                <c:pt idx="36">
                  <c:v>71.331493748279314</c:v>
                </c:pt>
                <c:pt idx="37">
                  <c:v>70.713272860011074</c:v>
                </c:pt>
                <c:pt idx="38">
                  <c:v>79.438025038229256</c:v>
                </c:pt>
                <c:pt idx="39">
                  <c:v>93.474554958313178</c:v>
                </c:pt>
                <c:pt idx="40">
                  <c:v>108.4809820465948</c:v>
                </c:pt>
                <c:pt idx="41">
                  <c:v>113.13319932200771</c:v>
                </c:pt>
                <c:pt idx="42">
                  <c:v>120.18130774246978</c:v>
                </c:pt>
                <c:pt idx="43">
                  <c:v>117.68514529992649</c:v>
                </c:pt>
                <c:pt idx="44">
                  <c:v>106.42493148121926</c:v>
                </c:pt>
                <c:pt idx="45">
                  <c:v>94.143523895431997</c:v>
                </c:pt>
                <c:pt idx="46">
                  <c:v>62.704223423135574</c:v>
                </c:pt>
                <c:pt idx="47">
                  <c:v>21.233587142532539</c:v>
                </c:pt>
                <c:pt idx="48">
                  <c:v>7.5793212211296757</c:v>
                </c:pt>
                <c:pt idx="49">
                  <c:v>4.5540249729792981</c:v>
                </c:pt>
                <c:pt idx="50">
                  <c:v>-8.9092665579029386</c:v>
                </c:pt>
                <c:pt idx="51">
                  <c:v>-20.601264095828164</c:v>
                </c:pt>
                <c:pt idx="52">
                  <c:v>-40.818160667020123</c:v>
                </c:pt>
                <c:pt idx="53">
                  <c:v>-48.003569975580319</c:v>
                </c:pt>
                <c:pt idx="54">
                  <c:v>-53.155271252754233</c:v>
                </c:pt>
                <c:pt idx="55">
                  <c:v>-53.180317109301555</c:v>
                </c:pt>
                <c:pt idx="56">
                  <c:v>-49.083753260936305</c:v>
                </c:pt>
                <c:pt idx="57">
                  <c:v>-46.588515446177162</c:v>
                </c:pt>
              </c:numCache>
            </c:numRef>
          </c:val>
          <c:smooth val="1"/>
        </c:ser>
        <c:dLbls>
          <c:showLegendKey val="0"/>
          <c:showVal val="0"/>
          <c:showCatName val="0"/>
          <c:showSerName val="0"/>
          <c:showPercent val="0"/>
          <c:showBubbleSize val="0"/>
        </c:dLbls>
        <c:marker val="1"/>
        <c:smooth val="0"/>
        <c:axId val="153361024"/>
        <c:axId val="153371008"/>
      </c:lineChart>
      <c:catAx>
        <c:axId val="153361024"/>
        <c:scaling>
          <c:orientation val="minMax"/>
        </c:scaling>
        <c:delete val="0"/>
        <c:axPos val="b"/>
        <c:numFmt formatCode="mmm\-yy" sourceLinked="1"/>
        <c:majorTickMark val="none"/>
        <c:minorTickMark val="out"/>
        <c:tickLblPos val="low"/>
        <c:txPr>
          <a:bodyPr rot="-5400000" vert="horz"/>
          <a:lstStyle/>
          <a:p>
            <a:pPr>
              <a:defRPr/>
            </a:pPr>
            <a:endParaRPr lang="es-CO"/>
          </a:p>
        </c:txPr>
        <c:crossAx val="153371008"/>
        <c:crosses val="autoZero"/>
        <c:auto val="1"/>
        <c:lblAlgn val="ctr"/>
        <c:lblOffset val="100"/>
        <c:noMultiLvlLbl val="0"/>
      </c:catAx>
      <c:valAx>
        <c:axId val="153371008"/>
        <c:scaling>
          <c:orientation val="minMax"/>
          <c:max val="250"/>
        </c:scaling>
        <c:delete val="0"/>
        <c:axPos val="l"/>
        <c:title>
          <c:tx>
            <c:rich>
              <a:bodyPr rot="0" vert="horz"/>
              <a:lstStyle/>
              <a:p>
                <a:pPr>
                  <a:defRPr/>
                </a:pPr>
                <a:r>
                  <a:rPr lang="es-ES"/>
                  <a:t>%</a:t>
                </a:r>
              </a:p>
            </c:rich>
          </c:tx>
          <c:layout/>
          <c:overlay val="0"/>
        </c:title>
        <c:numFmt formatCode="#,##0" sourceLinked="0"/>
        <c:majorTickMark val="out"/>
        <c:minorTickMark val="none"/>
        <c:tickLblPos val="nextTo"/>
        <c:crossAx val="153361024"/>
        <c:crosses val="autoZero"/>
        <c:crossBetween val="between"/>
      </c:valAx>
      <c:spPr>
        <a:noFill/>
        <a:ln w="25400">
          <a:noFill/>
        </a:ln>
      </c:spPr>
    </c:plotArea>
    <c:legend>
      <c:legendPos val="r"/>
      <c:layout>
        <c:manualLayout>
          <c:xMode val="edge"/>
          <c:yMode val="edge"/>
          <c:x val="0.10341301574994656"/>
          <c:y val="0.18466754155730533"/>
          <c:w val="0.25243696933555665"/>
          <c:h val="0.14968354180952606"/>
        </c:manualLayout>
      </c:layout>
      <c:overlay val="0"/>
    </c:legend>
    <c:plotVisOnly val="1"/>
    <c:dispBlanksAs val="gap"/>
    <c:showDLblsOverMax val="0"/>
  </c:chart>
  <c:spPr>
    <a:ln>
      <a:noFill/>
    </a:ln>
  </c:spPr>
  <c:txPr>
    <a:bodyPr/>
    <a:lstStyle/>
    <a:p>
      <a:pPr>
        <a:defRPr sz="700">
          <a:latin typeface="Arial" pitchFamily="34" charset="0"/>
          <a:cs typeface="Arial" pitchFamily="34" charset="0"/>
        </a:defRPr>
      </a:pPr>
      <a:endParaRPr lang="es-C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45552909569601"/>
          <c:y val="0.13426910082714857"/>
          <c:w val="0.80575963794068695"/>
          <c:h val="0.600702203080553"/>
        </c:manualLayout>
      </c:layout>
      <c:lineChart>
        <c:grouping val="standard"/>
        <c:varyColors val="0"/>
        <c:ser>
          <c:idx val="1"/>
          <c:order val="0"/>
          <c:tx>
            <c:strRef>
              <c:f>Bogotá!$O$2</c:f>
              <c:strCache>
                <c:ptCount val="1"/>
                <c:pt idx="0">
                  <c:v>Ventas</c:v>
                </c:pt>
              </c:strCache>
            </c:strRef>
          </c:tx>
          <c:marker>
            <c:symbol val="none"/>
          </c:marker>
          <c:cat>
            <c:multiLvlStrRef>
              <c:f>Bogotá!$B$53:$C$136</c:f>
              <c:multiLvlStrCache>
                <c:ptCount val="84"/>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lvl>
                <c:lvl>
                  <c:pt idx="0">
                    <c:v>2006</c:v>
                  </c:pt>
                  <c:pt idx="12">
                    <c:v>2007</c:v>
                  </c:pt>
                  <c:pt idx="24">
                    <c:v>2008</c:v>
                  </c:pt>
                  <c:pt idx="36">
                    <c:v>2009</c:v>
                  </c:pt>
                  <c:pt idx="48">
                    <c:v>2010</c:v>
                  </c:pt>
                  <c:pt idx="60">
                    <c:v>2011</c:v>
                  </c:pt>
                  <c:pt idx="72">
                    <c:v>2012</c:v>
                  </c:pt>
                </c:lvl>
              </c:multiLvlStrCache>
            </c:multiLvlStrRef>
          </c:cat>
          <c:val>
            <c:numRef>
              <c:f>Bogotá!$O$53:$O$136</c:f>
              <c:numCache>
                <c:formatCode>_(* #,##0_);_(* \(#,##0\);_(* "-"??_);_(@_)</c:formatCode>
                <c:ptCount val="84"/>
                <c:pt idx="0">
                  <c:v>246.01900000000001</c:v>
                </c:pt>
                <c:pt idx="1">
                  <c:v>241.38900000000001</c:v>
                </c:pt>
                <c:pt idx="2">
                  <c:v>296.27999999999997</c:v>
                </c:pt>
                <c:pt idx="3">
                  <c:v>278.70600000000002</c:v>
                </c:pt>
                <c:pt idx="4">
                  <c:v>291.012</c:v>
                </c:pt>
                <c:pt idx="5">
                  <c:v>326.21800000000002</c:v>
                </c:pt>
                <c:pt idx="6">
                  <c:v>313.24799999999999</c:v>
                </c:pt>
                <c:pt idx="7">
                  <c:v>352.70600000000002</c:v>
                </c:pt>
                <c:pt idx="8">
                  <c:v>319.37200000000001</c:v>
                </c:pt>
                <c:pt idx="9">
                  <c:v>312.67099999999999</c:v>
                </c:pt>
                <c:pt idx="10">
                  <c:v>273.86399999999998</c:v>
                </c:pt>
                <c:pt idx="11">
                  <c:v>233.23699999999999</c:v>
                </c:pt>
                <c:pt idx="12">
                  <c:v>263.85199999999998</c:v>
                </c:pt>
                <c:pt idx="13">
                  <c:v>231.87</c:v>
                </c:pt>
                <c:pt idx="14">
                  <c:v>278.214</c:v>
                </c:pt>
                <c:pt idx="15">
                  <c:v>270.43099999999998</c:v>
                </c:pt>
                <c:pt idx="16">
                  <c:v>227.99199999999999</c:v>
                </c:pt>
                <c:pt idx="17">
                  <c:v>234.38399999999999</c:v>
                </c:pt>
                <c:pt idx="18">
                  <c:v>217.60599999999999</c:v>
                </c:pt>
                <c:pt idx="19">
                  <c:v>245.70699999999999</c:v>
                </c:pt>
                <c:pt idx="20">
                  <c:v>240.38200000000001</c:v>
                </c:pt>
                <c:pt idx="21">
                  <c:v>199.565</c:v>
                </c:pt>
                <c:pt idx="22">
                  <c:v>226.863</c:v>
                </c:pt>
                <c:pt idx="23">
                  <c:v>197.06899999999999</c:v>
                </c:pt>
                <c:pt idx="24">
                  <c:v>195.54</c:v>
                </c:pt>
                <c:pt idx="25">
                  <c:v>284.29700000000003</c:v>
                </c:pt>
                <c:pt idx="26">
                  <c:v>219.672</c:v>
                </c:pt>
                <c:pt idx="27">
                  <c:v>224.21100000000001</c:v>
                </c:pt>
                <c:pt idx="28">
                  <c:v>226.566</c:v>
                </c:pt>
                <c:pt idx="29">
                  <c:v>166.78399999999999</c:v>
                </c:pt>
                <c:pt idx="30">
                  <c:v>164.447</c:v>
                </c:pt>
                <c:pt idx="31">
                  <c:v>164.96600000000001</c:v>
                </c:pt>
                <c:pt idx="32">
                  <c:v>139.202</c:v>
                </c:pt>
                <c:pt idx="33">
                  <c:v>129.74017999999998</c:v>
                </c:pt>
                <c:pt idx="34">
                  <c:v>123.16767000000002</c:v>
                </c:pt>
                <c:pt idx="35">
                  <c:v>81.999759999999995</c:v>
                </c:pt>
                <c:pt idx="36">
                  <c:v>113.98442000000001</c:v>
                </c:pt>
                <c:pt idx="37">
                  <c:v>151.39613</c:v>
                </c:pt>
                <c:pt idx="38">
                  <c:v>137.30241000000001</c:v>
                </c:pt>
                <c:pt idx="39">
                  <c:v>147.26867999999999</c:v>
                </c:pt>
                <c:pt idx="40">
                  <c:v>181.25390999999999</c:v>
                </c:pt>
                <c:pt idx="41">
                  <c:v>212.87045999999998</c:v>
                </c:pt>
                <c:pt idx="42">
                  <c:v>228.44553999999997</c:v>
                </c:pt>
                <c:pt idx="43">
                  <c:v>219.75210999999999</c:v>
                </c:pt>
                <c:pt idx="44">
                  <c:v>333.67675000000003</c:v>
                </c:pt>
                <c:pt idx="45">
                  <c:v>246.43021000000002</c:v>
                </c:pt>
                <c:pt idx="46">
                  <c:v>218.09878000000003</c:v>
                </c:pt>
                <c:pt idx="47">
                  <c:v>160.83841000000001</c:v>
                </c:pt>
                <c:pt idx="48">
                  <c:v>203.96710999999999</c:v>
                </c:pt>
                <c:pt idx="49">
                  <c:v>227.08671999999999</c:v>
                </c:pt>
                <c:pt idx="50">
                  <c:v>251.13368</c:v>
                </c:pt>
                <c:pt idx="51">
                  <c:v>227.38188</c:v>
                </c:pt>
                <c:pt idx="52">
                  <c:v>191.36640000000003</c:v>
                </c:pt>
                <c:pt idx="53">
                  <c:v>193.09075000000001</c:v>
                </c:pt>
                <c:pt idx="54">
                  <c:v>191.91433000000001</c:v>
                </c:pt>
                <c:pt idx="55">
                  <c:v>218.87463</c:v>
                </c:pt>
                <c:pt idx="56">
                  <c:v>215.3075</c:v>
                </c:pt>
                <c:pt idx="57">
                  <c:v>199.90208000000001</c:v>
                </c:pt>
                <c:pt idx="58">
                  <c:v>252.24256</c:v>
                </c:pt>
                <c:pt idx="59">
                  <c:v>190.73056</c:v>
                </c:pt>
                <c:pt idx="60">
                  <c:v>186.81671999999998</c:v>
                </c:pt>
                <c:pt idx="61">
                  <c:v>242.65595000000002</c:v>
                </c:pt>
                <c:pt idx="62">
                  <c:v>216.81044</c:v>
                </c:pt>
                <c:pt idx="63">
                  <c:v>253.40122999999997</c:v>
                </c:pt>
                <c:pt idx="64">
                  <c:v>203.607</c:v>
                </c:pt>
                <c:pt idx="65">
                  <c:v>224.53336999999999</c:v>
                </c:pt>
                <c:pt idx="66">
                  <c:v>216.15911</c:v>
                </c:pt>
                <c:pt idx="67">
                  <c:v>219.67678999999998</c:v>
                </c:pt>
                <c:pt idx="68">
                  <c:v>205.09245000000001</c:v>
                </c:pt>
                <c:pt idx="69">
                  <c:v>211.38434999999998</c:v>
                </c:pt>
                <c:pt idx="70">
                  <c:v>186.29037999999997</c:v>
                </c:pt>
                <c:pt idx="71">
                  <c:v>146.29639</c:v>
                </c:pt>
                <c:pt idx="72">
                  <c:v>184.75187</c:v>
                </c:pt>
                <c:pt idx="73">
                  <c:v>192.21252999999996</c:v>
                </c:pt>
                <c:pt idx="74">
                  <c:v>179.34261999999998</c:v>
                </c:pt>
                <c:pt idx="75">
                  <c:v>162.47540999999998</c:v>
                </c:pt>
                <c:pt idx="76">
                  <c:v>146.67474999999999</c:v>
                </c:pt>
                <c:pt idx="77">
                  <c:v>174.99777</c:v>
                </c:pt>
                <c:pt idx="78">
                  <c:v>168.86107999999999</c:v>
                </c:pt>
                <c:pt idx="79">
                  <c:v>175.09301000000002</c:v>
                </c:pt>
                <c:pt idx="80">
                  <c:v>155.15539999999999</c:v>
                </c:pt>
                <c:pt idx="81">
                  <c:v>146.06273000000002</c:v>
                </c:pt>
                <c:pt idx="82">
                  <c:v>137.99142000000001</c:v>
                </c:pt>
                <c:pt idx="83">
                  <c:v>117.72422</c:v>
                </c:pt>
              </c:numCache>
            </c:numRef>
          </c:val>
          <c:smooth val="0"/>
        </c:ser>
        <c:dLbls>
          <c:showLegendKey val="0"/>
          <c:showVal val="0"/>
          <c:showCatName val="0"/>
          <c:showSerName val="0"/>
          <c:showPercent val="0"/>
          <c:showBubbleSize val="0"/>
        </c:dLbls>
        <c:hiLowLines/>
        <c:marker val="1"/>
        <c:smooth val="0"/>
        <c:axId val="153478656"/>
        <c:axId val="153480576"/>
      </c:lineChart>
      <c:lineChart>
        <c:grouping val="standard"/>
        <c:varyColors val="0"/>
        <c:ser>
          <c:idx val="2"/>
          <c:order val="1"/>
          <c:tx>
            <c:strRef>
              <c:f>Bogotá!$T$2</c:f>
              <c:strCache>
                <c:ptCount val="1"/>
                <c:pt idx="0">
                  <c:v>Balance</c:v>
                </c:pt>
              </c:strCache>
            </c:strRef>
          </c:tx>
          <c:marker>
            <c:symbol val="none"/>
          </c:marker>
          <c:dLbls>
            <c:dLbl>
              <c:idx val="83"/>
              <c:layout>
                <c:manualLayout>
                  <c:x val="-3.7130381849675313E-2"/>
                  <c:y val="-2.3801686967990714E-2"/>
                </c:manualLayout>
              </c:layout>
              <c:showLegendKey val="0"/>
              <c:showVal val="1"/>
              <c:showCatName val="0"/>
              <c:showSerName val="0"/>
              <c:showPercent val="0"/>
              <c:showBubbleSize val="0"/>
            </c:dLbl>
            <c:showLegendKey val="0"/>
            <c:showVal val="0"/>
            <c:showCatName val="0"/>
            <c:showSerName val="0"/>
            <c:showPercent val="0"/>
            <c:showBubbleSize val="0"/>
          </c:dLbls>
          <c:trendline>
            <c:trendlineType val="poly"/>
            <c:order val="4"/>
            <c:dispRSqr val="0"/>
            <c:dispEq val="0"/>
          </c:trendline>
          <c:cat>
            <c:multiLvlStrRef>
              <c:f>Bogotá!$B$53:$C$136</c:f>
              <c:multiLvlStrCache>
                <c:ptCount val="84"/>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lvl>
                <c:lvl>
                  <c:pt idx="0">
                    <c:v>2006</c:v>
                  </c:pt>
                  <c:pt idx="12">
                    <c:v>2007</c:v>
                  </c:pt>
                  <c:pt idx="24">
                    <c:v>2008</c:v>
                  </c:pt>
                  <c:pt idx="36">
                    <c:v>2009</c:v>
                  </c:pt>
                  <c:pt idx="48">
                    <c:v>2010</c:v>
                  </c:pt>
                  <c:pt idx="60">
                    <c:v>2011</c:v>
                  </c:pt>
                  <c:pt idx="72">
                    <c:v>2012</c:v>
                  </c:pt>
                </c:lvl>
              </c:multiLvlStrCache>
            </c:multiLvlStrRef>
          </c:cat>
          <c:val>
            <c:numRef>
              <c:f>Bogotá!$T$53:$T$136</c:f>
              <c:numCache>
                <c:formatCode>_(* #,##0.0_);_(* \(#,##0.0\);_(* "-"??_);_(@_)</c:formatCode>
                <c:ptCount val="84"/>
                <c:pt idx="0">
                  <c:v>25.5</c:v>
                </c:pt>
                <c:pt idx="1">
                  <c:v>26.25</c:v>
                </c:pt>
                <c:pt idx="2">
                  <c:v>31.940000000000005</c:v>
                </c:pt>
                <c:pt idx="3">
                  <c:v>37.08</c:v>
                </c:pt>
                <c:pt idx="4">
                  <c:v>49.53</c:v>
                </c:pt>
                <c:pt idx="5">
                  <c:v>38.659999999999997</c:v>
                </c:pt>
                <c:pt idx="6">
                  <c:v>48.89</c:v>
                </c:pt>
                <c:pt idx="7">
                  <c:v>37.29</c:v>
                </c:pt>
                <c:pt idx="8">
                  <c:v>44.12</c:v>
                </c:pt>
                <c:pt idx="9">
                  <c:v>38.049999999999997</c:v>
                </c:pt>
                <c:pt idx="10">
                  <c:v>38.010000000000005</c:v>
                </c:pt>
                <c:pt idx="11">
                  <c:v>44.379999999999995</c:v>
                </c:pt>
                <c:pt idx="12">
                  <c:v>48.53</c:v>
                </c:pt>
                <c:pt idx="13">
                  <c:v>41.710000000000008</c:v>
                </c:pt>
                <c:pt idx="14">
                  <c:v>37.259999999999991</c:v>
                </c:pt>
                <c:pt idx="15">
                  <c:v>38.769999999999996</c:v>
                </c:pt>
                <c:pt idx="16">
                  <c:v>24.340000000000003</c:v>
                </c:pt>
                <c:pt idx="17">
                  <c:v>32.739999999999995</c:v>
                </c:pt>
                <c:pt idx="18">
                  <c:v>34.319999999999993</c:v>
                </c:pt>
                <c:pt idx="19">
                  <c:v>38.43</c:v>
                </c:pt>
                <c:pt idx="20">
                  <c:v>34.97</c:v>
                </c:pt>
                <c:pt idx="21">
                  <c:v>38.5</c:v>
                </c:pt>
                <c:pt idx="22">
                  <c:v>35.470000000000006</c:v>
                </c:pt>
                <c:pt idx="23">
                  <c:v>27.15</c:v>
                </c:pt>
                <c:pt idx="24">
                  <c:v>34.309999999999995</c:v>
                </c:pt>
                <c:pt idx="25">
                  <c:v>18.160000000000004</c:v>
                </c:pt>
                <c:pt idx="26">
                  <c:v>21.950000000000003</c:v>
                </c:pt>
                <c:pt idx="27">
                  <c:v>24.28</c:v>
                </c:pt>
                <c:pt idx="28">
                  <c:v>19.96</c:v>
                </c:pt>
                <c:pt idx="29">
                  <c:v>12.5</c:v>
                </c:pt>
                <c:pt idx="30">
                  <c:v>13.619999999999997</c:v>
                </c:pt>
                <c:pt idx="31">
                  <c:v>7.6299999999999955</c:v>
                </c:pt>
                <c:pt idx="32">
                  <c:v>17.509999999999998</c:v>
                </c:pt>
                <c:pt idx="33">
                  <c:v>14.830000000000005</c:v>
                </c:pt>
                <c:pt idx="34">
                  <c:v>0.34000000000000341</c:v>
                </c:pt>
                <c:pt idx="35">
                  <c:v>7.5800000000000054</c:v>
                </c:pt>
                <c:pt idx="36">
                  <c:v>11.119999999999997</c:v>
                </c:pt>
                <c:pt idx="37">
                  <c:v>11.39</c:v>
                </c:pt>
                <c:pt idx="38">
                  <c:v>-6.7600000000000051</c:v>
                </c:pt>
                <c:pt idx="39">
                  <c:v>-5.240000000000002</c:v>
                </c:pt>
                <c:pt idx="40">
                  <c:v>11.849999999999994</c:v>
                </c:pt>
                <c:pt idx="41">
                  <c:v>12.980000000000004</c:v>
                </c:pt>
                <c:pt idx="42">
                  <c:v>26.75</c:v>
                </c:pt>
                <c:pt idx="43">
                  <c:v>31.459999999999994</c:v>
                </c:pt>
                <c:pt idx="44">
                  <c:v>22.990000000000002</c:v>
                </c:pt>
                <c:pt idx="45">
                  <c:v>20.490000000000002</c:v>
                </c:pt>
                <c:pt idx="46">
                  <c:v>22.4</c:v>
                </c:pt>
                <c:pt idx="47">
                  <c:v>17.18</c:v>
                </c:pt>
                <c:pt idx="48">
                  <c:v>27.449999999999996</c:v>
                </c:pt>
                <c:pt idx="49">
                  <c:v>24.589999999999996</c:v>
                </c:pt>
                <c:pt idx="50">
                  <c:v>23.259999999999998</c:v>
                </c:pt>
                <c:pt idx="51">
                  <c:v>36.979999999999997</c:v>
                </c:pt>
                <c:pt idx="52">
                  <c:v>26.069999999999993</c:v>
                </c:pt>
                <c:pt idx="53">
                  <c:v>34.24</c:v>
                </c:pt>
                <c:pt idx="54">
                  <c:v>28.53</c:v>
                </c:pt>
                <c:pt idx="55">
                  <c:v>42.8</c:v>
                </c:pt>
                <c:pt idx="56">
                  <c:v>36.157125214492154</c:v>
                </c:pt>
                <c:pt idx="57">
                  <c:v>29.27480605896001</c:v>
                </c:pt>
                <c:pt idx="58">
                  <c:v>31.791511854345728</c:v>
                </c:pt>
                <c:pt idx="59">
                  <c:v>28.320121592600856</c:v>
                </c:pt>
                <c:pt idx="60">
                  <c:v>34.355417096295113</c:v>
                </c:pt>
                <c:pt idx="61">
                  <c:v>38.682742644835827</c:v>
                </c:pt>
                <c:pt idx="62">
                  <c:v>32.259758043284563</c:v>
                </c:pt>
                <c:pt idx="63">
                  <c:v>22.35015788360068</c:v>
                </c:pt>
                <c:pt idx="64">
                  <c:v>7.281318405976954</c:v>
                </c:pt>
                <c:pt idx="65">
                  <c:v>37.105600781283982</c:v>
                </c:pt>
                <c:pt idx="66">
                  <c:v>32.139896103300899</c:v>
                </c:pt>
                <c:pt idx="67">
                  <c:v>26.105678213191766</c:v>
                </c:pt>
                <c:pt idx="68">
                  <c:v>44.590994439142776</c:v>
                </c:pt>
                <c:pt idx="69">
                  <c:v>26.421595518899245</c:v>
                </c:pt>
                <c:pt idx="70">
                  <c:v>20.905334905812289</c:v>
                </c:pt>
                <c:pt idx="71">
                  <c:v>22.434479142307978</c:v>
                </c:pt>
                <c:pt idx="72">
                  <c:v>44.16206051949866</c:v>
                </c:pt>
                <c:pt idx="73">
                  <c:v>37.894066690840987</c:v>
                </c:pt>
                <c:pt idx="74">
                  <c:v>27.693049865313839</c:v>
                </c:pt>
                <c:pt idx="75">
                  <c:v>19.124007587539808</c:v>
                </c:pt>
                <c:pt idx="76">
                  <c:v>29.0649167193179</c:v>
                </c:pt>
                <c:pt idx="77">
                  <c:v>27.708525527956517</c:v>
                </c:pt>
                <c:pt idx="78">
                  <c:v>35.967696657070377</c:v>
                </c:pt>
                <c:pt idx="79">
                  <c:v>27.931008956233249</c:v>
                </c:pt>
                <c:pt idx="80">
                  <c:v>28.689452793406119</c:v>
                </c:pt>
                <c:pt idx="81">
                  <c:v>21.138095802578647</c:v>
                </c:pt>
                <c:pt idx="82">
                  <c:v>19.525345366220463</c:v>
                </c:pt>
                <c:pt idx="83">
                  <c:v>18.678241321457378</c:v>
                </c:pt>
              </c:numCache>
            </c:numRef>
          </c:val>
          <c:smooth val="0"/>
        </c:ser>
        <c:dLbls>
          <c:showLegendKey val="0"/>
          <c:showVal val="0"/>
          <c:showCatName val="0"/>
          <c:showSerName val="0"/>
          <c:showPercent val="0"/>
          <c:showBubbleSize val="0"/>
        </c:dLbls>
        <c:hiLowLines/>
        <c:marker val="1"/>
        <c:smooth val="0"/>
        <c:axId val="153484288"/>
        <c:axId val="153482752"/>
      </c:lineChart>
      <c:catAx>
        <c:axId val="153478656"/>
        <c:scaling>
          <c:orientation val="minMax"/>
        </c:scaling>
        <c:delete val="0"/>
        <c:axPos val="b"/>
        <c:title>
          <c:tx>
            <c:rich>
              <a:bodyPr/>
              <a:lstStyle/>
              <a:p>
                <a:pPr>
                  <a:defRPr/>
                </a:pPr>
                <a:r>
                  <a:rPr lang="es-ES"/>
                  <a:t>ICC</a:t>
                </a:r>
              </a:p>
            </c:rich>
          </c:tx>
          <c:layout>
            <c:manualLayout>
              <c:xMode val="edge"/>
              <c:yMode val="edge"/>
              <c:x val="0.94431403867098129"/>
              <c:y val="0.40033854057012924"/>
            </c:manualLayout>
          </c:layout>
          <c:overlay val="0"/>
        </c:title>
        <c:majorTickMark val="none"/>
        <c:minorTickMark val="out"/>
        <c:tickLblPos val="nextTo"/>
        <c:crossAx val="153480576"/>
        <c:crosses val="autoZero"/>
        <c:auto val="1"/>
        <c:lblAlgn val="ctr"/>
        <c:lblOffset val="100"/>
        <c:noMultiLvlLbl val="0"/>
      </c:catAx>
      <c:valAx>
        <c:axId val="153480576"/>
        <c:scaling>
          <c:orientation val="minMax"/>
          <c:min val="40"/>
        </c:scaling>
        <c:delete val="0"/>
        <c:axPos val="l"/>
        <c:title>
          <c:tx>
            <c:rich>
              <a:bodyPr/>
              <a:lstStyle/>
              <a:p>
                <a:pPr>
                  <a:defRPr/>
                </a:pPr>
                <a:r>
                  <a:rPr lang="es-ES"/>
                  <a:t>Ventas (Miles mt 2)</a:t>
                </a:r>
              </a:p>
            </c:rich>
          </c:tx>
          <c:layout/>
          <c:overlay val="0"/>
        </c:title>
        <c:numFmt formatCode="_(* #,##0_);_(* \(#,##0\);_(* &quot;-&quot;??_);_(@_)" sourceLinked="1"/>
        <c:majorTickMark val="out"/>
        <c:minorTickMark val="none"/>
        <c:tickLblPos val="nextTo"/>
        <c:crossAx val="153478656"/>
        <c:crosses val="autoZero"/>
        <c:crossBetween val="between"/>
      </c:valAx>
      <c:valAx>
        <c:axId val="153482752"/>
        <c:scaling>
          <c:orientation val="minMax"/>
        </c:scaling>
        <c:delete val="0"/>
        <c:axPos val="r"/>
        <c:numFmt formatCode="#,##0" sourceLinked="0"/>
        <c:majorTickMark val="out"/>
        <c:minorTickMark val="none"/>
        <c:tickLblPos val="nextTo"/>
        <c:crossAx val="153484288"/>
        <c:crosses val="max"/>
        <c:crossBetween val="between"/>
      </c:valAx>
      <c:catAx>
        <c:axId val="153484288"/>
        <c:scaling>
          <c:orientation val="minMax"/>
        </c:scaling>
        <c:delete val="1"/>
        <c:axPos val="b"/>
        <c:majorTickMark val="out"/>
        <c:minorTickMark val="none"/>
        <c:tickLblPos val="none"/>
        <c:crossAx val="153482752"/>
        <c:crosses val="autoZero"/>
        <c:auto val="1"/>
        <c:lblAlgn val="ctr"/>
        <c:lblOffset val="100"/>
        <c:noMultiLvlLbl val="0"/>
      </c:catAx>
      <c:spPr>
        <a:noFill/>
        <a:ln w="25400">
          <a:noFill/>
        </a:ln>
      </c:spPr>
    </c:plotArea>
    <c:legend>
      <c:legendPos val="r"/>
      <c:layout>
        <c:manualLayout>
          <c:xMode val="edge"/>
          <c:yMode val="edge"/>
          <c:x val="0.21866288539691495"/>
          <c:y val="0.91725840240356538"/>
          <c:w val="0.52858697583748304"/>
          <c:h val="5.922622652937614E-2"/>
        </c:manualLayout>
      </c:layout>
      <c:overlay val="0"/>
    </c:legend>
    <c:plotVisOnly val="1"/>
    <c:dispBlanksAs val="gap"/>
    <c:showDLblsOverMax val="0"/>
  </c:chart>
  <c:spPr>
    <a:ln>
      <a:noFill/>
    </a:ln>
  </c:spPr>
  <c:txPr>
    <a:bodyPr/>
    <a:lstStyle/>
    <a:p>
      <a:pPr>
        <a:defRPr sz="700">
          <a:latin typeface="Arial" pitchFamily="34" charset="0"/>
          <a:cs typeface="Arial" pitchFamily="34" charset="0"/>
        </a:defRPr>
      </a:pPr>
      <a:endParaRPr lang="es-C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53737593512712"/>
          <c:y val="6.4333722559936232E-2"/>
          <c:w val="0.80330818669160176"/>
          <c:h val="0.62337665332097036"/>
        </c:manualLayout>
      </c:layout>
      <c:lineChart>
        <c:grouping val="standard"/>
        <c:varyColors val="0"/>
        <c:ser>
          <c:idx val="0"/>
          <c:order val="0"/>
          <c:tx>
            <c:strRef>
              <c:f>'ventas unidades casas y aptos'!$S$3</c:f>
              <c:strCache>
                <c:ptCount val="1"/>
                <c:pt idx="0">
                  <c:v>Total</c:v>
                </c:pt>
              </c:strCache>
            </c:strRef>
          </c:tx>
          <c:spPr>
            <a:ln>
              <a:solidFill>
                <a:sysClr val="windowText" lastClr="000000"/>
              </a:solidFill>
            </a:ln>
          </c:spPr>
          <c:marker>
            <c:symbol val="none"/>
          </c:marker>
          <c:dLbls>
            <c:dLbl>
              <c:idx val="83"/>
              <c:layout/>
              <c:showLegendKey val="0"/>
              <c:showVal val="1"/>
              <c:showCatName val="0"/>
              <c:showSerName val="0"/>
              <c:showPercent val="0"/>
              <c:showBubbleSize val="0"/>
            </c:dLbl>
            <c:txPr>
              <a:bodyPr/>
              <a:lstStyle/>
              <a:p>
                <a:pPr>
                  <a:defRPr sz="800" b="1"/>
                </a:pPr>
                <a:endParaRPr lang="es-CO"/>
              </a:p>
            </c:txPr>
            <c:showLegendKey val="0"/>
            <c:showVal val="0"/>
            <c:showCatName val="0"/>
            <c:showSerName val="0"/>
            <c:showPercent val="0"/>
            <c:showBubbleSize val="0"/>
          </c:dLbls>
          <c:cat>
            <c:multiLvlStrRef>
              <c:f>'ventas unidades casas y aptos'!$B$23:$C$106</c:f>
              <c:multiLvlStrCache>
                <c:ptCount val="84"/>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 </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lvl>
                <c:lvl>
                  <c:pt idx="0">
                    <c:v>2006</c:v>
                  </c:pt>
                  <c:pt idx="12">
                    <c:v>2007</c:v>
                  </c:pt>
                  <c:pt idx="24">
                    <c:v>2008</c:v>
                  </c:pt>
                  <c:pt idx="36">
                    <c:v>2009</c:v>
                  </c:pt>
                  <c:pt idx="48">
                    <c:v>2010</c:v>
                  </c:pt>
                  <c:pt idx="60">
                    <c:v>2011</c:v>
                  </c:pt>
                  <c:pt idx="72">
                    <c:v>2012</c:v>
                  </c:pt>
                </c:lvl>
              </c:multiLvlStrCache>
            </c:multiLvlStrRef>
          </c:cat>
          <c:val>
            <c:numRef>
              <c:f>'ventas unidades casas y aptos'!$S$23:$S$106</c:f>
              <c:numCache>
                <c:formatCode>_(* #,##0_);_(* \(#,##0\);_(* "-"??_);_(@_)</c:formatCode>
                <c:ptCount val="84"/>
                <c:pt idx="0">
                  <c:v>42061</c:v>
                </c:pt>
                <c:pt idx="1">
                  <c:v>43342</c:v>
                </c:pt>
                <c:pt idx="2">
                  <c:v>45222</c:v>
                </c:pt>
                <c:pt idx="3">
                  <c:v>46303</c:v>
                </c:pt>
                <c:pt idx="4">
                  <c:v>47848</c:v>
                </c:pt>
                <c:pt idx="5">
                  <c:v>49405</c:v>
                </c:pt>
                <c:pt idx="6">
                  <c:v>50641</c:v>
                </c:pt>
                <c:pt idx="7">
                  <c:v>52305</c:v>
                </c:pt>
                <c:pt idx="8">
                  <c:v>53173</c:v>
                </c:pt>
                <c:pt idx="9">
                  <c:v>53865</c:v>
                </c:pt>
                <c:pt idx="10">
                  <c:v>54005</c:v>
                </c:pt>
                <c:pt idx="11">
                  <c:v>54079</c:v>
                </c:pt>
                <c:pt idx="12">
                  <c:v>54210</c:v>
                </c:pt>
                <c:pt idx="13">
                  <c:v>54234</c:v>
                </c:pt>
                <c:pt idx="14">
                  <c:v>53860</c:v>
                </c:pt>
                <c:pt idx="15">
                  <c:v>54034</c:v>
                </c:pt>
                <c:pt idx="16">
                  <c:v>53736</c:v>
                </c:pt>
                <c:pt idx="17">
                  <c:v>52548</c:v>
                </c:pt>
                <c:pt idx="18">
                  <c:v>51145</c:v>
                </c:pt>
                <c:pt idx="19">
                  <c:v>49761</c:v>
                </c:pt>
                <c:pt idx="20">
                  <c:v>48803</c:v>
                </c:pt>
                <c:pt idx="21">
                  <c:v>47502</c:v>
                </c:pt>
                <c:pt idx="22">
                  <c:v>46846</c:v>
                </c:pt>
                <c:pt idx="23">
                  <c:v>46407</c:v>
                </c:pt>
                <c:pt idx="24">
                  <c:v>45648</c:v>
                </c:pt>
                <c:pt idx="25">
                  <c:v>46459</c:v>
                </c:pt>
                <c:pt idx="26">
                  <c:v>45725</c:v>
                </c:pt>
                <c:pt idx="27">
                  <c:v>45033</c:v>
                </c:pt>
                <c:pt idx="28">
                  <c:v>45212</c:v>
                </c:pt>
                <c:pt idx="29">
                  <c:v>44091</c:v>
                </c:pt>
                <c:pt idx="30">
                  <c:v>43495</c:v>
                </c:pt>
                <c:pt idx="31">
                  <c:v>42273</c:v>
                </c:pt>
                <c:pt idx="32">
                  <c:v>40705</c:v>
                </c:pt>
                <c:pt idx="33">
                  <c:v>39949</c:v>
                </c:pt>
                <c:pt idx="34">
                  <c:v>38765</c:v>
                </c:pt>
                <c:pt idx="35">
                  <c:v>37263</c:v>
                </c:pt>
                <c:pt idx="36">
                  <c:v>36189</c:v>
                </c:pt>
                <c:pt idx="37">
                  <c:v>34300</c:v>
                </c:pt>
                <c:pt idx="38">
                  <c:v>33011</c:v>
                </c:pt>
                <c:pt idx="39">
                  <c:v>31987</c:v>
                </c:pt>
                <c:pt idx="40">
                  <c:v>31328</c:v>
                </c:pt>
                <c:pt idx="41">
                  <c:v>32691</c:v>
                </c:pt>
                <c:pt idx="42">
                  <c:v>33925</c:v>
                </c:pt>
                <c:pt idx="43">
                  <c:v>35080</c:v>
                </c:pt>
                <c:pt idx="44">
                  <c:v>38526</c:v>
                </c:pt>
                <c:pt idx="45">
                  <c:v>40579</c:v>
                </c:pt>
                <c:pt idx="46">
                  <c:v>42526</c:v>
                </c:pt>
                <c:pt idx="47">
                  <c:v>43831</c:v>
                </c:pt>
                <c:pt idx="48">
                  <c:v>45576</c:v>
                </c:pt>
                <c:pt idx="49">
                  <c:v>47021</c:v>
                </c:pt>
                <c:pt idx="50">
                  <c:v>49143</c:v>
                </c:pt>
                <c:pt idx="51">
                  <c:v>51207</c:v>
                </c:pt>
                <c:pt idx="52">
                  <c:v>51985</c:v>
                </c:pt>
                <c:pt idx="53">
                  <c:v>52412</c:v>
                </c:pt>
                <c:pt idx="54">
                  <c:v>52503</c:v>
                </c:pt>
                <c:pt idx="55">
                  <c:v>52953</c:v>
                </c:pt>
                <c:pt idx="56">
                  <c:v>51381</c:v>
                </c:pt>
                <c:pt idx="57">
                  <c:v>51055</c:v>
                </c:pt>
                <c:pt idx="58">
                  <c:v>51915</c:v>
                </c:pt>
                <c:pt idx="59">
                  <c:v>53254</c:v>
                </c:pt>
                <c:pt idx="60">
                  <c:v>53413</c:v>
                </c:pt>
                <c:pt idx="61">
                  <c:v>54215</c:v>
                </c:pt>
                <c:pt idx="62">
                  <c:v>55125</c:v>
                </c:pt>
                <c:pt idx="63">
                  <c:v>55821</c:v>
                </c:pt>
                <c:pt idx="64">
                  <c:v>56413</c:v>
                </c:pt>
                <c:pt idx="65">
                  <c:v>56988</c:v>
                </c:pt>
                <c:pt idx="66">
                  <c:v>58340</c:v>
                </c:pt>
                <c:pt idx="67">
                  <c:v>59355</c:v>
                </c:pt>
                <c:pt idx="68">
                  <c:v>59951</c:v>
                </c:pt>
                <c:pt idx="69">
                  <c:v>60734</c:v>
                </c:pt>
                <c:pt idx="70">
                  <c:v>60291</c:v>
                </c:pt>
                <c:pt idx="71">
                  <c:v>59432</c:v>
                </c:pt>
                <c:pt idx="72">
                  <c:v>59373</c:v>
                </c:pt>
                <c:pt idx="73">
                  <c:v>59264</c:v>
                </c:pt>
                <c:pt idx="74">
                  <c:v>58562</c:v>
                </c:pt>
                <c:pt idx="75">
                  <c:v>57731</c:v>
                </c:pt>
                <c:pt idx="76">
                  <c:v>57832</c:v>
                </c:pt>
                <c:pt idx="77">
                  <c:v>57252</c:v>
                </c:pt>
                <c:pt idx="78">
                  <c:v>56555</c:v>
                </c:pt>
                <c:pt idx="79">
                  <c:v>56126</c:v>
                </c:pt>
                <c:pt idx="80">
                  <c:v>55959</c:v>
                </c:pt>
                <c:pt idx="81">
                  <c:v>55526</c:v>
                </c:pt>
                <c:pt idx="82">
                  <c:v>55300</c:v>
                </c:pt>
                <c:pt idx="83">
                  <c:v>56370</c:v>
                </c:pt>
              </c:numCache>
            </c:numRef>
          </c:val>
          <c:smooth val="0"/>
        </c:ser>
        <c:ser>
          <c:idx val="2"/>
          <c:order val="1"/>
          <c:tx>
            <c:strRef>
              <c:f>'ventas unidades casas y aptos'!$T$3</c:f>
              <c:strCache>
                <c:ptCount val="1"/>
                <c:pt idx="0">
                  <c:v>Bogotá</c:v>
                </c:pt>
              </c:strCache>
            </c:strRef>
          </c:tx>
          <c:spPr>
            <a:ln>
              <a:solidFill>
                <a:schemeClr val="accent2"/>
              </a:solidFill>
            </a:ln>
          </c:spPr>
          <c:marker>
            <c:symbol val="none"/>
          </c:marker>
          <c:dLbls>
            <c:dLbl>
              <c:idx val="83"/>
              <c:layout>
                <c:manualLayout>
                  <c:x val="2.5504591899029919E-3"/>
                  <c:y val="-1.6406445795428416E-2"/>
                </c:manualLayout>
              </c:layout>
              <c:showLegendKey val="0"/>
              <c:showVal val="1"/>
              <c:showCatName val="0"/>
              <c:showSerName val="0"/>
              <c:showPercent val="0"/>
              <c:showBubbleSize val="0"/>
            </c:dLbl>
            <c:txPr>
              <a:bodyPr/>
              <a:lstStyle/>
              <a:p>
                <a:pPr>
                  <a:defRPr sz="800" b="1">
                    <a:solidFill>
                      <a:schemeClr val="accent2"/>
                    </a:solidFill>
                  </a:defRPr>
                </a:pPr>
                <a:endParaRPr lang="es-CO"/>
              </a:p>
            </c:txPr>
            <c:showLegendKey val="0"/>
            <c:showVal val="0"/>
            <c:showCatName val="0"/>
            <c:showSerName val="0"/>
            <c:showPercent val="0"/>
            <c:showBubbleSize val="0"/>
          </c:dLbls>
          <c:cat>
            <c:multiLvlStrRef>
              <c:f>'ventas unidades casas y aptos'!$B$23:$C$106</c:f>
              <c:multiLvlStrCache>
                <c:ptCount val="84"/>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 </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lvl>
                <c:lvl>
                  <c:pt idx="0">
                    <c:v>2006</c:v>
                  </c:pt>
                  <c:pt idx="12">
                    <c:v>2007</c:v>
                  </c:pt>
                  <c:pt idx="24">
                    <c:v>2008</c:v>
                  </c:pt>
                  <c:pt idx="36">
                    <c:v>2009</c:v>
                  </c:pt>
                  <c:pt idx="48">
                    <c:v>2010</c:v>
                  </c:pt>
                  <c:pt idx="60">
                    <c:v>2011</c:v>
                  </c:pt>
                  <c:pt idx="72">
                    <c:v>2012</c:v>
                  </c:pt>
                </c:lvl>
              </c:multiLvlStrCache>
            </c:multiLvlStrRef>
          </c:cat>
          <c:val>
            <c:numRef>
              <c:f>'ventas unidades casas y aptos'!$T$23:$T$106</c:f>
              <c:numCache>
                <c:formatCode>_(* #,##0_);_(* \(#,##0\);_(* "-"??_);_(@_)</c:formatCode>
                <c:ptCount val="84"/>
                <c:pt idx="0">
                  <c:v>38828</c:v>
                </c:pt>
                <c:pt idx="1">
                  <c:v>40046</c:v>
                </c:pt>
                <c:pt idx="2">
                  <c:v>41809</c:v>
                </c:pt>
                <c:pt idx="3">
                  <c:v>42972</c:v>
                </c:pt>
                <c:pt idx="4">
                  <c:v>44470</c:v>
                </c:pt>
                <c:pt idx="5">
                  <c:v>45960</c:v>
                </c:pt>
                <c:pt idx="6">
                  <c:v>47192</c:v>
                </c:pt>
                <c:pt idx="7">
                  <c:v>48759</c:v>
                </c:pt>
                <c:pt idx="8">
                  <c:v>49823</c:v>
                </c:pt>
                <c:pt idx="9">
                  <c:v>50613</c:v>
                </c:pt>
                <c:pt idx="10">
                  <c:v>50903</c:v>
                </c:pt>
                <c:pt idx="11">
                  <c:v>51051</c:v>
                </c:pt>
                <c:pt idx="12">
                  <c:v>51151</c:v>
                </c:pt>
                <c:pt idx="13">
                  <c:v>51211</c:v>
                </c:pt>
                <c:pt idx="14">
                  <c:v>50935</c:v>
                </c:pt>
                <c:pt idx="15">
                  <c:v>51139</c:v>
                </c:pt>
                <c:pt idx="16">
                  <c:v>50867</c:v>
                </c:pt>
                <c:pt idx="17">
                  <c:v>49834</c:v>
                </c:pt>
                <c:pt idx="18">
                  <c:v>48576</c:v>
                </c:pt>
                <c:pt idx="19">
                  <c:v>46868</c:v>
                </c:pt>
                <c:pt idx="20">
                  <c:v>45503</c:v>
                </c:pt>
                <c:pt idx="21">
                  <c:v>44037</c:v>
                </c:pt>
                <c:pt idx="22">
                  <c:v>43220</c:v>
                </c:pt>
                <c:pt idx="23">
                  <c:v>42521</c:v>
                </c:pt>
                <c:pt idx="24">
                  <c:v>41543</c:v>
                </c:pt>
                <c:pt idx="25">
                  <c:v>42070</c:v>
                </c:pt>
                <c:pt idx="26">
                  <c:v>40919</c:v>
                </c:pt>
                <c:pt idx="27">
                  <c:v>39777</c:v>
                </c:pt>
                <c:pt idx="28">
                  <c:v>39408</c:v>
                </c:pt>
                <c:pt idx="29">
                  <c:v>38006</c:v>
                </c:pt>
                <c:pt idx="30">
                  <c:v>36942</c:v>
                </c:pt>
                <c:pt idx="31">
                  <c:v>35805</c:v>
                </c:pt>
                <c:pt idx="32">
                  <c:v>34500</c:v>
                </c:pt>
                <c:pt idx="33">
                  <c:v>33544</c:v>
                </c:pt>
                <c:pt idx="34">
                  <c:v>32225</c:v>
                </c:pt>
                <c:pt idx="35">
                  <c:v>30827</c:v>
                </c:pt>
                <c:pt idx="36">
                  <c:v>29872</c:v>
                </c:pt>
                <c:pt idx="37">
                  <c:v>28114</c:v>
                </c:pt>
                <c:pt idx="38">
                  <c:v>26956</c:v>
                </c:pt>
                <c:pt idx="39">
                  <c:v>26060</c:v>
                </c:pt>
                <c:pt idx="40">
                  <c:v>25642</c:v>
                </c:pt>
                <c:pt idx="41">
                  <c:v>26755</c:v>
                </c:pt>
                <c:pt idx="42">
                  <c:v>27932</c:v>
                </c:pt>
                <c:pt idx="43">
                  <c:v>29081</c:v>
                </c:pt>
                <c:pt idx="44">
                  <c:v>32225</c:v>
                </c:pt>
                <c:pt idx="45">
                  <c:v>34125</c:v>
                </c:pt>
                <c:pt idx="46">
                  <c:v>35849</c:v>
                </c:pt>
                <c:pt idx="47">
                  <c:v>37019</c:v>
                </c:pt>
                <c:pt idx="48">
                  <c:v>38223</c:v>
                </c:pt>
                <c:pt idx="49">
                  <c:v>39243</c:v>
                </c:pt>
                <c:pt idx="50">
                  <c:v>41107</c:v>
                </c:pt>
                <c:pt idx="51">
                  <c:v>42276</c:v>
                </c:pt>
                <c:pt idx="52">
                  <c:v>42185</c:v>
                </c:pt>
                <c:pt idx="53">
                  <c:v>41592</c:v>
                </c:pt>
                <c:pt idx="54">
                  <c:v>40817</c:v>
                </c:pt>
                <c:pt idx="55">
                  <c:v>40726</c:v>
                </c:pt>
                <c:pt idx="56">
                  <c:v>38728</c:v>
                </c:pt>
                <c:pt idx="57">
                  <c:v>37886</c:v>
                </c:pt>
                <c:pt idx="58">
                  <c:v>38220</c:v>
                </c:pt>
                <c:pt idx="59">
                  <c:v>38769</c:v>
                </c:pt>
                <c:pt idx="60">
                  <c:v>38516</c:v>
                </c:pt>
                <c:pt idx="61">
                  <c:v>38751</c:v>
                </c:pt>
                <c:pt idx="62">
                  <c:v>38135</c:v>
                </c:pt>
                <c:pt idx="63">
                  <c:v>38403</c:v>
                </c:pt>
                <c:pt idx="64">
                  <c:v>38572</c:v>
                </c:pt>
                <c:pt idx="65">
                  <c:v>39288</c:v>
                </c:pt>
                <c:pt idx="66">
                  <c:v>39847</c:v>
                </c:pt>
                <c:pt idx="67">
                  <c:v>39879</c:v>
                </c:pt>
                <c:pt idx="68">
                  <c:v>39654</c:v>
                </c:pt>
                <c:pt idx="69">
                  <c:v>39777</c:v>
                </c:pt>
                <c:pt idx="70">
                  <c:v>38657</c:v>
                </c:pt>
                <c:pt idx="71">
                  <c:v>37753</c:v>
                </c:pt>
                <c:pt idx="72">
                  <c:v>37759</c:v>
                </c:pt>
                <c:pt idx="73">
                  <c:v>36951</c:v>
                </c:pt>
                <c:pt idx="74">
                  <c:v>36473</c:v>
                </c:pt>
                <c:pt idx="75">
                  <c:v>35220</c:v>
                </c:pt>
                <c:pt idx="76">
                  <c:v>34405</c:v>
                </c:pt>
                <c:pt idx="77">
                  <c:v>33415</c:v>
                </c:pt>
                <c:pt idx="78">
                  <c:v>32901</c:v>
                </c:pt>
                <c:pt idx="79">
                  <c:v>32382</c:v>
                </c:pt>
                <c:pt idx="80">
                  <c:v>31963</c:v>
                </c:pt>
                <c:pt idx="81">
                  <c:v>30984</c:v>
                </c:pt>
                <c:pt idx="82">
                  <c:v>30255</c:v>
                </c:pt>
                <c:pt idx="83">
                  <c:v>29819</c:v>
                </c:pt>
              </c:numCache>
            </c:numRef>
          </c:val>
          <c:smooth val="0"/>
        </c:ser>
        <c:ser>
          <c:idx val="1"/>
          <c:order val="2"/>
          <c:tx>
            <c:strRef>
              <c:f>'ventas unidades casas y aptos'!$U$3</c:f>
              <c:strCache>
                <c:ptCount val="1"/>
                <c:pt idx="0">
                  <c:v>Sabana</c:v>
                </c:pt>
              </c:strCache>
            </c:strRef>
          </c:tx>
          <c:spPr>
            <a:ln>
              <a:solidFill>
                <a:schemeClr val="accent3">
                  <a:lumMod val="75000"/>
                </a:schemeClr>
              </a:solidFill>
            </a:ln>
          </c:spPr>
          <c:marker>
            <c:symbol val="none"/>
          </c:marker>
          <c:dLbls>
            <c:dLbl>
              <c:idx val="83"/>
              <c:layout>
                <c:manualLayout>
                  <c:x val="2.5504591899029919E-3"/>
                  <c:y val="2.0508057244285519E-2"/>
                </c:manualLayout>
              </c:layout>
              <c:showLegendKey val="0"/>
              <c:showVal val="1"/>
              <c:showCatName val="0"/>
              <c:showSerName val="0"/>
              <c:showPercent val="0"/>
              <c:showBubbleSize val="0"/>
            </c:dLbl>
            <c:txPr>
              <a:bodyPr/>
              <a:lstStyle/>
              <a:p>
                <a:pPr>
                  <a:defRPr sz="800" b="1">
                    <a:solidFill>
                      <a:schemeClr val="accent3">
                        <a:lumMod val="50000"/>
                      </a:schemeClr>
                    </a:solidFill>
                  </a:defRPr>
                </a:pPr>
                <a:endParaRPr lang="es-CO"/>
              </a:p>
            </c:txPr>
            <c:showLegendKey val="0"/>
            <c:showVal val="0"/>
            <c:showCatName val="0"/>
            <c:showSerName val="0"/>
            <c:showPercent val="0"/>
            <c:showBubbleSize val="0"/>
          </c:dLbls>
          <c:cat>
            <c:multiLvlStrRef>
              <c:f>'ventas unidades casas y aptos'!$B$23:$C$106</c:f>
              <c:multiLvlStrCache>
                <c:ptCount val="84"/>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 </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lvl>
                <c:lvl>
                  <c:pt idx="0">
                    <c:v>2006</c:v>
                  </c:pt>
                  <c:pt idx="12">
                    <c:v>2007</c:v>
                  </c:pt>
                  <c:pt idx="24">
                    <c:v>2008</c:v>
                  </c:pt>
                  <c:pt idx="36">
                    <c:v>2009</c:v>
                  </c:pt>
                  <c:pt idx="48">
                    <c:v>2010</c:v>
                  </c:pt>
                  <c:pt idx="60">
                    <c:v>2011</c:v>
                  </c:pt>
                  <c:pt idx="72">
                    <c:v>2012</c:v>
                  </c:pt>
                </c:lvl>
              </c:multiLvlStrCache>
            </c:multiLvlStrRef>
          </c:cat>
          <c:val>
            <c:numRef>
              <c:f>'ventas unidades casas y aptos'!$U$23:$U$106</c:f>
              <c:numCache>
                <c:formatCode>_(* #,##0_);_(* \(#,##0\);_(* "-"??_);_(@_)</c:formatCode>
                <c:ptCount val="84"/>
                <c:pt idx="0">
                  <c:v>3233</c:v>
                </c:pt>
                <c:pt idx="1">
                  <c:v>3296</c:v>
                </c:pt>
                <c:pt idx="2">
                  <c:v>3413</c:v>
                </c:pt>
                <c:pt idx="3">
                  <c:v>3331</c:v>
                </c:pt>
                <c:pt idx="4">
                  <c:v>3378</c:v>
                </c:pt>
                <c:pt idx="5">
                  <c:v>3445</c:v>
                </c:pt>
                <c:pt idx="6">
                  <c:v>3449</c:v>
                </c:pt>
                <c:pt idx="7">
                  <c:v>3546</c:v>
                </c:pt>
                <c:pt idx="8">
                  <c:v>3350</c:v>
                </c:pt>
                <c:pt idx="9">
                  <c:v>3252</c:v>
                </c:pt>
                <c:pt idx="10">
                  <c:v>3102</c:v>
                </c:pt>
                <c:pt idx="11">
                  <c:v>3028</c:v>
                </c:pt>
                <c:pt idx="12">
                  <c:v>3059</c:v>
                </c:pt>
                <c:pt idx="13">
                  <c:v>3023</c:v>
                </c:pt>
                <c:pt idx="14">
                  <c:v>2925</c:v>
                </c:pt>
                <c:pt idx="15">
                  <c:v>2895</c:v>
                </c:pt>
                <c:pt idx="16">
                  <c:v>2869</c:v>
                </c:pt>
                <c:pt idx="17">
                  <c:v>2714</c:v>
                </c:pt>
                <c:pt idx="18">
                  <c:v>2569</c:v>
                </c:pt>
                <c:pt idx="19">
                  <c:v>2893</c:v>
                </c:pt>
                <c:pt idx="20">
                  <c:v>3300</c:v>
                </c:pt>
                <c:pt idx="21">
                  <c:v>3465</c:v>
                </c:pt>
                <c:pt idx="22">
                  <c:v>3626</c:v>
                </c:pt>
                <c:pt idx="23">
                  <c:v>3886</c:v>
                </c:pt>
                <c:pt idx="24">
                  <c:v>4105</c:v>
                </c:pt>
                <c:pt idx="25">
                  <c:v>4389</c:v>
                </c:pt>
                <c:pt idx="26">
                  <c:v>4806</c:v>
                </c:pt>
                <c:pt idx="27">
                  <c:v>5256</c:v>
                </c:pt>
                <c:pt idx="28">
                  <c:v>5804</c:v>
                </c:pt>
                <c:pt idx="29">
                  <c:v>6085</c:v>
                </c:pt>
                <c:pt idx="30">
                  <c:v>6553</c:v>
                </c:pt>
                <c:pt idx="31">
                  <c:v>6468</c:v>
                </c:pt>
                <c:pt idx="32">
                  <c:v>6205</c:v>
                </c:pt>
                <c:pt idx="33">
                  <c:v>6405</c:v>
                </c:pt>
                <c:pt idx="34">
                  <c:v>6540</c:v>
                </c:pt>
                <c:pt idx="35">
                  <c:v>6436</c:v>
                </c:pt>
                <c:pt idx="36">
                  <c:v>6317</c:v>
                </c:pt>
                <c:pt idx="37">
                  <c:v>6186</c:v>
                </c:pt>
                <c:pt idx="38">
                  <c:v>6055</c:v>
                </c:pt>
                <c:pt idx="39">
                  <c:v>5927</c:v>
                </c:pt>
                <c:pt idx="40">
                  <c:v>5686</c:v>
                </c:pt>
                <c:pt idx="41">
                  <c:v>5936</c:v>
                </c:pt>
                <c:pt idx="42">
                  <c:v>5993</c:v>
                </c:pt>
                <c:pt idx="43">
                  <c:v>5999</c:v>
                </c:pt>
                <c:pt idx="44">
                  <c:v>6301</c:v>
                </c:pt>
                <c:pt idx="45">
                  <c:v>6454</c:v>
                </c:pt>
                <c:pt idx="46">
                  <c:v>6677</c:v>
                </c:pt>
                <c:pt idx="47">
                  <c:v>6812</c:v>
                </c:pt>
                <c:pt idx="48">
                  <c:v>7353</c:v>
                </c:pt>
                <c:pt idx="49">
                  <c:v>7778</c:v>
                </c:pt>
                <c:pt idx="50">
                  <c:v>8036</c:v>
                </c:pt>
                <c:pt idx="51">
                  <c:v>8931</c:v>
                </c:pt>
                <c:pt idx="52">
                  <c:v>9800</c:v>
                </c:pt>
                <c:pt idx="53">
                  <c:v>10820</c:v>
                </c:pt>
                <c:pt idx="54">
                  <c:v>11686</c:v>
                </c:pt>
                <c:pt idx="55">
                  <c:v>12227</c:v>
                </c:pt>
                <c:pt idx="56">
                  <c:v>12653</c:v>
                </c:pt>
                <c:pt idx="57">
                  <c:v>13169</c:v>
                </c:pt>
                <c:pt idx="58">
                  <c:v>13695</c:v>
                </c:pt>
                <c:pt idx="59">
                  <c:v>14485</c:v>
                </c:pt>
                <c:pt idx="60">
                  <c:v>14897</c:v>
                </c:pt>
                <c:pt idx="61">
                  <c:v>15464</c:v>
                </c:pt>
                <c:pt idx="62">
                  <c:v>16990</c:v>
                </c:pt>
                <c:pt idx="63">
                  <c:v>17418</c:v>
                </c:pt>
                <c:pt idx="64">
                  <c:v>17841</c:v>
                </c:pt>
                <c:pt idx="65">
                  <c:v>17700</c:v>
                </c:pt>
                <c:pt idx="66">
                  <c:v>18493</c:v>
                </c:pt>
                <c:pt idx="67">
                  <c:v>19476</c:v>
                </c:pt>
                <c:pt idx="68">
                  <c:v>20297</c:v>
                </c:pt>
                <c:pt idx="69">
                  <c:v>20957</c:v>
                </c:pt>
                <c:pt idx="70">
                  <c:v>21634</c:v>
                </c:pt>
                <c:pt idx="71">
                  <c:v>21679</c:v>
                </c:pt>
                <c:pt idx="72">
                  <c:v>21614</c:v>
                </c:pt>
                <c:pt idx="73">
                  <c:v>22313</c:v>
                </c:pt>
                <c:pt idx="74">
                  <c:v>22089</c:v>
                </c:pt>
                <c:pt idx="75">
                  <c:v>22511</c:v>
                </c:pt>
                <c:pt idx="76">
                  <c:v>23427</c:v>
                </c:pt>
                <c:pt idx="77">
                  <c:v>23837</c:v>
                </c:pt>
                <c:pt idx="78">
                  <c:v>23654</c:v>
                </c:pt>
                <c:pt idx="79">
                  <c:v>23744</c:v>
                </c:pt>
                <c:pt idx="80">
                  <c:v>23996</c:v>
                </c:pt>
                <c:pt idx="81">
                  <c:v>24542</c:v>
                </c:pt>
                <c:pt idx="82">
                  <c:v>25045</c:v>
                </c:pt>
                <c:pt idx="83">
                  <c:v>25962</c:v>
                </c:pt>
              </c:numCache>
            </c:numRef>
          </c:val>
          <c:smooth val="0"/>
        </c:ser>
        <c:dLbls>
          <c:showLegendKey val="0"/>
          <c:showVal val="0"/>
          <c:showCatName val="0"/>
          <c:showSerName val="0"/>
          <c:showPercent val="0"/>
          <c:showBubbleSize val="0"/>
        </c:dLbls>
        <c:marker val="1"/>
        <c:smooth val="0"/>
        <c:axId val="155753856"/>
        <c:axId val="155759744"/>
      </c:lineChart>
      <c:catAx>
        <c:axId val="155753856"/>
        <c:scaling>
          <c:orientation val="minMax"/>
        </c:scaling>
        <c:delete val="0"/>
        <c:axPos val="b"/>
        <c:numFmt formatCode="General" sourceLinked="1"/>
        <c:majorTickMark val="none"/>
        <c:minorTickMark val="out"/>
        <c:tickLblPos val="low"/>
        <c:txPr>
          <a:bodyPr rot="-5400000" vert="horz"/>
          <a:lstStyle/>
          <a:p>
            <a:pPr>
              <a:defRPr sz="700">
                <a:latin typeface="Arial" pitchFamily="34" charset="0"/>
                <a:cs typeface="Arial" pitchFamily="34" charset="0"/>
              </a:defRPr>
            </a:pPr>
            <a:endParaRPr lang="es-CO"/>
          </a:p>
        </c:txPr>
        <c:crossAx val="155759744"/>
        <c:crosses val="autoZero"/>
        <c:auto val="1"/>
        <c:lblAlgn val="ctr"/>
        <c:lblOffset val="100"/>
        <c:noMultiLvlLbl val="0"/>
      </c:catAx>
      <c:valAx>
        <c:axId val="155759744"/>
        <c:scaling>
          <c:orientation val="minMax"/>
        </c:scaling>
        <c:delete val="0"/>
        <c:axPos val="l"/>
        <c:title>
          <c:tx>
            <c:rich>
              <a:bodyPr/>
              <a:lstStyle/>
              <a:p>
                <a:pPr>
                  <a:defRPr sz="900">
                    <a:solidFill>
                      <a:sysClr val="windowText" lastClr="000000"/>
                    </a:solidFill>
                    <a:latin typeface="Arial" pitchFamily="34" charset="0"/>
                    <a:cs typeface="Arial" pitchFamily="34" charset="0"/>
                  </a:defRPr>
                </a:pPr>
                <a:r>
                  <a:rPr lang="es-ES" sz="900" baseline="0">
                    <a:solidFill>
                      <a:sysClr val="windowText" lastClr="000000"/>
                    </a:solidFill>
                    <a:latin typeface="Arial" pitchFamily="34" charset="0"/>
                    <a:cs typeface="Arial" pitchFamily="34" charset="0"/>
                  </a:rPr>
                  <a:t>Unidades</a:t>
                </a:r>
                <a:endParaRPr lang="es-ES" sz="900">
                  <a:solidFill>
                    <a:sysClr val="windowText" lastClr="000000"/>
                  </a:solidFill>
                  <a:latin typeface="Arial" pitchFamily="34" charset="0"/>
                  <a:cs typeface="Arial" pitchFamily="34" charset="0"/>
                </a:endParaRPr>
              </a:p>
            </c:rich>
          </c:tx>
          <c:layout/>
          <c:overlay val="0"/>
        </c:title>
        <c:numFmt formatCode="_(* #,##0_);_(* \(#,##0\);_(* &quot;-&quot;??_);_(@_)" sourceLinked="1"/>
        <c:majorTickMark val="out"/>
        <c:minorTickMark val="none"/>
        <c:tickLblPos val="nextTo"/>
        <c:txPr>
          <a:bodyPr/>
          <a:lstStyle/>
          <a:p>
            <a:pPr>
              <a:defRPr sz="700" b="1">
                <a:solidFill>
                  <a:sysClr val="windowText" lastClr="000000"/>
                </a:solidFill>
                <a:latin typeface="Arial" pitchFamily="34" charset="0"/>
                <a:cs typeface="Arial" pitchFamily="34" charset="0"/>
              </a:defRPr>
            </a:pPr>
            <a:endParaRPr lang="es-CO"/>
          </a:p>
        </c:txPr>
        <c:crossAx val="155753856"/>
        <c:crosses val="autoZero"/>
        <c:crossBetween val="between"/>
      </c:valAx>
    </c:plotArea>
    <c:legend>
      <c:legendPos val="r"/>
      <c:layout>
        <c:manualLayout>
          <c:xMode val="edge"/>
          <c:yMode val="edge"/>
          <c:x val="0.25650478152763823"/>
          <c:y val="0.8883961279845225"/>
          <c:w val="0.48498230431661432"/>
          <c:h val="7.0246531683539573E-2"/>
        </c:manualLayout>
      </c:layout>
      <c:overlay val="0"/>
      <c:txPr>
        <a:bodyPr/>
        <a:lstStyle/>
        <a:p>
          <a:pPr>
            <a:defRPr sz="800" b="0">
              <a:latin typeface="Arial" pitchFamily="34" charset="0"/>
              <a:cs typeface="Arial" pitchFamily="34" charset="0"/>
            </a:defRPr>
          </a:pPr>
          <a:endParaRPr lang="es-CO"/>
        </a:p>
      </c:txPr>
    </c:legend>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3475" tIns="46738" rIns="93475" bIns="46738" numCol="1" anchor="t" anchorCtr="0" compatLnSpc="1">
            <a:prstTxWarp prst="textNoShape">
              <a:avLst/>
            </a:prstTxWarp>
          </a:bodyPr>
          <a:lstStyle>
            <a:lvl1pPr>
              <a:defRPr sz="1200" smtClean="0"/>
            </a:lvl1pPr>
          </a:lstStyle>
          <a:p>
            <a:pPr>
              <a:defRPr/>
            </a:pPr>
            <a:endParaRPr lang="es-ES"/>
          </a:p>
        </p:txBody>
      </p:sp>
      <p:sp>
        <p:nvSpPr>
          <p:cNvPr id="3075" name="Rectangle 3"/>
          <p:cNvSpPr>
            <a:spLocks noGrp="1" noChangeArrowheads="1"/>
          </p:cNvSpPr>
          <p:nvPr>
            <p:ph type="dt" sz="quarter" idx="1"/>
          </p:nvPr>
        </p:nvSpPr>
        <p:spPr bwMode="auto">
          <a:xfrm>
            <a:off x="3970938" y="0"/>
            <a:ext cx="3037840" cy="461804"/>
          </a:xfrm>
          <a:prstGeom prst="rect">
            <a:avLst/>
          </a:prstGeom>
          <a:noFill/>
          <a:ln w="9525">
            <a:noFill/>
            <a:miter lim="800000"/>
            <a:headEnd/>
            <a:tailEnd/>
          </a:ln>
          <a:effectLst/>
        </p:spPr>
        <p:txBody>
          <a:bodyPr vert="horz" wrap="square" lIns="93475" tIns="46738" rIns="93475" bIns="46738" numCol="1" anchor="t" anchorCtr="0" compatLnSpc="1">
            <a:prstTxWarp prst="textNoShape">
              <a:avLst/>
            </a:prstTxWarp>
          </a:bodyPr>
          <a:lstStyle>
            <a:lvl1pPr algn="r">
              <a:defRPr sz="1200" smtClean="0"/>
            </a:lvl1pPr>
          </a:lstStyle>
          <a:p>
            <a:pPr>
              <a:defRPr/>
            </a:pPr>
            <a:endParaRPr lang="es-ES"/>
          </a:p>
        </p:txBody>
      </p:sp>
      <p:sp>
        <p:nvSpPr>
          <p:cNvPr id="3076" name="Rectangle 4"/>
          <p:cNvSpPr>
            <a:spLocks noGrp="1" noChangeArrowheads="1"/>
          </p:cNvSpPr>
          <p:nvPr>
            <p:ph type="ftr" sz="quarter" idx="2"/>
          </p:nvPr>
        </p:nvSpPr>
        <p:spPr bwMode="auto">
          <a:xfrm>
            <a:off x="0" y="8772668"/>
            <a:ext cx="3037840" cy="461804"/>
          </a:xfrm>
          <a:prstGeom prst="rect">
            <a:avLst/>
          </a:prstGeom>
          <a:noFill/>
          <a:ln w="9525">
            <a:noFill/>
            <a:miter lim="800000"/>
            <a:headEnd/>
            <a:tailEnd/>
          </a:ln>
          <a:effectLst/>
        </p:spPr>
        <p:txBody>
          <a:bodyPr vert="horz" wrap="square" lIns="93475" tIns="46738" rIns="93475" bIns="46738" numCol="1" anchor="b" anchorCtr="0" compatLnSpc="1">
            <a:prstTxWarp prst="textNoShape">
              <a:avLst/>
            </a:prstTxWarp>
          </a:bodyPr>
          <a:lstStyle>
            <a:lvl1pPr>
              <a:defRPr sz="1200" smtClean="0"/>
            </a:lvl1pPr>
          </a:lstStyle>
          <a:p>
            <a:pPr>
              <a:defRPr/>
            </a:pPr>
            <a:endParaRPr lang="es-ES"/>
          </a:p>
        </p:txBody>
      </p:sp>
      <p:sp>
        <p:nvSpPr>
          <p:cNvPr id="3077" name="Rectangle 5"/>
          <p:cNvSpPr>
            <a:spLocks noGrp="1" noChangeArrowheads="1"/>
          </p:cNvSpPr>
          <p:nvPr>
            <p:ph type="sldNum" sz="quarter" idx="3"/>
          </p:nvPr>
        </p:nvSpPr>
        <p:spPr bwMode="auto">
          <a:xfrm>
            <a:off x="3970938" y="8772668"/>
            <a:ext cx="3037840" cy="461804"/>
          </a:xfrm>
          <a:prstGeom prst="rect">
            <a:avLst/>
          </a:prstGeom>
          <a:noFill/>
          <a:ln w="9525">
            <a:noFill/>
            <a:miter lim="800000"/>
            <a:headEnd/>
            <a:tailEnd/>
          </a:ln>
          <a:effectLst/>
        </p:spPr>
        <p:txBody>
          <a:bodyPr vert="horz" wrap="square" lIns="93475" tIns="46738" rIns="93475" bIns="46738" numCol="1" anchor="b" anchorCtr="0" compatLnSpc="1">
            <a:prstTxWarp prst="textNoShape">
              <a:avLst/>
            </a:prstTxWarp>
          </a:bodyPr>
          <a:lstStyle>
            <a:lvl1pPr algn="r">
              <a:defRPr sz="1200" smtClean="0"/>
            </a:lvl1pPr>
          </a:lstStyle>
          <a:p>
            <a:pPr>
              <a:defRPr/>
            </a:pPr>
            <a:fld id="{544F7414-4FFB-4132-9FF9-01071B2B8524}" type="slidenum">
              <a:rPr lang="es-ES"/>
              <a:pPr>
                <a:defRPr/>
              </a:pPr>
              <a:t>‹Nº›</a:t>
            </a:fld>
            <a:endParaRPr lang="es-ES"/>
          </a:p>
        </p:txBody>
      </p:sp>
    </p:spTree>
    <p:extLst>
      <p:ext uri="{BB962C8B-B14F-4D97-AF65-F5344CB8AC3E}">
        <p14:creationId xmlns:p14="http://schemas.microsoft.com/office/powerpoint/2010/main" val="3428246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3475" tIns="46738" rIns="93475" bIns="46738" numCol="1" anchor="t" anchorCtr="0" compatLnSpc="1">
            <a:prstTxWarp prst="textNoShape">
              <a:avLst/>
            </a:prstTxWarp>
          </a:bodyPr>
          <a:lstStyle>
            <a:lvl1pPr>
              <a:defRPr sz="1200" smtClean="0"/>
            </a:lvl1pPr>
          </a:lstStyle>
          <a:p>
            <a:pPr>
              <a:defRPr/>
            </a:pPr>
            <a:endParaRPr lang="es-ES"/>
          </a:p>
        </p:txBody>
      </p:sp>
      <p:sp>
        <p:nvSpPr>
          <p:cNvPr id="2051" name="Rectangle 3"/>
          <p:cNvSpPr>
            <a:spLocks noGrp="1" noChangeArrowheads="1"/>
          </p:cNvSpPr>
          <p:nvPr>
            <p:ph type="dt" idx="1"/>
          </p:nvPr>
        </p:nvSpPr>
        <p:spPr bwMode="auto">
          <a:xfrm>
            <a:off x="3970938" y="0"/>
            <a:ext cx="3037840" cy="461804"/>
          </a:xfrm>
          <a:prstGeom prst="rect">
            <a:avLst/>
          </a:prstGeom>
          <a:noFill/>
          <a:ln w="9525">
            <a:noFill/>
            <a:miter lim="800000"/>
            <a:headEnd/>
            <a:tailEnd/>
          </a:ln>
          <a:effectLst/>
        </p:spPr>
        <p:txBody>
          <a:bodyPr vert="horz" wrap="square" lIns="93475" tIns="46738" rIns="93475" bIns="46738" numCol="1" anchor="t" anchorCtr="0" compatLnSpc="1">
            <a:prstTxWarp prst="textNoShape">
              <a:avLst/>
            </a:prstTxWarp>
          </a:bodyPr>
          <a:lstStyle>
            <a:lvl1pPr algn="r">
              <a:defRPr sz="1200" smtClean="0"/>
            </a:lvl1pPr>
          </a:lstStyle>
          <a:p>
            <a:pPr>
              <a:defRPr/>
            </a:pPr>
            <a:endParaRPr lang="es-ES"/>
          </a:p>
        </p:txBody>
      </p:sp>
      <p:sp>
        <p:nvSpPr>
          <p:cNvPr id="5124" name="Rectangle 4"/>
          <p:cNvSpPr>
            <a:spLocks noGrp="1" noRot="1" noChangeAspect="1" noChangeArrowheads="1" noTextEdit="1"/>
          </p:cNvSpPr>
          <p:nvPr>
            <p:ph type="sldImg" idx="2"/>
          </p:nvPr>
        </p:nvSpPr>
        <p:spPr bwMode="auto">
          <a:xfrm>
            <a:off x="1198563" y="693738"/>
            <a:ext cx="4613275" cy="3460750"/>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3475" tIns="46738" rIns="93475" bIns="46738"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054" name="Rectangle 6"/>
          <p:cNvSpPr>
            <a:spLocks noGrp="1" noChangeArrowheads="1"/>
          </p:cNvSpPr>
          <p:nvPr>
            <p:ph type="ftr" sz="quarter" idx="4"/>
          </p:nvPr>
        </p:nvSpPr>
        <p:spPr bwMode="auto">
          <a:xfrm>
            <a:off x="0" y="8772668"/>
            <a:ext cx="3037840" cy="461804"/>
          </a:xfrm>
          <a:prstGeom prst="rect">
            <a:avLst/>
          </a:prstGeom>
          <a:noFill/>
          <a:ln w="9525">
            <a:noFill/>
            <a:miter lim="800000"/>
            <a:headEnd/>
            <a:tailEnd/>
          </a:ln>
          <a:effectLst/>
        </p:spPr>
        <p:txBody>
          <a:bodyPr vert="horz" wrap="square" lIns="93475" tIns="46738" rIns="93475" bIns="46738" numCol="1" anchor="b" anchorCtr="0" compatLnSpc="1">
            <a:prstTxWarp prst="textNoShape">
              <a:avLst/>
            </a:prstTxWarp>
          </a:bodyPr>
          <a:lstStyle>
            <a:lvl1pPr>
              <a:defRPr sz="1200" smtClean="0"/>
            </a:lvl1pPr>
          </a:lstStyle>
          <a:p>
            <a:pPr>
              <a:defRPr/>
            </a:pPr>
            <a:endParaRPr lang="es-ES"/>
          </a:p>
        </p:txBody>
      </p:sp>
      <p:sp>
        <p:nvSpPr>
          <p:cNvPr id="2055" name="Rectangle 7"/>
          <p:cNvSpPr>
            <a:spLocks noGrp="1" noChangeArrowheads="1"/>
          </p:cNvSpPr>
          <p:nvPr>
            <p:ph type="sldNum" sz="quarter" idx="5"/>
          </p:nvPr>
        </p:nvSpPr>
        <p:spPr bwMode="auto">
          <a:xfrm>
            <a:off x="3970938" y="8772668"/>
            <a:ext cx="3037840" cy="461804"/>
          </a:xfrm>
          <a:prstGeom prst="rect">
            <a:avLst/>
          </a:prstGeom>
          <a:noFill/>
          <a:ln w="9525">
            <a:noFill/>
            <a:miter lim="800000"/>
            <a:headEnd/>
            <a:tailEnd/>
          </a:ln>
          <a:effectLst/>
        </p:spPr>
        <p:txBody>
          <a:bodyPr vert="horz" wrap="square" lIns="93475" tIns="46738" rIns="93475" bIns="46738" numCol="1" anchor="b" anchorCtr="0" compatLnSpc="1">
            <a:prstTxWarp prst="textNoShape">
              <a:avLst/>
            </a:prstTxWarp>
          </a:bodyPr>
          <a:lstStyle>
            <a:lvl1pPr algn="r">
              <a:defRPr sz="1200" smtClean="0"/>
            </a:lvl1pPr>
          </a:lstStyle>
          <a:p>
            <a:pPr>
              <a:defRPr/>
            </a:pPr>
            <a:fld id="{5AEC778D-697F-432D-BB8F-07161372B9D5}" type="slidenum">
              <a:rPr lang="es-ES"/>
              <a:pPr>
                <a:defRPr/>
              </a:pPr>
              <a:t>‹Nº›</a:t>
            </a:fld>
            <a:endParaRPr lang="es-ES"/>
          </a:p>
        </p:txBody>
      </p:sp>
    </p:spTree>
    <p:extLst>
      <p:ext uri="{BB962C8B-B14F-4D97-AF65-F5344CB8AC3E}">
        <p14:creationId xmlns:p14="http://schemas.microsoft.com/office/powerpoint/2010/main" val="3686043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80123BCB-5B84-4AE8-ABE3-DF8B1F56D9DE}" type="slidenum">
              <a:rPr lang="es-ES"/>
              <a:pPr/>
              <a:t>1</a:t>
            </a:fld>
            <a:endParaRPr lang="es-ES"/>
          </a:p>
        </p:txBody>
      </p:sp>
      <p:sp>
        <p:nvSpPr>
          <p:cNvPr id="6147" name="Rectangle 2"/>
          <p:cNvSpPr>
            <a:spLocks noGrp="1" noRot="1" noChangeAspect="1" noChangeArrowheads="1" noTextEdit="1"/>
          </p:cNvSpPr>
          <p:nvPr>
            <p:ph type="sldImg"/>
          </p:nvPr>
        </p:nvSpPr>
        <p:spPr>
          <a:ln cap="flat"/>
        </p:spPr>
      </p:sp>
      <p:sp>
        <p:nvSpPr>
          <p:cNvPr id="6148"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2092227-1FF6-4E7D-976E-E1844B6AC04F}" type="slidenum">
              <a:rPr lang="es-ES" smtClean="0">
                <a:latin typeface="Arial" pitchFamily="34" charset="0"/>
              </a:rPr>
              <a:pPr/>
              <a:t>10</a:t>
            </a:fld>
            <a:endParaRPr lang="es-ES" smtClean="0">
              <a:latin typeface="Arial" pitchFamily="34" charset="0"/>
            </a:endParaRPr>
          </a:p>
        </p:txBody>
      </p:sp>
      <p:sp>
        <p:nvSpPr>
          <p:cNvPr id="41987" name="Rectangle 2"/>
          <p:cNvSpPr>
            <a:spLocks noGrp="1" noRot="1" noChangeAspect="1" noChangeArrowheads="1" noTextEdit="1"/>
          </p:cNvSpPr>
          <p:nvPr>
            <p:ph type="sldImg"/>
          </p:nvPr>
        </p:nvSpPr>
        <p:spPr>
          <a:ln cap="flat"/>
        </p:spPr>
      </p:sp>
      <p:sp>
        <p:nvSpPr>
          <p:cNvPr id="41988"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2092227-1FF6-4E7D-976E-E1844B6AC04F}" type="slidenum">
              <a:rPr lang="es-ES" smtClean="0">
                <a:latin typeface="Arial" pitchFamily="34" charset="0"/>
              </a:rPr>
              <a:pPr/>
              <a:t>11</a:t>
            </a:fld>
            <a:endParaRPr lang="es-ES" smtClean="0">
              <a:latin typeface="Arial" pitchFamily="34" charset="0"/>
            </a:endParaRPr>
          </a:p>
        </p:txBody>
      </p:sp>
      <p:sp>
        <p:nvSpPr>
          <p:cNvPr id="41987" name="Rectangle 2"/>
          <p:cNvSpPr>
            <a:spLocks noGrp="1" noRot="1" noChangeAspect="1" noChangeArrowheads="1" noTextEdit="1"/>
          </p:cNvSpPr>
          <p:nvPr>
            <p:ph type="sldImg"/>
          </p:nvPr>
        </p:nvSpPr>
        <p:spPr>
          <a:ln cap="flat"/>
        </p:spPr>
      </p:sp>
      <p:sp>
        <p:nvSpPr>
          <p:cNvPr id="41988"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2092227-1FF6-4E7D-976E-E1844B6AC04F}" type="slidenum">
              <a:rPr lang="es-ES" smtClean="0">
                <a:latin typeface="Arial" pitchFamily="34" charset="0"/>
              </a:rPr>
              <a:pPr/>
              <a:t>12</a:t>
            </a:fld>
            <a:endParaRPr lang="es-ES" smtClean="0">
              <a:latin typeface="Arial" pitchFamily="34" charset="0"/>
            </a:endParaRPr>
          </a:p>
        </p:txBody>
      </p:sp>
      <p:sp>
        <p:nvSpPr>
          <p:cNvPr id="41987" name="Rectangle 2"/>
          <p:cNvSpPr>
            <a:spLocks noGrp="1" noRot="1" noChangeAspect="1" noChangeArrowheads="1" noTextEdit="1"/>
          </p:cNvSpPr>
          <p:nvPr>
            <p:ph type="sldImg"/>
          </p:nvPr>
        </p:nvSpPr>
        <p:spPr>
          <a:ln cap="flat"/>
        </p:spPr>
      </p:sp>
      <p:sp>
        <p:nvSpPr>
          <p:cNvPr id="41988"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2092227-1FF6-4E7D-976E-E1844B6AC04F}" type="slidenum">
              <a:rPr lang="es-ES" smtClean="0">
                <a:latin typeface="Arial" pitchFamily="34" charset="0"/>
              </a:rPr>
              <a:pPr/>
              <a:t>13</a:t>
            </a:fld>
            <a:endParaRPr lang="es-ES" smtClean="0">
              <a:latin typeface="Arial" pitchFamily="34" charset="0"/>
            </a:endParaRPr>
          </a:p>
        </p:txBody>
      </p:sp>
      <p:sp>
        <p:nvSpPr>
          <p:cNvPr id="41987" name="Rectangle 2"/>
          <p:cNvSpPr>
            <a:spLocks noGrp="1" noRot="1" noChangeAspect="1" noChangeArrowheads="1" noTextEdit="1"/>
          </p:cNvSpPr>
          <p:nvPr>
            <p:ph type="sldImg"/>
          </p:nvPr>
        </p:nvSpPr>
        <p:spPr>
          <a:ln cap="flat"/>
        </p:spPr>
      </p:sp>
      <p:sp>
        <p:nvSpPr>
          <p:cNvPr id="41988"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2092227-1FF6-4E7D-976E-E1844B6AC04F}" type="slidenum">
              <a:rPr lang="es-ES" smtClean="0">
                <a:latin typeface="Arial" pitchFamily="34" charset="0"/>
              </a:rPr>
              <a:pPr/>
              <a:t>14</a:t>
            </a:fld>
            <a:endParaRPr lang="es-ES" smtClean="0">
              <a:latin typeface="Arial" pitchFamily="34" charset="0"/>
            </a:endParaRPr>
          </a:p>
        </p:txBody>
      </p:sp>
      <p:sp>
        <p:nvSpPr>
          <p:cNvPr id="41987" name="Rectangle 2"/>
          <p:cNvSpPr>
            <a:spLocks noGrp="1" noRot="1" noChangeAspect="1" noChangeArrowheads="1" noTextEdit="1"/>
          </p:cNvSpPr>
          <p:nvPr>
            <p:ph type="sldImg"/>
          </p:nvPr>
        </p:nvSpPr>
        <p:spPr>
          <a:ln cap="flat"/>
        </p:spPr>
      </p:sp>
      <p:sp>
        <p:nvSpPr>
          <p:cNvPr id="41988"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2092227-1FF6-4E7D-976E-E1844B6AC04F}" type="slidenum">
              <a:rPr lang="es-ES" smtClean="0">
                <a:latin typeface="Arial" pitchFamily="34" charset="0"/>
              </a:rPr>
              <a:pPr/>
              <a:t>15</a:t>
            </a:fld>
            <a:endParaRPr lang="es-ES" smtClean="0">
              <a:latin typeface="Arial" pitchFamily="34" charset="0"/>
            </a:endParaRPr>
          </a:p>
        </p:txBody>
      </p:sp>
      <p:sp>
        <p:nvSpPr>
          <p:cNvPr id="41987" name="Rectangle 2"/>
          <p:cNvSpPr>
            <a:spLocks noGrp="1" noRot="1" noChangeAspect="1" noChangeArrowheads="1" noTextEdit="1"/>
          </p:cNvSpPr>
          <p:nvPr>
            <p:ph type="sldImg"/>
          </p:nvPr>
        </p:nvSpPr>
        <p:spPr>
          <a:ln cap="flat"/>
        </p:spPr>
      </p:sp>
      <p:sp>
        <p:nvSpPr>
          <p:cNvPr id="41988"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16</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17</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18</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19</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2</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80123BCB-5B84-4AE8-ABE3-DF8B1F56D9DE}" type="slidenum">
              <a:rPr lang="es-ES"/>
              <a:pPr/>
              <a:t>20</a:t>
            </a:fld>
            <a:endParaRPr lang="es-ES"/>
          </a:p>
        </p:txBody>
      </p:sp>
      <p:sp>
        <p:nvSpPr>
          <p:cNvPr id="6147" name="Rectangle 2"/>
          <p:cNvSpPr>
            <a:spLocks noGrp="1" noRot="1" noChangeAspect="1" noChangeArrowheads="1" noTextEdit="1"/>
          </p:cNvSpPr>
          <p:nvPr>
            <p:ph type="sldImg"/>
          </p:nvPr>
        </p:nvSpPr>
        <p:spPr>
          <a:ln cap="flat"/>
        </p:spPr>
      </p:sp>
      <p:sp>
        <p:nvSpPr>
          <p:cNvPr id="6148"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8B4693FB-682A-4B0D-BD63-B4BD8B56D234}" type="slidenum">
              <a:rPr lang="es-ES" smtClean="0"/>
              <a:pPr eaLnBrk="1" hangingPunct="1"/>
              <a:t>21</a:t>
            </a:fld>
            <a:endParaRPr lang="es-ES" smtClean="0"/>
          </a:p>
        </p:txBody>
      </p:sp>
      <p:sp>
        <p:nvSpPr>
          <p:cNvPr id="24579" name="Rectangle 2"/>
          <p:cNvSpPr>
            <a:spLocks noGrp="1" noRot="1" noChangeAspect="1" noChangeArrowheads="1" noTextEdit="1"/>
          </p:cNvSpPr>
          <p:nvPr>
            <p:ph type="sldImg"/>
          </p:nvPr>
        </p:nvSpPr>
        <p:spPr>
          <a:ln cap="flat"/>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09CC7A9E-7645-4D58-9409-AF22ECA2DA5D}" type="slidenum">
              <a:rPr lang="es-ES" smtClean="0"/>
              <a:pPr eaLnBrk="1" hangingPunct="1"/>
              <a:t>22</a:t>
            </a:fld>
            <a:endParaRPr lang="es-ES" smtClean="0"/>
          </a:p>
        </p:txBody>
      </p:sp>
      <p:sp>
        <p:nvSpPr>
          <p:cNvPr id="25603" name="Rectangle 2"/>
          <p:cNvSpPr>
            <a:spLocks noGrp="1" noRot="1" noChangeAspect="1" noChangeArrowheads="1" noTextEdit="1"/>
          </p:cNvSpPr>
          <p:nvPr>
            <p:ph type="sldImg"/>
          </p:nvPr>
        </p:nvSpPr>
        <p:spPr>
          <a:ln cap="flat"/>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529BB6B6-F32F-417B-98A8-E10DC4C7302B}" type="slidenum">
              <a:rPr lang="es-ES" smtClean="0"/>
              <a:pPr eaLnBrk="1" hangingPunct="1"/>
              <a:t>23</a:t>
            </a:fld>
            <a:endParaRPr lang="es-ES" smtClean="0"/>
          </a:p>
        </p:txBody>
      </p:sp>
      <p:sp>
        <p:nvSpPr>
          <p:cNvPr id="26627" name="Rectangle 2"/>
          <p:cNvSpPr>
            <a:spLocks noGrp="1" noRot="1" noChangeAspect="1" noChangeArrowheads="1" noTextEdit="1"/>
          </p:cNvSpPr>
          <p:nvPr>
            <p:ph type="sldImg"/>
          </p:nvPr>
        </p:nvSpPr>
        <p:spPr>
          <a:ln cap="flat"/>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C5938142-5E81-4B4C-B7A7-334A9CB2C165}" type="slidenum">
              <a:rPr lang="es-ES" smtClean="0"/>
              <a:pPr eaLnBrk="1" hangingPunct="1"/>
              <a:t>24</a:t>
            </a:fld>
            <a:endParaRPr lang="es-ES" smtClean="0"/>
          </a:p>
        </p:txBody>
      </p:sp>
      <p:sp>
        <p:nvSpPr>
          <p:cNvPr id="27651" name="Rectangle 2"/>
          <p:cNvSpPr>
            <a:spLocks noGrp="1" noRot="1" noChangeAspect="1" noChangeArrowheads="1" noTextEdit="1"/>
          </p:cNvSpPr>
          <p:nvPr>
            <p:ph type="sldImg"/>
          </p:nvPr>
        </p:nvSpPr>
        <p:spPr>
          <a:ln cap="flat"/>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B9D51116-EFB5-4172-84D0-35AB9A92713E}" type="slidenum">
              <a:rPr lang="es-ES" smtClean="0"/>
              <a:pPr eaLnBrk="1" hangingPunct="1"/>
              <a:t>25</a:t>
            </a:fld>
            <a:endParaRPr lang="es-ES" smtClean="0"/>
          </a:p>
        </p:txBody>
      </p:sp>
      <p:sp>
        <p:nvSpPr>
          <p:cNvPr id="28675" name="Rectangle 2"/>
          <p:cNvSpPr>
            <a:spLocks noGrp="1" noRot="1" noChangeAspect="1" noChangeArrowheads="1" noTextEdit="1"/>
          </p:cNvSpPr>
          <p:nvPr>
            <p:ph type="sldImg"/>
          </p:nvPr>
        </p:nvSpPr>
        <p:spPr>
          <a:ln cap="flat"/>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42614ABC-6E9F-4CBF-8A0E-454820710B7B}" type="slidenum">
              <a:rPr lang="es-ES" smtClean="0"/>
              <a:pPr eaLnBrk="1" hangingPunct="1"/>
              <a:t>26</a:t>
            </a:fld>
            <a:endParaRPr lang="es-ES" smtClean="0"/>
          </a:p>
        </p:txBody>
      </p:sp>
      <p:sp>
        <p:nvSpPr>
          <p:cNvPr id="29699" name="Rectangle 2"/>
          <p:cNvSpPr>
            <a:spLocks noGrp="1" noRot="1" noChangeAspect="1" noChangeArrowheads="1" noTextEdit="1"/>
          </p:cNvSpPr>
          <p:nvPr>
            <p:ph type="sldImg"/>
          </p:nvPr>
        </p:nvSpPr>
        <p:spPr>
          <a:ln cap="flat"/>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69469708-1830-4545-B57B-C311A8253994}" type="slidenum">
              <a:rPr lang="es-ES" smtClean="0"/>
              <a:pPr eaLnBrk="1" hangingPunct="1"/>
              <a:t>27</a:t>
            </a:fld>
            <a:endParaRPr lang="es-ES" smtClean="0"/>
          </a:p>
        </p:txBody>
      </p:sp>
      <p:sp>
        <p:nvSpPr>
          <p:cNvPr id="30723" name="Rectangle 2"/>
          <p:cNvSpPr>
            <a:spLocks noGrp="1" noRot="1" noChangeAspect="1" noChangeArrowheads="1" noTextEdit="1"/>
          </p:cNvSpPr>
          <p:nvPr>
            <p:ph type="sldImg"/>
          </p:nvPr>
        </p:nvSpPr>
        <p:spPr>
          <a:ln cap="flat"/>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141B3F2B-25A1-4307-817A-DB237FA2ACDD}" type="slidenum">
              <a:rPr lang="es-ES" smtClean="0"/>
              <a:pPr eaLnBrk="1" hangingPunct="1"/>
              <a:t>28</a:t>
            </a:fld>
            <a:endParaRPr lang="es-ES" smtClean="0"/>
          </a:p>
        </p:txBody>
      </p:sp>
      <p:sp>
        <p:nvSpPr>
          <p:cNvPr id="31747" name="Rectangle 2"/>
          <p:cNvSpPr>
            <a:spLocks noGrp="1" noRot="1" noChangeAspect="1" noChangeArrowheads="1" noTextEdit="1"/>
          </p:cNvSpPr>
          <p:nvPr>
            <p:ph type="sldImg"/>
          </p:nvPr>
        </p:nvSpPr>
        <p:spPr>
          <a:ln cap="flat"/>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86105C9C-42AF-419D-A227-DC0F7CE7407A}" type="slidenum">
              <a:rPr lang="es-ES" smtClean="0"/>
              <a:pPr eaLnBrk="1" hangingPunct="1"/>
              <a:t>29</a:t>
            </a:fld>
            <a:endParaRPr lang="es-ES" smtClean="0"/>
          </a:p>
        </p:txBody>
      </p:sp>
      <p:sp>
        <p:nvSpPr>
          <p:cNvPr id="32771" name="Rectangle 2"/>
          <p:cNvSpPr>
            <a:spLocks noGrp="1" noRot="1" noChangeAspect="1" noChangeArrowheads="1" noTextEdit="1"/>
          </p:cNvSpPr>
          <p:nvPr>
            <p:ph type="sldImg"/>
          </p:nvPr>
        </p:nvSpPr>
        <p:spPr>
          <a:ln cap="flat"/>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3</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70B646CF-2841-4653-88E3-CC69FFBB8EFF}" type="slidenum">
              <a:rPr lang="es-ES" smtClean="0"/>
              <a:pPr eaLnBrk="1" hangingPunct="1"/>
              <a:t>30</a:t>
            </a:fld>
            <a:endParaRPr lang="es-ES" smtClean="0"/>
          </a:p>
        </p:txBody>
      </p:sp>
      <p:sp>
        <p:nvSpPr>
          <p:cNvPr id="33795" name="Rectangle 2"/>
          <p:cNvSpPr>
            <a:spLocks noGrp="1" noRot="1" noChangeAspect="1" noChangeArrowheads="1" noTextEdit="1"/>
          </p:cNvSpPr>
          <p:nvPr>
            <p:ph type="sldImg"/>
          </p:nvPr>
        </p:nvSpPr>
        <p:spPr>
          <a:ln cap="flat"/>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17B3EC9C-C0BE-4CA9-B765-07B60C6FBA47}" type="slidenum">
              <a:rPr lang="es-ES" smtClean="0"/>
              <a:pPr eaLnBrk="1" hangingPunct="1"/>
              <a:t>31</a:t>
            </a:fld>
            <a:endParaRPr lang="es-ES" smtClean="0"/>
          </a:p>
        </p:txBody>
      </p:sp>
      <p:sp>
        <p:nvSpPr>
          <p:cNvPr id="34819" name="Rectangle 2"/>
          <p:cNvSpPr>
            <a:spLocks noGrp="1" noRot="1" noChangeAspect="1" noChangeArrowheads="1" noTextEdit="1"/>
          </p:cNvSpPr>
          <p:nvPr>
            <p:ph type="sldImg"/>
          </p:nvPr>
        </p:nvSpPr>
        <p:spPr>
          <a:ln cap="flat"/>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00394DE1-8D6D-4A8A-90BA-8C9F3C3AA78E}" type="slidenum">
              <a:rPr lang="es-ES" smtClean="0"/>
              <a:pPr eaLnBrk="1" hangingPunct="1"/>
              <a:t>32</a:t>
            </a:fld>
            <a:endParaRPr lang="es-ES" smtClean="0"/>
          </a:p>
        </p:txBody>
      </p:sp>
      <p:sp>
        <p:nvSpPr>
          <p:cNvPr id="35843" name="Rectangle 2"/>
          <p:cNvSpPr>
            <a:spLocks noGrp="1" noRot="1" noChangeAspect="1" noChangeArrowheads="1" noTextEdit="1"/>
          </p:cNvSpPr>
          <p:nvPr>
            <p:ph type="sldImg"/>
          </p:nvPr>
        </p:nvSpPr>
        <p:spPr>
          <a:ln cap="flat"/>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E22B835C-2949-4881-84FF-96A363D0BA3C}" type="slidenum">
              <a:rPr lang="es-ES" smtClean="0"/>
              <a:pPr eaLnBrk="1" hangingPunct="1"/>
              <a:t>33</a:t>
            </a:fld>
            <a:endParaRPr lang="es-ES" smtClean="0"/>
          </a:p>
        </p:txBody>
      </p:sp>
      <p:sp>
        <p:nvSpPr>
          <p:cNvPr id="36867" name="Rectangle 2"/>
          <p:cNvSpPr>
            <a:spLocks noGrp="1" noRot="1" noChangeAspect="1" noChangeArrowheads="1" noTextEdit="1"/>
          </p:cNvSpPr>
          <p:nvPr>
            <p:ph type="sldImg"/>
          </p:nvPr>
        </p:nvSpPr>
        <p:spPr>
          <a:ln cap="flat"/>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299CFF98-C8A3-4B9B-ACF5-53374D91B39B}" type="slidenum">
              <a:rPr lang="es-ES" smtClean="0"/>
              <a:pPr eaLnBrk="1" hangingPunct="1"/>
              <a:t>34</a:t>
            </a:fld>
            <a:endParaRPr lang="es-ES" smtClean="0"/>
          </a:p>
        </p:txBody>
      </p:sp>
      <p:sp>
        <p:nvSpPr>
          <p:cNvPr id="37891" name="Rectangle 2"/>
          <p:cNvSpPr>
            <a:spLocks noGrp="1" noRot="1" noChangeAspect="1" noChangeArrowheads="1" noTextEdit="1"/>
          </p:cNvSpPr>
          <p:nvPr>
            <p:ph type="sldImg"/>
          </p:nvPr>
        </p:nvSpPr>
        <p:spPr>
          <a:ln cap="flat"/>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4D35EFA4-F77C-4484-AFCA-4DB1BDB74A12}" type="slidenum">
              <a:rPr lang="es-ES" smtClean="0"/>
              <a:pPr eaLnBrk="1" hangingPunct="1"/>
              <a:t>35</a:t>
            </a:fld>
            <a:endParaRPr lang="es-ES" smtClean="0"/>
          </a:p>
        </p:txBody>
      </p:sp>
      <p:sp>
        <p:nvSpPr>
          <p:cNvPr id="38915" name="Rectangle 2"/>
          <p:cNvSpPr>
            <a:spLocks noGrp="1" noRot="1" noChangeAspect="1" noChangeArrowheads="1" noTextEdit="1"/>
          </p:cNvSpPr>
          <p:nvPr>
            <p:ph type="sldImg"/>
          </p:nvPr>
        </p:nvSpPr>
        <p:spPr>
          <a:ln cap="flat"/>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194D8F93-6D15-410C-9674-F3A5C9F7D7BF}" type="slidenum">
              <a:rPr lang="es-ES" smtClean="0"/>
              <a:pPr eaLnBrk="1" hangingPunct="1"/>
              <a:t>36</a:t>
            </a:fld>
            <a:endParaRPr lang="es-ES" smtClean="0"/>
          </a:p>
        </p:txBody>
      </p:sp>
      <p:sp>
        <p:nvSpPr>
          <p:cNvPr id="39939" name="Rectangle 2"/>
          <p:cNvSpPr>
            <a:spLocks noGrp="1" noRot="1" noChangeAspect="1" noChangeArrowheads="1" noTextEdit="1"/>
          </p:cNvSpPr>
          <p:nvPr>
            <p:ph type="sldImg"/>
          </p:nvPr>
        </p:nvSpPr>
        <p:spPr>
          <a:ln cap="flat"/>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5FCC546D-C06F-4FE3-9345-39A920A08195}" type="slidenum">
              <a:rPr lang="es-ES" smtClean="0"/>
              <a:pPr eaLnBrk="1" hangingPunct="1"/>
              <a:t>37</a:t>
            </a:fld>
            <a:endParaRPr lang="es-ES" smtClean="0"/>
          </a:p>
        </p:txBody>
      </p:sp>
      <p:sp>
        <p:nvSpPr>
          <p:cNvPr id="40963" name="Rectangle 2"/>
          <p:cNvSpPr>
            <a:spLocks noGrp="1" noRot="1" noChangeAspect="1" noChangeArrowheads="1" noTextEdit="1"/>
          </p:cNvSpPr>
          <p:nvPr>
            <p:ph type="sldImg"/>
          </p:nvPr>
        </p:nvSpPr>
        <p:spPr>
          <a:ln cap="flat"/>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C41B0942-1859-4C3C-BBC5-DF11B3E465FE}" type="slidenum">
              <a:rPr lang="es-ES" smtClean="0"/>
              <a:pPr eaLnBrk="1" hangingPunct="1"/>
              <a:t>38</a:t>
            </a:fld>
            <a:endParaRPr lang="es-ES" smtClean="0"/>
          </a:p>
        </p:txBody>
      </p:sp>
      <p:sp>
        <p:nvSpPr>
          <p:cNvPr id="41987" name="Rectangle 2"/>
          <p:cNvSpPr>
            <a:spLocks noGrp="1" noRot="1" noChangeAspect="1" noChangeArrowheads="1" noTextEdit="1"/>
          </p:cNvSpPr>
          <p:nvPr>
            <p:ph type="sldImg"/>
          </p:nvPr>
        </p:nvSpPr>
        <p:spPr>
          <a:ln cap="flat"/>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40</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4</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49</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50</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51</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52</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53</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54</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55</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56</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57</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58</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5</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59</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60</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61</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62</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63</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64</a:t>
            </a:fld>
            <a:endParaRPr lang="es-ES" dirty="0"/>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65</a:t>
            </a:fld>
            <a:endParaRPr lang="es-ES" dirty="0"/>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66</a:t>
            </a:fld>
            <a:endParaRPr lang="es-ES" dirty="0"/>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67</a:t>
            </a:fld>
            <a:endParaRPr lang="es-ES" dirty="0"/>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68</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6</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69</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70</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71</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72</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73</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74</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75</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80123BCB-5B84-4AE8-ABE3-DF8B1F56D9DE}" type="slidenum">
              <a:rPr lang="es-ES"/>
              <a:pPr/>
              <a:t>76</a:t>
            </a:fld>
            <a:endParaRPr lang="es-ES"/>
          </a:p>
        </p:txBody>
      </p:sp>
      <p:sp>
        <p:nvSpPr>
          <p:cNvPr id="6147" name="Rectangle 2"/>
          <p:cNvSpPr>
            <a:spLocks noGrp="1" noRot="1" noChangeAspect="1" noChangeArrowheads="1" noTextEdit="1"/>
          </p:cNvSpPr>
          <p:nvPr>
            <p:ph type="sldImg"/>
          </p:nvPr>
        </p:nvSpPr>
        <p:spPr>
          <a:ln cap="flat"/>
        </p:spPr>
      </p:sp>
      <p:sp>
        <p:nvSpPr>
          <p:cNvPr id="6148"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7</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8</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9</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46C38819-93B0-405C-B4BF-3E8EB1CF20DC}" type="datetimeFigureOut">
              <a:rPr lang="es-CO" smtClean="0"/>
              <a:pPr/>
              <a:t>16/04/2013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FD35E06-8A99-40FF-9EE7-4A9447E1BD6D}" type="slidenum">
              <a:rPr lang="es-CO" smtClean="0"/>
              <a:pPr/>
              <a:t>‹Nº›</a:t>
            </a:fld>
            <a:endParaRPr lang="es-CO"/>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a:prstGeom prst="rect">
            <a:avLst/>
          </a:prstGeom>
        </p:spPr>
        <p:txBody>
          <a:bodyPr/>
          <a:lstStyle/>
          <a:p>
            <a:pPr lvl="0"/>
            <a:endParaRPr lang="es-ES" noProof="0" smtClean="0"/>
          </a:p>
        </p:txBody>
      </p:sp>
      <p:sp>
        <p:nvSpPr>
          <p:cNvPr id="4" name="3 Rectángulo"/>
          <p:cNvSpPr/>
          <p:nvPr userDrawn="1"/>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5" name="4 Rectángulo"/>
          <p:cNvSpPr/>
          <p:nvPr userDrawn="1"/>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6" name="4 Marcador de contenido"/>
          <p:cNvSpPr>
            <a:spLocks noGrp="1"/>
          </p:cNvSpPr>
          <p:nvPr userDrawn="1">
            <p:ph idx="13"/>
          </p:nvPr>
        </p:nvSpPr>
        <p:spPr>
          <a:xfrm>
            <a:off x="3419872" y="188640"/>
            <a:ext cx="5724128" cy="576064"/>
          </a:xfrm>
        </p:spPr>
        <p:txBody>
          <a:bodyPr>
            <a:normAutofit/>
          </a:bodyPr>
          <a:lstStyle/>
          <a:p>
            <a:pPr algn="just">
              <a:lnSpc>
                <a:spcPct val="80000"/>
              </a:lnSpc>
              <a:buNone/>
              <a:defRPr/>
            </a:pPr>
            <a:r>
              <a:rPr lang="es-CO" b="1" dirty="0" smtClean="0">
                <a:solidFill>
                  <a:schemeClr val="bg1"/>
                </a:solidFill>
              </a:rPr>
              <a:t>Títulos</a:t>
            </a:r>
            <a:endParaRPr lang="es-ES" dirty="0" smtClean="0">
              <a:solidFill>
                <a:schemeClr val="bg1"/>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1_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6C38819-93B0-405C-B4BF-3E8EB1CF20DC}" type="datetimeFigureOut">
              <a:rPr lang="es-CO" smtClean="0"/>
              <a:pPr/>
              <a:t>16/04/2013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FD35E06-8A99-40FF-9EE7-4A9447E1BD6D}" type="slidenum">
              <a:rPr lang="es-CO" smtClean="0"/>
              <a:pPr/>
              <a:t>‹Nº›</a:t>
            </a:fld>
            <a:endParaRPr lang="es-CO"/>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dirty="0" smtClean="0"/>
              <a:t>Haga clic para modificar el estilo de título del patrón</a:t>
            </a:r>
            <a:endParaRPr lang="es-CO" dirty="0"/>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46C38819-93B0-405C-B4BF-3E8EB1CF20DC}" type="datetimeFigureOut">
              <a:rPr lang="es-CO" smtClean="0"/>
              <a:pPr/>
              <a:t>16/04/2013</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CFD35E06-8A99-40FF-9EE7-4A9447E1BD6D}" type="slidenum">
              <a:rPr lang="es-CO" smtClean="0"/>
              <a:pPr/>
              <a:t>‹Nº›</a:t>
            </a:fld>
            <a:endParaRPr lang="es-CO" dirty="0"/>
          </a:p>
        </p:txBody>
      </p:sp>
      <p:sp>
        <p:nvSpPr>
          <p:cNvPr id="11" name="10 Rectángulo"/>
          <p:cNvSpPr/>
          <p:nvPr userDrawn="1"/>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dirty="0"/>
          </a:p>
        </p:txBody>
      </p:sp>
      <p:sp>
        <p:nvSpPr>
          <p:cNvPr id="12" name="11 Rectángulo"/>
          <p:cNvSpPr/>
          <p:nvPr userDrawn="1"/>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dirty="0"/>
          </a:p>
        </p:txBody>
      </p:sp>
      <p:sp>
        <p:nvSpPr>
          <p:cNvPr id="13" name="4 Marcador de contenido"/>
          <p:cNvSpPr>
            <a:spLocks noGrp="1"/>
          </p:cNvSpPr>
          <p:nvPr userDrawn="1">
            <p:ph idx="13"/>
          </p:nvPr>
        </p:nvSpPr>
        <p:spPr>
          <a:xfrm>
            <a:off x="3419872" y="188640"/>
            <a:ext cx="5724128" cy="576064"/>
          </a:xfrm>
        </p:spPr>
        <p:txBody>
          <a:bodyPr>
            <a:normAutofit/>
          </a:bodyPr>
          <a:lstStyle/>
          <a:p>
            <a:pPr algn="just">
              <a:lnSpc>
                <a:spcPct val="80000"/>
              </a:lnSpc>
              <a:buNone/>
              <a:defRPr/>
            </a:pPr>
            <a:r>
              <a:rPr lang="es-CO" b="1" dirty="0" smtClean="0">
                <a:solidFill>
                  <a:schemeClr val="bg1"/>
                </a:solidFill>
              </a:rPr>
              <a:t>Títulos</a:t>
            </a:r>
            <a:endParaRPr lang="es-ES" dirty="0" smtClean="0">
              <a:solidFill>
                <a:schemeClr val="bg1"/>
              </a:solidFill>
            </a:endParaRPr>
          </a:p>
        </p:txBody>
      </p:sp>
    </p:spTree>
    <p:extLst>
      <p:ext uri="{BB962C8B-B14F-4D97-AF65-F5344CB8AC3E}">
        <p14:creationId xmlns:p14="http://schemas.microsoft.com/office/powerpoint/2010/main" val="291989323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dirty="0" smtClean="0"/>
              <a:t>Haga clic para modificar el estilo de título del patrón</a:t>
            </a:r>
            <a:endParaRPr lang="es-CO" dirty="0"/>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46C38819-93B0-405C-B4BF-3E8EB1CF20DC}" type="datetimeFigureOut">
              <a:rPr lang="es-CO" smtClean="0"/>
              <a:pPr/>
              <a:t>16/04/2013</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CFD35E06-8A99-40FF-9EE7-4A9447E1BD6D}" type="slidenum">
              <a:rPr lang="es-CO" smtClean="0"/>
              <a:pPr/>
              <a:t>‹Nº›</a:t>
            </a:fld>
            <a:endParaRPr lang="es-CO" dirty="0"/>
          </a:p>
        </p:txBody>
      </p:sp>
      <p:sp>
        <p:nvSpPr>
          <p:cNvPr id="11" name="10 Rectángulo"/>
          <p:cNvSpPr/>
          <p:nvPr userDrawn="1"/>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dirty="0"/>
          </a:p>
        </p:txBody>
      </p:sp>
      <p:sp>
        <p:nvSpPr>
          <p:cNvPr id="12" name="11 Rectángulo"/>
          <p:cNvSpPr/>
          <p:nvPr userDrawn="1"/>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dirty="0"/>
          </a:p>
        </p:txBody>
      </p:sp>
      <p:sp>
        <p:nvSpPr>
          <p:cNvPr id="13" name="4 Marcador de contenido"/>
          <p:cNvSpPr>
            <a:spLocks noGrp="1"/>
          </p:cNvSpPr>
          <p:nvPr userDrawn="1">
            <p:ph idx="13"/>
          </p:nvPr>
        </p:nvSpPr>
        <p:spPr>
          <a:xfrm>
            <a:off x="3419872" y="188640"/>
            <a:ext cx="5724128" cy="576064"/>
          </a:xfrm>
        </p:spPr>
        <p:txBody>
          <a:bodyPr>
            <a:normAutofit/>
          </a:bodyPr>
          <a:lstStyle/>
          <a:p>
            <a:pPr algn="just">
              <a:lnSpc>
                <a:spcPct val="80000"/>
              </a:lnSpc>
              <a:buNone/>
              <a:defRPr/>
            </a:pPr>
            <a:r>
              <a:rPr lang="es-CO" b="1" dirty="0" smtClean="0">
                <a:solidFill>
                  <a:schemeClr val="bg1"/>
                </a:solidFill>
              </a:rPr>
              <a:t>Títulos</a:t>
            </a:r>
            <a:endParaRPr lang="es-ES" dirty="0" smtClean="0">
              <a:solidFill>
                <a:schemeClr val="bg1"/>
              </a:solidFill>
            </a:endParaRPr>
          </a:p>
        </p:txBody>
      </p:sp>
    </p:spTree>
    <p:extLst>
      <p:ext uri="{BB962C8B-B14F-4D97-AF65-F5344CB8AC3E}">
        <p14:creationId xmlns:p14="http://schemas.microsoft.com/office/powerpoint/2010/main" val="295731407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dirty="0" smtClean="0"/>
              <a:t>Haga clic para modificar el estilo de título del patrón</a:t>
            </a:r>
            <a:endParaRPr lang="es-CO" dirty="0"/>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46C38819-93B0-405C-B4BF-3E8EB1CF20DC}" type="datetimeFigureOut">
              <a:rPr lang="es-CO" smtClean="0"/>
              <a:pPr/>
              <a:t>16/04/2013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FD35E06-8A99-40FF-9EE7-4A9447E1BD6D}" type="slidenum">
              <a:rPr lang="es-CO" smtClean="0"/>
              <a:pPr/>
              <a:t>‹Nº›</a:t>
            </a:fld>
            <a:endParaRPr lang="es-CO"/>
          </a:p>
        </p:txBody>
      </p:sp>
      <p:sp>
        <p:nvSpPr>
          <p:cNvPr id="11" name="10 Rectángulo"/>
          <p:cNvSpPr/>
          <p:nvPr userDrawn="1"/>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12" name="11 Rectángulo"/>
          <p:cNvSpPr/>
          <p:nvPr userDrawn="1"/>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13" name="4 Marcador de contenido"/>
          <p:cNvSpPr>
            <a:spLocks noGrp="1"/>
          </p:cNvSpPr>
          <p:nvPr userDrawn="1">
            <p:ph idx="13"/>
          </p:nvPr>
        </p:nvSpPr>
        <p:spPr>
          <a:xfrm>
            <a:off x="3419872" y="188640"/>
            <a:ext cx="5724128" cy="576064"/>
          </a:xfrm>
        </p:spPr>
        <p:txBody>
          <a:bodyPr>
            <a:normAutofit/>
          </a:bodyPr>
          <a:lstStyle/>
          <a:p>
            <a:pPr algn="just">
              <a:lnSpc>
                <a:spcPct val="80000"/>
              </a:lnSpc>
              <a:buNone/>
              <a:defRPr/>
            </a:pPr>
            <a:r>
              <a:rPr lang="es-CO" b="1" dirty="0" smtClean="0">
                <a:solidFill>
                  <a:schemeClr val="bg1"/>
                </a:solidFill>
              </a:rPr>
              <a:t>Títulos</a:t>
            </a:r>
            <a:endParaRPr lang="es-ES" dirty="0" smtClean="0">
              <a:solidFill>
                <a:schemeClr val="bg1"/>
              </a:solidFill>
            </a:endParaRPr>
          </a:p>
        </p:txBody>
      </p:sp>
    </p:spTree>
    <p:extLst>
      <p:ext uri="{BB962C8B-B14F-4D97-AF65-F5344CB8AC3E}">
        <p14:creationId xmlns:p14="http://schemas.microsoft.com/office/powerpoint/2010/main" val="378425385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dirty="0" smtClean="0"/>
              <a:t>Haga clic para modificar el estilo de título del patrón</a:t>
            </a:r>
            <a:endParaRPr lang="es-CO" dirty="0"/>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46C38819-93B0-405C-B4BF-3E8EB1CF20DC}" type="datetimeFigureOut">
              <a:rPr lang="es-CO" smtClean="0"/>
              <a:pPr/>
              <a:t>16/04/2013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FD35E06-8A99-40FF-9EE7-4A9447E1BD6D}" type="slidenum">
              <a:rPr lang="es-CO" smtClean="0"/>
              <a:pPr/>
              <a:t>‹Nº›</a:t>
            </a:fld>
            <a:endParaRPr lang="es-CO"/>
          </a:p>
        </p:txBody>
      </p:sp>
      <p:sp>
        <p:nvSpPr>
          <p:cNvPr id="11" name="10 Rectángulo"/>
          <p:cNvSpPr/>
          <p:nvPr userDrawn="1"/>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12" name="11 Rectángulo"/>
          <p:cNvSpPr/>
          <p:nvPr userDrawn="1"/>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13" name="4 Marcador de contenido"/>
          <p:cNvSpPr>
            <a:spLocks noGrp="1"/>
          </p:cNvSpPr>
          <p:nvPr userDrawn="1">
            <p:ph idx="13"/>
          </p:nvPr>
        </p:nvSpPr>
        <p:spPr>
          <a:xfrm>
            <a:off x="3419872" y="188640"/>
            <a:ext cx="5724128" cy="576064"/>
          </a:xfrm>
        </p:spPr>
        <p:txBody>
          <a:bodyPr>
            <a:normAutofit/>
          </a:bodyPr>
          <a:lstStyle/>
          <a:p>
            <a:pPr algn="just">
              <a:lnSpc>
                <a:spcPct val="80000"/>
              </a:lnSpc>
              <a:buNone/>
              <a:defRPr/>
            </a:pPr>
            <a:r>
              <a:rPr lang="es-CO" b="1" dirty="0" smtClean="0">
                <a:solidFill>
                  <a:schemeClr val="bg1"/>
                </a:solidFill>
              </a:rPr>
              <a:t>Títulos</a:t>
            </a:r>
            <a:endParaRPr lang="es-ES" dirty="0" smtClean="0">
              <a:solidFill>
                <a:schemeClr val="bg1"/>
              </a:solidFill>
            </a:endParaRPr>
          </a:p>
        </p:txBody>
      </p:sp>
    </p:spTree>
    <p:extLst>
      <p:ext uri="{BB962C8B-B14F-4D97-AF65-F5344CB8AC3E}">
        <p14:creationId xmlns:p14="http://schemas.microsoft.com/office/powerpoint/2010/main" val="55526109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6C38819-93B0-405C-B4BF-3E8EB1CF20DC}" type="datetimeFigureOut">
              <a:rPr lang="es-CO" smtClean="0"/>
              <a:pPr/>
              <a:t>16/04/2013</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CFD35E06-8A99-40FF-9EE7-4A9447E1BD6D}" type="slidenum">
              <a:rPr lang="es-CO" smtClean="0"/>
              <a:pPr/>
              <a:t>‹Nº›</a:t>
            </a:fld>
            <a:endParaRPr lang="es-CO"/>
          </a:p>
        </p:txBody>
      </p:sp>
      <p:sp>
        <p:nvSpPr>
          <p:cNvPr id="5" name="4 Rectángulo"/>
          <p:cNvSpPr/>
          <p:nvPr userDrawn="1"/>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6" name="5 Rectángulo"/>
          <p:cNvSpPr/>
          <p:nvPr userDrawn="1"/>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7" name="4 Marcador de contenido"/>
          <p:cNvSpPr>
            <a:spLocks noGrp="1"/>
          </p:cNvSpPr>
          <p:nvPr userDrawn="1">
            <p:ph idx="13"/>
          </p:nvPr>
        </p:nvSpPr>
        <p:spPr>
          <a:xfrm>
            <a:off x="3419872" y="188640"/>
            <a:ext cx="5724128" cy="576064"/>
          </a:xfrm>
        </p:spPr>
        <p:txBody>
          <a:bodyPr>
            <a:normAutofit/>
          </a:bodyPr>
          <a:lstStyle/>
          <a:p>
            <a:pPr algn="just">
              <a:lnSpc>
                <a:spcPct val="80000"/>
              </a:lnSpc>
              <a:buNone/>
              <a:defRPr/>
            </a:pPr>
            <a:r>
              <a:rPr lang="es-CO" b="1" dirty="0" smtClean="0">
                <a:solidFill>
                  <a:schemeClr val="bg1"/>
                </a:solidFill>
              </a:rPr>
              <a:t>Títulos</a:t>
            </a:r>
            <a:endParaRPr lang="es-ES" dirty="0" smtClean="0">
              <a:solidFill>
                <a:schemeClr val="bg1"/>
              </a:solidFill>
            </a:endParaRPr>
          </a:p>
        </p:txBody>
      </p:sp>
    </p:spTree>
    <p:extLst>
      <p:ext uri="{BB962C8B-B14F-4D97-AF65-F5344CB8AC3E}">
        <p14:creationId xmlns:p14="http://schemas.microsoft.com/office/powerpoint/2010/main" val="61211425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dirty="0" smtClean="0"/>
              <a:t>Haga clic para modificar el estilo de título del patrón</a:t>
            </a:r>
            <a:endParaRPr lang="es-CO" dirty="0"/>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46C38819-93B0-405C-B4BF-3E8EB1CF20DC}" type="datetimeFigureOut">
              <a:rPr lang="es-CO" smtClean="0"/>
              <a:pPr/>
              <a:t>16/04/2013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FD35E06-8A99-40FF-9EE7-4A9447E1BD6D}" type="slidenum">
              <a:rPr lang="es-CO" smtClean="0"/>
              <a:pPr/>
              <a:t>‹Nº›</a:t>
            </a:fld>
            <a:endParaRPr lang="es-CO"/>
          </a:p>
        </p:txBody>
      </p:sp>
      <p:sp>
        <p:nvSpPr>
          <p:cNvPr id="11" name="10 Rectángulo"/>
          <p:cNvSpPr/>
          <p:nvPr userDrawn="1"/>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12" name="11 Rectángulo"/>
          <p:cNvSpPr/>
          <p:nvPr userDrawn="1"/>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13" name="4 Marcador de contenido"/>
          <p:cNvSpPr>
            <a:spLocks noGrp="1"/>
          </p:cNvSpPr>
          <p:nvPr userDrawn="1">
            <p:ph idx="13"/>
          </p:nvPr>
        </p:nvSpPr>
        <p:spPr>
          <a:xfrm>
            <a:off x="3419872" y="188640"/>
            <a:ext cx="5724128" cy="576064"/>
          </a:xfrm>
        </p:spPr>
        <p:txBody>
          <a:bodyPr>
            <a:normAutofit/>
          </a:bodyPr>
          <a:lstStyle/>
          <a:p>
            <a:pPr algn="just">
              <a:lnSpc>
                <a:spcPct val="80000"/>
              </a:lnSpc>
              <a:buNone/>
              <a:defRPr/>
            </a:pPr>
            <a:r>
              <a:rPr lang="es-CO" b="1" dirty="0" smtClean="0">
                <a:solidFill>
                  <a:schemeClr val="bg1"/>
                </a:solidFill>
              </a:rPr>
              <a:t>Títulos</a:t>
            </a:r>
            <a:endParaRPr lang="es-ES" dirty="0" smtClean="0">
              <a:solidFill>
                <a:schemeClr val="bg1"/>
              </a:solidFill>
            </a:endParaRPr>
          </a:p>
        </p:txBody>
      </p:sp>
    </p:spTree>
    <p:extLst>
      <p:ext uri="{BB962C8B-B14F-4D97-AF65-F5344CB8AC3E}">
        <p14:creationId xmlns:p14="http://schemas.microsoft.com/office/powerpoint/2010/main" val="348460613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dirty="0" smtClean="0"/>
              <a:t>Haga clic para modificar el estilo de título del patrón</a:t>
            </a:r>
            <a:endParaRPr lang="es-CO" dirty="0"/>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46C38819-93B0-405C-B4BF-3E8EB1CF20DC}" type="datetimeFigureOut">
              <a:rPr lang="es-CO" smtClean="0"/>
              <a:pPr/>
              <a:t>16/04/2013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FD35E06-8A99-40FF-9EE7-4A9447E1BD6D}" type="slidenum">
              <a:rPr lang="es-CO" smtClean="0"/>
              <a:pPr/>
              <a:t>‹Nº›</a:t>
            </a:fld>
            <a:endParaRPr lang="es-CO"/>
          </a:p>
        </p:txBody>
      </p:sp>
      <p:sp>
        <p:nvSpPr>
          <p:cNvPr id="11" name="10 Rectángulo"/>
          <p:cNvSpPr/>
          <p:nvPr userDrawn="1"/>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12" name="11 Rectángulo"/>
          <p:cNvSpPr/>
          <p:nvPr userDrawn="1"/>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13" name="4 Marcador de contenido"/>
          <p:cNvSpPr>
            <a:spLocks noGrp="1"/>
          </p:cNvSpPr>
          <p:nvPr userDrawn="1">
            <p:ph idx="13"/>
          </p:nvPr>
        </p:nvSpPr>
        <p:spPr>
          <a:xfrm>
            <a:off x="3419872" y="188640"/>
            <a:ext cx="5724128" cy="576064"/>
          </a:xfrm>
        </p:spPr>
        <p:txBody>
          <a:bodyPr>
            <a:normAutofit/>
          </a:bodyPr>
          <a:lstStyle/>
          <a:p>
            <a:pPr algn="just">
              <a:lnSpc>
                <a:spcPct val="80000"/>
              </a:lnSpc>
              <a:buNone/>
              <a:defRPr/>
            </a:pPr>
            <a:r>
              <a:rPr lang="es-CO" b="1" dirty="0" smtClean="0">
                <a:solidFill>
                  <a:schemeClr val="bg1"/>
                </a:solidFill>
              </a:rPr>
              <a:t>Títulos</a:t>
            </a:r>
            <a:endParaRPr lang="es-ES" dirty="0" smtClean="0">
              <a:solidFill>
                <a:schemeClr val="bg1"/>
              </a:solidFill>
            </a:endParaRPr>
          </a:p>
        </p:txBody>
      </p:sp>
    </p:spTree>
    <p:extLst>
      <p:ext uri="{BB962C8B-B14F-4D97-AF65-F5344CB8AC3E}">
        <p14:creationId xmlns:p14="http://schemas.microsoft.com/office/powerpoint/2010/main" val="308892140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dirty="0" smtClean="0"/>
              <a:t>Haga clic para modificar el estilo de título del patrón</a:t>
            </a:r>
            <a:endParaRPr lang="es-CO" dirty="0"/>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46C38819-93B0-405C-B4BF-3E8EB1CF20DC}" type="datetimeFigureOut">
              <a:rPr lang="es-CO" smtClean="0"/>
              <a:pPr/>
              <a:t>16/04/2013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FD35E06-8A99-40FF-9EE7-4A9447E1BD6D}" type="slidenum">
              <a:rPr lang="es-CO" smtClean="0"/>
              <a:pPr/>
              <a:t>‹Nº›</a:t>
            </a:fld>
            <a:endParaRPr lang="es-CO"/>
          </a:p>
        </p:txBody>
      </p:sp>
      <p:sp>
        <p:nvSpPr>
          <p:cNvPr id="11" name="10 Rectángulo"/>
          <p:cNvSpPr/>
          <p:nvPr userDrawn="1"/>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12" name="11 Rectángulo"/>
          <p:cNvSpPr/>
          <p:nvPr userDrawn="1"/>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13" name="4 Marcador de contenido"/>
          <p:cNvSpPr>
            <a:spLocks noGrp="1"/>
          </p:cNvSpPr>
          <p:nvPr userDrawn="1">
            <p:ph idx="13"/>
          </p:nvPr>
        </p:nvSpPr>
        <p:spPr>
          <a:xfrm>
            <a:off x="3419872" y="188640"/>
            <a:ext cx="5724128" cy="576064"/>
          </a:xfrm>
        </p:spPr>
        <p:txBody>
          <a:bodyPr>
            <a:normAutofit/>
          </a:bodyPr>
          <a:lstStyle/>
          <a:p>
            <a:pPr algn="just">
              <a:lnSpc>
                <a:spcPct val="80000"/>
              </a:lnSpc>
              <a:buNone/>
              <a:defRPr/>
            </a:pPr>
            <a:r>
              <a:rPr lang="es-CO" b="1" dirty="0" smtClean="0">
                <a:solidFill>
                  <a:schemeClr val="bg1"/>
                </a:solidFill>
              </a:rPr>
              <a:t>Títulos</a:t>
            </a:r>
            <a:endParaRPr lang="es-ES" dirty="0" smtClean="0">
              <a:solidFill>
                <a:schemeClr val="bg1"/>
              </a:solidFill>
            </a:endParaRPr>
          </a:p>
        </p:txBody>
      </p:sp>
    </p:spTree>
    <p:extLst>
      <p:ext uri="{BB962C8B-B14F-4D97-AF65-F5344CB8AC3E}">
        <p14:creationId xmlns:p14="http://schemas.microsoft.com/office/powerpoint/2010/main" val="12874047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6C38819-93B0-405C-B4BF-3E8EB1CF20DC}" type="datetimeFigureOut">
              <a:rPr lang="es-CO" smtClean="0"/>
              <a:pPr/>
              <a:t>16/04/2013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FD35E06-8A99-40FF-9EE7-4A9447E1BD6D}" type="slidenum">
              <a:rPr lang="es-CO" smtClean="0"/>
              <a:pPr/>
              <a:t>‹Nº›</a:t>
            </a:fld>
            <a:endParaRPr lang="es-CO"/>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dirty="0" smtClean="0"/>
              <a:t>Haga clic para modificar el estilo de título del patrón</a:t>
            </a:r>
            <a:endParaRPr lang="es-CO" dirty="0"/>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46C38819-93B0-405C-B4BF-3E8EB1CF20DC}" type="datetimeFigureOut">
              <a:rPr lang="es-CO" smtClean="0"/>
              <a:pPr/>
              <a:t>16/04/2013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FD35E06-8A99-40FF-9EE7-4A9447E1BD6D}" type="slidenum">
              <a:rPr lang="es-CO" smtClean="0"/>
              <a:pPr/>
              <a:t>‹Nº›</a:t>
            </a:fld>
            <a:endParaRPr lang="es-CO"/>
          </a:p>
        </p:txBody>
      </p:sp>
      <p:sp>
        <p:nvSpPr>
          <p:cNvPr id="11" name="10 Rectángulo"/>
          <p:cNvSpPr/>
          <p:nvPr userDrawn="1"/>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12" name="11 Rectángulo"/>
          <p:cNvSpPr/>
          <p:nvPr userDrawn="1"/>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13" name="4 Marcador de contenido"/>
          <p:cNvSpPr>
            <a:spLocks noGrp="1"/>
          </p:cNvSpPr>
          <p:nvPr userDrawn="1">
            <p:ph idx="13"/>
          </p:nvPr>
        </p:nvSpPr>
        <p:spPr>
          <a:xfrm>
            <a:off x="3419872" y="188640"/>
            <a:ext cx="5724128" cy="576064"/>
          </a:xfrm>
        </p:spPr>
        <p:txBody>
          <a:bodyPr>
            <a:normAutofit/>
          </a:bodyPr>
          <a:lstStyle/>
          <a:p>
            <a:pPr algn="just">
              <a:lnSpc>
                <a:spcPct val="80000"/>
              </a:lnSpc>
              <a:buNone/>
              <a:defRPr/>
            </a:pPr>
            <a:r>
              <a:rPr lang="es-CO" b="1" dirty="0" smtClean="0">
                <a:solidFill>
                  <a:schemeClr val="bg1"/>
                </a:solidFill>
              </a:rPr>
              <a:t>Títulos</a:t>
            </a:r>
            <a:endParaRPr lang="es-ES" dirty="0" smtClean="0">
              <a:solidFill>
                <a:schemeClr val="bg1"/>
              </a:solidFill>
            </a:endParaRPr>
          </a:p>
        </p:txBody>
      </p:sp>
    </p:spTree>
    <p:extLst>
      <p:ext uri="{BB962C8B-B14F-4D97-AF65-F5344CB8AC3E}">
        <p14:creationId xmlns:p14="http://schemas.microsoft.com/office/powerpoint/2010/main" val="193220421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dirty="0" smtClean="0"/>
              <a:t>Haga clic para modificar el estilo de título del patrón</a:t>
            </a:r>
            <a:endParaRPr lang="es-CO" dirty="0"/>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46C38819-93B0-405C-B4BF-3E8EB1CF20DC}" type="datetimeFigureOut">
              <a:rPr lang="es-CO" smtClean="0"/>
              <a:pPr/>
              <a:t>16/04/2013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FD35E06-8A99-40FF-9EE7-4A9447E1BD6D}" type="slidenum">
              <a:rPr lang="es-CO" smtClean="0"/>
              <a:pPr/>
              <a:t>‹Nº›</a:t>
            </a:fld>
            <a:endParaRPr lang="es-CO"/>
          </a:p>
        </p:txBody>
      </p:sp>
      <p:sp>
        <p:nvSpPr>
          <p:cNvPr id="11" name="10 Rectángulo"/>
          <p:cNvSpPr/>
          <p:nvPr userDrawn="1"/>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12" name="11 Rectángulo"/>
          <p:cNvSpPr/>
          <p:nvPr userDrawn="1"/>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13" name="4 Marcador de contenido"/>
          <p:cNvSpPr>
            <a:spLocks noGrp="1"/>
          </p:cNvSpPr>
          <p:nvPr userDrawn="1">
            <p:ph idx="13"/>
          </p:nvPr>
        </p:nvSpPr>
        <p:spPr>
          <a:xfrm>
            <a:off x="3419872" y="188640"/>
            <a:ext cx="5724128" cy="576064"/>
          </a:xfrm>
        </p:spPr>
        <p:txBody>
          <a:bodyPr>
            <a:normAutofit/>
          </a:bodyPr>
          <a:lstStyle/>
          <a:p>
            <a:pPr algn="just">
              <a:lnSpc>
                <a:spcPct val="80000"/>
              </a:lnSpc>
              <a:buNone/>
              <a:defRPr/>
            </a:pPr>
            <a:r>
              <a:rPr lang="es-CO" b="1" dirty="0" smtClean="0">
                <a:solidFill>
                  <a:schemeClr val="bg1"/>
                </a:solidFill>
              </a:rPr>
              <a:t>Títulos</a:t>
            </a:r>
            <a:endParaRPr lang="es-ES" dirty="0" smtClean="0">
              <a:solidFill>
                <a:schemeClr val="bg1"/>
              </a:solidFill>
            </a:endParaRPr>
          </a:p>
        </p:txBody>
      </p:sp>
    </p:spTree>
    <p:extLst>
      <p:ext uri="{BB962C8B-B14F-4D97-AF65-F5344CB8AC3E}">
        <p14:creationId xmlns:p14="http://schemas.microsoft.com/office/powerpoint/2010/main" val="194794745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dirty="0" smtClean="0"/>
              <a:t>Haga clic para modificar el estilo de título del patrón</a:t>
            </a:r>
            <a:endParaRPr lang="es-CO" dirty="0"/>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46C38819-93B0-405C-B4BF-3E8EB1CF20DC}" type="datetimeFigureOut">
              <a:rPr lang="es-CO" smtClean="0"/>
              <a:pPr/>
              <a:t>16/04/2013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FD35E06-8A99-40FF-9EE7-4A9447E1BD6D}" type="slidenum">
              <a:rPr lang="es-CO" smtClean="0"/>
              <a:pPr/>
              <a:t>‹Nº›</a:t>
            </a:fld>
            <a:endParaRPr lang="es-CO"/>
          </a:p>
        </p:txBody>
      </p:sp>
      <p:sp>
        <p:nvSpPr>
          <p:cNvPr id="11" name="10 Rectángulo"/>
          <p:cNvSpPr/>
          <p:nvPr userDrawn="1"/>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12" name="11 Rectángulo"/>
          <p:cNvSpPr/>
          <p:nvPr userDrawn="1"/>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13" name="4 Marcador de contenido"/>
          <p:cNvSpPr>
            <a:spLocks noGrp="1"/>
          </p:cNvSpPr>
          <p:nvPr userDrawn="1">
            <p:ph idx="13"/>
          </p:nvPr>
        </p:nvSpPr>
        <p:spPr>
          <a:xfrm>
            <a:off x="3419872" y="188640"/>
            <a:ext cx="5724128" cy="576064"/>
          </a:xfrm>
        </p:spPr>
        <p:txBody>
          <a:bodyPr>
            <a:normAutofit/>
          </a:bodyPr>
          <a:lstStyle/>
          <a:p>
            <a:pPr algn="just">
              <a:lnSpc>
                <a:spcPct val="80000"/>
              </a:lnSpc>
              <a:buNone/>
              <a:defRPr/>
            </a:pPr>
            <a:r>
              <a:rPr lang="es-CO" b="1" dirty="0" smtClean="0">
                <a:solidFill>
                  <a:schemeClr val="bg1"/>
                </a:solidFill>
              </a:rPr>
              <a:t>Títulos</a:t>
            </a:r>
            <a:endParaRPr lang="es-ES" dirty="0" smtClean="0">
              <a:solidFill>
                <a:schemeClr val="bg1"/>
              </a:solidFill>
            </a:endParaRPr>
          </a:p>
        </p:txBody>
      </p:sp>
    </p:spTree>
    <p:extLst>
      <p:ext uri="{BB962C8B-B14F-4D97-AF65-F5344CB8AC3E}">
        <p14:creationId xmlns:p14="http://schemas.microsoft.com/office/powerpoint/2010/main" val="95132976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dirty="0" smtClean="0"/>
              <a:t>Haga clic para modificar el estilo de título del patrón</a:t>
            </a:r>
            <a:endParaRPr lang="es-CO" dirty="0"/>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46C38819-93B0-405C-B4BF-3E8EB1CF20DC}" type="datetimeFigureOut">
              <a:rPr lang="es-CO" smtClean="0"/>
              <a:pPr/>
              <a:t>16/04/2013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FD35E06-8A99-40FF-9EE7-4A9447E1BD6D}" type="slidenum">
              <a:rPr lang="es-CO" smtClean="0"/>
              <a:pPr/>
              <a:t>‹Nº›</a:t>
            </a:fld>
            <a:endParaRPr lang="es-CO"/>
          </a:p>
        </p:txBody>
      </p:sp>
      <p:sp>
        <p:nvSpPr>
          <p:cNvPr id="11" name="10 Rectángulo"/>
          <p:cNvSpPr/>
          <p:nvPr userDrawn="1"/>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12" name="11 Rectángulo"/>
          <p:cNvSpPr/>
          <p:nvPr userDrawn="1"/>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13" name="4 Marcador de contenido"/>
          <p:cNvSpPr>
            <a:spLocks noGrp="1"/>
          </p:cNvSpPr>
          <p:nvPr userDrawn="1">
            <p:ph idx="13"/>
          </p:nvPr>
        </p:nvSpPr>
        <p:spPr>
          <a:xfrm>
            <a:off x="3419872" y="188640"/>
            <a:ext cx="5724128" cy="576064"/>
          </a:xfrm>
        </p:spPr>
        <p:txBody>
          <a:bodyPr>
            <a:normAutofit/>
          </a:bodyPr>
          <a:lstStyle/>
          <a:p>
            <a:pPr algn="just">
              <a:lnSpc>
                <a:spcPct val="80000"/>
              </a:lnSpc>
              <a:buNone/>
              <a:defRPr/>
            </a:pPr>
            <a:r>
              <a:rPr lang="es-CO" b="1" dirty="0" smtClean="0">
                <a:solidFill>
                  <a:schemeClr val="bg1"/>
                </a:solidFill>
              </a:rPr>
              <a:t>Títulos</a:t>
            </a:r>
            <a:endParaRPr lang="es-ES" dirty="0" smtClean="0">
              <a:solidFill>
                <a:schemeClr val="bg1"/>
              </a:solidFill>
            </a:endParaRPr>
          </a:p>
        </p:txBody>
      </p:sp>
    </p:spTree>
    <p:extLst>
      <p:ext uri="{BB962C8B-B14F-4D97-AF65-F5344CB8AC3E}">
        <p14:creationId xmlns:p14="http://schemas.microsoft.com/office/powerpoint/2010/main" val="235604944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dirty="0" smtClean="0"/>
              <a:t>Haga clic para modificar el estilo de título del patrón</a:t>
            </a:r>
            <a:endParaRPr lang="es-CO" dirty="0"/>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46C38819-93B0-405C-B4BF-3E8EB1CF20DC}" type="datetimeFigureOut">
              <a:rPr lang="es-CO" smtClean="0"/>
              <a:pPr/>
              <a:t>16/04/2013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FD35E06-8A99-40FF-9EE7-4A9447E1BD6D}" type="slidenum">
              <a:rPr lang="es-CO" smtClean="0"/>
              <a:pPr/>
              <a:t>‹Nº›</a:t>
            </a:fld>
            <a:endParaRPr lang="es-CO"/>
          </a:p>
        </p:txBody>
      </p:sp>
      <p:sp>
        <p:nvSpPr>
          <p:cNvPr id="11" name="10 Rectángulo"/>
          <p:cNvSpPr/>
          <p:nvPr userDrawn="1"/>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12" name="11 Rectángulo"/>
          <p:cNvSpPr/>
          <p:nvPr userDrawn="1"/>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13" name="4 Marcador de contenido"/>
          <p:cNvSpPr>
            <a:spLocks noGrp="1"/>
          </p:cNvSpPr>
          <p:nvPr userDrawn="1">
            <p:ph idx="13"/>
          </p:nvPr>
        </p:nvSpPr>
        <p:spPr>
          <a:xfrm>
            <a:off x="3419872" y="188640"/>
            <a:ext cx="5724128" cy="576064"/>
          </a:xfrm>
        </p:spPr>
        <p:txBody>
          <a:bodyPr>
            <a:normAutofit/>
          </a:bodyPr>
          <a:lstStyle/>
          <a:p>
            <a:pPr algn="just">
              <a:lnSpc>
                <a:spcPct val="80000"/>
              </a:lnSpc>
              <a:buNone/>
              <a:defRPr/>
            </a:pPr>
            <a:r>
              <a:rPr lang="es-CO" b="1" dirty="0" smtClean="0">
                <a:solidFill>
                  <a:schemeClr val="bg1"/>
                </a:solidFill>
              </a:rPr>
              <a:t>Títulos</a:t>
            </a:r>
            <a:endParaRPr lang="es-ES" dirty="0" smtClean="0">
              <a:solidFill>
                <a:schemeClr val="bg1"/>
              </a:solidFill>
            </a:endParaRPr>
          </a:p>
        </p:txBody>
      </p:sp>
    </p:spTree>
    <p:extLst>
      <p:ext uri="{BB962C8B-B14F-4D97-AF65-F5344CB8AC3E}">
        <p14:creationId xmlns:p14="http://schemas.microsoft.com/office/powerpoint/2010/main" val="3768534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6C38819-93B0-405C-B4BF-3E8EB1CF20DC}" type="datetimeFigureOut">
              <a:rPr lang="es-CO" smtClean="0"/>
              <a:pPr/>
              <a:t>16/04/2013</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CFD35E06-8A99-40FF-9EE7-4A9447E1BD6D}" type="slidenum">
              <a:rPr lang="es-CO" smtClean="0"/>
              <a:pPr/>
              <a:t>‹Nº›</a:t>
            </a:fld>
            <a:endParaRPr lang="es-CO"/>
          </a:p>
        </p:txBody>
      </p:sp>
      <p:sp>
        <p:nvSpPr>
          <p:cNvPr id="5" name="4 Rectángulo"/>
          <p:cNvSpPr/>
          <p:nvPr userDrawn="1"/>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6" name="5 Rectángulo"/>
          <p:cNvSpPr/>
          <p:nvPr userDrawn="1"/>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7" name="4 Marcador de contenido"/>
          <p:cNvSpPr>
            <a:spLocks noGrp="1"/>
          </p:cNvSpPr>
          <p:nvPr userDrawn="1">
            <p:ph idx="13"/>
          </p:nvPr>
        </p:nvSpPr>
        <p:spPr>
          <a:xfrm>
            <a:off x="3419872" y="188640"/>
            <a:ext cx="5724128" cy="576064"/>
          </a:xfrm>
        </p:spPr>
        <p:txBody>
          <a:bodyPr>
            <a:normAutofit/>
          </a:bodyPr>
          <a:lstStyle/>
          <a:p>
            <a:pPr algn="just">
              <a:lnSpc>
                <a:spcPct val="80000"/>
              </a:lnSpc>
              <a:buNone/>
              <a:defRPr/>
            </a:pPr>
            <a:r>
              <a:rPr lang="es-CO" b="1" dirty="0" smtClean="0">
                <a:solidFill>
                  <a:schemeClr val="bg1"/>
                </a:solidFill>
              </a:rPr>
              <a:t>Títulos</a:t>
            </a:r>
            <a:endParaRPr lang="es-ES" dirty="0" smtClean="0">
              <a:solidFill>
                <a:schemeClr val="bg1"/>
              </a:solidFill>
            </a:endParaRPr>
          </a:p>
        </p:txBody>
      </p:sp>
    </p:spTree>
    <p:extLst>
      <p:ext uri="{BB962C8B-B14F-4D97-AF65-F5344CB8AC3E}">
        <p14:creationId xmlns:p14="http://schemas.microsoft.com/office/powerpoint/2010/main" val="355859710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3_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A573401-F94F-4CE4-BAD4-18F883062F44}" type="datetimeFigureOut">
              <a:rPr lang="es-CO"/>
              <a:pPr>
                <a:defRPr/>
              </a:pPr>
              <a:t>16/04/2013</a:t>
            </a:fld>
            <a:endParaRPr lang="es-CO"/>
          </a:p>
        </p:txBody>
      </p:sp>
      <p:sp>
        <p:nvSpPr>
          <p:cNvPr id="3" name="4 Marcador de pie de página"/>
          <p:cNvSpPr>
            <a:spLocks noGrp="1"/>
          </p:cNvSpPr>
          <p:nvPr>
            <p:ph type="ftr" sz="quarter" idx="11"/>
          </p:nvPr>
        </p:nvSpPr>
        <p:spPr/>
        <p:txBody>
          <a:bodyPr/>
          <a:lstStyle>
            <a:lvl1pPr>
              <a:defRPr/>
            </a:lvl1pPr>
          </a:lstStyle>
          <a:p>
            <a:pPr>
              <a:defRPr/>
            </a:pPr>
            <a:endParaRPr lang="es-CO"/>
          </a:p>
        </p:txBody>
      </p:sp>
      <p:sp>
        <p:nvSpPr>
          <p:cNvPr id="4" name="5 Marcador de número de diapositiva"/>
          <p:cNvSpPr>
            <a:spLocks noGrp="1"/>
          </p:cNvSpPr>
          <p:nvPr>
            <p:ph type="sldNum" sz="quarter" idx="12"/>
          </p:nvPr>
        </p:nvSpPr>
        <p:spPr/>
        <p:txBody>
          <a:bodyPr/>
          <a:lstStyle>
            <a:lvl1pPr>
              <a:defRPr/>
            </a:lvl1pPr>
          </a:lstStyle>
          <a:p>
            <a:pPr>
              <a:defRPr/>
            </a:pPr>
            <a:fld id="{18029D61-0B4A-41DD-A64C-C74F6629287D}" type="slidenum">
              <a:rPr lang="es-CO"/>
              <a:pPr>
                <a:defRPr/>
              </a:pPr>
              <a:t>‹Nº›</a:t>
            </a:fld>
            <a:endParaRPr lang="es-CO"/>
          </a:p>
        </p:txBody>
      </p:sp>
    </p:spTree>
    <p:extLst>
      <p:ext uri="{BB962C8B-B14F-4D97-AF65-F5344CB8AC3E}">
        <p14:creationId xmlns:p14="http://schemas.microsoft.com/office/powerpoint/2010/main" val="382507627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6C38819-93B0-405C-B4BF-3E8EB1CF20DC}" type="datetimeFigureOut">
              <a:rPr lang="es-CO" smtClean="0"/>
              <a:pPr/>
              <a:t>16/04/2013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FD35E06-8A99-40FF-9EE7-4A9447E1BD6D}" type="slidenum">
              <a:rPr lang="es-CO" smtClean="0"/>
              <a:pPr/>
              <a:t>‹Nº›</a:t>
            </a:fld>
            <a:endParaRPr lang="es-CO"/>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46C38819-93B0-405C-B4BF-3E8EB1CF20DC}" type="datetimeFigureOut">
              <a:rPr lang="es-CO" smtClean="0"/>
              <a:pPr/>
              <a:t>16/04/2013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FD35E06-8A99-40FF-9EE7-4A9447E1BD6D}" type="slidenum">
              <a:rPr lang="es-CO" smtClean="0"/>
              <a:pPr/>
              <a:t>‹Nº›</a:t>
            </a:fld>
            <a:endParaRPr lang="es-CO"/>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46C38819-93B0-405C-B4BF-3E8EB1CF20DC}" type="datetimeFigureOut">
              <a:rPr lang="es-CO" smtClean="0"/>
              <a:pPr/>
              <a:t>16/04/2013</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CFD35E06-8A99-40FF-9EE7-4A9447E1BD6D}" type="slidenum">
              <a:rPr lang="es-CO" smtClean="0"/>
              <a:pPr/>
              <a:t>‹Nº›</a:t>
            </a:fld>
            <a:endParaRPr lang="es-CO"/>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CO" dirty="0"/>
          </a:p>
        </p:txBody>
      </p:sp>
      <p:sp>
        <p:nvSpPr>
          <p:cNvPr id="3" name="2 Marcador de fecha"/>
          <p:cNvSpPr>
            <a:spLocks noGrp="1"/>
          </p:cNvSpPr>
          <p:nvPr>
            <p:ph type="dt" sz="half" idx="10"/>
          </p:nvPr>
        </p:nvSpPr>
        <p:spPr/>
        <p:txBody>
          <a:bodyPr/>
          <a:lstStyle/>
          <a:p>
            <a:fld id="{46C38819-93B0-405C-B4BF-3E8EB1CF20DC}" type="datetimeFigureOut">
              <a:rPr lang="es-CO" smtClean="0"/>
              <a:pPr/>
              <a:t>16/04/2013</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CFD35E06-8A99-40FF-9EE7-4A9447E1BD6D}" type="slidenum">
              <a:rPr lang="es-CO" smtClean="0"/>
              <a:pPr/>
              <a:t>‹Nº›</a:t>
            </a:fld>
            <a:endParaRPr lang="es-CO"/>
          </a:p>
        </p:txBody>
      </p:sp>
      <p:sp>
        <p:nvSpPr>
          <p:cNvPr id="6" name="5 Rectángulo"/>
          <p:cNvSpPr/>
          <p:nvPr userDrawn="1"/>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7" name="6 Rectángulo"/>
          <p:cNvSpPr/>
          <p:nvPr userDrawn="1"/>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8" name="4 Marcador de contenido"/>
          <p:cNvSpPr>
            <a:spLocks noGrp="1"/>
          </p:cNvSpPr>
          <p:nvPr userDrawn="1">
            <p:ph idx="13"/>
          </p:nvPr>
        </p:nvSpPr>
        <p:spPr>
          <a:xfrm>
            <a:off x="3419872" y="188640"/>
            <a:ext cx="5724128" cy="576064"/>
          </a:xfrm>
        </p:spPr>
        <p:txBody>
          <a:bodyPr>
            <a:normAutofit/>
          </a:bodyPr>
          <a:lstStyle/>
          <a:p>
            <a:pPr algn="just">
              <a:lnSpc>
                <a:spcPct val="80000"/>
              </a:lnSpc>
              <a:buNone/>
              <a:defRPr/>
            </a:pPr>
            <a:r>
              <a:rPr lang="es-CO" b="1" dirty="0" smtClean="0">
                <a:solidFill>
                  <a:schemeClr val="bg1"/>
                </a:solidFill>
              </a:rPr>
              <a:t>Títulos</a:t>
            </a:r>
            <a:endParaRPr lang="es-ES" dirty="0" smtClean="0">
              <a:solidFill>
                <a:schemeClr val="bg1"/>
              </a:solidFill>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6C38819-93B0-405C-B4BF-3E8EB1CF20DC}" type="datetimeFigureOut">
              <a:rPr lang="es-CO" smtClean="0"/>
              <a:pPr/>
              <a:t>16/04/2013</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CFD35E06-8A99-40FF-9EE7-4A9447E1BD6D}" type="slidenum">
              <a:rPr lang="es-CO" smtClean="0"/>
              <a:pPr/>
              <a:t>‹Nº›</a:t>
            </a:fld>
            <a:endParaRPr lang="es-CO"/>
          </a:p>
        </p:txBody>
      </p:sp>
      <p:sp>
        <p:nvSpPr>
          <p:cNvPr id="5" name="4 Rectángulo"/>
          <p:cNvSpPr/>
          <p:nvPr userDrawn="1"/>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6" name="5 Rectángulo"/>
          <p:cNvSpPr/>
          <p:nvPr userDrawn="1"/>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7" name="4 Marcador de contenido"/>
          <p:cNvSpPr>
            <a:spLocks noGrp="1"/>
          </p:cNvSpPr>
          <p:nvPr userDrawn="1">
            <p:ph idx="13"/>
          </p:nvPr>
        </p:nvSpPr>
        <p:spPr>
          <a:xfrm>
            <a:off x="3419872" y="188640"/>
            <a:ext cx="5724128" cy="576064"/>
          </a:xfrm>
        </p:spPr>
        <p:txBody>
          <a:bodyPr>
            <a:normAutofit/>
          </a:bodyPr>
          <a:lstStyle/>
          <a:p>
            <a:pPr algn="just">
              <a:lnSpc>
                <a:spcPct val="80000"/>
              </a:lnSpc>
              <a:buNone/>
              <a:defRPr/>
            </a:pPr>
            <a:r>
              <a:rPr lang="es-CO" b="1" dirty="0" smtClean="0">
                <a:solidFill>
                  <a:schemeClr val="bg1"/>
                </a:solidFill>
              </a:rPr>
              <a:t>Títulos</a:t>
            </a:r>
            <a:endParaRPr lang="es-ES" dirty="0" smtClean="0">
              <a:solidFill>
                <a:schemeClr val="bg1"/>
              </a:solidFill>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dirty="0" smtClean="0"/>
              <a:t>Haga clic para modificar el estilo de título del patrón</a:t>
            </a:r>
            <a:endParaRPr lang="es-CO" dirty="0"/>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46C38819-93B0-405C-B4BF-3E8EB1CF20DC}" type="datetimeFigureOut">
              <a:rPr lang="es-CO" smtClean="0"/>
              <a:pPr/>
              <a:t>16/04/2013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FD35E06-8A99-40FF-9EE7-4A9447E1BD6D}" type="slidenum">
              <a:rPr lang="es-CO" smtClean="0"/>
              <a:pPr/>
              <a:t>‹Nº›</a:t>
            </a:fld>
            <a:endParaRPr lang="es-CO"/>
          </a:p>
        </p:txBody>
      </p:sp>
      <p:sp>
        <p:nvSpPr>
          <p:cNvPr id="11" name="10 Rectángulo"/>
          <p:cNvSpPr/>
          <p:nvPr userDrawn="1"/>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12" name="11 Rectángulo"/>
          <p:cNvSpPr/>
          <p:nvPr userDrawn="1"/>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13" name="4 Marcador de contenido"/>
          <p:cNvSpPr>
            <a:spLocks noGrp="1"/>
          </p:cNvSpPr>
          <p:nvPr userDrawn="1">
            <p:ph idx="13"/>
          </p:nvPr>
        </p:nvSpPr>
        <p:spPr>
          <a:xfrm>
            <a:off x="3419872" y="188640"/>
            <a:ext cx="5724128" cy="576064"/>
          </a:xfrm>
        </p:spPr>
        <p:txBody>
          <a:bodyPr>
            <a:normAutofit/>
          </a:bodyPr>
          <a:lstStyle/>
          <a:p>
            <a:pPr algn="just">
              <a:lnSpc>
                <a:spcPct val="80000"/>
              </a:lnSpc>
              <a:buNone/>
              <a:defRPr/>
            </a:pPr>
            <a:r>
              <a:rPr lang="es-CO" b="1" dirty="0" smtClean="0">
                <a:solidFill>
                  <a:schemeClr val="bg1"/>
                </a:solidFill>
              </a:rPr>
              <a:t>Títulos</a:t>
            </a:r>
            <a:endParaRPr lang="es-ES" dirty="0" smtClean="0">
              <a:solidFill>
                <a:schemeClr val="bg1"/>
              </a:solidFill>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6C38819-93B0-405C-B4BF-3E8EB1CF20DC}" type="datetimeFigureOut">
              <a:rPr lang="es-CO" smtClean="0"/>
              <a:pPr/>
              <a:t>16/04/2013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FD35E06-8A99-40FF-9EE7-4A9447E1BD6D}" type="slidenum">
              <a:rPr lang="es-CO" smtClean="0"/>
              <a:pPr/>
              <a:t>‹Nº›</a:t>
            </a:fld>
            <a:endParaRPr lang="es-CO"/>
          </a:p>
        </p:txBody>
      </p:sp>
      <p:sp>
        <p:nvSpPr>
          <p:cNvPr id="7" name="6 Rectángulo"/>
          <p:cNvSpPr/>
          <p:nvPr userDrawn="1"/>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8" name="7 Rectángulo"/>
          <p:cNvSpPr/>
          <p:nvPr userDrawn="1"/>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9" name="4 Marcador de contenido"/>
          <p:cNvSpPr>
            <a:spLocks noGrp="1"/>
          </p:cNvSpPr>
          <p:nvPr userDrawn="1">
            <p:ph idx="13"/>
          </p:nvPr>
        </p:nvSpPr>
        <p:spPr>
          <a:xfrm>
            <a:off x="3419872" y="188640"/>
            <a:ext cx="5724128" cy="576064"/>
          </a:xfrm>
        </p:spPr>
        <p:txBody>
          <a:bodyPr>
            <a:normAutofit/>
          </a:bodyPr>
          <a:lstStyle/>
          <a:p>
            <a:pPr algn="just">
              <a:lnSpc>
                <a:spcPct val="80000"/>
              </a:lnSpc>
              <a:buNone/>
              <a:defRPr/>
            </a:pPr>
            <a:r>
              <a:rPr lang="es-CO" b="1" dirty="0" smtClean="0">
                <a:solidFill>
                  <a:schemeClr val="bg1"/>
                </a:solidFill>
              </a:rPr>
              <a:t>Títulos</a:t>
            </a:r>
            <a:endParaRPr lang="es-ES" dirty="0" smtClean="0">
              <a:solidFill>
                <a:schemeClr val="bg1"/>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38819-93B0-405C-B4BF-3E8EB1CF20DC}" type="datetimeFigureOut">
              <a:rPr lang="es-CO" smtClean="0"/>
              <a:pPr/>
              <a:t>16/04/2013</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35E06-8A99-40FF-9EE7-4A9447E1BD6D}"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2" r:id="rId9"/>
    <p:sldLayoutId id="2147483673" r:id="rId10"/>
    <p:sldLayoutId id="2147483674" r:id="rId11"/>
    <p:sldLayoutId id="2147483675" r:id="rId12"/>
    <p:sldLayoutId id="2147483676" r:id="rId13"/>
    <p:sldLayoutId id="2147483683" r:id="rId14"/>
    <p:sldLayoutId id="2147483684" r:id="rId15"/>
    <p:sldLayoutId id="2147483687" r:id="rId16"/>
    <p:sldLayoutId id="2147483689"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2.wmf"/></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2.wmf"/></Relationships>
</file>

<file path=ppt/slides/_rels/slide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9.emf"/></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2.wmf"/></Relationships>
</file>

<file path=ppt/slides/_rels/slide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11.emf"/></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2.wmf"/></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2.wmf"/></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2.wmf"/></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2.wmf"/></Relationships>
</file>

<file path=ppt/slides/_rels/slide3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2.wmf"/></Relationships>
</file>

<file path=ppt/slides/_rels/slide3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2.wmf"/></Relationships>
</file>

<file path=ppt/slides/_rels/slide3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2.wmf"/></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2.wmf"/></Relationships>
</file>

<file path=ppt/slides/_rels/slide3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9.emf"/><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4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wmf"/></Relationships>
</file>

<file path=ppt/slides/_rels/slide5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27.emf"/></Relationships>
</file>

<file path=ppt/slides/_rels/slide5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28.emf"/></Relationships>
</file>

<file path=ppt/slides/_rels/slide5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29.emf"/></Relationships>
</file>

<file path=ppt/slides/_rels/slide5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30.emf"/></Relationships>
</file>

<file path=ppt/slides/_rels/slide5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31.emf"/></Relationships>
</file>

<file path=ppt/slides/_rels/slide5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32.emf"/></Relationships>
</file>

<file path=ppt/slides/_rels/slide5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image" Target="../media/image33.emf"/></Relationships>
</file>

<file path=ppt/slides/_rels/slide5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8.xml"/><Relationship Id="rId1" Type="http://schemas.openxmlformats.org/officeDocument/2006/relationships/slideLayout" Target="../slideLayouts/slideLayout8.xml"/><Relationship Id="rId4" Type="http://schemas.openxmlformats.org/officeDocument/2006/relationships/image" Target="../media/image34.emf"/></Relationships>
</file>

<file path=ppt/slides/_rels/slide5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image" Target="../media/image35.emf"/></Relationships>
</file>

<file path=ppt/slides/_rels/slide5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image" Target="../media/image36.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wmf"/></Relationships>
</file>

<file path=ppt/slides/_rels/slide6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37.emf"/></Relationships>
</file>

<file path=ppt/slides/_rels/slide6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3.xml"/><Relationship Id="rId1" Type="http://schemas.openxmlformats.org/officeDocument/2006/relationships/slideLayout" Target="../slideLayouts/slideLayout18.xml"/><Relationship Id="rId4" Type="http://schemas.openxmlformats.org/officeDocument/2006/relationships/image" Target="../media/image38.emf"/></Relationships>
</file>

<file path=ppt/slides/_rels/slide6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4.xml"/><Relationship Id="rId1" Type="http://schemas.openxmlformats.org/officeDocument/2006/relationships/slideLayout" Target="../slideLayouts/slideLayout14.xml"/><Relationship Id="rId4" Type="http://schemas.openxmlformats.org/officeDocument/2006/relationships/image" Target="../media/image39.emf"/></Relationships>
</file>

<file path=ppt/slides/_rels/slide6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5.xml"/><Relationship Id="rId1" Type="http://schemas.openxmlformats.org/officeDocument/2006/relationships/slideLayout" Target="../slideLayouts/slideLayout11.xml"/><Relationship Id="rId5" Type="http://schemas.openxmlformats.org/officeDocument/2006/relationships/image" Target="../media/image41.emf"/><Relationship Id="rId4" Type="http://schemas.openxmlformats.org/officeDocument/2006/relationships/image" Target="../media/image40.emf"/></Relationships>
</file>

<file path=ppt/slides/_rels/slide6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6.xml"/><Relationship Id="rId1" Type="http://schemas.openxmlformats.org/officeDocument/2006/relationships/slideLayout" Target="../slideLayouts/slideLayout11.xml"/><Relationship Id="rId5" Type="http://schemas.openxmlformats.org/officeDocument/2006/relationships/image" Target="../media/image43.emf"/><Relationship Id="rId4" Type="http://schemas.openxmlformats.org/officeDocument/2006/relationships/image" Target="../media/image42.emf"/></Relationships>
</file>

<file path=ppt/slides/_rels/slide6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7.xml"/><Relationship Id="rId1" Type="http://schemas.openxmlformats.org/officeDocument/2006/relationships/slideLayout" Target="../slideLayouts/slideLayout12.xml"/><Relationship Id="rId5" Type="http://schemas.openxmlformats.org/officeDocument/2006/relationships/image" Target="../media/image45.emf"/><Relationship Id="rId4" Type="http://schemas.openxmlformats.org/officeDocument/2006/relationships/image" Target="../media/image44.emf"/></Relationships>
</file>

<file path=ppt/slides/_rels/slide6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6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9.xml"/><Relationship Id="rId1" Type="http://schemas.openxmlformats.org/officeDocument/2006/relationships/slideLayout" Target="../slideLayouts/slideLayout15.xml"/><Relationship Id="rId4" Type="http://schemas.openxmlformats.org/officeDocument/2006/relationships/image" Target="../media/image49.emf"/></Relationships>
</file>

<file path=ppt/slides/_rels/slide6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7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61.xml"/><Relationship Id="rId1" Type="http://schemas.openxmlformats.org/officeDocument/2006/relationships/slideLayout" Target="../slideLayouts/slideLayout18.xml"/><Relationship Id="rId4" Type="http://schemas.openxmlformats.org/officeDocument/2006/relationships/image" Target="../media/image2.wmf"/></Relationships>
</file>

<file path=ppt/slides/_rels/slide7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63.xml"/><Relationship Id="rId1" Type="http://schemas.openxmlformats.org/officeDocument/2006/relationships/slideLayout" Target="../slideLayouts/slideLayout20.xml"/><Relationship Id="rId4" Type="http://schemas.openxmlformats.org/officeDocument/2006/relationships/image" Target="../media/image2.wmf"/></Relationships>
</file>

<file path=ppt/slides/_rels/slide7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65.xml"/><Relationship Id="rId1" Type="http://schemas.openxmlformats.org/officeDocument/2006/relationships/slideLayout" Target="../slideLayouts/slideLayout17.xml"/><Relationship Id="rId4" Type="http://schemas.openxmlformats.org/officeDocument/2006/relationships/image" Target="../media/image2.wmf"/></Relationships>
</file>

<file path=ppt/slides/_rels/slide7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8"/>
          <p:cNvSpPr>
            <a:spLocks noChangeArrowheads="1"/>
          </p:cNvSpPr>
          <p:nvPr/>
        </p:nvSpPr>
        <p:spPr bwMode="auto">
          <a:xfrm>
            <a:off x="2592388" y="3068638"/>
            <a:ext cx="2052637" cy="2527300"/>
          </a:xfrm>
          <a:prstGeom prst="rect">
            <a:avLst/>
          </a:prstGeom>
          <a:noFill/>
          <a:ln w="9525">
            <a:noFill/>
            <a:miter lim="800000"/>
            <a:headEnd/>
            <a:tailEnd/>
          </a:ln>
        </p:spPr>
        <p:txBody>
          <a:bodyPr lIns="92075" tIns="46038" rIns="92075" bIns="46038"/>
          <a:lstStyle/>
          <a:p>
            <a:endParaRPr lang="es-CO" sz="1200"/>
          </a:p>
        </p:txBody>
      </p:sp>
      <p:sp>
        <p:nvSpPr>
          <p:cNvPr id="2056" name="Rectangle 9"/>
          <p:cNvSpPr>
            <a:spLocks noChangeArrowheads="1"/>
          </p:cNvSpPr>
          <p:nvPr/>
        </p:nvSpPr>
        <p:spPr bwMode="auto">
          <a:xfrm>
            <a:off x="539750" y="3068638"/>
            <a:ext cx="2052638" cy="2527300"/>
          </a:xfrm>
          <a:prstGeom prst="rect">
            <a:avLst/>
          </a:prstGeom>
          <a:noFill/>
          <a:ln w="9525">
            <a:noFill/>
            <a:miter lim="800000"/>
            <a:headEnd/>
            <a:tailEnd/>
          </a:ln>
        </p:spPr>
        <p:txBody>
          <a:bodyPr lIns="92075" tIns="46038" rIns="92075" bIns="46038"/>
          <a:lstStyle/>
          <a:p>
            <a:endParaRPr lang="es-CO" sz="1200"/>
          </a:p>
        </p:txBody>
      </p:sp>
      <p:sp>
        <p:nvSpPr>
          <p:cNvPr id="10" name="32 Título"/>
          <p:cNvSpPr txBox="1">
            <a:spLocks/>
          </p:cNvSpPr>
          <p:nvPr/>
        </p:nvSpPr>
        <p:spPr>
          <a:xfrm>
            <a:off x="395536" y="3795117"/>
            <a:ext cx="8208911" cy="1362075"/>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CO" sz="4000" b="1" dirty="0" smtClean="0">
                <a:latin typeface="Arial" pitchFamily="34" charset="0"/>
                <a:ea typeface="+mj-ea"/>
                <a:cs typeface="Arial" pitchFamily="34" charset="0"/>
              </a:rPr>
              <a:t>CALIFICACION DE RIESGO – FITCH RATINGS</a:t>
            </a:r>
          </a:p>
          <a:p>
            <a:pPr marL="0" marR="0" lvl="0" indent="0" defTabSz="914400" rtl="0" eaLnBrk="1" fontAlgn="auto" latinLnBrk="0" hangingPunct="1">
              <a:lnSpc>
                <a:spcPct val="100000"/>
              </a:lnSpc>
              <a:spcBef>
                <a:spcPct val="0"/>
              </a:spcBef>
              <a:spcAft>
                <a:spcPts val="0"/>
              </a:spcAft>
              <a:buClrTx/>
              <a:buSzTx/>
              <a:buFontTx/>
              <a:buNone/>
              <a:tabLst/>
              <a:defRPr/>
            </a:pPr>
            <a:r>
              <a:rPr lang="es-ES" sz="2400" dirty="0" smtClean="0">
                <a:latin typeface="Arial" pitchFamily="34" charset="0"/>
                <a:ea typeface="+mj-ea"/>
                <a:cs typeface="Arial" pitchFamily="34" charset="0"/>
              </a:rPr>
              <a:t>Feb. 05 de 2013</a:t>
            </a:r>
            <a:r>
              <a:rPr kumimoji="0" lang="es-ES" sz="4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s-ES" sz="4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s-CO" sz="4000" b="1" i="0" u="none" strike="noStrike" kern="1200" cap="none" spc="0" normalizeH="0" baseline="0" noProof="0" dirty="0">
              <a:ln>
                <a:noFill/>
              </a:ln>
              <a:solidFill>
                <a:schemeClr val="accent6">
                  <a:lumMod val="75000"/>
                </a:schemeClr>
              </a:solidFill>
              <a:effectLst/>
              <a:uLnTx/>
              <a:uFillTx/>
              <a:latin typeface="Arial" pitchFamily="34" charset="0"/>
              <a:cs typeface="Arial" pitchFamily="34" charset="0"/>
            </a:endParaRPr>
          </a:p>
        </p:txBody>
      </p:sp>
      <p:sp>
        <p:nvSpPr>
          <p:cNvPr id="11" name="8 Marcador de texto"/>
          <p:cNvSpPr txBox="1">
            <a:spLocks/>
          </p:cNvSpPr>
          <p:nvPr/>
        </p:nvSpPr>
        <p:spPr>
          <a:xfrm>
            <a:off x="758825" y="2564904"/>
            <a:ext cx="7772400" cy="1212154"/>
          </a:xfrm>
          <a:prstGeom prst="rect">
            <a:avLst/>
          </a:prstGeom>
        </p:spPr>
        <p:txBody>
          <a:bodyPr anchor="b"/>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CO" sz="2000" b="1" i="0" u="none" strike="noStrike" kern="1200" cap="none" spc="0" normalizeH="0" baseline="0" noProof="0" dirty="0" smtClean="0">
                <a:ln>
                  <a:noFill/>
                </a:ln>
                <a:solidFill>
                  <a:schemeClr val="bg1">
                    <a:lumMod val="50000"/>
                  </a:schemeClr>
                </a:solidFill>
                <a:effectLst/>
                <a:uLnTx/>
                <a:uFillTx/>
                <a:latin typeface="Arial" pitchFamily="34" charset="0"/>
                <a:cs typeface="Arial" pitchFamily="34" charset="0"/>
              </a:rPr>
              <a:t>SECRETARIA</a:t>
            </a:r>
            <a:r>
              <a:rPr kumimoji="0" lang="es-CO" sz="2000" b="1" i="0" u="none" strike="noStrike" kern="1200" cap="none" spc="0" normalizeH="0" noProof="0" dirty="0" smtClean="0">
                <a:ln>
                  <a:noFill/>
                </a:ln>
                <a:solidFill>
                  <a:schemeClr val="bg1">
                    <a:lumMod val="50000"/>
                  </a:schemeClr>
                </a:solidFill>
                <a:effectLst/>
                <a:uLnTx/>
                <a:uFillTx/>
                <a:latin typeface="Arial" pitchFamily="34" charset="0"/>
                <a:cs typeface="Arial" pitchFamily="34" charset="0"/>
              </a:rPr>
              <a:t> DISTRITAL DE HACIENDA</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s-CO" sz="2000" b="1" i="0" u="none" strike="noStrike" kern="1200" cap="none" spc="0" normalizeH="0" baseline="0" noProof="0" dirty="0" smtClean="0">
                <a:ln>
                  <a:noFill/>
                </a:ln>
                <a:solidFill>
                  <a:schemeClr val="bg1">
                    <a:lumMod val="50000"/>
                  </a:schemeClr>
                </a:solidFill>
                <a:effectLst/>
                <a:uLnTx/>
                <a:uFillTx/>
                <a:latin typeface="Arial" pitchFamily="34" charset="0"/>
                <a:cs typeface="Arial" pitchFamily="34" charset="0"/>
              </a:rPr>
              <a:t>DIRECCION</a:t>
            </a:r>
            <a:r>
              <a:rPr kumimoji="0" lang="es-CO" sz="2000" b="1" i="0" u="none" strike="noStrike" kern="1200" cap="none" spc="0" normalizeH="0" noProof="0" dirty="0" smtClean="0">
                <a:ln>
                  <a:noFill/>
                </a:ln>
                <a:solidFill>
                  <a:schemeClr val="bg1">
                    <a:lumMod val="50000"/>
                  </a:schemeClr>
                </a:solidFill>
                <a:effectLst/>
                <a:uLnTx/>
                <a:uFillTx/>
                <a:latin typeface="Arial" pitchFamily="34" charset="0"/>
                <a:cs typeface="Arial" pitchFamily="34" charset="0"/>
              </a:rPr>
              <a:t> DISTRITAL DE CREDITO PUBLICO</a:t>
            </a:r>
            <a:endParaRPr kumimoji="0" lang="es-CO" sz="2000" b="0" i="0" u="none" strike="noStrike" kern="1200" cap="none" spc="0" normalizeH="0" baseline="0" noProof="0" dirty="0">
              <a:ln>
                <a:noFill/>
              </a:ln>
              <a:solidFill>
                <a:schemeClr val="bg1">
                  <a:lumMod val="50000"/>
                </a:schemeClr>
              </a:solidFill>
              <a:effectLst/>
              <a:uLnTx/>
              <a:uFillTx/>
              <a:latin typeface="Arial" pitchFamily="34" charset="0"/>
              <a:cs typeface="Arial" pitchFamily="34" charset="0"/>
            </a:endParaRP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grpSp>
        <p:nvGrpSpPr>
          <p:cNvPr id="7" name="31 Grupo"/>
          <p:cNvGrpSpPr/>
          <p:nvPr/>
        </p:nvGrpSpPr>
        <p:grpSpPr>
          <a:xfrm>
            <a:off x="3059832" y="6553200"/>
            <a:ext cx="2520338" cy="192956"/>
            <a:chOff x="3059832" y="6553200"/>
            <a:chExt cx="2520338" cy="192956"/>
          </a:xfrm>
        </p:grpSpPr>
        <p:sp>
          <p:nvSpPr>
            <p:cNvPr id="8" name="7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9" name="8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156526355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2296" name="4 Marcador de contenido"/>
          <p:cNvSpPr>
            <a:spLocks noGrp="1"/>
          </p:cNvSpPr>
          <p:nvPr>
            <p:ph idx="1"/>
          </p:nvPr>
        </p:nvSpPr>
        <p:spPr>
          <a:xfrm>
            <a:off x="3761453" y="119185"/>
            <a:ext cx="5040966" cy="765175"/>
          </a:xfrm>
        </p:spPr>
        <p:txBody>
          <a:bodyPr>
            <a:normAutofit lnSpcReduction="10000"/>
          </a:bodyPr>
          <a:lstStyle/>
          <a:p>
            <a:pPr algn="ctr">
              <a:lnSpc>
                <a:spcPct val="80000"/>
              </a:lnSpc>
              <a:buNone/>
              <a:defRPr/>
            </a:pPr>
            <a:r>
              <a:rPr lang="es-ES" sz="2900" b="1" dirty="0">
                <a:solidFill>
                  <a:schemeClr val="bg1"/>
                </a:solidFill>
                <a:latin typeface="Arial" pitchFamily="34" charset="0"/>
                <a:cs typeface="Arial" pitchFamily="34" charset="0"/>
              </a:rPr>
              <a:t>Principales sectores </a:t>
            </a:r>
            <a:r>
              <a:rPr lang="es-ES" sz="2900" b="1" dirty="0" smtClean="0">
                <a:solidFill>
                  <a:schemeClr val="bg1"/>
                </a:solidFill>
                <a:latin typeface="Arial" pitchFamily="34" charset="0"/>
                <a:cs typeface="Arial" pitchFamily="34" charset="0"/>
              </a:rPr>
              <a:t>económicos</a:t>
            </a:r>
            <a:endParaRPr lang="es-ES" sz="2900" b="1" dirty="0">
              <a:solidFill>
                <a:schemeClr val="bg1"/>
              </a:solidFill>
              <a:latin typeface="Arial" pitchFamily="34" charset="0"/>
              <a:cs typeface="Arial" pitchFamily="34" charset="0"/>
            </a:endParaRPr>
          </a:p>
        </p:txBody>
      </p:sp>
      <p:sp>
        <p:nvSpPr>
          <p:cNvPr id="14" name="13 Rectángulo"/>
          <p:cNvSpPr/>
          <p:nvPr/>
        </p:nvSpPr>
        <p:spPr>
          <a:xfrm>
            <a:off x="273439" y="1214201"/>
            <a:ext cx="5932884" cy="978729"/>
          </a:xfrm>
          <a:prstGeom prst="rect">
            <a:avLst/>
          </a:prstGeom>
        </p:spPr>
        <p:txBody>
          <a:bodyPr wrap="square">
            <a:spAutoFit/>
          </a:bodyPr>
          <a:lstStyle/>
          <a:p>
            <a:pPr algn="ctr">
              <a:lnSpc>
                <a:spcPct val="90000"/>
              </a:lnSpc>
              <a:defRPr/>
            </a:pPr>
            <a:r>
              <a:rPr lang="es-CO" b="1" dirty="0" smtClean="0">
                <a:solidFill>
                  <a:srgbClr val="0070C0"/>
                </a:solidFill>
                <a:effectLst>
                  <a:outerShdw blurRad="38100" dist="38100" dir="2700000" algn="tl">
                    <a:srgbClr val="C0C0C0"/>
                  </a:outerShdw>
                </a:effectLst>
                <a:latin typeface="Arial" pitchFamily="34" charset="0"/>
              </a:rPr>
              <a:t>Área </a:t>
            </a:r>
            <a:r>
              <a:rPr lang="es-CO" b="1" dirty="0">
                <a:solidFill>
                  <a:srgbClr val="0070C0"/>
                </a:solidFill>
                <a:effectLst>
                  <a:outerShdw blurRad="38100" dist="38100" dir="2700000" algn="tl">
                    <a:srgbClr val="C0C0C0"/>
                  </a:outerShdw>
                </a:effectLst>
                <a:latin typeface="Arial" pitchFamily="34" charset="0"/>
              </a:rPr>
              <a:t>licenciada por destino para Bogotá</a:t>
            </a:r>
          </a:p>
          <a:p>
            <a:pPr algn="ctr">
              <a:lnSpc>
                <a:spcPct val="90000"/>
              </a:lnSpc>
              <a:defRPr/>
            </a:pPr>
            <a:r>
              <a:rPr lang="es-CO" b="1" dirty="0">
                <a:solidFill>
                  <a:srgbClr val="0070C0"/>
                </a:solidFill>
                <a:effectLst>
                  <a:outerShdw blurRad="38100" dist="38100" dir="2700000" algn="tl">
                    <a:srgbClr val="C0C0C0"/>
                  </a:outerShdw>
                </a:effectLst>
                <a:latin typeface="Arial" pitchFamily="34" charset="0"/>
              </a:rPr>
              <a:t>(Acumulado enero – octubre 2006 a 2012)</a:t>
            </a:r>
          </a:p>
          <a:p>
            <a:pPr algn="ctr">
              <a:lnSpc>
                <a:spcPct val="90000"/>
              </a:lnSpc>
              <a:spcBef>
                <a:spcPct val="50000"/>
              </a:spcBef>
              <a:defRPr/>
            </a:pPr>
            <a:r>
              <a:rPr lang="es-CO" b="1" dirty="0" smtClean="0">
                <a:solidFill>
                  <a:srgbClr val="0070C0"/>
                </a:solidFill>
                <a:effectLst>
                  <a:outerShdw blurRad="38100" dist="38100" dir="2700000" algn="tl">
                    <a:srgbClr val="C0C0C0"/>
                  </a:outerShdw>
                </a:effectLst>
                <a:latin typeface="Arial" pitchFamily="34" charset="0"/>
              </a:rPr>
              <a:t> </a:t>
            </a:r>
            <a:endParaRPr lang="es-CO" b="1" dirty="0">
              <a:solidFill>
                <a:srgbClr val="0070C0"/>
              </a:solidFill>
              <a:effectLst>
                <a:outerShdw blurRad="38100" dist="38100" dir="2700000" algn="tl">
                  <a:srgbClr val="C0C0C0"/>
                </a:outerShdw>
              </a:effectLst>
              <a:latin typeface="Arial" pitchFamily="34" charset="0"/>
            </a:endParaRPr>
          </a:p>
        </p:txBody>
      </p:sp>
      <p:sp>
        <p:nvSpPr>
          <p:cNvPr id="8" name="8 CuadroTexto"/>
          <p:cNvSpPr txBox="1">
            <a:spLocks noChangeArrowheads="1"/>
          </p:cNvSpPr>
          <p:nvPr/>
        </p:nvSpPr>
        <p:spPr bwMode="auto">
          <a:xfrm>
            <a:off x="5940152" y="1323121"/>
            <a:ext cx="2646319" cy="5016758"/>
          </a:xfrm>
          <a:prstGeom prst="rect">
            <a:avLst/>
          </a:prstGeom>
          <a:ln>
            <a:noFill/>
            <a:headEnd type="none" w="sm" len="sm"/>
            <a:tailEnd type="none" w="sm" len="sm"/>
          </a:ln>
        </p:spPr>
        <p:style>
          <a:lnRef idx="2">
            <a:schemeClr val="accent3"/>
          </a:lnRef>
          <a:fillRef idx="1">
            <a:schemeClr val="lt1"/>
          </a:fillRef>
          <a:effectRef idx="0">
            <a:schemeClr val="accent3"/>
          </a:effectRef>
          <a:fontRef idx="minor">
            <a:schemeClr val="dk1"/>
          </a:fontRef>
        </p:style>
        <p:txBody>
          <a:bodyPr wrap="square">
            <a:spAutoFit/>
          </a:bodyPr>
          <a:lstStyle>
            <a:defPPr>
              <a:defRPr lang="es-ES"/>
            </a:defPPr>
            <a:lvl1pPr algn="ctr">
              <a:spcBef>
                <a:spcPct val="50000"/>
              </a:spcBef>
              <a:buFontTx/>
              <a:buNone/>
              <a:defRPr sz="1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fontAlgn="auto">
              <a:spcAft>
                <a:spcPts val="0"/>
              </a:spcAft>
              <a:defRPr/>
            </a:pPr>
            <a:r>
              <a:rPr lang="es-CO" sz="2000" dirty="0" smtClean="0">
                <a:latin typeface="Arial" pitchFamily="34" charset="0"/>
                <a:cs typeface="Arial" pitchFamily="34" charset="0"/>
              </a:rPr>
              <a:t>Entre enero y octubre de 2012, el </a:t>
            </a:r>
            <a:r>
              <a:rPr lang="es-CO" sz="2000" dirty="0">
                <a:latin typeface="Arial" pitchFamily="34" charset="0"/>
                <a:cs typeface="Arial" pitchFamily="34" charset="0"/>
              </a:rPr>
              <a:t>área </a:t>
            </a:r>
            <a:r>
              <a:rPr lang="es-CO" sz="2000" dirty="0" smtClean="0">
                <a:latin typeface="Arial" pitchFamily="34" charset="0"/>
                <a:cs typeface="Arial" pitchFamily="34" charset="0"/>
              </a:rPr>
              <a:t>licenciada para construcción tuvo una caída frente a igual período de 2011. Esta situación se debe a que en 2011 los constructores se adelantaron a solicitar permisos de construcción antes de la entrada en vigencia de la Ley de Sismo Resistencia.</a:t>
            </a:r>
            <a:endParaRPr lang="en-US" sz="2000" dirty="0">
              <a:solidFill>
                <a:srgbClr val="FF0000"/>
              </a:solidFill>
              <a:latin typeface="Arial" pitchFamily="34" charset="0"/>
              <a:cs typeface="Arial" pitchFamily="34" charset="0"/>
            </a:endParaRPr>
          </a:p>
        </p:txBody>
      </p:sp>
      <p:sp>
        <p:nvSpPr>
          <p:cNvPr id="13" name="1 CuadroTexto"/>
          <p:cNvSpPr txBox="1"/>
          <p:nvPr/>
        </p:nvSpPr>
        <p:spPr>
          <a:xfrm>
            <a:off x="1182488" y="5052034"/>
            <a:ext cx="2606402" cy="36004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000" dirty="0">
                <a:latin typeface="Arial" pitchFamily="34" charset="0"/>
                <a:cs typeface="Arial" pitchFamily="34" charset="0"/>
              </a:rPr>
              <a:t>Fuente: </a:t>
            </a:r>
            <a:r>
              <a:rPr lang="es-ES" sz="1000" dirty="0" smtClean="0">
                <a:latin typeface="Arial" pitchFamily="34" charset="0"/>
                <a:cs typeface="Arial" pitchFamily="34" charset="0"/>
              </a:rPr>
              <a:t>DANE.</a:t>
            </a:r>
          </a:p>
          <a:p>
            <a:r>
              <a:rPr lang="es-ES" sz="1000" dirty="0" smtClean="0">
                <a:latin typeface="Arial" pitchFamily="34" charset="0"/>
                <a:cs typeface="Arial" pitchFamily="34" charset="0"/>
              </a:rPr>
              <a:t>Cálculos: SHD-Dirección de Estadísticas y Estudios Fiscales.</a:t>
            </a:r>
            <a:endParaRPr lang="es-ES" sz="1000" dirty="0">
              <a:latin typeface="Arial" pitchFamily="34" charset="0"/>
              <a:cs typeface="Arial" pitchFamily="34" charset="0"/>
            </a:endParaRPr>
          </a:p>
        </p:txBody>
      </p:sp>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grpSp>
        <p:nvGrpSpPr>
          <p:cNvPr id="12" name="11 Grupo"/>
          <p:cNvGrpSpPr/>
          <p:nvPr/>
        </p:nvGrpSpPr>
        <p:grpSpPr>
          <a:xfrm>
            <a:off x="3059832" y="6553200"/>
            <a:ext cx="2520338" cy="192956"/>
            <a:chOff x="3059832" y="6553200"/>
            <a:chExt cx="2520338" cy="192956"/>
          </a:xfrm>
        </p:grpSpPr>
        <p:sp>
          <p:nvSpPr>
            <p:cNvPr id="16" name="15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1" name="20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2" name="21 Cheurón"/>
            <p:cNvSpPr/>
            <p:nvPr/>
          </p:nvSpPr>
          <p:spPr bwMode="auto">
            <a:xfrm>
              <a:off x="3059832" y="655724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graphicFrame>
        <p:nvGraphicFramePr>
          <p:cNvPr id="23" name="22 Gráfico"/>
          <p:cNvGraphicFramePr/>
          <p:nvPr>
            <p:extLst>
              <p:ext uri="{D42A27DB-BD31-4B8C-83A1-F6EECF244321}">
                <p14:modId xmlns:p14="http://schemas.microsoft.com/office/powerpoint/2010/main" val="1702514855"/>
              </p:ext>
            </p:extLst>
          </p:nvPr>
        </p:nvGraphicFramePr>
        <p:xfrm>
          <a:off x="475693" y="1772816"/>
          <a:ext cx="5104477" cy="36392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8674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2296" name="4 Marcador de contenido"/>
          <p:cNvSpPr>
            <a:spLocks noGrp="1"/>
          </p:cNvSpPr>
          <p:nvPr>
            <p:ph idx="1"/>
          </p:nvPr>
        </p:nvSpPr>
        <p:spPr>
          <a:xfrm>
            <a:off x="3761453" y="119185"/>
            <a:ext cx="5040966" cy="765175"/>
          </a:xfrm>
        </p:spPr>
        <p:txBody>
          <a:bodyPr>
            <a:normAutofit lnSpcReduction="10000"/>
          </a:bodyPr>
          <a:lstStyle/>
          <a:p>
            <a:pPr algn="ctr">
              <a:lnSpc>
                <a:spcPct val="80000"/>
              </a:lnSpc>
              <a:buNone/>
              <a:defRPr/>
            </a:pPr>
            <a:r>
              <a:rPr lang="es-ES" sz="2900" b="1" dirty="0">
                <a:solidFill>
                  <a:schemeClr val="bg1"/>
                </a:solidFill>
                <a:latin typeface="Arial" pitchFamily="34" charset="0"/>
                <a:cs typeface="Arial" pitchFamily="34" charset="0"/>
              </a:rPr>
              <a:t>Principales sectores </a:t>
            </a:r>
            <a:r>
              <a:rPr lang="es-ES" sz="2900" b="1" dirty="0" smtClean="0">
                <a:solidFill>
                  <a:schemeClr val="bg1"/>
                </a:solidFill>
                <a:latin typeface="Arial" pitchFamily="34" charset="0"/>
                <a:cs typeface="Arial" pitchFamily="34" charset="0"/>
              </a:rPr>
              <a:t>económicos</a:t>
            </a:r>
            <a:endParaRPr lang="es-ES" sz="2900" b="1" dirty="0">
              <a:solidFill>
                <a:schemeClr val="bg1"/>
              </a:solidFill>
              <a:latin typeface="Arial" pitchFamily="34" charset="0"/>
              <a:cs typeface="Arial" pitchFamily="34" charset="0"/>
            </a:endParaRPr>
          </a:p>
        </p:txBody>
      </p:sp>
      <p:sp>
        <p:nvSpPr>
          <p:cNvPr id="14" name="13 Rectángulo"/>
          <p:cNvSpPr/>
          <p:nvPr/>
        </p:nvSpPr>
        <p:spPr>
          <a:xfrm>
            <a:off x="453488" y="1124744"/>
            <a:ext cx="5932884" cy="840230"/>
          </a:xfrm>
          <a:prstGeom prst="rect">
            <a:avLst/>
          </a:prstGeom>
        </p:spPr>
        <p:txBody>
          <a:bodyPr wrap="square">
            <a:spAutoFit/>
          </a:bodyPr>
          <a:lstStyle/>
          <a:p>
            <a:pPr algn="ctr">
              <a:lnSpc>
                <a:spcPct val="90000"/>
              </a:lnSpc>
              <a:defRPr/>
            </a:pPr>
            <a:r>
              <a:rPr lang="es-CO" b="1" dirty="0" smtClean="0">
                <a:solidFill>
                  <a:srgbClr val="0070C0"/>
                </a:solidFill>
                <a:effectLst>
                  <a:outerShdw blurRad="38100" dist="38100" dir="2700000" algn="tl">
                    <a:srgbClr val="C0C0C0"/>
                  </a:outerShdw>
                </a:effectLst>
                <a:latin typeface="Arial" pitchFamily="34" charset="0"/>
              </a:rPr>
              <a:t>Área </a:t>
            </a:r>
            <a:r>
              <a:rPr lang="es-CO" b="1" dirty="0">
                <a:solidFill>
                  <a:srgbClr val="0070C0"/>
                </a:solidFill>
                <a:effectLst>
                  <a:outerShdw blurRad="38100" dist="38100" dir="2700000" algn="tl">
                    <a:srgbClr val="C0C0C0"/>
                  </a:outerShdw>
                </a:effectLst>
                <a:latin typeface="Arial" pitchFamily="34" charset="0"/>
              </a:rPr>
              <a:t>licenciada Vivienda de interés Social (VIS) y diferente a interés social (NO VIS) para Bogotá</a:t>
            </a:r>
          </a:p>
          <a:p>
            <a:pPr algn="ctr">
              <a:lnSpc>
                <a:spcPct val="90000"/>
              </a:lnSpc>
              <a:defRPr/>
            </a:pPr>
            <a:r>
              <a:rPr lang="es-CO" b="1" dirty="0">
                <a:solidFill>
                  <a:srgbClr val="0070C0"/>
                </a:solidFill>
                <a:effectLst>
                  <a:outerShdw blurRad="38100" dist="38100" dir="2700000" algn="tl">
                    <a:srgbClr val="C0C0C0"/>
                  </a:outerShdw>
                </a:effectLst>
                <a:latin typeface="Arial" pitchFamily="34" charset="0"/>
              </a:rPr>
              <a:t>(Mensual, ene 2006- oct 2012</a:t>
            </a:r>
            <a:r>
              <a:rPr lang="es-CO" b="1" dirty="0" smtClean="0">
                <a:solidFill>
                  <a:srgbClr val="0070C0"/>
                </a:solidFill>
                <a:effectLst>
                  <a:outerShdw blurRad="38100" dist="38100" dir="2700000" algn="tl">
                    <a:srgbClr val="C0C0C0"/>
                  </a:outerShdw>
                </a:effectLst>
                <a:latin typeface="Arial" pitchFamily="34" charset="0"/>
              </a:rPr>
              <a:t>)</a:t>
            </a:r>
            <a:endParaRPr lang="es-CO" b="1" dirty="0">
              <a:solidFill>
                <a:srgbClr val="0070C0"/>
              </a:solidFill>
              <a:effectLst>
                <a:outerShdw blurRad="38100" dist="38100" dir="2700000" algn="tl">
                  <a:srgbClr val="C0C0C0"/>
                </a:outerShdw>
              </a:effectLst>
              <a:latin typeface="Arial" pitchFamily="34" charset="0"/>
            </a:endParaRPr>
          </a:p>
        </p:txBody>
      </p:sp>
      <p:sp>
        <p:nvSpPr>
          <p:cNvPr id="8" name="8 CuadroTexto"/>
          <p:cNvSpPr txBox="1">
            <a:spLocks noChangeArrowheads="1"/>
          </p:cNvSpPr>
          <p:nvPr/>
        </p:nvSpPr>
        <p:spPr bwMode="auto">
          <a:xfrm>
            <a:off x="6281936" y="1772816"/>
            <a:ext cx="2438052" cy="3785652"/>
          </a:xfrm>
          <a:prstGeom prst="rect">
            <a:avLst/>
          </a:prstGeom>
          <a:ln>
            <a:noFill/>
            <a:headEnd type="none" w="sm" len="sm"/>
            <a:tailEnd type="none" w="sm" len="sm"/>
          </a:ln>
        </p:spPr>
        <p:style>
          <a:lnRef idx="2">
            <a:schemeClr val="accent3"/>
          </a:lnRef>
          <a:fillRef idx="1">
            <a:schemeClr val="lt1"/>
          </a:fillRef>
          <a:effectRef idx="0">
            <a:schemeClr val="accent3"/>
          </a:effectRef>
          <a:fontRef idx="minor">
            <a:schemeClr val="dk1"/>
          </a:fontRef>
        </p:style>
        <p:txBody>
          <a:bodyPr wrap="square">
            <a:spAutoFit/>
          </a:bodyPr>
          <a:lstStyle>
            <a:defPPr>
              <a:defRPr lang="es-ES"/>
            </a:defPPr>
            <a:lvl1pPr algn="ctr">
              <a:spcBef>
                <a:spcPct val="50000"/>
              </a:spcBef>
              <a:buFontTx/>
              <a:buNone/>
              <a:defRPr sz="1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fontAlgn="auto">
              <a:spcAft>
                <a:spcPts val="0"/>
              </a:spcAft>
              <a:defRPr/>
            </a:pPr>
            <a:r>
              <a:rPr lang="es-CO" sz="2000" dirty="0" smtClean="0">
                <a:latin typeface="Arial" pitchFamily="34" charset="0"/>
                <a:cs typeface="Arial" pitchFamily="34" charset="0"/>
              </a:rPr>
              <a:t>En septiembre y octubre de 2012 el área licenciada para construcción de  vivienda disminuyó frente al área licenciada en agosto; no obstante, fue superior a los respectivos meses de 2011.</a:t>
            </a:r>
            <a:endParaRPr lang="en-US" sz="2000" dirty="0">
              <a:solidFill>
                <a:srgbClr val="FF0000"/>
              </a:solidFill>
              <a:latin typeface="Arial" pitchFamily="34" charset="0"/>
              <a:cs typeface="Arial" pitchFamily="34" charset="0"/>
            </a:endParaRPr>
          </a:p>
        </p:txBody>
      </p:sp>
      <p:sp>
        <p:nvSpPr>
          <p:cNvPr id="13" name="1 CuadroTexto"/>
          <p:cNvSpPr txBox="1"/>
          <p:nvPr/>
        </p:nvSpPr>
        <p:spPr>
          <a:xfrm>
            <a:off x="1173105" y="5463047"/>
            <a:ext cx="2606402" cy="36004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800" dirty="0">
                <a:latin typeface="Arial" pitchFamily="34" charset="0"/>
                <a:cs typeface="Arial" pitchFamily="34" charset="0"/>
              </a:rPr>
              <a:t>Fuente: </a:t>
            </a:r>
            <a:r>
              <a:rPr lang="es-ES" sz="800" dirty="0" smtClean="0">
                <a:latin typeface="Arial" pitchFamily="34" charset="0"/>
                <a:cs typeface="Arial" pitchFamily="34" charset="0"/>
              </a:rPr>
              <a:t>DANE.</a:t>
            </a:r>
          </a:p>
          <a:p>
            <a:r>
              <a:rPr lang="es-ES" sz="800" dirty="0" smtClean="0">
                <a:latin typeface="Arial" pitchFamily="34" charset="0"/>
                <a:cs typeface="Arial" pitchFamily="34" charset="0"/>
              </a:rPr>
              <a:t>Cálculos: SHD-Dirección de Estadísticas y Estudios Fiscales.</a:t>
            </a:r>
            <a:endParaRPr lang="es-ES" sz="800" dirty="0">
              <a:latin typeface="Arial" pitchFamily="34" charset="0"/>
              <a:cs typeface="Arial" pitchFamily="34" charset="0"/>
            </a:endParaRPr>
          </a:p>
        </p:txBody>
      </p:sp>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grpSp>
        <p:nvGrpSpPr>
          <p:cNvPr id="12" name="11 Grupo"/>
          <p:cNvGrpSpPr/>
          <p:nvPr/>
        </p:nvGrpSpPr>
        <p:grpSpPr>
          <a:xfrm>
            <a:off x="3059832" y="6553200"/>
            <a:ext cx="2520338" cy="192956"/>
            <a:chOff x="3059832" y="6553200"/>
            <a:chExt cx="2520338" cy="192956"/>
          </a:xfrm>
        </p:grpSpPr>
        <p:sp>
          <p:nvSpPr>
            <p:cNvPr id="16" name="15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1" name="20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2" name="21 Cheurón"/>
            <p:cNvSpPr/>
            <p:nvPr/>
          </p:nvSpPr>
          <p:spPr bwMode="auto">
            <a:xfrm>
              <a:off x="3059832" y="655724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graphicFrame>
        <p:nvGraphicFramePr>
          <p:cNvPr id="24" name="23 Gráfico"/>
          <p:cNvGraphicFramePr/>
          <p:nvPr>
            <p:extLst>
              <p:ext uri="{D42A27DB-BD31-4B8C-83A1-F6EECF244321}">
                <p14:modId xmlns:p14="http://schemas.microsoft.com/office/powerpoint/2010/main" val="1064492105"/>
              </p:ext>
            </p:extLst>
          </p:nvPr>
        </p:nvGraphicFramePr>
        <p:xfrm>
          <a:off x="531642" y="1872472"/>
          <a:ext cx="5416477" cy="37167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3645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2296" name="4 Marcador de contenido"/>
          <p:cNvSpPr>
            <a:spLocks noGrp="1"/>
          </p:cNvSpPr>
          <p:nvPr>
            <p:ph idx="1"/>
          </p:nvPr>
        </p:nvSpPr>
        <p:spPr>
          <a:xfrm>
            <a:off x="3761453" y="119185"/>
            <a:ext cx="5040966" cy="765175"/>
          </a:xfrm>
        </p:spPr>
        <p:txBody>
          <a:bodyPr>
            <a:normAutofit lnSpcReduction="10000"/>
          </a:bodyPr>
          <a:lstStyle/>
          <a:p>
            <a:pPr algn="ctr">
              <a:lnSpc>
                <a:spcPct val="80000"/>
              </a:lnSpc>
              <a:buNone/>
              <a:defRPr/>
            </a:pPr>
            <a:r>
              <a:rPr lang="es-ES" sz="2900" b="1" dirty="0">
                <a:solidFill>
                  <a:schemeClr val="bg1"/>
                </a:solidFill>
                <a:latin typeface="Arial" pitchFamily="34" charset="0"/>
                <a:cs typeface="Arial" pitchFamily="34" charset="0"/>
              </a:rPr>
              <a:t>Principales sectores </a:t>
            </a:r>
            <a:r>
              <a:rPr lang="es-ES" sz="2900" b="1" dirty="0" smtClean="0">
                <a:solidFill>
                  <a:schemeClr val="bg1"/>
                </a:solidFill>
                <a:latin typeface="Arial" pitchFamily="34" charset="0"/>
                <a:cs typeface="Arial" pitchFamily="34" charset="0"/>
              </a:rPr>
              <a:t>económicos</a:t>
            </a:r>
            <a:endParaRPr lang="es-ES" sz="2900" b="1" dirty="0">
              <a:solidFill>
                <a:schemeClr val="bg1"/>
              </a:solidFill>
              <a:latin typeface="Arial" pitchFamily="34" charset="0"/>
              <a:cs typeface="Arial" pitchFamily="34" charset="0"/>
            </a:endParaRPr>
          </a:p>
        </p:txBody>
      </p:sp>
      <p:sp>
        <p:nvSpPr>
          <p:cNvPr id="14" name="13 Rectángulo"/>
          <p:cNvSpPr/>
          <p:nvPr/>
        </p:nvSpPr>
        <p:spPr>
          <a:xfrm>
            <a:off x="349052" y="1052736"/>
            <a:ext cx="5932884" cy="840230"/>
          </a:xfrm>
          <a:prstGeom prst="rect">
            <a:avLst/>
          </a:prstGeom>
        </p:spPr>
        <p:txBody>
          <a:bodyPr wrap="square">
            <a:spAutoFit/>
          </a:bodyPr>
          <a:lstStyle/>
          <a:p>
            <a:pPr algn="ctr">
              <a:lnSpc>
                <a:spcPct val="90000"/>
              </a:lnSpc>
              <a:defRPr/>
            </a:pPr>
            <a:r>
              <a:rPr lang="es-CO" b="1" dirty="0" smtClean="0">
                <a:solidFill>
                  <a:srgbClr val="0070C0"/>
                </a:solidFill>
                <a:effectLst>
                  <a:outerShdw blurRad="38100" dist="38100" dir="2700000" algn="tl">
                    <a:srgbClr val="C0C0C0"/>
                  </a:outerShdw>
                </a:effectLst>
                <a:latin typeface="Arial" pitchFamily="34" charset="0"/>
              </a:rPr>
              <a:t>Dinámica </a:t>
            </a:r>
            <a:r>
              <a:rPr lang="es-CO" b="1" dirty="0">
                <a:solidFill>
                  <a:srgbClr val="0070C0"/>
                </a:solidFill>
                <a:effectLst>
                  <a:outerShdw blurRad="38100" dist="38100" dir="2700000" algn="tl">
                    <a:srgbClr val="C0C0C0"/>
                  </a:outerShdw>
                </a:effectLst>
                <a:latin typeface="Arial" pitchFamily="34" charset="0"/>
              </a:rPr>
              <a:t>área licenciada para vivienda VIS y no VIS Bogotá</a:t>
            </a:r>
          </a:p>
          <a:p>
            <a:pPr algn="ctr">
              <a:lnSpc>
                <a:spcPct val="90000"/>
              </a:lnSpc>
              <a:defRPr/>
            </a:pPr>
            <a:r>
              <a:rPr lang="es-CO" b="1" dirty="0">
                <a:solidFill>
                  <a:srgbClr val="0070C0"/>
                </a:solidFill>
                <a:effectLst>
                  <a:outerShdw blurRad="38100" dist="38100" dir="2700000" algn="tl">
                    <a:srgbClr val="C0C0C0"/>
                  </a:outerShdw>
                </a:effectLst>
                <a:latin typeface="Arial" pitchFamily="34" charset="0"/>
              </a:rPr>
              <a:t>(Variación anual </a:t>
            </a:r>
            <a:r>
              <a:rPr lang="es-CO" b="1" dirty="0" smtClean="0">
                <a:solidFill>
                  <a:srgbClr val="0070C0"/>
                </a:solidFill>
                <a:effectLst>
                  <a:outerShdw blurRad="38100" dist="38100" dir="2700000" algn="tl">
                    <a:srgbClr val="C0C0C0"/>
                  </a:outerShdw>
                </a:effectLst>
                <a:latin typeface="Arial" pitchFamily="34" charset="0"/>
              </a:rPr>
              <a:t>ene </a:t>
            </a:r>
            <a:r>
              <a:rPr lang="es-CO" b="1" dirty="0">
                <a:solidFill>
                  <a:srgbClr val="0070C0"/>
                </a:solidFill>
                <a:effectLst>
                  <a:outerShdw blurRad="38100" dist="38100" dir="2700000" algn="tl">
                    <a:srgbClr val="C0C0C0"/>
                  </a:outerShdw>
                </a:effectLst>
                <a:latin typeface="Arial" pitchFamily="34" charset="0"/>
              </a:rPr>
              <a:t>2008- </a:t>
            </a:r>
            <a:r>
              <a:rPr lang="es-CO" b="1" dirty="0" smtClean="0">
                <a:solidFill>
                  <a:srgbClr val="0070C0"/>
                </a:solidFill>
                <a:effectLst>
                  <a:outerShdw blurRad="38100" dist="38100" dir="2700000" algn="tl">
                    <a:srgbClr val="C0C0C0"/>
                  </a:outerShdw>
                </a:effectLst>
                <a:latin typeface="Arial" pitchFamily="34" charset="0"/>
              </a:rPr>
              <a:t>oct </a:t>
            </a:r>
            <a:r>
              <a:rPr lang="es-CO" b="1" dirty="0">
                <a:solidFill>
                  <a:srgbClr val="0070C0"/>
                </a:solidFill>
                <a:effectLst>
                  <a:outerShdw blurRad="38100" dist="38100" dir="2700000" algn="tl">
                    <a:srgbClr val="C0C0C0"/>
                  </a:outerShdw>
                </a:effectLst>
                <a:latin typeface="Arial" pitchFamily="34" charset="0"/>
              </a:rPr>
              <a:t>2012</a:t>
            </a:r>
            <a:r>
              <a:rPr lang="es-CO" b="1" dirty="0" smtClean="0">
                <a:solidFill>
                  <a:srgbClr val="0070C0"/>
                </a:solidFill>
                <a:effectLst>
                  <a:outerShdw blurRad="38100" dist="38100" dir="2700000" algn="tl">
                    <a:srgbClr val="C0C0C0"/>
                  </a:outerShdw>
                </a:effectLst>
                <a:latin typeface="Arial" pitchFamily="34" charset="0"/>
              </a:rPr>
              <a:t>)</a:t>
            </a:r>
            <a:endParaRPr lang="es-CO" b="1" dirty="0">
              <a:solidFill>
                <a:srgbClr val="0070C0"/>
              </a:solidFill>
              <a:effectLst>
                <a:outerShdw blurRad="38100" dist="38100" dir="2700000" algn="tl">
                  <a:srgbClr val="C0C0C0"/>
                </a:outerShdw>
              </a:effectLst>
              <a:latin typeface="Arial" pitchFamily="34" charset="0"/>
            </a:endParaRPr>
          </a:p>
        </p:txBody>
      </p:sp>
      <p:sp>
        <p:nvSpPr>
          <p:cNvPr id="8" name="8 CuadroTexto"/>
          <p:cNvSpPr txBox="1">
            <a:spLocks noChangeArrowheads="1"/>
          </p:cNvSpPr>
          <p:nvPr/>
        </p:nvSpPr>
        <p:spPr bwMode="auto">
          <a:xfrm>
            <a:off x="6084168" y="1340768"/>
            <a:ext cx="2588076" cy="4401205"/>
          </a:xfrm>
          <a:prstGeom prst="rect">
            <a:avLst/>
          </a:prstGeom>
          <a:ln>
            <a:noFill/>
            <a:headEnd type="none" w="sm" len="sm"/>
            <a:tailEnd type="none" w="sm" len="sm"/>
          </a:ln>
        </p:spPr>
        <p:style>
          <a:lnRef idx="2">
            <a:schemeClr val="accent3"/>
          </a:lnRef>
          <a:fillRef idx="1">
            <a:schemeClr val="lt1"/>
          </a:fillRef>
          <a:effectRef idx="0">
            <a:schemeClr val="accent3"/>
          </a:effectRef>
          <a:fontRef idx="minor">
            <a:schemeClr val="dk1"/>
          </a:fontRef>
        </p:style>
        <p:txBody>
          <a:bodyPr wrap="square">
            <a:spAutoFit/>
          </a:bodyPr>
          <a:lstStyle>
            <a:defPPr>
              <a:defRPr lang="es-ES"/>
            </a:defPPr>
            <a:lvl1pPr algn="ctr">
              <a:spcBef>
                <a:spcPct val="50000"/>
              </a:spcBef>
              <a:buFontTx/>
              <a:buNone/>
              <a:defRPr sz="1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fontAlgn="auto">
              <a:spcAft>
                <a:spcPts val="0"/>
              </a:spcAft>
              <a:defRPr/>
            </a:pPr>
            <a:r>
              <a:rPr lang="es-CO" sz="2000" dirty="0" smtClean="0">
                <a:latin typeface="Arial" pitchFamily="34" charset="0"/>
                <a:cs typeface="Arial" pitchFamily="34" charset="0"/>
              </a:rPr>
              <a:t>A pesar de que en el acumulado del último año el área licenciada disminuyó, en los dos últimos meses se observa un importante repunte, lo que indica la terminación de los efectos distorsionadores de la Ley de Sismo Resistencia.</a:t>
            </a:r>
            <a:endParaRPr lang="en-US" sz="2000" dirty="0">
              <a:solidFill>
                <a:srgbClr val="FF0000"/>
              </a:solidFill>
              <a:latin typeface="Arial" pitchFamily="34" charset="0"/>
              <a:cs typeface="Arial" pitchFamily="34" charset="0"/>
            </a:endParaRPr>
          </a:p>
        </p:txBody>
      </p:sp>
      <p:sp>
        <p:nvSpPr>
          <p:cNvPr id="13" name="1 CuadroTexto"/>
          <p:cNvSpPr txBox="1"/>
          <p:nvPr/>
        </p:nvSpPr>
        <p:spPr>
          <a:xfrm>
            <a:off x="1173105" y="5310307"/>
            <a:ext cx="2606402" cy="36004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800" dirty="0">
                <a:latin typeface="Arial" pitchFamily="34" charset="0"/>
                <a:cs typeface="Arial" pitchFamily="34" charset="0"/>
              </a:rPr>
              <a:t>Fuente: </a:t>
            </a:r>
            <a:r>
              <a:rPr lang="es-ES" sz="800" dirty="0" smtClean="0">
                <a:latin typeface="Arial" pitchFamily="34" charset="0"/>
                <a:cs typeface="Arial" pitchFamily="34" charset="0"/>
              </a:rPr>
              <a:t>DANE.</a:t>
            </a:r>
          </a:p>
          <a:p>
            <a:r>
              <a:rPr lang="es-ES" sz="800" dirty="0" smtClean="0">
                <a:latin typeface="Arial" pitchFamily="34" charset="0"/>
                <a:cs typeface="Arial" pitchFamily="34" charset="0"/>
              </a:rPr>
              <a:t>Cálculos: SHD-Dirección de Estadísticas y Estudios Fiscales</a:t>
            </a:r>
            <a:r>
              <a:rPr lang="es-ES" sz="1000" dirty="0" smtClean="0">
                <a:latin typeface="Arial" pitchFamily="34" charset="0"/>
                <a:cs typeface="Arial" pitchFamily="34" charset="0"/>
              </a:rPr>
              <a:t>.</a:t>
            </a:r>
            <a:endParaRPr lang="es-ES" sz="1000" dirty="0">
              <a:latin typeface="Arial" pitchFamily="34" charset="0"/>
              <a:cs typeface="Arial" pitchFamily="34" charset="0"/>
            </a:endParaRPr>
          </a:p>
        </p:txBody>
      </p:sp>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grpSp>
        <p:nvGrpSpPr>
          <p:cNvPr id="12" name="11 Grupo"/>
          <p:cNvGrpSpPr/>
          <p:nvPr/>
        </p:nvGrpSpPr>
        <p:grpSpPr>
          <a:xfrm>
            <a:off x="3059832" y="6553200"/>
            <a:ext cx="2520338" cy="192956"/>
            <a:chOff x="3059832" y="6553200"/>
            <a:chExt cx="2520338" cy="192956"/>
          </a:xfrm>
        </p:grpSpPr>
        <p:sp>
          <p:nvSpPr>
            <p:cNvPr id="16" name="15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1" name="20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2" name="21 Cheurón"/>
            <p:cNvSpPr/>
            <p:nvPr/>
          </p:nvSpPr>
          <p:spPr bwMode="auto">
            <a:xfrm>
              <a:off x="3059832" y="655724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graphicFrame>
        <p:nvGraphicFramePr>
          <p:cNvPr id="24" name="23 Gráfico"/>
          <p:cNvGraphicFramePr/>
          <p:nvPr>
            <p:extLst>
              <p:ext uri="{D42A27DB-BD31-4B8C-83A1-F6EECF244321}">
                <p14:modId xmlns:p14="http://schemas.microsoft.com/office/powerpoint/2010/main" val="3823772940"/>
              </p:ext>
            </p:extLst>
          </p:nvPr>
        </p:nvGraphicFramePr>
        <p:xfrm>
          <a:off x="395536" y="1772816"/>
          <a:ext cx="5513070" cy="40324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90091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2296" name="4 Marcador de contenido"/>
          <p:cNvSpPr>
            <a:spLocks noGrp="1"/>
          </p:cNvSpPr>
          <p:nvPr>
            <p:ph idx="1"/>
          </p:nvPr>
        </p:nvSpPr>
        <p:spPr>
          <a:xfrm>
            <a:off x="3779506" y="188913"/>
            <a:ext cx="5184981" cy="576262"/>
          </a:xfrm>
        </p:spPr>
        <p:txBody>
          <a:bodyPr>
            <a:normAutofit fontScale="85000" lnSpcReduction="20000"/>
          </a:bodyPr>
          <a:lstStyle/>
          <a:p>
            <a:pPr algn="ctr">
              <a:lnSpc>
                <a:spcPct val="80000"/>
              </a:lnSpc>
              <a:buNone/>
              <a:defRPr/>
            </a:pPr>
            <a:r>
              <a:rPr lang="es-ES" sz="2900" b="1" dirty="0">
                <a:solidFill>
                  <a:schemeClr val="bg1"/>
                </a:solidFill>
                <a:latin typeface="Arial" pitchFamily="34" charset="0"/>
                <a:cs typeface="Arial" pitchFamily="34" charset="0"/>
              </a:rPr>
              <a:t>Principales sectores </a:t>
            </a:r>
            <a:r>
              <a:rPr lang="es-ES" sz="2900" b="1" dirty="0" smtClean="0">
                <a:solidFill>
                  <a:schemeClr val="bg1"/>
                </a:solidFill>
                <a:latin typeface="Arial" pitchFamily="34" charset="0"/>
                <a:cs typeface="Arial" pitchFamily="34" charset="0"/>
              </a:rPr>
              <a:t>económicos</a:t>
            </a:r>
            <a:endParaRPr lang="es-ES" sz="2900" b="1" dirty="0">
              <a:solidFill>
                <a:schemeClr val="bg1"/>
              </a:solidFill>
              <a:latin typeface="Arial" pitchFamily="34" charset="0"/>
              <a:cs typeface="Arial" pitchFamily="34" charset="0"/>
            </a:endParaRPr>
          </a:p>
        </p:txBody>
      </p:sp>
      <p:sp>
        <p:nvSpPr>
          <p:cNvPr id="14" name="13 Rectángulo"/>
          <p:cNvSpPr/>
          <p:nvPr/>
        </p:nvSpPr>
        <p:spPr>
          <a:xfrm>
            <a:off x="179511" y="1268760"/>
            <a:ext cx="5508683" cy="590931"/>
          </a:xfrm>
          <a:prstGeom prst="rect">
            <a:avLst/>
          </a:prstGeom>
        </p:spPr>
        <p:txBody>
          <a:bodyPr wrap="square">
            <a:spAutoFit/>
          </a:bodyPr>
          <a:lstStyle/>
          <a:p>
            <a:pPr algn="ctr">
              <a:lnSpc>
                <a:spcPct val="90000"/>
              </a:lnSpc>
              <a:defRPr/>
            </a:pPr>
            <a:r>
              <a:rPr lang="es-CO" b="1" dirty="0" smtClean="0">
                <a:solidFill>
                  <a:srgbClr val="0070C0"/>
                </a:solidFill>
                <a:effectLst>
                  <a:outerShdw blurRad="38100" dist="38100" dir="2700000" algn="tl">
                    <a:srgbClr val="C0C0C0"/>
                  </a:outerShdw>
                </a:effectLst>
                <a:latin typeface="Arial" pitchFamily="34" charset="0"/>
              </a:rPr>
              <a:t>Disposición de los hogares a comprar vivienda</a:t>
            </a:r>
          </a:p>
          <a:p>
            <a:pPr algn="ctr">
              <a:lnSpc>
                <a:spcPct val="90000"/>
              </a:lnSpc>
              <a:defRPr/>
            </a:pPr>
            <a:r>
              <a:rPr lang="es-CO" b="1" dirty="0" smtClean="0">
                <a:solidFill>
                  <a:srgbClr val="0070C0"/>
                </a:solidFill>
                <a:effectLst>
                  <a:outerShdw blurRad="38100" dist="38100" dir="2700000" algn="tl">
                    <a:srgbClr val="C0C0C0"/>
                  </a:outerShdw>
                </a:effectLst>
                <a:latin typeface="Arial" pitchFamily="34" charset="0"/>
              </a:rPr>
              <a:t>Enero 2006 - Diciembre 2012</a:t>
            </a:r>
            <a:endParaRPr lang="es-CO" b="1" dirty="0">
              <a:solidFill>
                <a:srgbClr val="0070C0"/>
              </a:solidFill>
              <a:effectLst>
                <a:outerShdw blurRad="38100" dist="38100" dir="2700000" algn="tl">
                  <a:srgbClr val="C0C0C0"/>
                </a:outerShdw>
              </a:effectLst>
              <a:latin typeface="Arial" pitchFamily="34" charset="0"/>
            </a:endParaRPr>
          </a:p>
        </p:txBody>
      </p:sp>
      <p:sp>
        <p:nvSpPr>
          <p:cNvPr id="8" name="8 CuadroTexto"/>
          <p:cNvSpPr txBox="1">
            <a:spLocks noChangeArrowheads="1"/>
          </p:cNvSpPr>
          <p:nvPr/>
        </p:nvSpPr>
        <p:spPr bwMode="auto">
          <a:xfrm>
            <a:off x="5940152" y="1412776"/>
            <a:ext cx="2635820" cy="4401205"/>
          </a:xfrm>
          <a:prstGeom prst="rect">
            <a:avLst/>
          </a:prstGeom>
          <a:ln>
            <a:noFill/>
            <a:headEnd type="none" w="sm" len="sm"/>
            <a:tailEnd type="none" w="sm" len="sm"/>
          </a:ln>
        </p:spPr>
        <p:style>
          <a:lnRef idx="2">
            <a:schemeClr val="accent3"/>
          </a:lnRef>
          <a:fillRef idx="1">
            <a:schemeClr val="lt1"/>
          </a:fillRef>
          <a:effectRef idx="0">
            <a:schemeClr val="accent3"/>
          </a:effectRef>
          <a:fontRef idx="minor">
            <a:schemeClr val="dk1"/>
          </a:fontRef>
        </p:style>
        <p:txBody>
          <a:bodyPr wrap="square">
            <a:spAutoFit/>
          </a:bodyPr>
          <a:lstStyle>
            <a:defPPr>
              <a:defRPr lang="es-ES"/>
            </a:defPPr>
            <a:lvl1pPr algn="ctr">
              <a:spcBef>
                <a:spcPct val="50000"/>
              </a:spcBef>
              <a:buFontTx/>
              <a:buNone/>
              <a:defRPr sz="1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fontAlgn="auto">
              <a:spcAft>
                <a:spcPts val="0"/>
              </a:spcAft>
              <a:defRPr/>
            </a:pPr>
            <a:r>
              <a:rPr lang="es-CO" sz="2000" dirty="0" smtClean="0">
                <a:latin typeface="Arial" pitchFamily="34" charset="0"/>
                <a:cs typeface="Arial" pitchFamily="34" charset="0"/>
              </a:rPr>
              <a:t>La disposición de los hogares bogotanos a comprar vivienda viene deteriorándose desde finales de 2011;  fenómeno que está relacionado con la caída de la demanda interna que ha caracterizado en el último año tanto a la economía distrital, como nacional y mundial.</a:t>
            </a:r>
            <a:endParaRPr lang="es-CO" sz="2000" dirty="0">
              <a:latin typeface="Arial" pitchFamily="34" charset="0"/>
              <a:cs typeface="Arial" pitchFamily="34" charset="0"/>
            </a:endParaRPr>
          </a:p>
        </p:txBody>
      </p:sp>
      <p:sp>
        <p:nvSpPr>
          <p:cNvPr id="13" name="1 CuadroTexto"/>
          <p:cNvSpPr txBox="1"/>
          <p:nvPr/>
        </p:nvSpPr>
        <p:spPr>
          <a:xfrm>
            <a:off x="906555" y="5490255"/>
            <a:ext cx="2606402" cy="36004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800" dirty="0">
                <a:latin typeface="Arial" pitchFamily="34" charset="0"/>
                <a:cs typeface="Arial" pitchFamily="34" charset="0"/>
              </a:rPr>
              <a:t>Fuente: </a:t>
            </a:r>
            <a:r>
              <a:rPr lang="es-ES" sz="800" dirty="0" err="1" smtClean="0">
                <a:latin typeface="Arial" pitchFamily="34" charset="0"/>
                <a:cs typeface="Arial" pitchFamily="34" charset="0"/>
              </a:rPr>
              <a:t>Fedesarrollo</a:t>
            </a:r>
            <a:r>
              <a:rPr lang="es-ES" sz="800" dirty="0" smtClean="0">
                <a:latin typeface="Arial" pitchFamily="34" charset="0"/>
                <a:cs typeface="Arial" pitchFamily="34" charset="0"/>
              </a:rPr>
              <a:t> y Galería Inmobiliaria.</a:t>
            </a:r>
          </a:p>
          <a:p>
            <a:r>
              <a:rPr lang="es-ES" sz="800" dirty="0" smtClean="0">
                <a:latin typeface="Arial" pitchFamily="34" charset="0"/>
                <a:cs typeface="Arial" pitchFamily="34" charset="0"/>
              </a:rPr>
              <a:t>Cálculos: SHD-Dirección de Estadísticas y Estudios Fiscales.</a:t>
            </a:r>
            <a:endParaRPr lang="es-ES" sz="800" dirty="0">
              <a:latin typeface="Arial" pitchFamily="34" charset="0"/>
              <a:cs typeface="Arial" pitchFamily="34" charset="0"/>
            </a:endParaRPr>
          </a:p>
        </p:txBody>
      </p:sp>
      <p:pic>
        <p:nvPicPr>
          <p:cNvPr id="12" name="1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grpSp>
        <p:nvGrpSpPr>
          <p:cNvPr id="15" name="14 Grupo"/>
          <p:cNvGrpSpPr/>
          <p:nvPr/>
        </p:nvGrpSpPr>
        <p:grpSpPr>
          <a:xfrm>
            <a:off x="3059832" y="6553200"/>
            <a:ext cx="2520338" cy="192956"/>
            <a:chOff x="3059832" y="6553200"/>
            <a:chExt cx="2520338" cy="192956"/>
          </a:xfrm>
        </p:grpSpPr>
        <p:sp>
          <p:nvSpPr>
            <p:cNvPr id="16" name="15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1" name="20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2" name="21 Cheurón"/>
            <p:cNvSpPr/>
            <p:nvPr/>
          </p:nvSpPr>
          <p:spPr bwMode="auto">
            <a:xfrm>
              <a:off x="3059832" y="655724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graphicFrame>
        <p:nvGraphicFramePr>
          <p:cNvPr id="24" name="23 Gráfico"/>
          <p:cNvGraphicFramePr/>
          <p:nvPr>
            <p:extLst>
              <p:ext uri="{D42A27DB-BD31-4B8C-83A1-F6EECF244321}">
                <p14:modId xmlns:p14="http://schemas.microsoft.com/office/powerpoint/2010/main" val="3631920685"/>
              </p:ext>
            </p:extLst>
          </p:nvPr>
        </p:nvGraphicFramePr>
        <p:xfrm>
          <a:off x="324212" y="1772815"/>
          <a:ext cx="5363983" cy="37174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38640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2296" name="4 Marcador de contenido"/>
          <p:cNvSpPr>
            <a:spLocks noGrp="1"/>
          </p:cNvSpPr>
          <p:nvPr>
            <p:ph idx="1"/>
          </p:nvPr>
        </p:nvSpPr>
        <p:spPr>
          <a:xfrm>
            <a:off x="3779506" y="188913"/>
            <a:ext cx="5184981" cy="576262"/>
          </a:xfrm>
        </p:spPr>
        <p:txBody>
          <a:bodyPr>
            <a:normAutofit fontScale="85000" lnSpcReduction="20000"/>
          </a:bodyPr>
          <a:lstStyle/>
          <a:p>
            <a:pPr algn="ctr">
              <a:lnSpc>
                <a:spcPct val="80000"/>
              </a:lnSpc>
              <a:buNone/>
              <a:defRPr/>
            </a:pPr>
            <a:r>
              <a:rPr lang="es-ES" sz="2900" b="1" dirty="0">
                <a:solidFill>
                  <a:schemeClr val="bg1"/>
                </a:solidFill>
                <a:latin typeface="Arial" pitchFamily="34" charset="0"/>
                <a:cs typeface="Arial" pitchFamily="34" charset="0"/>
              </a:rPr>
              <a:t>Principales sectores </a:t>
            </a:r>
            <a:r>
              <a:rPr lang="es-ES" sz="2900" b="1" dirty="0" smtClean="0">
                <a:solidFill>
                  <a:schemeClr val="bg1"/>
                </a:solidFill>
                <a:latin typeface="Arial" pitchFamily="34" charset="0"/>
                <a:cs typeface="Arial" pitchFamily="34" charset="0"/>
              </a:rPr>
              <a:t>económicos</a:t>
            </a:r>
            <a:endParaRPr lang="es-ES" sz="2900" b="1" dirty="0">
              <a:solidFill>
                <a:schemeClr val="bg1"/>
              </a:solidFill>
              <a:latin typeface="Arial" pitchFamily="34" charset="0"/>
              <a:cs typeface="Arial" pitchFamily="34" charset="0"/>
            </a:endParaRPr>
          </a:p>
        </p:txBody>
      </p:sp>
      <p:sp>
        <p:nvSpPr>
          <p:cNvPr id="14" name="13 Rectángulo"/>
          <p:cNvSpPr/>
          <p:nvPr/>
        </p:nvSpPr>
        <p:spPr>
          <a:xfrm>
            <a:off x="179511" y="1268760"/>
            <a:ext cx="5508683" cy="840230"/>
          </a:xfrm>
          <a:prstGeom prst="rect">
            <a:avLst/>
          </a:prstGeom>
        </p:spPr>
        <p:txBody>
          <a:bodyPr wrap="square">
            <a:spAutoFit/>
          </a:bodyPr>
          <a:lstStyle/>
          <a:p>
            <a:pPr algn="ctr">
              <a:lnSpc>
                <a:spcPct val="90000"/>
              </a:lnSpc>
              <a:defRPr/>
            </a:pPr>
            <a:r>
              <a:rPr lang="es-CO" b="1" dirty="0" smtClean="0">
                <a:solidFill>
                  <a:srgbClr val="0070C0"/>
                </a:solidFill>
                <a:effectLst>
                  <a:outerShdw blurRad="38100" dist="38100" dir="2700000" algn="tl">
                    <a:srgbClr val="C0C0C0"/>
                  </a:outerShdw>
                </a:effectLst>
                <a:latin typeface="Arial" pitchFamily="34" charset="0"/>
              </a:rPr>
              <a:t>Ventas de vivienda nueva</a:t>
            </a:r>
          </a:p>
          <a:p>
            <a:pPr algn="ctr">
              <a:lnSpc>
                <a:spcPct val="90000"/>
              </a:lnSpc>
              <a:defRPr/>
            </a:pPr>
            <a:r>
              <a:rPr lang="es-CO" b="1" dirty="0" smtClean="0">
                <a:solidFill>
                  <a:srgbClr val="0070C0"/>
                </a:solidFill>
                <a:effectLst>
                  <a:outerShdw blurRad="38100" dist="38100" dir="2700000" algn="tl">
                    <a:srgbClr val="C0C0C0"/>
                  </a:outerShdw>
                </a:effectLst>
                <a:latin typeface="Arial" pitchFamily="34" charset="0"/>
              </a:rPr>
              <a:t>Acumulado 12 meses</a:t>
            </a:r>
          </a:p>
          <a:p>
            <a:pPr algn="ctr">
              <a:lnSpc>
                <a:spcPct val="90000"/>
              </a:lnSpc>
              <a:defRPr/>
            </a:pPr>
            <a:r>
              <a:rPr lang="es-CO" b="1" dirty="0" smtClean="0">
                <a:solidFill>
                  <a:srgbClr val="0070C0"/>
                </a:solidFill>
                <a:effectLst>
                  <a:outerShdw blurRad="38100" dist="38100" dir="2700000" algn="tl">
                    <a:srgbClr val="C0C0C0"/>
                  </a:outerShdw>
                </a:effectLst>
                <a:latin typeface="Arial" pitchFamily="34" charset="0"/>
              </a:rPr>
              <a:t>Enero 2006 - Diciembre 2012</a:t>
            </a:r>
            <a:endParaRPr lang="es-CO" b="1" dirty="0">
              <a:solidFill>
                <a:srgbClr val="0070C0"/>
              </a:solidFill>
              <a:effectLst>
                <a:outerShdw blurRad="38100" dist="38100" dir="2700000" algn="tl">
                  <a:srgbClr val="C0C0C0"/>
                </a:outerShdw>
              </a:effectLst>
              <a:latin typeface="Arial" pitchFamily="34" charset="0"/>
            </a:endParaRPr>
          </a:p>
        </p:txBody>
      </p:sp>
      <p:sp>
        <p:nvSpPr>
          <p:cNvPr id="8" name="8 CuadroTexto"/>
          <p:cNvSpPr txBox="1">
            <a:spLocks noChangeArrowheads="1"/>
          </p:cNvSpPr>
          <p:nvPr/>
        </p:nvSpPr>
        <p:spPr bwMode="auto">
          <a:xfrm>
            <a:off x="5940152" y="1484784"/>
            <a:ext cx="2635820" cy="3785652"/>
          </a:xfrm>
          <a:prstGeom prst="rect">
            <a:avLst/>
          </a:prstGeom>
          <a:ln>
            <a:noFill/>
            <a:headEnd type="none" w="sm" len="sm"/>
            <a:tailEnd type="none" w="sm" len="sm"/>
          </a:ln>
        </p:spPr>
        <p:style>
          <a:lnRef idx="2">
            <a:schemeClr val="accent3"/>
          </a:lnRef>
          <a:fillRef idx="1">
            <a:schemeClr val="lt1"/>
          </a:fillRef>
          <a:effectRef idx="0">
            <a:schemeClr val="accent3"/>
          </a:effectRef>
          <a:fontRef idx="minor">
            <a:schemeClr val="dk1"/>
          </a:fontRef>
        </p:style>
        <p:txBody>
          <a:bodyPr wrap="square">
            <a:spAutoFit/>
          </a:bodyPr>
          <a:lstStyle>
            <a:defPPr>
              <a:defRPr lang="es-ES"/>
            </a:defPPr>
            <a:lvl1pPr algn="ctr">
              <a:spcBef>
                <a:spcPct val="50000"/>
              </a:spcBef>
              <a:buFontTx/>
              <a:buNone/>
              <a:defRPr sz="1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fontAlgn="auto">
              <a:spcAft>
                <a:spcPts val="0"/>
              </a:spcAft>
              <a:defRPr/>
            </a:pPr>
            <a:r>
              <a:rPr lang="es-CO" sz="2000" dirty="0">
                <a:latin typeface="Arial" pitchFamily="34" charset="0"/>
                <a:cs typeface="Arial" pitchFamily="34" charset="0"/>
              </a:rPr>
              <a:t>La </a:t>
            </a:r>
            <a:r>
              <a:rPr lang="es-CO" sz="2000" dirty="0" smtClean="0">
                <a:latin typeface="Arial" pitchFamily="34" charset="0"/>
                <a:cs typeface="Arial" pitchFamily="34" charset="0"/>
              </a:rPr>
              <a:t>ventas </a:t>
            </a:r>
            <a:r>
              <a:rPr lang="es-CO" sz="2000" dirty="0">
                <a:latin typeface="Arial" pitchFamily="34" charset="0"/>
                <a:cs typeface="Arial" pitchFamily="34" charset="0"/>
              </a:rPr>
              <a:t>de vivienda en Bogotá </a:t>
            </a:r>
            <a:r>
              <a:rPr lang="es-CO" sz="2000" dirty="0" smtClean="0">
                <a:latin typeface="Arial" pitchFamily="34" charset="0"/>
                <a:cs typeface="Arial" pitchFamily="34" charset="0"/>
              </a:rPr>
              <a:t>presentan una </a:t>
            </a:r>
            <a:r>
              <a:rPr lang="es-CO" sz="2000" dirty="0">
                <a:latin typeface="Arial" pitchFamily="34" charset="0"/>
                <a:cs typeface="Arial" pitchFamily="34" charset="0"/>
              </a:rPr>
              <a:t>tendencia decreciente desde finales de 2010, que en parte </a:t>
            </a:r>
            <a:r>
              <a:rPr lang="es-CO" sz="2000" dirty="0" smtClean="0">
                <a:latin typeface="Arial" pitchFamily="34" charset="0"/>
                <a:cs typeface="Arial" pitchFamily="34" charset="0"/>
              </a:rPr>
              <a:t>se explica </a:t>
            </a:r>
            <a:r>
              <a:rPr lang="es-CO" sz="2000" dirty="0">
                <a:latin typeface="Arial" pitchFamily="34" charset="0"/>
                <a:cs typeface="Arial" pitchFamily="34" charset="0"/>
              </a:rPr>
              <a:t>por el desplazamiento de la demanda hacia los municipios de la </a:t>
            </a:r>
            <a:r>
              <a:rPr lang="es-CO" sz="2000" dirty="0" smtClean="0">
                <a:latin typeface="Arial" pitchFamily="34" charset="0"/>
                <a:cs typeface="Arial" pitchFamily="34" charset="0"/>
              </a:rPr>
              <a:t>Sabana.</a:t>
            </a:r>
            <a:endParaRPr lang="es-CO" sz="2000" dirty="0">
              <a:latin typeface="Arial" pitchFamily="34" charset="0"/>
              <a:cs typeface="Arial" pitchFamily="34" charset="0"/>
            </a:endParaRPr>
          </a:p>
        </p:txBody>
      </p:sp>
      <p:sp>
        <p:nvSpPr>
          <p:cNvPr id="13" name="1 CuadroTexto"/>
          <p:cNvSpPr txBox="1"/>
          <p:nvPr/>
        </p:nvSpPr>
        <p:spPr>
          <a:xfrm>
            <a:off x="906555" y="5490254"/>
            <a:ext cx="2606402" cy="45902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800" dirty="0">
                <a:latin typeface="Arial" pitchFamily="34" charset="0"/>
                <a:cs typeface="Arial" pitchFamily="34" charset="0"/>
              </a:rPr>
              <a:t>Fuente</a:t>
            </a:r>
            <a:r>
              <a:rPr lang="es-ES" sz="800" dirty="0" smtClean="0">
                <a:latin typeface="Arial" pitchFamily="34" charset="0"/>
                <a:cs typeface="Arial" pitchFamily="34" charset="0"/>
              </a:rPr>
              <a:t>: Galería Inmobiliaria.</a:t>
            </a:r>
          </a:p>
          <a:p>
            <a:r>
              <a:rPr lang="es-ES" sz="800" dirty="0" smtClean="0">
                <a:latin typeface="Arial" pitchFamily="34" charset="0"/>
                <a:cs typeface="Arial" pitchFamily="34" charset="0"/>
              </a:rPr>
              <a:t>Cálculos: SHD-Dirección de Estadísticas y Estudios Fiscales.</a:t>
            </a:r>
          </a:p>
          <a:p>
            <a:r>
              <a:rPr lang="es-ES" sz="800" dirty="0" smtClean="0">
                <a:latin typeface="Arial" pitchFamily="34" charset="0"/>
                <a:cs typeface="Arial" pitchFamily="34" charset="0"/>
              </a:rPr>
              <a:t>Sabana: Chía, Cota, </a:t>
            </a:r>
            <a:r>
              <a:rPr lang="es-ES" sz="800" dirty="0" err="1" smtClean="0">
                <a:latin typeface="Arial" pitchFamily="34" charset="0"/>
                <a:cs typeface="Arial" pitchFamily="34" charset="0"/>
              </a:rPr>
              <a:t>Cajicá</a:t>
            </a:r>
            <a:r>
              <a:rPr lang="es-ES" sz="800" dirty="0" smtClean="0">
                <a:latin typeface="Arial" pitchFamily="34" charset="0"/>
                <a:cs typeface="Arial" pitchFamily="34" charset="0"/>
              </a:rPr>
              <a:t>, Facatativá, Funza, La calera, Sopó, Madrid, Mosquera y Soacha. </a:t>
            </a:r>
            <a:endParaRPr lang="es-ES" sz="800" dirty="0">
              <a:latin typeface="Arial" pitchFamily="34" charset="0"/>
              <a:cs typeface="Arial" pitchFamily="34" charset="0"/>
            </a:endParaRPr>
          </a:p>
        </p:txBody>
      </p:sp>
      <p:pic>
        <p:nvPicPr>
          <p:cNvPr id="12" name="1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grpSp>
        <p:nvGrpSpPr>
          <p:cNvPr id="15" name="14 Grupo"/>
          <p:cNvGrpSpPr/>
          <p:nvPr/>
        </p:nvGrpSpPr>
        <p:grpSpPr>
          <a:xfrm>
            <a:off x="3059832" y="6553200"/>
            <a:ext cx="2520338" cy="192956"/>
            <a:chOff x="3059832" y="6553200"/>
            <a:chExt cx="2520338" cy="192956"/>
          </a:xfrm>
        </p:grpSpPr>
        <p:sp>
          <p:nvSpPr>
            <p:cNvPr id="16" name="15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1" name="20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2" name="21 Cheurón"/>
            <p:cNvSpPr/>
            <p:nvPr/>
          </p:nvSpPr>
          <p:spPr bwMode="auto">
            <a:xfrm>
              <a:off x="3059832" y="655724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graphicFrame>
        <p:nvGraphicFramePr>
          <p:cNvPr id="23" name="22 Gráfico"/>
          <p:cNvGraphicFramePr/>
          <p:nvPr>
            <p:extLst>
              <p:ext uri="{D42A27DB-BD31-4B8C-83A1-F6EECF244321}">
                <p14:modId xmlns:p14="http://schemas.microsoft.com/office/powerpoint/2010/main" val="2367160292"/>
              </p:ext>
            </p:extLst>
          </p:nvPr>
        </p:nvGraphicFramePr>
        <p:xfrm>
          <a:off x="275380" y="1859691"/>
          <a:ext cx="5304790" cy="36305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6673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2296" name="4 Marcador de contenido"/>
          <p:cNvSpPr>
            <a:spLocks noGrp="1"/>
          </p:cNvSpPr>
          <p:nvPr>
            <p:ph idx="1"/>
          </p:nvPr>
        </p:nvSpPr>
        <p:spPr>
          <a:xfrm>
            <a:off x="3779506" y="188913"/>
            <a:ext cx="5184981" cy="576262"/>
          </a:xfrm>
        </p:spPr>
        <p:txBody>
          <a:bodyPr>
            <a:normAutofit fontScale="85000" lnSpcReduction="20000"/>
          </a:bodyPr>
          <a:lstStyle/>
          <a:p>
            <a:pPr algn="ctr">
              <a:lnSpc>
                <a:spcPct val="80000"/>
              </a:lnSpc>
              <a:buNone/>
              <a:defRPr/>
            </a:pPr>
            <a:r>
              <a:rPr lang="es-ES" sz="2900" b="1" dirty="0">
                <a:solidFill>
                  <a:schemeClr val="bg1"/>
                </a:solidFill>
                <a:latin typeface="Arial" pitchFamily="34" charset="0"/>
                <a:cs typeface="Arial" pitchFamily="34" charset="0"/>
              </a:rPr>
              <a:t>Principales sectores </a:t>
            </a:r>
            <a:r>
              <a:rPr lang="es-ES" sz="2900" b="1" dirty="0" smtClean="0">
                <a:solidFill>
                  <a:schemeClr val="bg1"/>
                </a:solidFill>
                <a:latin typeface="Arial" pitchFamily="34" charset="0"/>
                <a:cs typeface="Arial" pitchFamily="34" charset="0"/>
              </a:rPr>
              <a:t>económicos</a:t>
            </a:r>
            <a:endParaRPr lang="es-ES" sz="2900" b="1" dirty="0">
              <a:solidFill>
                <a:schemeClr val="bg1"/>
              </a:solidFill>
              <a:latin typeface="Arial" pitchFamily="34" charset="0"/>
              <a:cs typeface="Arial" pitchFamily="34" charset="0"/>
            </a:endParaRPr>
          </a:p>
        </p:txBody>
      </p:sp>
      <p:sp>
        <p:nvSpPr>
          <p:cNvPr id="14" name="13 Rectángulo"/>
          <p:cNvSpPr/>
          <p:nvPr/>
        </p:nvSpPr>
        <p:spPr>
          <a:xfrm>
            <a:off x="179511" y="1268760"/>
            <a:ext cx="5508683" cy="590931"/>
          </a:xfrm>
          <a:prstGeom prst="rect">
            <a:avLst/>
          </a:prstGeom>
        </p:spPr>
        <p:txBody>
          <a:bodyPr wrap="square">
            <a:spAutoFit/>
          </a:bodyPr>
          <a:lstStyle/>
          <a:p>
            <a:pPr algn="ctr">
              <a:lnSpc>
                <a:spcPct val="90000"/>
              </a:lnSpc>
              <a:defRPr/>
            </a:pPr>
            <a:r>
              <a:rPr lang="es-CO" b="1" dirty="0" smtClean="0">
                <a:solidFill>
                  <a:srgbClr val="0070C0"/>
                </a:solidFill>
                <a:effectLst>
                  <a:outerShdw blurRad="38100" dist="38100" dir="2700000" algn="tl">
                    <a:srgbClr val="C0C0C0"/>
                  </a:outerShdw>
                </a:effectLst>
                <a:latin typeface="Arial" pitchFamily="34" charset="0"/>
              </a:rPr>
              <a:t>Área de construcción culminada</a:t>
            </a:r>
          </a:p>
          <a:p>
            <a:pPr algn="ctr">
              <a:lnSpc>
                <a:spcPct val="90000"/>
              </a:lnSpc>
              <a:defRPr/>
            </a:pPr>
            <a:r>
              <a:rPr lang="es-CO" b="1" dirty="0" smtClean="0">
                <a:solidFill>
                  <a:srgbClr val="0070C0"/>
                </a:solidFill>
                <a:effectLst>
                  <a:outerShdw blurRad="38100" dist="38100" dir="2700000" algn="tl">
                    <a:srgbClr val="C0C0C0"/>
                  </a:outerShdw>
                </a:effectLst>
                <a:latin typeface="Arial" pitchFamily="34" charset="0"/>
              </a:rPr>
              <a:t>Acumulado I a III trimestre</a:t>
            </a:r>
          </a:p>
        </p:txBody>
      </p:sp>
      <p:sp>
        <p:nvSpPr>
          <p:cNvPr id="8" name="8 CuadroTexto"/>
          <p:cNvSpPr txBox="1">
            <a:spLocks noChangeArrowheads="1"/>
          </p:cNvSpPr>
          <p:nvPr/>
        </p:nvSpPr>
        <p:spPr bwMode="auto">
          <a:xfrm>
            <a:off x="5940152" y="1484784"/>
            <a:ext cx="2635820" cy="4401205"/>
          </a:xfrm>
          <a:prstGeom prst="rect">
            <a:avLst/>
          </a:prstGeom>
          <a:ln>
            <a:noFill/>
            <a:headEnd type="none" w="sm" len="sm"/>
            <a:tailEnd type="none" w="sm" len="sm"/>
          </a:ln>
        </p:spPr>
        <p:style>
          <a:lnRef idx="2">
            <a:schemeClr val="accent3"/>
          </a:lnRef>
          <a:fillRef idx="1">
            <a:schemeClr val="lt1"/>
          </a:fillRef>
          <a:effectRef idx="0">
            <a:schemeClr val="accent3"/>
          </a:effectRef>
          <a:fontRef idx="minor">
            <a:schemeClr val="dk1"/>
          </a:fontRef>
        </p:style>
        <p:txBody>
          <a:bodyPr wrap="square">
            <a:spAutoFit/>
          </a:bodyPr>
          <a:lstStyle>
            <a:defPPr>
              <a:defRPr lang="es-ES"/>
            </a:defPPr>
            <a:lvl1pPr algn="ctr">
              <a:spcBef>
                <a:spcPct val="50000"/>
              </a:spcBef>
              <a:buFontTx/>
              <a:buNone/>
              <a:defRPr sz="1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fontAlgn="auto">
              <a:spcAft>
                <a:spcPts val="0"/>
              </a:spcAft>
              <a:defRPr/>
            </a:pPr>
            <a:r>
              <a:rPr lang="es-CO" sz="2000" dirty="0" smtClean="0">
                <a:latin typeface="Arial" pitchFamily="34" charset="0"/>
                <a:cs typeface="Arial" pitchFamily="34" charset="0"/>
              </a:rPr>
              <a:t>No obstante el comportamiento del área licenciada y las ventas, la producción </a:t>
            </a:r>
            <a:r>
              <a:rPr lang="es-CO" sz="2000" dirty="0">
                <a:latin typeface="Arial" pitchFamily="34" charset="0"/>
                <a:cs typeface="Arial" pitchFamily="34" charset="0"/>
              </a:rPr>
              <a:t>del sector </a:t>
            </a:r>
            <a:r>
              <a:rPr lang="es-CO" sz="2000" dirty="0" smtClean="0">
                <a:latin typeface="Arial" pitchFamily="34" charset="0"/>
                <a:cs typeface="Arial" pitchFamily="34" charset="0"/>
              </a:rPr>
              <a:t>de la construcción en </a:t>
            </a:r>
            <a:r>
              <a:rPr lang="es-CO" sz="2000" dirty="0">
                <a:latin typeface="Arial" pitchFamily="34" charset="0"/>
                <a:cs typeface="Arial" pitchFamily="34" charset="0"/>
              </a:rPr>
              <a:t>la ciudad continúa en ascenso, durante el 2012 (I a </a:t>
            </a:r>
            <a:r>
              <a:rPr lang="es-CO" sz="2000" dirty="0" smtClean="0">
                <a:latin typeface="Arial" pitchFamily="34" charset="0"/>
                <a:cs typeface="Arial" pitchFamily="34" charset="0"/>
              </a:rPr>
              <a:t>III </a:t>
            </a:r>
            <a:r>
              <a:rPr lang="es-CO" sz="2000" dirty="0">
                <a:latin typeface="Arial" pitchFamily="34" charset="0"/>
                <a:cs typeface="Arial" pitchFamily="34" charset="0"/>
              </a:rPr>
              <a:t>trimestre) se culminaron 3’952.304 mt2, 15,3% </a:t>
            </a:r>
            <a:r>
              <a:rPr lang="es-CO" sz="2000" dirty="0" smtClean="0">
                <a:latin typeface="Arial" pitchFamily="34" charset="0"/>
                <a:cs typeface="Arial" pitchFamily="34" charset="0"/>
              </a:rPr>
              <a:t>más que en el </a:t>
            </a:r>
            <a:r>
              <a:rPr lang="es-CO" sz="2000" dirty="0">
                <a:latin typeface="Arial" pitchFamily="34" charset="0"/>
                <a:cs typeface="Arial" pitchFamily="34" charset="0"/>
              </a:rPr>
              <a:t>mismo periodo de </a:t>
            </a:r>
            <a:r>
              <a:rPr lang="es-CO" sz="2000" dirty="0" smtClean="0">
                <a:latin typeface="Arial" pitchFamily="34" charset="0"/>
                <a:cs typeface="Arial" pitchFamily="34" charset="0"/>
              </a:rPr>
              <a:t>2011.</a:t>
            </a:r>
            <a:endParaRPr lang="es-CO" sz="2000" dirty="0">
              <a:latin typeface="Arial" pitchFamily="34" charset="0"/>
              <a:cs typeface="Arial" pitchFamily="34" charset="0"/>
            </a:endParaRPr>
          </a:p>
        </p:txBody>
      </p:sp>
      <p:sp>
        <p:nvSpPr>
          <p:cNvPr id="13" name="1 CuadroTexto"/>
          <p:cNvSpPr txBox="1"/>
          <p:nvPr/>
        </p:nvSpPr>
        <p:spPr>
          <a:xfrm>
            <a:off x="906555" y="5490254"/>
            <a:ext cx="2606402" cy="45902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800" dirty="0">
                <a:latin typeface="Arial" pitchFamily="34" charset="0"/>
                <a:cs typeface="Arial" pitchFamily="34" charset="0"/>
              </a:rPr>
              <a:t>Fuente</a:t>
            </a:r>
            <a:r>
              <a:rPr lang="es-ES" sz="800" dirty="0" smtClean="0">
                <a:latin typeface="Arial" pitchFamily="34" charset="0"/>
                <a:cs typeface="Arial" pitchFamily="34" charset="0"/>
              </a:rPr>
              <a:t>: DANE.</a:t>
            </a:r>
          </a:p>
          <a:p>
            <a:r>
              <a:rPr lang="es-ES" sz="800" dirty="0" smtClean="0">
                <a:latin typeface="Arial" pitchFamily="34" charset="0"/>
                <a:cs typeface="Arial" pitchFamily="34" charset="0"/>
              </a:rPr>
              <a:t>Cálculos: SHD-Dirección de Estadísticas y Estudios Fiscales.</a:t>
            </a:r>
          </a:p>
          <a:p>
            <a:r>
              <a:rPr lang="es-ES" sz="800" dirty="0" smtClean="0">
                <a:latin typeface="Arial" pitchFamily="34" charset="0"/>
                <a:cs typeface="Arial" pitchFamily="34" charset="0"/>
              </a:rPr>
              <a:t>Nota: El área culminada corresponde a Bogotá y Soacha. </a:t>
            </a:r>
            <a:endParaRPr lang="es-ES" sz="800" dirty="0">
              <a:latin typeface="Arial" pitchFamily="34" charset="0"/>
              <a:cs typeface="Arial" pitchFamily="34" charset="0"/>
            </a:endParaRPr>
          </a:p>
        </p:txBody>
      </p:sp>
      <p:pic>
        <p:nvPicPr>
          <p:cNvPr id="12" name="1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grpSp>
        <p:nvGrpSpPr>
          <p:cNvPr id="15" name="14 Grupo"/>
          <p:cNvGrpSpPr/>
          <p:nvPr/>
        </p:nvGrpSpPr>
        <p:grpSpPr>
          <a:xfrm>
            <a:off x="3059832" y="6553200"/>
            <a:ext cx="2520338" cy="192956"/>
            <a:chOff x="3059832" y="6553200"/>
            <a:chExt cx="2520338" cy="192956"/>
          </a:xfrm>
        </p:grpSpPr>
        <p:sp>
          <p:nvSpPr>
            <p:cNvPr id="16" name="15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1" name="20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2" name="21 Cheurón"/>
            <p:cNvSpPr/>
            <p:nvPr/>
          </p:nvSpPr>
          <p:spPr bwMode="auto">
            <a:xfrm>
              <a:off x="3059832" y="655724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graphicFrame>
        <p:nvGraphicFramePr>
          <p:cNvPr id="24" name="23 Gráfico"/>
          <p:cNvGraphicFramePr/>
          <p:nvPr>
            <p:extLst>
              <p:ext uri="{D42A27DB-BD31-4B8C-83A1-F6EECF244321}">
                <p14:modId xmlns:p14="http://schemas.microsoft.com/office/powerpoint/2010/main" val="3723591387"/>
              </p:ext>
            </p:extLst>
          </p:nvPr>
        </p:nvGraphicFramePr>
        <p:xfrm>
          <a:off x="357510" y="1859691"/>
          <a:ext cx="5150594" cy="36305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5428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491880" y="188640"/>
            <a:ext cx="5111750" cy="764704"/>
          </a:xfrm>
        </p:spPr>
        <p:txBody>
          <a:bodyPr>
            <a:normAutofit/>
          </a:bodyPr>
          <a:lstStyle/>
          <a:p>
            <a:pPr algn="ctr">
              <a:lnSpc>
                <a:spcPct val="80000"/>
              </a:lnSpc>
              <a:buNone/>
              <a:defRPr/>
            </a:pPr>
            <a:r>
              <a:rPr lang="es-ES" sz="2900" b="1" dirty="0">
                <a:solidFill>
                  <a:schemeClr val="bg1"/>
                </a:solidFill>
                <a:latin typeface="Arial" pitchFamily="34" charset="0"/>
                <a:cs typeface="Arial" pitchFamily="34" charset="0"/>
              </a:rPr>
              <a:t>Inflación</a:t>
            </a:r>
          </a:p>
        </p:txBody>
      </p:sp>
      <p:sp>
        <p:nvSpPr>
          <p:cNvPr id="8" name="32 Título"/>
          <p:cNvSpPr txBox="1">
            <a:spLocks/>
          </p:cNvSpPr>
          <p:nvPr/>
        </p:nvSpPr>
        <p:spPr>
          <a:xfrm>
            <a:off x="6300192" y="2780928"/>
            <a:ext cx="2131928" cy="1362075"/>
          </a:xfrm>
          <a:prstGeom prst="rect">
            <a:avLst/>
          </a:prstGeom>
        </p:spPr>
        <p:txBody>
          <a:bodyPr/>
          <a:lstStyle/>
          <a:p>
            <a:pPr algn="ctr">
              <a:lnSpc>
                <a:spcPct val="90000"/>
              </a:lnSpc>
              <a:spcBef>
                <a:spcPct val="50000"/>
              </a:spcBef>
              <a:defRPr/>
            </a:pPr>
            <a:endParaRPr lang="es-ES" sz="4000" b="1" dirty="0">
              <a:solidFill>
                <a:srgbClr val="0070C0"/>
              </a:solidFill>
              <a:effectLst>
                <a:outerShdw blurRad="38100" dist="38100" dir="2700000" algn="tl">
                  <a:srgbClr val="C0C0C0"/>
                </a:outerShdw>
              </a:effectLst>
              <a:latin typeface="Arial" pitchFamily="34" charset="0"/>
            </a:endParaRPr>
          </a:p>
        </p:txBody>
      </p:sp>
      <p:sp>
        <p:nvSpPr>
          <p:cNvPr id="11" name="9 CuadroTexto"/>
          <p:cNvSpPr txBox="1">
            <a:spLocks noChangeArrowheads="1"/>
          </p:cNvSpPr>
          <p:nvPr/>
        </p:nvSpPr>
        <p:spPr bwMode="auto">
          <a:xfrm>
            <a:off x="5796136" y="1394364"/>
            <a:ext cx="263598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s-CO" sz="2000" dirty="0" smtClean="0">
                <a:cs typeface="Arial" charset="0"/>
              </a:rPr>
              <a:t>La inflación, después de presentar una tendencia creciente entre mediados de 2010 y mediados de 2011 empezó a disminuir. En 2012 fue de 2,4%, inferior en 0,6 puntos a la meta fijada por el Banco de la República.</a:t>
            </a:r>
            <a:endParaRPr lang="es-CO" sz="2000" dirty="0">
              <a:cs typeface="Arial" charset="0"/>
            </a:endParaRPr>
          </a:p>
        </p:txBody>
      </p:sp>
      <p:sp>
        <p:nvSpPr>
          <p:cNvPr id="12" name="11 Rectángulo"/>
          <p:cNvSpPr/>
          <p:nvPr/>
        </p:nvSpPr>
        <p:spPr>
          <a:xfrm>
            <a:off x="720415" y="1268760"/>
            <a:ext cx="4608512" cy="341632"/>
          </a:xfrm>
          <a:prstGeom prst="rect">
            <a:avLst/>
          </a:prstGeom>
        </p:spPr>
        <p:txBody>
          <a:bodyPr wrap="square">
            <a:spAutoFit/>
          </a:bodyPr>
          <a:lstStyle/>
          <a:p>
            <a:pPr algn="ctr">
              <a:lnSpc>
                <a:spcPct val="90000"/>
              </a:lnSpc>
              <a:spcBef>
                <a:spcPct val="50000"/>
              </a:spcBef>
              <a:defRPr/>
            </a:pPr>
            <a:r>
              <a:rPr lang="es-ES" b="1" dirty="0" smtClean="0">
                <a:solidFill>
                  <a:srgbClr val="0070C0"/>
                </a:solidFill>
                <a:effectLst>
                  <a:outerShdw blurRad="38100" dist="38100" dir="2700000" algn="tl">
                    <a:srgbClr val="C0C0C0"/>
                  </a:outerShdw>
                </a:effectLst>
                <a:latin typeface="Arial" pitchFamily="34" charset="0"/>
              </a:rPr>
              <a:t>Inflación 12 meses</a:t>
            </a:r>
            <a:endParaRPr lang="es-MX" b="1" dirty="0">
              <a:solidFill>
                <a:srgbClr val="0070C0"/>
              </a:solidFill>
              <a:effectLst>
                <a:outerShdw blurRad="38100" dist="38100" dir="2700000" algn="tl">
                  <a:srgbClr val="C0C0C0"/>
                </a:outerShdw>
              </a:effectLst>
              <a:latin typeface="Arial" pitchFamily="34" charset="0"/>
            </a:endParaRPr>
          </a:p>
        </p:txBody>
      </p:sp>
      <p:sp>
        <p:nvSpPr>
          <p:cNvPr id="13" name="14 CuadroTexto"/>
          <p:cNvSpPr txBox="1">
            <a:spLocks noChangeArrowheads="1"/>
          </p:cNvSpPr>
          <p:nvPr/>
        </p:nvSpPr>
        <p:spPr bwMode="auto">
          <a:xfrm>
            <a:off x="899592" y="4777589"/>
            <a:ext cx="36464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sz="800" dirty="0" smtClean="0"/>
              <a:t>Fuente</a:t>
            </a:r>
            <a:r>
              <a:rPr lang="es-CO" sz="800" dirty="0"/>
              <a:t>: </a:t>
            </a:r>
            <a:r>
              <a:rPr lang="es-CO" sz="800" dirty="0" smtClean="0"/>
              <a:t>DANE.</a:t>
            </a:r>
            <a:endParaRPr lang="es-CO" sz="800" dirty="0"/>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grpSp>
        <p:nvGrpSpPr>
          <p:cNvPr id="10" name="9 Grupo"/>
          <p:cNvGrpSpPr/>
          <p:nvPr/>
        </p:nvGrpSpPr>
        <p:grpSpPr>
          <a:xfrm>
            <a:off x="3059832" y="6553200"/>
            <a:ext cx="2520338" cy="192956"/>
            <a:chOff x="3059832" y="6553200"/>
            <a:chExt cx="2520338" cy="192956"/>
          </a:xfrm>
        </p:grpSpPr>
        <p:sp>
          <p:nvSpPr>
            <p:cNvPr id="14" name="13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3059832" y="655724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graphicFrame>
        <p:nvGraphicFramePr>
          <p:cNvPr id="22" name="1 Gráfico"/>
          <p:cNvGraphicFramePr>
            <a:graphicFrameLocks/>
          </p:cNvGraphicFramePr>
          <p:nvPr>
            <p:extLst>
              <p:ext uri="{D42A27DB-BD31-4B8C-83A1-F6EECF244321}">
                <p14:modId xmlns:p14="http://schemas.microsoft.com/office/powerpoint/2010/main" val="2386563308"/>
              </p:ext>
            </p:extLst>
          </p:nvPr>
        </p:nvGraphicFramePr>
        <p:xfrm>
          <a:off x="738671" y="1519233"/>
          <a:ext cx="4572000" cy="32583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4603344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744317" y="116632"/>
            <a:ext cx="5111750" cy="764704"/>
          </a:xfrm>
        </p:spPr>
        <p:txBody>
          <a:bodyPr>
            <a:normAutofit/>
          </a:bodyPr>
          <a:lstStyle/>
          <a:p>
            <a:pPr algn="ctr">
              <a:lnSpc>
                <a:spcPct val="80000"/>
              </a:lnSpc>
              <a:buNone/>
              <a:defRPr/>
            </a:pPr>
            <a:r>
              <a:rPr lang="es-ES" sz="2900" b="1" dirty="0">
                <a:solidFill>
                  <a:schemeClr val="bg1"/>
                </a:solidFill>
                <a:latin typeface="Arial" pitchFamily="34" charset="0"/>
                <a:cs typeface="Arial" pitchFamily="34" charset="0"/>
              </a:rPr>
              <a:t>Mercado Laboral</a:t>
            </a:r>
          </a:p>
        </p:txBody>
      </p:sp>
      <p:sp>
        <p:nvSpPr>
          <p:cNvPr id="8" name="32 Título"/>
          <p:cNvSpPr txBox="1">
            <a:spLocks/>
          </p:cNvSpPr>
          <p:nvPr/>
        </p:nvSpPr>
        <p:spPr>
          <a:xfrm>
            <a:off x="6300192" y="2780928"/>
            <a:ext cx="2131928" cy="1362075"/>
          </a:xfrm>
          <a:prstGeom prst="rect">
            <a:avLst/>
          </a:prstGeom>
        </p:spPr>
        <p:txBody>
          <a:bodyPr/>
          <a:lstStyle/>
          <a:p>
            <a:pPr algn="ctr">
              <a:lnSpc>
                <a:spcPct val="90000"/>
              </a:lnSpc>
              <a:spcBef>
                <a:spcPct val="50000"/>
              </a:spcBef>
              <a:defRPr/>
            </a:pPr>
            <a:endParaRPr lang="es-ES" sz="4000" b="1" dirty="0">
              <a:solidFill>
                <a:srgbClr val="0070C0"/>
              </a:solidFill>
              <a:effectLst>
                <a:outerShdw blurRad="38100" dist="38100" dir="2700000" algn="tl">
                  <a:srgbClr val="C0C0C0"/>
                </a:outerShdw>
              </a:effectLst>
              <a:latin typeface="Arial" pitchFamily="34" charset="0"/>
            </a:endParaRPr>
          </a:p>
        </p:txBody>
      </p:sp>
      <p:sp>
        <p:nvSpPr>
          <p:cNvPr id="11" name="9 CuadroTexto"/>
          <p:cNvSpPr txBox="1">
            <a:spLocks noChangeArrowheads="1"/>
          </p:cNvSpPr>
          <p:nvPr/>
        </p:nvSpPr>
        <p:spPr bwMode="auto">
          <a:xfrm>
            <a:off x="5940152" y="1700808"/>
            <a:ext cx="264996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s-CO" sz="2000" dirty="0">
                <a:cs typeface="Arial" charset="0"/>
              </a:rPr>
              <a:t>La tasa de desempleo </a:t>
            </a:r>
            <a:r>
              <a:rPr lang="es-CO" sz="2000" dirty="0" smtClean="0">
                <a:cs typeface="Arial" charset="0"/>
              </a:rPr>
              <a:t>presenta una tendencia decreciente desde marzo de 2012. En el cuarto trimestre de dicho año fue de 8,5% para Bogotá, 0,7 puntos inferior a la de Colombia.</a:t>
            </a:r>
            <a:endParaRPr lang="es-CO" sz="2000" dirty="0">
              <a:cs typeface="Arial" charset="0"/>
            </a:endParaRPr>
          </a:p>
        </p:txBody>
      </p:sp>
      <p:sp>
        <p:nvSpPr>
          <p:cNvPr id="12" name="11 Rectángulo"/>
          <p:cNvSpPr/>
          <p:nvPr/>
        </p:nvSpPr>
        <p:spPr>
          <a:xfrm>
            <a:off x="539552" y="1190993"/>
            <a:ext cx="4968552" cy="1228028"/>
          </a:xfrm>
          <a:prstGeom prst="rect">
            <a:avLst/>
          </a:prstGeom>
        </p:spPr>
        <p:txBody>
          <a:bodyPr wrap="square">
            <a:spAutoFit/>
          </a:bodyPr>
          <a:lstStyle/>
          <a:p>
            <a:pPr algn="ctr">
              <a:lnSpc>
                <a:spcPct val="90000"/>
              </a:lnSpc>
              <a:spcBef>
                <a:spcPts val="0"/>
              </a:spcBef>
              <a:defRPr/>
            </a:pPr>
            <a:r>
              <a:rPr lang="es-ES" b="1" dirty="0" smtClean="0">
                <a:solidFill>
                  <a:srgbClr val="0070C0"/>
                </a:solidFill>
                <a:effectLst>
                  <a:outerShdw blurRad="38100" dist="38100" dir="2700000" algn="tl">
                    <a:srgbClr val="C0C0C0"/>
                  </a:outerShdw>
                </a:effectLst>
                <a:latin typeface="Arial" pitchFamily="34" charset="0"/>
              </a:rPr>
              <a:t>Tasa de desempleo de Bogotá y de Colombia   </a:t>
            </a:r>
          </a:p>
          <a:p>
            <a:pPr algn="ctr">
              <a:lnSpc>
                <a:spcPct val="90000"/>
              </a:lnSpc>
              <a:spcBef>
                <a:spcPts val="0"/>
              </a:spcBef>
              <a:defRPr/>
            </a:pPr>
            <a:r>
              <a:rPr lang="es-ES" b="1" dirty="0" smtClean="0">
                <a:solidFill>
                  <a:srgbClr val="0070C0"/>
                </a:solidFill>
                <a:effectLst>
                  <a:outerShdw blurRad="38100" dist="38100" dir="2700000" algn="tl">
                    <a:srgbClr val="C0C0C0"/>
                  </a:outerShdw>
                </a:effectLst>
                <a:latin typeface="Arial" pitchFamily="34" charset="0"/>
              </a:rPr>
              <a:t>Trimestre móvil</a:t>
            </a:r>
            <a:endParaRPr lang="es-ES" b="1" dirty="0">
              <a:solidFill>
                <a:srgbClr val="0070C0"/>
              </a:solidFill>
              <a:effectLst>
                <a:outerShdw blurRad="38100" dist="38100" dir="2700000" algn="tl">
                  <a:srgbClr val="C0C0C0"/>
                </a:outerShdw>
              </a:effectLst>
              <a:latin typeface="Arial" pitchFamily="34" charset="0"/>
            </a:endParaRPr>
          </a:p>
          <a:p>
            <a:pPr algn="ctr">
              <a:lnSpc>
                <a:spcPct val="90000"/>
              </a:lnSpc>
              <a:spcBef>
                <a:spcPct val="50000"/>
              </a:spcBef>
              <a:defRPr/>
            </a:pPr>
            <a:endParaRPr lang="es-MX" b="1" dirty="0">
              <a:solidFill>
                <a:srgbClr val="0070C0"/>
              </a:solidFill>
              <a:effectLst>
                <a:outerShdw blurRad="38100" dist="38100" dir="2700000" algn="tl">
                  <a:srgbClr val="C0C0C0"/>
                </a:outerShdw>
              </a:effectLst>
              <a:latin typeface="Arial" pitchFamily="34" charset="0"/>
            </a:endParaRPr>
          </a:p>
        </p:txBody>
      </p:sp>
      <p:sp>
        <p:nvSpPr>
          <p:cNvPr id="13" name="14 CuadroTexto"/>
          <p:cNvSpPr txBox="1">
            <a:spLocks noChangeArrowheads="1"/>
          </p:cNvSpPr>
          <p:nvPr/>
        </p:nvSpPr>
        <p:spPr bwMode="auto">
          <a:xfrm>
            <a:off x="1143455" y="5284421"/>
            <a:ext cx="3646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800" dirty="0"/>
              <a:t>Fuente: </a:t>
            </a:r>
            <a:r>
              <a:rPr lang="es-ES" sz="800" dirty="0" smtClean="0"/>
              <a:t>DANE, Gran Encuesta Integrada de Hogares (GEIH) .</a:t>
            </a:r>
            <a:r>
              <a:rPr lang="es-CO" sz="800" dirty="0" smtClean="0"/>
              <a:t> </a:t>
            </a:r>
            <a:endParaRPr lang="es-CO" sz="800" dirty="0"/>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grpSp>
        <p:nvGrpSpPr>
          <p:cNvPr id="10" name="9 Grupo"/>
          <p:cNvGrpSpPr/>
          <p:nvPr/>
        </p:nvGrpSpPr>
        <p:grpSpPr>
          <a:xfrm>
            <a:off x="3059832" y="6553200"/>
            <a:ext cx="2520338" cy="192956"/>
            <a:chOff x="3059832" y="6553200"/>
            <a:chExt cx="2520338" cy="192956"/>
          </a:xfrm>
        </p:grpSpPr>
        <p:sp>
          <p:nvSpPr>
            <p:cNvPr id="14" name="13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3059832" y="655724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graphicFrame>
        <p:nvGraphicFramePr>
          <p:cNvPr id="22" name="2 Gráfico"/>
          <p:cNvGraphicFramePr>
            <a:graphicFrameLocks/>
          </p:cNvGraphicFramePr>
          <p:nvPr>
            <p:extLst>
              <p:ext uri="{D42A27DB-BD31-4B8C-83A1-F6EECF244321}">
                <p14:modId xmlns:p14="http://schemas.microsoft.com/office/powerpoint/2010/main" val="1650239881"/>
              </p:ext>
            </p:extLst>
          </p:nvPr>
        </p:nvGraphicFramePr>
        <p:xfrm>
          <a:off x="773832" y="2090365"/>
          <a:ext cx="4572000" cy="31940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8066152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478364" y="116632"/>
            <a:ext cx="5111750" cy="764704"/>
          </a:xfrm>
        </p:spPr>
        <p:txBody>
          <a:bodyPr>
            <a:normAutofit/>
          </a:bodyPr>
          <a:lstStyle/>
          <a:p>
            <a:pPr algn="ctr">
              <a:lnSpc>
                <a:spcPct val="80000"/>
              </a:lnSpc>
              <a:buNone/>
              <a:defRPr/>
            </a:pPr>
            <a:r>
              <a:rPr lang="es-ES" sz="2900" b="1" dirty="0">
                <a:solidFill>
                  <a:schemeClr val="bg1"/>
                </a:solidFill>
                <a:latin typeface="Arial" pitchFamily="34" charset="0"/>
                <a:cs typeface="Arial" pitchFamily="34" charset="0"/>
              </a:rPr>
              <a:t>Mercado Laboral</a:t>
            </a:r>
          </a:p>
        </p:txBody>
      </p:sp>
      <p:sp>
        <p:nvSpPr>
          <p:cNvPr id="8" name="32 Título"/>
          <p:cNvSpPr txBox="1">
            <a:spLocks/>
          </p:cNvSpPr>
          <p:nvPr/>
        </p:nvSpPr>
        <p:spPr>
          <a:xfrm>
            <a:off x="6300192" y="2780928"/>
            <a:ext cx="2131928" cy="1362075"/>
          </a:xfrm>
          <a:prstGeom prst="rect">
            <a:avLst/>
          </a:prstGeom>
        </p:spPr>
        <p:txBody>
          <a:bodyPr/>
          <a:lstStyle/>
          <a:p>
            <a:pPr algn="ctr">
              <a:lnSpc>
                <a:spcPct val="90000"/>
              </a:lnSpc>
              <a:spcBef>
                <a:spcPct val="50000"/>
              </a:spcBef>
              <a:defRPr/>
            </a:pPr>
            <a:endParaRPr lang="es-ES" sz="4000" b="1" dirty="0">
              <a:solidFill>
                <a:srgbClr val="0070C0"/>
              </a:solidFill>
              <a:effectLst>
                <a:outerShdw blurRad="38100" dist="38100" dir="2700000" algn="tl">
                  <a:srgbClr val="C0C0C0"/>
                </a:outerShdw>
              </a:effectLst>
              <a:latin typeface="Arial" pitchFamily="34" charset="0"/>
            </a:endParaRPr>
          </a:p>
        </p:txBody>
      </p:sp>
      <p:sp>
        <p:nvSpPr>
          <p:cNvPr id="11" name="9 CuadroTexto"/>
          <p:cNvSpPr txBox="1">
            <a:spLocks noChangeArrowheads="1"/>
          </p:cNvSpPr>
          <p:nvPr/>
        </p:nvSpPr>
        <p:spPr bwMode="auto">
          <a:xfrm>
            <a:off x="5718016" y="1876915"/>
            <a:ext cx="2865986"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defRPr/>
            </a:pPr>
            <a:r>
              <a:rPr lang="es-MX" sz="2000" dirty="0"/>
              <a:t>En </a:t>
            </a:r>
            <a:r>
              <a:rPr lang="es-MX" sz="2000" dirty="0" smtClean="0"/>
              <a:t>el último año, el mercado laboral de Bogotá tuvo un buen comportamiento. La economía de la ciudad creó 87 mil empleos, casi todos de buena calidad si se tiene en cuenta que el número de subempleados disminuyó en 83 mil.</a:t>
            </a:r>
            <a:endParaRPr lang="es-ES" sz="2000" dirty="0"/>
          </a:p>
        </p:txBody>
      </p:sp>
      <p:sp>
        <p:nvSpPr>
          <p:cNvPr id="12" name="11 Rectángulo"/>
          <p:cNvSpPr/>
          <p:nvPr/>
        </p:nvSpPr>
        <p:spPr>
          <a:xfrm>
            <a:off x="539552" y="1190993"/>
            <a:ext cx="4968552" cy="1228028"/>
          </a:xfrm>
          <a:prstGeom prst="rect">
            <a:avLst/>
          </a:prstGeom>
        </p:spPr>
        <p:txBody>
          <a:bodyPr wrap="square">
            <a:spAutoFit/>
          </a:bodyPr>
          <a:lstStyle/>
          <a:p>
            <a:pPr algn="ctr">
              <a:lnSpc>
                <a:spcPct val="90000"/>
              </a:lnSpc>
              <a:spcBef>
                <a:spcPts val="0"/>
              </a:spcBef>
              <a:defRPr/>
            </a:pPr>
            <a:r>
              <a:rPr lang="es-ES" b="1" dirty="0" smtClean="0">
                <a:solidFill>
                  <a:srgbClr val="0070C0"/>
                </a:solidFill>
                <a:effectLst>
                  <a:outerShdw blurRad="38100" dist="38100" dir="2700000" algn="tl">
                    <a:srgbClr val="C0C0C0"/>
                  </a:outerShdw>
                </a:effectLst>
                <a:latin typeface="Arial" pitchFamily="34" charset="0"/>
              </a:rPr>
              <a:t>Estadísticas laborales de Bogotá y de Colombia   </a:t>
            </a:r>
          </a:p>
          <a:p>
            <a:pPr algn="ctr">
              <a:lnSpc>
                <a:spcPct val="90000"/>
              </a:lnSpc>
              <a:spcBef>
                <a:spcPts val="0"/>
              </a:spcBef>
              <a:defRPr/>
            </a:pPr>
            <a:r>
              <a:rPr lang="es-ES" b="1" dirty="0" smtClean="0">
                <a:solidFill>
                  <a:srgbClr val="0070C0"/>
                </a:solidFill>
                <a:effectLst>
                  <a:outerShdw blurRad="38100" dist="38100" dir="2700000" algn="tl">
                    <a:srgbClr val="C0C0C0"/>
                  </a:outerShdw>
                </a:effectLst>
                <a:latin typeface="Arial" pitchFamily="34" charset="0"/>
              </a:rPr>
              <a:t>Trimestre móvil (Miles de personas)</a:t>
            </a:r>
            <a:endParaRPr lang="es-ES" b="1" dirty="0">
              <a:solidFill>
                <a:srgbClr val="0070C0"/>
              </a:solidFill>
              <a:effectLst>
                <a:outerShdw blurRad="38100" dist="38100" dir="2700000" algn="tl">
                  <a:srgbClr val="C0C0C0"/>
                </a:outerShdw>
              </a:effectLst>
              <a:latin typeface="Arial" pitchFamily="34" charset="0"/>
            </a:endParaRPr>
          </a:p>
          <a:p>
            <a:pPr algn="ctr">
              <a:lnSpc>
                <a:spcPct val="90000"/>
              </a:lnSpc>
              <a:spcBef>
                <a:spcPct val="50000"/>
              </a:spcBef>
              <a:defRPr/>
            </a:pPr>
            <a:endParaRPr lang="es-MX" b="1" dirty="0">
              <a:solidFill>
                <a:srgbClr val="0070C0"/>
              </a:solidFill>
              <a:effectLst>
                <a:outerShdw blurRad="38100" dist="38100" dir="2700000" algn="tl">
                  <a:srgbClr val="C0C0C0"/>
                </a:outerShdw>
              </a:effectLst>
              <a:latin typeface="Arial" pitchFamily="34" charset="0"/>
            </a:endParaRPr>
          </a:p>
        </p:txBody>
      </p:sp>
      <p:sp>
        <p:nvSpPr>
          <p:cNvPr id="13" name="14 CuadroTexto"/>
          <p:cNvSpPr txBox="1">
            <a:spLocks noChangeArrowheads="1"/>
          </p:cNvSpPr>
          <p:nvPr/>
        </p:nvSpPr>
        <p:spPr bwMode="auto">
          <a:xfrm>
            <a:off x="1200584" y="5018942"/>
            <a:ext cx="3646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800" dirty="0"/>
              <a:t>Fuente: </a:t>
            </a:r>
            <a:r>
              <a:rPr lang="es-ES" sz="800" dirty="0" smtClean="0"/>
              <a:t>DANE, GEIH .</a:t>
            </a:r>
            <a:r>
              <a:rPr lang="es-CO" sz="800" dirty="0" smtClean="0"/>
              <a:t> </a:t>
            </a:r>
            <a:endParaRPr lang="es-CO" sz="800" dirty="0"/>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grpSp>
        <p:nvGrpSpPr>
          <p:cNvPr id="10" name="9 Grupo"/>
          <p:cNvGrpSpPr/>
          <p:nvPr/>
        </p:nvGrpSpPr>
        <p:grpSpPr>
          <a:xfrm>
            <a:off x="3059832" y="6553200"/>
            <a:ext cx="2520338" cy="192956"/>
            <a:chOff x="3059832" y="6553200"/>
            <a:chExt cx="2520338" cy="192956"/>
          </a:xfrm>
        </p:grpSpPr>
        <p:sp>
          <p:nvSpPr>
            <p:cNvPr id="14" name="13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3059832" y="655724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pic>
        <p:nvPicPr>
          <p:cNvPr id="102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14164"/>
            <a:ext cx="4716395" cy="3004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04749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478364" y="188640"/>
            <a:ext cx="5111750" cy="764704"/>
          </a:xfrm>
        </p:spPr>
        <p:txBody>
          <a:bodyPr>
            <a:normAutofit/>
          </a:bodyPr>
          <a:lstStyle/>
          <a:p>
            <a:pPr algn="ctr">
              <a:lnSpc>
                <a:spcPct val="80000"/>
              </a:lnSpc>
              <a:buNone/>
              <a:defRPr/>
            </a:pPr>
            <a:r>
              <a:rPr lang="es-ES" sz="2900" b="1" dirty="0">
                <a:solidFill>
                  <a:schemeClr val="bg1"/>
                </a:solidFill>
                <a:latin typeface="Arial" pitchFamily="34" charset="0"/>
                <a:cs typeface="Arial" pitchFamily="34" charset="0"/>
              </a:rPr>
              <a:t>Mercado Laboral</a:t>
            </a:r>
          </a:p>
        </p:txBody>
      </p:sp>
      <p:sp>
        <p:nvSpPr>
          <p:cNvPr id="8" name="32 Título"/>
          <p:cNvSpPr txBox="1">
            <a:spLocks/>
          </p:cNvSpPr>
          <p:nvPr/>
        </p:nvSpPr>
        <p:spPr>
          <a:xfrm>
            <a:off x="6300192" y="2780928"/>
            <a:ext cx="2131928" cy="1362075"/>
          </a:xfrm>
          <a:prstGeom prst="rect">
            <a:avLst/>
          </a:prstGeom>
        </p:spPr>
        <p:txBody>
          <a:bodyPr/>
          <a:lstStyle/>
          <a:p>
            <a:pPr algn="ctr">
              <a:lnSpc>
                <a:spcPct val="90000"/>
              </a:lnSpc>
              <a:spcBef>
                <a:spcPct val="50000"/>
              </a:spcBef>
              <a:defRPr/>
            </a:pPr>
            <a:endParaRPr lang="es-ES" sz="4000" b="1" dirty="0">
              <a:solidFill>
                <a:srgbClr val="0070C0"/>
              </a:solidFill>
              <a:effectLst>
                <a:outerShdw blurRad="38100" dist="38100" dir="2700000" algn="tl">
                  <a:srgbClr val="C0C0C0"/>
                </a:outerShdw>
              </a:effectLst>
              <a:latin typeface="Arial" pitchFamily="34" charset="0"/>
            </a:endParaRPr>
          </a:p>
        </p:txBody>
      </p:sp>
      <p:sp>
        <p:nvSpPr>
          <p:cNvPr id="11" name="9 CuadroTexto"/>
          <p:cNvSpPr txBox="1">
            <a:spLocks noChangeArrowheads="1"/>
          </p:cNvSpPr>
          <p:nvPr/>
        </p:nvSpPr>
        <p:spPr bwMode="auto">
          <a:xfrm>
            <a:off x="5522145" y="1569139"/>
            <a:ext cx="306796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s-CO" sz="2000" dirty="0" smtClean="0">
                <a:cs typeface="Arial" charset="0"/>
              </a:rPr>
              <a:t>Actividades </a:t>
            </a:r>
            <a:r>
              <a:rPr lang="es-CO" sz="2000" dirty="0">
                <a:cs typeface="Arial" charset="0"/>
              </a:rPr>
              <a:t>inmobiliarias </a:t>
            </a:r>
            <a:r>
              <a:rPr lang="es-CO" sz="2000" dirty="0" smtClean="0">
                <a:cs typeface="Arial" charset="0"/>
              </a:rPr>
              <a:t>fue el sector que mayor número de empleos creó en último año en la ciudad, 42 mil, seguido de comercio, hoteles y restaurantes, con 36 mil, servicios comunales, sociales y personales, con 15 mil, e intermediación financiera, con 14 mil. </a:t>
            </a:r>
            <a:endParaRPr lang="es-CO" sz="2000" dirty="0">
              <a:cs typeface="Arial" charset="0"/>
            </a:endParaRPr>
          </a:p>
        </p:txBody>
      </p:sp>
      <p:sp>
        <p:nvSpPr>
          <p:cNvPr id="12" name="11 Rectángulo"/>
          <p:cNvSpPr/>
          <p:nvPr/>
        </p:nvSpPr>
        <p:spPr>
          <a:xfrm>
            <a:off x="395536" y="1052736"/>
            <a:ext cx="5126609" cy="1228028"/>
          </a:xfrm>
          <a:prstGeom prst="rect">
            <a:avLst/>
          </a:prstGeom>
        </p:spPr>
        <p:txBody>
          <a:bodyPr wrap="square">
            <a:spAutoFit/>
          </a:bodyPr>
          <a:lstStyle/>
          <a:p>
            <a:pPr algn="ctr">
              <a:lnSpc>
                <a:spcPct val="90000"/>
              </a:lnSpc>
              <a:spcBef>
                <a:spcPts val="0"/>
              </a:spcBef>
              <a:defRPr/>
            </a:pPr>
            <a:r>
              <a:rPr lang="es-ES" b="1" dirty="0" smtClean="0">
                <a:solidFill>
                  <a:srgbClr val="0070C0"/>
                </a:solidFill>
                <a:effectLst>
                  <a:outerShdw blurRad="38100" dist="38100" dir="2700000" algn="tl">
                    <a:srgbClr val="C0C0C0"/>
                  </a:outerShdw>
                </a:effectLst>
                <a:latin typeface="Arial" pitchFamily="34" charset="0"/>
              </a:rPr>
              <a:t>Ocupados por rama de actividad económica   </a:t>
            </a:r>
          </a:p>
          <a:p>
            <a:pPr algn="ctr">
              <a:lnSpc>
                <a:spcPct val="90000"/>
              </a:lnSpc>
              <a:spcBef>
                <a:spcPts val="0"/>
              </a:spcBef>
              <a:defRPr/>
            </a:pPr>
            <a:r>
              <a:rPr lang="es-ES" b="1" dirty="0" smtClean="0">
                <a:solidFill>
                  <a:srgbClr val="0070C0"/>
                </a:solidFill>
                <a:effectLst>
                  <a:outerShdw blurRad="38100" dist="38100" dir="2700000" algn="tl">
                    <a:srgbClr val="C0C0C0"/>
                  </a:outerShdw>
                </a:effectLst>
                <a:latin typeface="Arial" pitchFamily="34" charset="0"/>
              </a:rPr>
              <a:t>Trimestre móvil Oct - Dic 2011 y 2012</a:t>
            </a:r>
          </a:p>
          <a:p>
            <a:pPr algn="ctr">
              <a:lnSpc>
                <a:spcPct val="90000"/>
              </a:lnSpc>
              <a:spcBef>
                <a:spcPts val="0"/>
              </a:spcBef>
              <a:defRPr/>
            </a:pPr>
            <a:r>
              <a:rPr lang="es-ES" b="1" dirty="0" smtClean="0">
                <a:solidFill>
                  <a:srgbClr val="0070C0"/>
                </a:solidFill>
                <a:effectLst>
                  <a:outerShdw blurRad="38100" dist="38100" dir="2700000" algn="tl">
                    <a:srgbClr val="C0C0C0"/>
                  </a:outerShdw>
                </a:effectLst>
                <a:latin typeface="Arial" pitchFamily="34" charset="0"/>
              </a:rPr>
              <a:t>Miles de personas</a:t>
            </a:r>
            <a:endParaRPr lang="es-ES" b="1" dirty="0">
              <a:solidFill>
                <a:srgbClr val="0070C0"/>
              </a:solidFill>
              <a:effectLst>
                <a:outerShdw blurRad="38100" dist="38100" dir="2700000" algn="tl">
                  <a:srgbClr val="C0C0C0"/>
                </a:outerShdw>
              </a:effectLst>
              <a:latin typeface="Arial" pitchFamily="34" charset="0"/>
            </a:endParaRPr>
          </a:p>
          <a:p>
            <a:pPr algn="ctr">
              <a:lnSpc>
                <a:spcPct val="90000"/>
              </a:lnSpc>
              <a:spcBef>
                <a:spcPct val="50000"/>
              </a:spcBef>
              <a:defRPr/>
            </a:pPr>
            <a:endParaRPr lang="es-MX" b="1" dirty="0">
              <a:solidFill>
                <a:srgbClr val="0070C0"/>
              </a:solidFill>
              <a:effectLst>
                <a:outerShdw blurRad="38100" dist="38100" dir="2700000" algn="tl">
                  <a:srgbClr val="C0C0C0"/>
                </a:outerShdw>
              </a:effectLst>
              <a:latin typeface="Arial" pitchFamily="34" charset="0"/>
            </a:endParaRPr>
          </a:p>
        </p:txBody>
      </p:sp>
      <p:sp>
        <p:nvSpPr>
          <p:cNvPr id="13" name="14 CuadroTexto"/>
          <p:cNvSpPr txBox="1">
            <a:spLocks noChangeArrowheads="1"/>
          </p:cNvSpPr>
          <p:nvPr/>
        </p:nvSpPr>
        <p:spPr bwMode="auto">
          <a:xfrm>
            <a:off x="1253593" y="5843135"/>
            <a:ext cx="3646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800" dirty="0"/>
              <a:t>Fuente: </a:t>
            </a:r>
            <a:r>
              <a:rPr lang="es-ES" sz="800" dirty="0" smtClean="0"/>
              <a:t>DANE, GEIH .</a:t>
            </a:r>
            <a:r>
              <a:rPr lang="es-CO" sz="800" dirty="0" smtClean="0"/>
              <a:t> </a:t>
            </a:r>
            <a:endParaRPr lang="es-CO" sz="800" dirty="0"/>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grpSp>
        <p:nvGrpSpPr>
          <p:cNvPr id="14" name="13 Grupo"/>
          <p:cNvGrpSpPr/>
          <p:nvPr/>
        </p:nvGrpSpPr>
        <p:grpSpPr>
          <a:xfrm>
            <a:off x="3059832" y="6553200"/>
            <a:ext cx="2520338" cy="192956"/>
            <a:chOff x="3059832" y="6553200"/>
            <a:chExt cx="2520338" cy="192956"/>
          </a:xfrm>
        </p:grpSpPr>
        <p:sp>
          <p:nvSpPr>
            <p:cNvPr id="15" name="14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1" name="20 Cheurón"/>
            <p:cNvSpPr/>
            <p:nvPr/>
          </p:nvSpPr>
          <p:spPr bwMode="auto">
            <a:xfrm>
              <a:off x="3059832" y="655724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graphicFrame>
        <p:nvGraphicFramePr>
          <p:cNvPr id="24" name="2 Gráfico"/>
          <p:cNvGraphicFramePr>
            <a:graphicFrameLocks/>
          </p:cNvGraphicFramePr>
          <p:nvPr>
            <p:extLst>
              <p:ext uri="{D42A27DB-BD31-4B8C-83A1-F6EECF244321}">
                <p14:modId xmlns:p14="http://schemas.microsoft.com/office/powerpoint/2010/main" val="2934614154"/>
              </p:ext>
            </p:extLst>
          </p:nvPr>
        </p:nvGraphicFramePr>
        <p:xfrm>
          <a:off x="619324" y="1666750"/>
          <a:ext cx="4600575" cy="42258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0262618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Marcador de contenido"/>
          <p:cNvSpPr>
            <a:spLocks noGrp="1"/>
          </p:cNvSpPr>
          <p:nvPr>
            <p:ph idx="1"/>
          </p:nvPr>
        </p:nvSpPr>
        <p:spPr>
          <a:xfrm>
            <a:off x="3275856" y="116632"/>
            <a:ext cx="5868144" cy="576064"/>
          </a:xfrm>
        </p:spPr>
        <p:txBody>
          <a:bodyPr>
            <a:normAutofit/>
          </a:bodyPr>
          <a:lstStyle/>
          <a:p>
            <a:pPr algn="ctr">
              <a:lnSpc>
                <a:spcPct val="80000"/>
              </a:lnSpc>
              <a:buNone/>
              <a:defRPr/>
            </a:pPr>
            <a:r>
              <a:rPr lang="es-CO" sz="2900" b="1" dirty="0">
                <a:solidFill>
                  <a:schemeClr val="bg1"/>
                </a:solidFill>
                <a:latin typeface="Arial" pitchFamily="34" charset="0"/>
                <a:cs typeface="Arial" pitchFamily="34" charset="0"/>
              </a:rPr>
              <a:t>Contenido</a:t>
            </a:r>
            <a:endParaRPr lang="es-ES" sz="2900" b="1" dirty="0">
              <a:solidFill>
                <a:schemeClr val="bg1"/>
              </a:solidFill>
              <a:latin typeface="Arial" pitchFamily="34" charset="0"/>
              <a:cs typeface="Arial" pitchFamily="34" charset="0"/>
            </a:endParaRPr>
          </a:p>
        </p:txBody>
      </p:sp>
      <p:sp>
        <p:nvSpPr>
          <p:cNvPr id="6" name="5 CuadroTexto"/>
          <p:cNvSpPr txBox="1"/>
          <p:nvPr/>
        </p:nvSpPr>
        <p:spPr>
          <a:xfrm>
            <a:off x="683568" y="1988840"/>
            <a:ext cx="7848872" cy="2492990"/>
          </a:xfrm>
          <a:prstGeom prst="rect">
            <a:avLst/>
          </a:prstGeom>
          <a:noFill/>
        </p:spPr>
        <p:txBody>
          <a:bodyPr wrap="square" rtlCol="0">
            <a:spAutoFit/>
          </a:bodyPr>
          <a:lstStyle/>
          <a:p>
            <a:pPr marL="457200" lvl="0" indent="-457200"/>
            <a:r>
              <a:rPr lang="es-CO" sz="2000" cap="small" dirty="0" smtClean="0"/>
              <a:t>Instalación</a:t>
            </a:r>
            <a:endParaRPr lang="es-ES" sz="2000" cap="small" dirty="0" smtClean="0"/>
          </a:p>
          <a:p>
            <a:pPr marL="457200" lvl="0" indent="-457200">
              <a:buFont typeface="+mj-lt"/>
              <a:buAutoNum type="arabicPeriod"/>
            </a:pPr>
            <a:r>
              <a:rPr lang="es-ES" sz="2000" cap="small" dirty="0" smtClean="0"/>
              <a:t>Situación económica, demográfica y social de Bogotá</a:t>
            </a:r>
          </a:p>
          <a:p>
            <a:pPr marL="457200" indent="-457200">
              <a:buFont typeface="+mj-lt"/>
              <a:buAutoNum type="arabicPeriod"/>
            </a:pPr>
            <a:r>
              <a:rPr lang="es-CO" sz="2000" cap="small" dirty="0" smtClean="0"/>
              <a:t>Situación</a:t>
            </a:r>
            <a:r>
              <a:rPr lang="es-ES" sz="2000" cap="small" dirty="0"/>
              <a:t> </a:t>
            </a:r>
            <a:r>
              <a:rPr lang="es-ES" sz="2000" cap="small" dirty="0" smtClean="0"/>
              <a:t>Fiscal </a:t>
            </a:r>
          </a:p>
          <a:p>
            <a:pPr marL="457200" indent="-457200">
              <a:buFont typeface="+mj-lt"/>
              <a:buAutoNum type="arabicPeriod"/>
            </a:pPr>
            <a:r>
              <a:rPr lang="es-ES" sz="2000" cap="small" dirty="0" smtClean="0"/>
              <a:t>Situación Tributaria</a:t>
            </a:r>
          </a:p>
          <a:p>
            <a:pPr marL="457200" lvl="0" indent="-457200">
              <a:buFont typeface="+mj-lt"/>
              <a:buAutoNum type="arabicPeriod"/>
            </a:pPr>
            <a:r>
              <a:rPr lang="es-CO" sz="2000" cap="small" dirty="0" smtClean="0"/>
              <a:t>Situación Contable</a:t>
            </a:r>
          </a:p>
          <a:p>
            <a:pPr marL="457200" lvl="0" indent="-457200">
              <a:buFont typeface="+mj-lt"/>
              <a:buAutoNum type="arabicPeriod"/>
            </a:pPr>
            <a:r>
              <a:rPr lang="es-CO" sz="2000" cap="small" dirty="0" smtClean="0"/>
              <a:t>Deuda Financiera</a:t>
            </a:r>
          </a:p>
          <a:p>
            <a:pPr marL="457200" lvl="0" indent="-457200">
              <a:buFont typeface="+mj-lt"/>
              <a:buAutoNum type="arabicPeriod"/>
            </a:pPr>
            <a:r>
              <a:rPr lang="es-CO" sz="2000" cap="small" dirty="0" smtClean="0"/>
              <a:t>Megaproyectos</a:t>
            </a:r>
            <a:endParaRPr lang="es-ES" sz="2000" dirty="0" smtClean="0"/>
          </a:p>
          <a:p>
            <a:pPr marL="285750" indent="-285750" algn="just">
              <a:buFont typeface="Wingdings" pitchFamily="2" charset="2"/>
              <a:buChar char="§"/>
            </a:pPr>
            <a:endParaRPr lang="es-CO" sz="1600" dirty="0">
              <a:latin typeface="Arial" pitchFamily="34" charset="0"/>
              <a:cs typeface="Arial" pitchFamily="34" charset="0"/>
            </a:endParaRPr>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grpSp>
        <p:nvGrpSpPr>
          <p:cNvPr id="16" name="31 Grupo"/>
          <p:cNvGrpSpPr/>
          <p:nvPr/>
        </p:nvGrpSpPr>
        <p:grpSpPr>
          <a:xfrm>
            <a:off x="3059832" y="6553200"/>
            <a:ext cx="2520338" cy="192956"/>
            <a:chOff x="3059832" y="6553200"/>
            <a:chExt cx="2520338" cy="192956"/>
          </a:xfrm>
        </p:grpSpPr>
        <p:sp>
          <p:nvSpPr>
            <p:cNvPr id="17" name="16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1" name="20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2" name="21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3" name="22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118233653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8"/>
          <p:cNvSpPr>
            <a:spLocks noChangeArrowheads="1"/>
          </p:cNvSpPr>
          <p:nvPr/>
        </p:nvSpPr>
        <p:spPr bwMode="auto">
          <a:xfrm>
            <a:off x="2592388" y="3068638"/>
            <a:ext cx="2052637" cy="2527300"/>
          </a:xfrm>
          <a:prstGeom prst="rect">
            <a:avLst/>
          </a:prstGeom>
          <a:noFill/>
          <a:ln w="9525">
            <a:noFill/>
            <a:miter lim="800000"/>
            <a:headEnd/>
            <a:tailEnd/>
          </a:ln>
        </p:spPr>
        <p:txBody>
          <a:bodyPr lIns="92075" tIns="46038" rIns="92075" bIns="46038"/>
          <a:lstStyle/>
          <a:p>
            <a:endParaRPr lang="es-CO" sz="1200"/>
          </a:p>
        </p:txBody>
      </p:sp>
      <p:sp>
        <p:nvSpPr>
          <p:cNvPr id="2056" name="Rectangle 9"/>
          <p:cNvSpPr>
            <a:spLocks noChangeArrowheads="1"/>
          </p:cNvSpPr>
          <p:nvPr/>
        </p:nvSpPr>
        <p:spPr bwMode="auto">
          <a:xfrm>
            <a:off x="539750" y="3068638"/>
            <a:ext cx="2052638" cy="2527300"/>
          </a:xfrm>
          <a:prstGeom prst="rect">
            <a:avLst/>
          </a:prstGeom>
          <a:noFill/>
          <a:ln w="9525">
            <a:noFill/>
            <a:miter lim="800000"/>
            <a:headEnd/>
            <a:tailEnd/>
          </a:ln>
        </p:spPr>
        <p:txBody>
          <a:bodyPr lIns="92075" tIns="46038" rIns="92075" bIns="46038"/>
          <a:lstStyle/>
          <a:p>
            <a:endParaRPr lang="es-CO" sz="1200"/>
          </a:p>
        </p:txBody>
      </p:sp>
      <p:sp>
        <p:nvSpPr>
          <p:cNvPr id="2" name="1 Rectángulo"/>
          <p:cNvSpPr/>
          <p:nvPr/>
        </p:nvSpPr>
        <p:spPr>
          <a:xfrm>
            <a:off x="1144816" y="2204864"/>
            <a:ext cx="5269392" cy="701731"/>
          </a:xfrm>
          <a:prstGeom prst="rect">
            <a:avLst/>
          </a:prstGeom>
        </p:spPr>
        <p:txBody>
          <a:bodyPr wrap="none">
            <a:spAutoFit/>
          </a:bodyPr>
          <a:lstStyle/>
          <a:p>
            <a:pPr algn="ctr">
              <a:lnSpc>
                <a:spcPct val="90000"/>
              </a:lnSpc>
              <a:spcBef>
                <a:spcPct val="50000"/>
              </a:spcBef>
              <a:defRPr/>
            </a:pPr>
            <a:r>
              <a:rPr lang="es-ES" sz="4400" b="1" dirty="0">
                <a:solidFill>
                  <a:schemeClr val="accent1">
                    <a:lumMod val="75000"/>
                  </a:schemeClr>
                </a:solidFill>
                <a:latin typeface="Arial" pitchFamily="34" charset="0"/>
                <a:cs typeface="Arial" pitchFamily="34" charset="0"/>
              </a:rPr>
              <a:t>2. </a:t>
            </a:r>
            <a:r>
              <a:rPr lang="es-CO" sz="4400" b="1" dirty="0">
                <a:solidFill>
                  <a:schemeClr val="accent1">
                    <a:lumMod val="75000"/>
                  </a:schemeClr>
                </a:solidFill>
                <a:latin typeface="Arial" pitchFamily="34" charset="0"/>
                <a:cs typeface="Arial" pitchFamily="34" charset="0"/>
              </a:rPr>
              <a:t>Situación </a:t>
            </a:r>
            <a:r>
              <a:rPr lang="es-ES" sz="4400" b="1" dirty="0">
                <a:solidFill>
                  <a:schemeClr val="accent1">
                    <a:lumMod val="75000"/>
                  </a:schemeClr>
                </a:solidFill>
                <a:latin typeface="Arial" pitchFamily="34" charset="0"/>
                <a:cs typeface="Arial" pitchFamily="34" charset="0"/>
              </a:rPr>
              <a:t>Fiscal </a:t>
            </a:r>
            <a:endParaRPr lang="es-CO" sz="4400" b="1" dirty="0">
              <a:solidFill>
                <a:schemeClr val="accent1">
                  <a:lumMod val="75000"/>
                </a:schemeClr>
              </a:solidFill>
              <a:latin typeface="Arial" pitchFamily="34" charset="0"/>
              <a:cs typeface="Arial" pitchFamily="34" charset="0"/>
            </a:endParaRPr>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grpSp>
        <p:nvGrpSpPr>
          <p:cNvPr id="15" name="14 Grupo"/>
          <p:cNvGrpSpPr/>
          <p:nvPr/>
        </p:nvGrpSpPr>
        <p:grpSpPr>
          <a:xfrm>
            <a:off x="3059832" y="6553200"/>
            <a:ext cx="2520338" cy="205189"/>
            <a:chOff x="3059832" y="6553200"/>
            <a:chExt cx="2520338" cy="205189"/>
          </a:xfrm>
        </p:grpSpPr>
        <p:sp>
          <p:nvSpPr>
            <p:cNvPr id="16" name="15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3793259" y="6569476"/>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3433161" y="655829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1" name="20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2" name="21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193231012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ChangeArrowheads="1"/>
          </p:cNvSpPr>
          <p:nvPr/>
        </p:nvSpPr>
        <p:spPr bwMode="auto">
          <a:xfrm>
            <a:off x="2592388" y="3068638"/>
            <a:ext cx="2052637"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s-CO" sz="1200"/>
          </a:p>
        </p:txBody>
      </p:sp>
      <p:sp>
        <p:nvSpPr>
          <p:cNvPr id="4099" name="Rectangle 9"/>
          <p:cNvSpPr>
            <a:spLocks noChangeArrowheads="1"/>
          </p:cNvSpPr>
          <p:nvPr/>
        </p:nvSpPr>
        <p:spPr bwMode="auto">
          <a:xfrm>
            <a:off x="539750" y="3068638"/>
            <a:ext cx="2052638"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s-CO" sz="1200"/>
          </a:p>
        </p:txBody>
      </p:sp>
      <p:sp>
        <p:nvSpPr>
          <p:cNvPr id="7" name="6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32 Título"/>
          <p:cNvSpPr txBox="1">
            <a:spLocks/>
          </p:cNvSpPr>
          <p:nvPr/>
        </p:nvSpPr>
        <p:spPr>
          <a:xfrm>
            <a:off x="722313" y="3795713"/>
            <a:ext cx="7772400" cy="1362075"/>
          </a:xfrm>
          <a:prstGeom prst="rect">
            <a:avLst/>
          </a:prstGeom>
        </p:spPr>
        <p:txBody>
          <a:bodyPr/>
          <a:lstStyle/>
          <a:p>
            <a:pPr fontAlgn="auto">
              <a:spcAft>
                <a:spcPts val="0"/>
              </a:spcAft>
              <a:defRPr/>
            </a:pPr>
            <a:r>
              <a:rPr lang="es-CO" sz="4000" b="1" dirty="0">
                <a:latin typeface="+mj-lt"/>
                <a:ea typeface="+mj-ea"/>
                <a:cs typeface="+mj-cs"/>
              </a:rPr>
              <a:t>INFORME DE EJECUCIÓN PRESUPUESTO DEL DISTRITO 2012</a:t>
            </a:r>
            <a:r>
              <a:rPr lang="es-ES" sz="4000" dirty="0">
                <a:latin typeface="+mj-lt"/>
                <a:ea typeface="+mj-ea"/>
                <a:cs typeface="+mj-cs"/>
              </a:rPr>
              <a:t/>
            </a:r>
            <a:br>
              <a:rPr lang="es-ES" sz="4000" dirty="0">
                <a:latin typeface="+mj-lt"/>
                <a:ea typeface="+mj-ea"/>
                <a:cs typeface="+mj-cs"/>
              </a:rPr>
            </a:br>
            <a:endParaRPr lang="es-CO" sz="4000" b="1" dirty="0">
              <a:solidFill>
                <a:schemeClr val="accent6">
                  <a:lumMod val="75000"/>
                </a:schemeClr>
              </a:solidFill>
              <a:latin typeface="+mn-lt"/>
              <a:cs typeface="+mn-cs"/>
            </a:endParaRPr>
          </a:p>
        </p:txBody>
      </p:sp>
      <p:sp>
        <p:nvSpPr>
          <p:cNvPr id="9" name="8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grpSp>
        <p:nvGrpSpPr>
          <p:cNvPr id="8" name="7 Grupo"/>
          <p:cNvGrpSpPr/>
          <p:nvPr/>
        </p:nvGrpSpPr>
        <p:grpSpPr>
          <a:xfrm>
            <a:off x="3059832" y="6553200"/>
            <a:ext cx="2520338" cy="205189"/>
            <a:chOff x="3059832" y="6553200"/>
            <a:chExt cx="2520338" cy="205189"/>
          </a:xfrm>
        </p:grpSpPr>
        <p:sp>
          <p:nvSpPr>
            <p:cNvPr id="11" name="10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3793259" y="6569476"/>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3433161" y="655829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pic>
        <p:nvPicPr>
          <p:cNvPr id="18" name="1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spTree>
    <p:extLst>
      <p:ext uri="{BB962C8B-B14F-4D97-AF65-F5344CB8AC3E}">
        <p14:creationId xmlns:p14="http://schemas.microsoft.com/office/powerpoint/2010/main" val="49497647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ChangeArrowheads="1"/>
          </p:cNvSpPr>
          <p:nvPr/>
        </p:nvSpPr>
        <p:spPr bwMode="auto">
          <a:xfrm>
            <a:off x="539750" y="3068638"/>
            <a:ext cx="2052638"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s-CO" sz="1200"/>
          </a:p>
        </p:txBody>
      </p:sp>
      <p:sp>
        <p:nvSpPr>
          <p:cNvPr id="7" name="6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32 Título"/>
          <p:cNvSpPr txBox="1">
            <a:spLocks/>
          </p:cNvSpPr>
          <p:nvPr/>
        </p:nvSpPr>
        <p:spPr>
          <a:xfrm>
            <a:off x="971550" y="2708275"/>
            <a:ext cx="7772400" cy="1362075"/>
          </a:xfrm>
          <a:prstGeom prst="rect">
            <a:avLst/>
          </a:prstGeom>
        </p:spPr>
        <p:txBody>
          <a:bodyPr/>
          <a:lstStyle/>
          <a:p>
            <a:pPr algn="ctr" fontAlgn="auto">
              <a:spcAft>
                <a:spcPts val="0"/>
              </a:spcAft>
              <a:defRPr/>
            </a:pPr>
            <a:r>
              <a:rPr lang="es-CO" sz="4800" b="1" dirty="0">
                <a:latin typeface="+mj-lt"/>
                <a:ea typeface="+mj-ea"/>
                <a:cs typeface="+mj-cs"/>
              </a:rPr>
              <a:t>Presupuesto Administración Central 2012</a:t>
            </a:r>
            <a:r>
              <a:rPr lang="es-ES" sz="4800" dirty="0">
                <a:latin typeface="+mj-lt"/>
                <a:ea typeface="+mj-ea"/>
                <a:cs typeface="+mj-cs"/>
              </a:rPr>
              <a:t/>
            </a:r>
            <a:br>
              <a:rPr lang="es-ES" sz="4800" dirty="0">
                <a:latin typeface="+mj-lt"/>
                <a:ea typeface="+mj-ea"/>
                <a:cs typeface="+mj-cs"/>
              </a:rPr>
            </a:br>
            <a:endParaRPr lang="es-CO" sz="4800" b="1" dirty="0">
              <a:latin typeface="+mn-lt"/>
            </a:endParaRPr>
          </a:p>
        </p:txBody>
      </p:sp>
      <p:sp>
        <p:nvSpPr>
          <p:cNvPr id="9" name="8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grpSp>
        <p:nvGrpSpPr>
          <p:cNvPr id="6" name="5 Grupo"/>
          <p:cNvGrpSpPr/>
          <p:nvPr/>
        </p:nvGrpSpPr>
        <p:grpSpPr>
          <a:xfrm>
            <a:off x="3059832" y="6553200"/>
            <a:ext cx="2520338" cy="205189"/>
            <a:chOff x="3059832" y="6553200"/>
            <a:chExt cx="2520338" cy="205189"/>
          </a:xfrm>
        </p:grpSpPr>
        <p:sp>
          <p:nvSpPr>
            <p:cNvPr id="8" name="7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1" name="10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3793259" y="6569476"/>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3433161" y="655829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pic>
        <p:nvPicPr>
          <p:cNvPr id="17" name="1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spTree>
    <p:extLst>
      <p:ext uri="{BB962C8B-B14F-4D97-AF65-F5344CB8AC3E}">
        <p14:creationId xmlns:p14="http://schemas.microsoft.com/office/powerpoint/2010/main" val="97116345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b="1" dirty="0">
              <a:solidFill>
                <a:schemeClr val="bg1"/>
              </a:solidFill>
            </a:endParaRPr>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6152" name="4 Marcador de contenido"/>
          <p:cNvSpPr>
            <a:spLocks noGrp="1"/>
          </p:cNvSpPr>
          <p:nvPr>
            <p:ph idx="1"/>
          </p:nvPr>
        </p:nvSpPr>
        <p:spPr>
          <a:xfrm>
            <a:off x="3492500" y="115888"/>
            <a:ext cx="5651500" cy="433387"/>
          </a:xfrm>
        </p:spPr>
        <p:txBody>
          <a:bodyPr>
            <a:normAutofit fontScale="85000" lnSpcReduction="10000"/>
          </a:bodyPr>
          <a:lstStyle/>
          <a:p>
            <a:pPr algn="ctr">
              <a:lnSpc>
                <a:spcPct val="80000"/>
              </a:lnSpc>
              <a:buFont typeface="Arial" charset="0"/>
              <a:buNone/>
            </a:pPr>
            <a:r>
              <a:rPr lang="es-ES" sz="2400" b="1" smtClean="0">
                <a:solidFill>
                  <a:schemeClr val="bg1"/>
                </a:solidFill>
                <a:latin typeface="Arial" charset="0"/>
                <a:cs typeface="Arial" charset="0"/>
              </a:rPr>
              <a:t>SISTEMA GENERAL DE PARTICIPACIONES </a:t>
            </a:r>
          </a:p>
        </p:txBody>
      </p:sp>
      <p:sp>
        <p:nvSpPr>
          <p:cNvPr id="6153" name="6 CuadroTexto"/>
          <p:cNvSpPr txBox="1">
            <a:spLocks noChangeArrowheads="1"/>
          </p:cNvSpPr>
          <p:nvPr/>
        </p:nvSpPr>
        <p:spPr bwMode="auto">
          <a:xfrm>
            <a:off x="7164388" y="908050"/>
            <a:ext cx="1655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CO" sz="1400"/>
              <a:t>Millones de pesos</a:t>
            </a:r>
            <a:endParaRPr lang="es-ES" sz="1400"/>
          </a:p>
        </p:txBody>
      </p:sp>
      <p:pic>
        <p:nvPicPr>
          <p:cNvPr id="6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9" y="1290639"/>
            <a:ext cx="8532811" cy="448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7 CuadroTexto"/>
          <p:cNvSpPr txBox="1">
            <a:spLocks noChangeArrowheads="1"/>
          </p:cNvSpPr>
          <p:nvPr/>
        </p:nvSpPr>
        <p:spPr bwMode="auto">
          <a:xfrm>
            <a:off x="1199548" y="5785446"/>
            <a:ext cx="22336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sz="1200" dirty="0"/>
              <a:t>Fuente: SDH – DDP - SFD</a:t>
            </a:r>
          </a:p>
        </p:txBody>
      </p:sp>
      <p:grpSp>
        <p:nvGrpSpPr>
          <p:cNvPr id="8" name="7 Grupo"/>
          <p:cNvGrpSpPr/>
          <p:nvPr/>
        </p:nvGrpSpPr>
        <p:grpSpPr>
          <a:xfrm>
            <a:off x="3059832" y="6553200"/>
            <a:ext cx="2520338" cy="205189"/>
            <a:chOff x="3059832" y="6553200"/>
            <a:chExt cx="2520338" cy="205189"/>
          </a:xfrm>
        </p:grpSpPr>
        <p:sp>
          <p:nvSpPr>
            <p:cNvPr id="11" name="10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3793259" y="6569476"/>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3433161" y="655829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pic>
        <p:nvPicPr>
          <p:cNvPr id="18" name="1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spTree>
    <p:extLst>
      <p:ext uri="{BB962C8B-B14F-4D97-AF65-F5344CB8AC3E}">
        <p14:creationId xmlns:p14="http://schemas.microsoft.com/office/powerpoint/2010/main" val="141174126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7176" name="4 Marcador de contenido"/>
          <p:cNvSpPr>
            <a:spLocks noGrp="1"/>
          </p:cNvSpPr>
          <p:nvPr>
            <p:ph idx="1"/>
          </p:nvPr>
        </p:nvSpPr>
        <p:spPr>
          <a:xfrm>
            <a:off x="3492500" y="115888"/>
            <a:ext cx="5651500" cy="720725"/>
          </a:xfrm>
        </p:spPr>
        <p:txBody>
          <a:bodyPr anchor="ctr">
            <a:normAutofit fontScale="85000" lnSpcReduction="10000"/>
          </a:bodyPr>
          <a:lstStyle/>
          <a:p>
            <a:pPr algn="ctr">
              <a:lnSpc>
                <a:spcPct val="80000"/>
              </a:lnSpc>
              <a:buFont typeface="Arial" charset="0"/>
              <a:buNone/>
            </a:pPr>
            <a:endParaRPr lang="es-CO" sz="1800" b="1" smtClean="0">
              <a:solidFill>
                <a:schemeClr val="bg1"/>
              </a:solidFill>
              <a:latin typeface="Arial" charset="0"/>
              <a:cs typeface="Arial" charset="0"/>
            </a:endParaRPr>
          </a:p>
          <a:p>
            <a:pPr algn="ctr">
              <a:lnSpc>
                <a:spcPct val="80000"/>
              </a:lnSpc>
              <a:buFont typeface="Arial" charset="0"/>
              <a:buNone/>
            </a:pPr>
            <a:r>
              <a:rPr lang="es-CO" sz="2400" b="1" smtClean="0">
                <a:solidFill>
                  <a:schemeClr val="bg1"/>
                </a:solidFill>
                <a:latin typeface="Arial" charset="0"/>
                <a:cs typeface="Arial" charset="0"/>
              </a:rPr>
              <a:t>SISTEMA GENERAL DE PARTICIPACIONES</a:t>
            </a:r>
            <a:endParaRPr lang="es-ES" sz="2400" b="1" smtClean="0">
              <a:solidFill>
                <a:schemeClr val="bg1"/>
              </a:solidFill>
              <a:latin typeface="Arial" charset="0"/>
              <a:cs typeface="Arial" charset="0"/>
            </a:endParaRPr>
          </a:p>
          <a:p>
            <a:pPr algn="ctr">
              <a:lnSpc>
                <a:spcPct val="80000"/>
              </a:lnSpc>
              <a:buFont typeface="Arial" charset="0"/>
              <a:buNone/>
            </a:pPr>
            <a:r>
              <a:rPr lang="es-CO" sz="1600" b="1" smtClean="0">
                <a:solidFill>
                  <a:schemeClr val="bg1"/>
                </a:solidFill>
              </a:rPr>
              <a:t>os</a:t>
            </a:r>
            <a:endParaRPr lang="es-ES" sz="1600" smtClean="0">
              <a:solidFill>
                <a:schemeClr val="bg1"/>
              </a:solidFill>
            </a:endParaRPr>
          </a:p>
        </p:txBody>
      </p:sp>
      <p:sp>
        <p:nvSpPr>
          <p:cNvPr id="7177" name="6 CuadroTexto"/>
          <p:cNvSpPr txBox="1">
            <a:spLocks noChangeArrowheads="1"/>
          </p:cNvSpPr>
          <p:nvPr/>
        </p:nvSpPr>
        <p:spPr bwMode="auto">
          <a:xfrm>
            <a:off x="7164388" y="1536700"/>
            <a:ext cx="1871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CO" sz="1400"/>
              <a:t>Millones de pesos</a:t>
            </a:r>
            <a:endParaRPr lang="es-ES" sz="1400"/>
          </a:p>
        </p:txBody>
      </p:sp>
      <p:pic>
        <p:nvPicPr>
          <p:cNvPr id="717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44675"/>
            <a:ext cx="849630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10 CuadroTexto"/>
          <p:cNvSpPr txBox="1">
            <a:spLocks noChangeArrowheads="1"/>
          </p:cNvSpPr>
          <p:nvPr/>
        </p:nvSpPr>
        <p:spPr bwMode="auto">
          <a:xfrm>
            <a:off x="395288" y="5084763"/>
            <a:ext cx="2232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sz="1200"/>
              <a:t>Fuente: SDH – DDP - SFD</a:t>
            </a:r>
          </a:p>
        </p:txBody>
      </p:sp>
      <p:grpSp>
        <p:nvGrpSpPr>
          <p:cNvPr id="8" name="7 Grupo"/>
          <p:cNvGrpSpPr/>
          <p:nvPr/>
        </p:nvGrpSpPr>
        <p:grpSpPr>
          <a:xfrm>
            <a:off x="3059832" y="6553200"/>
            <a:ext cx="2520338" cy="205189"/>
            <a:chOff x="3059832" y="6553200"/>
            <a:chExt cx="2520338" cy="205189"/>
          </a:xfrm>
        </p:grpSpPr>
        <p:sp>
          <p:nvSpPr>
            <p:cNvPr id="11" name="10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3793259" y="6569476"/>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3433161" y="655829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pic>
        <p:nvPicPr>
          <p:cNvPr id="18" name="1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spTree>
    <p:extLst>
      <p:ext uri="{BB962C8B-B14F-4D97-AF65-F5344CB8AC3E}">
        <p14:creationId xmlns:p14="http://schemas.microsoft.com/office/powerpoint/2010/main" val="402384868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8200" name="4 Marcador de contenido"/>
          <p:cNvSpPr>
            <a:spLocks noGrp="1"/>
          </p:cNvSpPr>
          <p:nvPr>
            <p:ph idx="1"/>
          </p:nvPr>
        </p:nvSpPr>
        <p:spPr>
          <a:xfrm>
            <a:off x="3492500" y="144463"/>
            <a:ext cx="5435600" cy="547687"/>
          </a:xfrm>
        </p:spPr>
        <p:txBody>
          <a:bodyPr/>
          <a:lstStyle/>
          <a:p>
            <a:pPr algn="ctr">
              <a:lnSpc>
                <a:spcPct val="80000"/>
              </a:lnSpc>
              <a:buFont typeface="Arial" charset="0"/>
              <a:buNone/>
            </a:pPr>
            <a:r>
              <a:rPr lang="es-ES" sz="2400" b="1" smtClean="0">
                <a:solidFill>
                  <a:schemeClr val="bg1"/>
                </a:solidFill>
                <a:latin typeface="Arial" charset="0"/>
                <a:cs typeface="Arial" charset="0"/>
              </a:rPr>
              <a:t>INGRESOS DE CAPITAL </a:t>
            </a:r>
          </a:p>
        </p:txBody>
      </p:sp>
      <p:sp>
        <p:nvSpPr>
          <p:cNvPr id="8201" name="6 CuadroTexto"/>
          <p:cNvSpPr txBox="1">
            <a:spLocks noChangeArrowheads="1"/>
          </p:cNvSpPr>
          <p:nvPr/>
        </p:nvSpPr>
        <p:spPr bwMode="auto">
          <a:xfrm>
            <a:off x="7019925" y="1052513"/>
            <a:ext cx="187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CO" sz="1400"/>
              <a:t>Millones de $</a:t>
            </a:r>
            <a:endParaRPr lang="es-ES" sz="1400"/>
          </a:p>
        </p:txBody>
      </p:sp>
      <p:pic>
        <p:nvPicPr>
          <p:cNvPr id="8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360488"/>
            <a:ext cx="8248650"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7 CuadroTexto"/>
          <p:cNvSpPr txBox="1">
            <a:spLocks noChangeArrowheads="1"/>
          </p:cNvSpPr>
          <p:nvPr/>
        </p:nvSpPr>
        <p:spPr bwMode="auto">
          <a:xfrm>
            <a:off x="1187571" y="5734050"/>
            <a:ext cx="2232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sz="1200" dirty="0"/>
              <a:t>Fuente: SDH – DDP - SFD</a:t>
            </a:r>
          </a:p>
        </p:txBody>
      </p:sp>
      <p:grpSp>
        <p:nvGrpSpPr>
          <p:cNvPr id="8" name="7 Grupo"/>
          <p:cNvGrpSpPr/>
          <p:nvPr/>
        </p:nvGrpSpPr>
        <p:grpSpPr>
          <a:xfrm>
            <a:off x="3059832" y="6553200"/>
            <a:ext cx="2520338" cy="205189"/>
            <a:chOff x="3059832" y="6553200"/>
            <a:chExt cx="2520338" cy="205189"/>
          </a:xfrm>
        </p:grpSpPr>
        <p:sp>
          <p:nvSpPr>
            <p:cNvPr id="11" name="10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3793259" y="6569476"/>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3433161" y="655829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pic>
        <p:nvPicPr>
          <p:cNvPr id="18" name="1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spTree>
    <p:extLst>
      <p:ext uri="{BB962C8B-B14F-4D97-AF65-F5344CB8AC3E}">
        <p14:creationId xmlns:p14="http://schemas.microsoft.com/office/powerpoint/2010/main" val="1442372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9224" name="4 Marcador de contenido"/>
          <p:cNvSpPr>
            <a:spLocks noGrp="1"/>
          </p:cNvSpPr>
          <p:nvPr>
            <p:ph idx="1"/>
          </p:nvPr>
        </p:nvSpPr>
        <p:spPr>
          <a:xfrm>
            <a:off x="3563938" y="44450"/>
            <a:ext cx="5508625" cy="576263"/>
          </a:xfrm>
        </p:spPr>
        <p:txBody>
          <a:bodyPr anchor="ctr"/>
          <a:lstStyle/>
          <a:p>
            <a:pPr algn="ctr">
              <a:lnSpc>
                <a:spcPct val="80000"/>
              </a:lnSpc>
              <a:buFont typeface="Arial" charset="0"/>
              <a:buNone/>
            </a:pPr>
            <a:r>
              <a:rPr lang="es-ES" sz="2800" b="1" smtClean="0">
                <a:solidFill>
                  <a:schemeClr val="bg1"/>
                </a:solidFill>
                <a:latin typeface="Arial" charset="0"/>
                <a:cs typeface="Arial" charset="0"/>
              </a:rPr>
              <a:t>INGRESOS DE CAPITAL</a:t>
            </a:r>
            <a:endParaRPr lang="es-ES" sz="2800" smtClean="0">
              <a:solidFill>
                <a:schemeClr val="bg1"/>
              </a:solidFill>
              <a:latin typeface="Arial" charset="0"/>
              <a:cs typeface="Arial" charset="0"/>
            </a:endParaRPr>
          </a:p>
        </p:txBody>
      </p:sp>
      <p:sp>
        <p:nvSpPr>
          <p:cNvPr id="9225" name="6 CuadroTexto"/>
          <p:cNvSpPr txBox="1">
            <a:spLocks noChangeArrowheads="1"/>
          </p:cNvSpPr>
          <p:nvPr/>
        </p:nvSpPr>
        <p:spPr bwMode="auto">
          <a:xfrm>
            <a:off x="7003445" y="1392833"/>
            <a:ext cx="187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CO" sz="1400"/>
              <a:t>Millones de $</a:t>
            </a:r>
            <a:endParaRPr lang="es-ES" sz="1400"/>
          </a:p>
        </p:txBody>
      </p:sp>
      <p:grpSp>
        <p:nvGrpSpPr>
          <p:cNvPr id="7" name="6 Grupo"/>
          <p:cNvGrpSpPr/>
          <p:nvPr/>
        </p:nvGrpSpPr>
        <p:grpSpPr>
          <a:xfrm>
            <a:off x="3059832" y="6553200"/>
            <a:ext cx="2520338" cy="205189"/>
            <a:chOff x="3059832" y="6553200"/>
            <a:chExt cx="2520338" cy="205189"/>
          </a:xfrm>
        </p:grpSpPr>
        <p:sp>
          <p:nvSpPr>
            <p:cNvPr id="8" name="7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1" name="10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3793259" y="6569476"/>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3433161" y="655829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pic>
        <p:nvPicPr>
          <p:cNvPr id="17" name="1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700808"/>
            <a:ext cx="8697183" cy="386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1948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sz="2400"/>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248" name="4 Marcador de contenido"/>
          <p:cNvSpPr>
            <a:spLocks noGrp="1"/>
          </p:cNvSpPr>
          <p:nvPr>
            <p:ph idx="1"/>
          </p:nvPr>
        </p:nvSpPr>
        <p:spPr>
          <a:xfrm>
            <a:off x="3492500" y="188913"/>
            <a:ext cx="5651500" cy="503237"/>
          </a:xfrm>
        </p:spPr>
        <p:txBody>
          <a:bodyPr/>
          <a:lstStyle/>
          <a:p>
            <a:pPr algn="ctr">
              <a:lnSpc>
                <a:spcPct val="80000"/>
              </a:lnSpc>
              <a:buFont typeface="Arial" charset="0"/>
              <a:buNone/>
            </a:pPr>
            <a:r>
              <a:rPr lang="es-CO" sz="2800" b="1" smtClean="0">
                <a:solidFill>
                  <a:schemeClr val="bg1"/>
                </a:solidFill>
              </a:rPr>
              <a:t>GASTOS DE FUNCIONAMIENTO</a:t>
            </a:r>
            <a:endParaRPr lang="es-ES" sz="2800" b="1" smtClean="0">
              <a:solidFill>
                <a:schemeClr val="bg1"/>
              </a:solidFill>
            </a:endParaRPr>
          </a:p>
        </p:txBody>
      </p:sp>
      <p:sp>
        <p:nvSpPr>
          <p:cNvPr id="10249" name="6 CuadroTexto"/>
          <p:cNvSpPr txBox="1">
            <a:spLocks noChangeArrowheads="1"/>
          </p:cNvSpPr>
          <p:nvPr/>
        </p:nvSpPr>
        <p:spPr bwMode="auto">
          <a:xfrm>
            <a:off x="6875463" y="765175"/>
            <a:ext cx="187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CO" sz="1400"/>
              <a:t>Millones de $</a:t>
            </a:r>
            <a:endParaRPr lang="es-ES" sz="1400"/>
          </a:p>
        </p:txBody>
      </p:sp>
      <p:pic>
        <p:nvPicPr>
          <p:cNvPr id="10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052513"/>
            <a:ext cx="7848600"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7 CuadroTexto"/>
          <p:cNvSpPr txBox="1">
            <a:spLocks noChangeArrowheads="1"/>
          </p:cNvSpPr>
          <p:nvPr/>
        </p:nvSpPr>
        <p:spPr bwMode="auto">
          <a:xfrm>
            <a:off x="827088" y="5732463"/>
            <a:ext cx="2232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sz="1200"/>
              <a:t>Fuente: SDH – DDP - SFD</a:t>
            </a:r>
          </a:p>
        </p:txBody>
      </p:sp>
      <p:grpSp>
        <p:nvGrpSpPr>
          <p:cNvPr id="8" name="7 Grupo"/>
          <p:cNvGrpSpPr/>
          <p:nvPr/>
        </p:nvGrpSpPr>
        <p:grpSpPr>
          <a:xfrm>
            <a:off x="3059832" y="6553200"/>
            <a:ext cx="2520338" cy="205189"/>
            <a:chOff x="3059832" y="6553200"/>
            <a:chExt cx="2520338" cy="205189"/>
          </a:xfrm>
        </p:grpSpPr>
        <p:sp>
          <p:nvSpPr>
            <p:cNvPr id="11" name="10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3793259" y="6569476"/>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3433161" y="655829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pic>
        <p:nvPicPr>
          <p:cNvPr id="18" name="1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spTree>
    <p:extLst>
      <p:ext uri="{BB962C8B-B14F-4D97-AF65-F5344CB8AC3E}">
        <p14:creationId xmlns:p14="http://schemas.microsoft.com/office/powerpoint/2010/main" val="57373967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1272" name="4 Marcador de contenido"/>
          <p:cNvSpPr>
            <a:spLocks noGrp="1"/>
          </p:cNvSpPr>
          <p:nvPr>
            <p:ph idx="1"/>
          </p:nvPr>
        </p:nvSpPr>
        <p:spPr>
          <a:xfrm>
            <a:off x="3313113" y="44450"/>
            <a:ext cx="5867400" cy="647700"/>
          </a:xfrm>
        </p:spPr>
        <p:txBody>
          <a:bodyPr anchor="ctr"/>
          <a:lstStyle/>
          <a:p>
            <a:pPr algn="ctr">
              <a:lnSpc>
                <a:spcPct val="80000"/>
              </a:lnSpc>
              <a:buFont typeface="Arial" charset="0"/>
              <a:buNone/>
            </a:pPr>
            <a:r>
              <a:rPr lang="es-CO" sz="2800" b="1" smtClean="0">
                <a:solidFill>
                  <a:schemeClr val="bg1"/>
                </a:solidFill>
                <a:latin typeface="Arial" charset="0"/>
                <a:cs typeface="Arial" charset="0"/>
              </a:rPr>
              <a:t>GASTOS DE FUNCIONAMIENTO</a:t>
            </a:r>
            <a:endParaRPr lang="es-ES" sz="2800" b="1" smtClean="0">
              <a:solidFill>
                <a:schemeClr val="bg1"/>
              </a:solidFill>
              <a:latin typeface="Arial" charset="0"/>
              <a:cs typeface="Arial" charset="0"/>
            </a:endParaRPr>
          </a:p>
        </p:txBody>
      </p:sp>
      <p:sp>
        <p:nvSpPr>
          <p:cNvPr id="11273" name="6 CuadroTexto"/>
          <p:cNvSpPr txBox="1">
            <a:spLocks noChangeArrowheads="1"/>
          </p:cNvSpPr>
          <p:nvPr/>
        </p:nvSpPr>
        <p:spPr bwMode="auto">
          <a:xfrm>
            <a:off x="6875463" y="1052513"/>
            <a:ext cx="187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CO" sz="1400"/>
              <a:t>Millones de $</a:t>
            </a:r>
            <a:endParaRPr lang="es-ES" sz="1400"/>
          </a:p>
        </p:txBody>
      </p:sp>
      <p:grpSp>
        <p:nvGrpSpPr>
          <p:cNvPr id="7" name="6 Grupo"/>
          <p:cNvGrpSpPr/>
          <p:nvPr/>
        </p:nvGrpSpPr>
        <p:grpSpPr>
          <a:xfrm>
            <a:off x="3059832" y="6553200"/>
            <a:ext cx="2520338" cy="205189"/>
            <a:chOff x="3059832" y="6553200"/>
            <a:chExt cx="2520338" cy="205189"/>
          </a:xfrm>
        </p:grpSpPr>
        <p:sp>
          <p:nvSpPr>
            <p:cNvPr id="8" name="7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1" name="10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3793259" y="6569476"/>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3433161" y="655829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pic>
        <p:nvPicPr>
          <p:cNvPr id="17" name="1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00" y="1360488"/>
            <a:ext cx="8047648" cy="437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61951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2296" name="4 Marcador de contenido"/>
          <p:cNvSpPr>
            <a:spLocks noGrp="1"/>
          </p:cNvSpPr>
          <p:nvPr>
            <p:ph idx="1"/>
          </p:nvPr>
        </p:nvSpPr>
        <p:spPr>
          <a:xfrm>
            <a:off x="3492500" y="215900"/>
            <a:ext cx="5651500" cy="549275"/>
          </a:xfrm>
        </p:spPr>
        <p:txBody>
          <a:bodyPr/>
          <a:lstStyle/>
          <a:p>
            <a:pPr algn="ctr">
              <a:lnSpc>
                <a:spcPct val="80000"/>
              </a:lnSpc>
              <a:buFont typeface="Arial" charset="0"/>
              <a:buNone/>
            </a:pPr>
            <a:r>
              <a:rPr lang="es-CO" sz="2800" b="1" smtClean="0">
                <a:solidFill>
                  <a:schemeClr val="bg1"/>
                </a:solidFill>
              </a:rPr>
              <a:t>INDICADOR LEY 617 DE 2000</a:t>
            </a:r>
          </a:p>
        </p:txBody>
      </p:sp>
      <p:pic>
        <p:nvPicPr>
          <p:cNvPr id="122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81075"/>
            <a:ext cx="8280400" cy="44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5 CuadroTexto"/>
          <p:cNvSpPr txBox="1">
            <a:spLocks noChangeArrowheads="1"/>
          </p:cNvSpPr>
          <p:nvPr/>
        </p:nvSpPr>
        <p:spPr bwMode="auto">
          <a:xfrm>
            <a:off x="900113" y="5445125"/>
            <a:ext cx="22320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sz="1200"/>
              <a:t>Fuente: SDH – DDP - SFD</a:t>
            </a:r>
          </a:p>
        </p:txBody>
      </p:sp>
      <p:grpSp>
        <p:nvGrpSpPr>
          <p:cNvPr id="7" name="6 Grupo"/>
          <p:cNvGrpSpPr/>
          <p:nvPr/>
        </p:nvGrpSpPr>
        <p:grpSpPr>
          <a:xfrm>
            <a:off x="3059832" y="6553200"/>
            <a:ext cx="2520338" cy="205189"/>
            <a:chOff x="3059832" y="6553200"/>
            <a:chExt cx="2520338" cy="205189"/>
          </a:xfrm>
        </p:grpSpPr>
        <p:sp>
          <p:nvSpPr>
            <p:cNvPr id="8" name="7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1" name="10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3793259" y="6569476"/>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3433161" y="655829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pic>
        <p:nvPicPr>
          <p:cNvPr id="17" name="1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spTree>
    <p:extLst>
      <p:ext uri="{BB962C8B-B14F-4D97-AF65-F5344CB8AC3E}">
        <p14:creationId xmlns:p14="http://schemas.microsoft.com/office/powerpoint/2010/main" val="86297933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323528" y="2060848"/>
            <a:ext cx="8568952" cy="2869120"/>
          </a:xfrm>
          <a:prstGeom prst="rect">
            <a:avLst/>
          </a:prstGeom>
          <a:noFill/>
          <a:ln w="9525">
            <a:noFill/>
            <a:miter lim="800000"/>
            <a:headEnd/>
            <a:tailEnd/>
          </a:ln>
          <a:effectLst/>
        </p:spPr>
        <p:txBody>
          <a:bodyPr wrap="square" lIns="92075" tIns="46038" rIns="92075" bIns="46038">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lnSpc>
                <a:spcPct val="90000"/>
              </a:lnSpc>
              <a:spcBef>
                <a:spcPct val="50000"/>
              </a:spcBef>
              <a:defRPr/>
            </a:pPr>
            <a:r>
              <a:rPr lang="es-ES" sz="4400" b="1" dirty="0" smtClean="0">
                <a:solidFill>
                  <a:schemeClr val="accent1">
                    <a:lumMod val="75000"/>
                  </a:schemeClr>
                </a:solidFill>
                <a:latin typeface="Arial" pitchFamily="34" charset="0"/>
                <a:cs typeface="Arial" pitchFamily="34" charset="0"/>
              </a:rPr>
              <a:t>1. </a:t>
            </a:r>
            <a:r>
              <a:rPr lang="es-ES" sz="4400" b="1" dirty="0">
                <a:solidFill>
                  <a:schemeClr val="accent1">
                    <a:lumMod val="75000"/>
                  </a:schemeClr>
                </a:solidFill>
                <a:latin typeface="Arial" pitchFamily="34" charset="0"/>
                <a:cs typeface="Arial" pitchFamily="34" charset="0"/>
              </a:rPr>
              <a:t>Situación </a:t>
            </a:r>
            <a:r>
              <a:rPr lang="es-ES" sz="4400" b="1" dirty="0" smtClean="0">
                <a:solidFill>
                  <a:schemeClr val="accent1">
                    <a:lumMod val="75000"/>
                  </a:schemeClr>
                </a:solidFill>
                <a:latin typeface="Arial" pitchFamily="34" charset="0"/>
                <a:cs typeface="Arial" pitchFamily="34" charset="0"/>
              </a:rPr>
              <a:t>Económica</a:t>
            </a:r>
            <a:r>
              <a:rPr lang="es-ES" sz="4400" b="1" dirty="0">
                <a:solidFill>
                  <a:schemeClr val="accent1">
                    <a:lumMod val="75000"/>
                  </a:schemeClr>
                </a:solidFill>
                <a:latin typeface="Arial" pitchFamily="34" charset="0"/>
                <a:cs typeface="Arial" pitchFamily="34" charset="0"/>
              </a:rPr>
              <a:t>, </a:t>
            </a:r>
            <a:r>
              <a:rPr lang="es-ES" sz="4400" b="1" dirty="0" smtClean="0">
                <a:solidFill>
                  <a:schemeClr val="accent1">
                    <a:lumMod val="75000"/>
                  </a:schemeClr>
                </a:solidFill>
                <a:latin typeface="Arial" pitchFamily="34" charset="0"/>
                <a:cs typeface="Arial" pitchFamily="34" charset="0"/>
              </a:rPr>
              <a:t>Demográfica </a:t>
            </a:r>
            <a:r>
              <a:rPr lang="es-ES" sz="4400" b="1" dirty="0">
                <a:solidFill>
                  <a:schemeClr val="accent1">
                    <a:lumMod val="75000"/>
                  </a:schemeClr>
                </a:solidFill>
                <a:latin typeface="Arial" pitchFamily="34" charset="0"/>
                <a:cs typeface="Arial" pitchFamily="34" charset="0"/>
              </a:rPr>
              <a:t>y </a:t>
            </a:r>
            <a:r>
              <a:rPr lang="es-ES" sz="4400" b="1" dirty="0" smtClean="0">
                <a:solidFill>
                  <a:schemeClr val="accent1">
                    <a:lumMod val="75000"/>
                  </a:schemeClr>
                </a:solidFill>
                <a:latin typeface="Arial" pitchFamily="34" charset="0"/>
                <a:cs typeface="Arial" pitchFamily="34" charset="0"/>
              </a:rPr>
              <a:t>Social </a:t>
            </a:r>
            <a:r>
              <a:rPr lang="es-ES" sz="4400" b="1" dirty="0">
                <a:solidFill>
                  <a:schemeClr val="accent1">
                    <a:lumMod val="75000"/>
                  </a:schemeClr>
                </a:solidFill>
                <a:latin typeface="Arial" pitchFamily="34" charset="0"/>
                <a:cs typeface="Arial" pitchFamily="34" charset="0"/>
              </a:rPr>
              <a:t>de Bogotá</a:t>
            </a:r>
          </a:p>
          <a:p>
            <a:pPr algn="ctr">
              <a:lnSpc>
                <a:spcPct val="90000"/>
              </a:lnSpc>
              <a:spcBef>
                <a:spcPct val="50000"/>
              </a:spcBef>
              <a:defRPr/>
            </a:pPr>
            <a:endParaRPr lang="es-ES" sz="4400" b="1" dirty="0">
              <a:solidFill>
                <a:schemeClr val="accent1">
                  <a:lumMod val="75000"/>
                </a:schemeClr>
              </a:solidFill>
              <a:latin typeface="Arial" pitchFamily="34" charset="0"/>
              <a:cs typeface="Arial" pitchFamily="34" charset="0"/>
            </a:endParaRPr>
          </a:p>
        </p:txBody>
      </p:sp>
      <p:sp>
        <p:nvSpPr>
          <p:cNvPr id="16" name="8 Marcador de texto"/>
          <p:cNvSpPr txBox="1">
            <a:spLocks/>
          </p:cNvSpPr>
          <p:nvPr/>
        </p:nvSpPr>
        <p:spPr>
          <a:xfrm>
            <a:off x="3470072" y="425965"/>
            <a:ext cx="5628487" cy="367741"/>
          </a:xfrm>
          <a:prstGeom prst="rect">
            <a:avLst/>
          </a:prstGeom>
        </p:spPr>
        <p:txBody>
          <a:bodyPr anchor="b"/>
          <a:lstStyle/>
          <a:p>
            <a:pPr marL="342900" indent="-342900" algn="just" fontAlgn="auto">
              <a:spcBef>
                <a:spcPct val="20000"/>
              </a:spcBef>
              <a:spcAft>
                <a:spcPts val="0"/>
              </a:spcAft>
              <a:defRPr/>
            </a:pPr>
            <a:r>
              <a:rPr lang="es-ES" sz="2400" b="1" dirty="0" smtClean="0">
                <a:solidFill>
                  <a:schemeClr val="bg1"/>
                </a:solidFill>
                <a:latin typeface="Arial" pitchFamily="34" charset="0"/>
                <a:cs typeface="Arial" pitchFamily="34" charset="0"/>
              </a:rPr>
              <a:t> </a:t>
            </a:r>
            <a:endParaRPr lang="es-ES" sz="2400" b="1" dirty="0">
              <a:solidFill>
                <a:schemeClr val="bg1"/>
              </a:solidFill>
              <a:latin typeface="Arial" pitchFamily="34" charset="0"/>
              <a:cs typeface="Arial" pitchFamily="34" charset="0"/>
            </a:endParaRPr>
          </a:p>
        </p:txBody>
      </p:sp>
      <p:grpSp>
        <p:nvGrpSpPr>
          <p:cNvPr id="17" name="16 Grupo"/>
          <p:cNvGrpSpPr/>
          <p:nvPr/>
        </p:nvGrpSpPr>
        <p:grpSpPr>
          <a:xfrm>
            <a:off x="3059832" y="6553200"/>
            <a:ext cx="2520338" cy="192956"/>
            <a:chOff x="3059832" y="6553200"/>
            <a:chExt cx="2520338" cy="192956"/>
          </a:xfrm>
        </p:grpSpPr>
        <p:sp>
          <p:nvSpPr>
            <p:cNvPr id="18" name="17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1" name="20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2" name="21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3" name="22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4" name="23 Cheurón"/>
            <p:cNvSpPr/>
            <p:nvPr/>
          </p:nvSpPr>
          <p:spPr bwMode="auto">
            <a:xfrm>
              <a:off x="3059832" y="655724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
        <p:nvSpPr>
          <p:cNvPr id="2" name="1 Rectángulo"/>
          <p:cNvSpPr/>
          <p:nvPr/>
        </p:nvSpPr>
        <p:spPr>
          <a:xfrm>
            <a:off x="3424631" y="0"/>
            <a:ext cx="5673928" cy="806375"/>
          </a:xfrm>
          <a:prstGeom prst="rect">
            <a:avLst/>
          </a:prstGeom>
        </p:spPr>
        <p:txBody>
          <a:bodyPr wrap="square">
            <a:spAutoFit/>
          </a:bodyPr>
          <a:lstStyle/>
          <a:p>
            <a:pPr marL="342900" indent="-342900" algn="ctr" fontAlgn="auto">
              <a:lnSpc>
                <a:spcPct val="80000"/>
              </a:lnSpc>
              <a:spcBef>
                <a:spcPct val="20000"/>
              </a:spcBef>
              <a:spcAft>
                <a:spcPts val="0"/>
              </a:spcAft>
              <a:defRPr/>
            </a:pPr>
            <a:r>
              <a:rPr lang="es-CO" sz="2900" b="1" dirty="0">
                <a:solidFill>
                  <a:schemeClr val="bg1"/>
                </a:solidFill>
                <a:latin typeface="Arial" pitchFamily="34" charset="0"/>
                <a:cs typeface="Arial" pitchFamily="34" charset="0"/>
              </a:rPr>
              <a:t>Dirección </a:t>
            </a:r>
            <a:r>
              <a:rPr lang="es-ES" sz="2900" b="1" dirty="0">
                <a:solidFill>
                  <a:schemeClr val="bg1"/>
                </a:solidFill>
                <a:latin typeface="Arial" pitchFamily="34" charset="0"/>
                <a:cs typeface="Arial" pitchFamily="34" charset="0"/>
              </a:rPr>
              <a:t>de Estadísticas y Estudios Fiscales</a:t>
            </a:r>
            <a:endParaRPr lang="es-CO" sz="2900" b="1" dirty="0">
              <a:solidFill>
                <a:schemeClr val="bg1"/>
              </a:solidFill>
              <a:latin typeface="Arial" pitchFamily="34" charset="0"/>
              <a:cs typeface="Arial" pitchFamily="34" charset="0"/>
            </a:endParaRPr>
          </a:p>
        </p:txBody>
      </p:sp>
      <p:pic>
        <p:nvPicPr>
          <p:cNvPr id="13" name="1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spTree>
    <p:extLst>
      <p:ext uri="{BB962C8B-B14F-4D97-AF65-F5344CB8AC3E}">
        <p14:creationId xmlns:p14="http://schemas.microsoft.com/office/powerpoint/2010/main" val="115309058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14469"/>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3320" name="4 Marcador de contenido"/>
          <p:cNvSpPr>
            <a:spLocks noGrp="1"/>
          </p:cNvSpPr>
          <p:nvPr>
            <p:ph idx="1"/>
          </p:nvPr>
        </p:nvSpPr>
        <p:spPr>
          <a:xfrm>
            <a:off x="3419475" y="44450"/>
            <a:ext cx="5724525" cy="647700"/>
          </a:xfrm>
        </p:spPr>
        <p:txBody>
          <a:bodyPr anchor="ctr"/>
          <a:lstStyle/>
          <a:p>
            <a:pPr algn="ctr">
              <a:lnSpc>
                <a:spcPct val="80000"/>
              </a:lnSpc>
              <a:buFont typeface="Arial" charset="0"/>
              <a:buNone/>
            </a:pPr>
            <a:r>
              <a:rPr lang="es-CO" sz="2800" b="1" smtClean="0">
                <a:solidFill>
                  <a:schemeClr val="bg1"/>
                </a:solidFill>
                <a:latin typeface="Arial" charset="0"/>
                <a:cs typeface="Arial" charset="0"/>
              </a:rPr>
              <a:t>SERVICIO DE LA DEUDA</a:t>
            </a:r>
            <a:endParaRPr lang="es-ES" sz="2800" b="1" smtClean="0">
              <a:solidFill>
                <a:schemeClr val="bg1"/>
              </a:solidFill>
              <a:latin typeface="Arial" charset="0"/>
              <a:cs typeface="Arial" charset="0"/>
            </a:endParaRPr>
          </a:p>
        </p:txBody>
      </p:sp>
      <p:sp>
        <p:nvSpPr>
          <p:cNvPr id="13321" name="6 CuadroTexto"/>
          <p:cNvSpPr txBox="1">
            <a:spLocks noChangeArrowheads="1"/>
          </p:cNvSpPr>
          <p:nvPr/>
        </p:nvSpPr>
        <p:spPr bwMode="auto">
          <a:xfrm>
            <a:off x="6875463" y="1052513"/>
            <a:ext cx="187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sz="1400"/>
              <a:t>Millones de $</a:t>
            </a:r>
            <a:endParaRPr lang="es-ES" sz="1400"/>
          </a:p>
        </p:txBody>
      </p:sp>
      <p:pic>
        <p:nvPicPr>
          <p:cNvPr id="13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360488"/>
            <a:ext cx="7951788"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7 CuadroTexto"/>
          <p:cNvSpPr txBox="1">
            <a:spLocks noChangeArrowheads="1"/>
          </p:cNvSpPr>
          <p:nvPr/>
        </p:nvSpPr>
        <p:spPr bwMode="auto">
          <a:xfrm>
            <a:off x="1943819" y="5805488"/>
            <a:ext cx="2232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sz="1200"/>
              <a:t>Fuente: SDH – DDP - SFD</a:t>
            </a:r>
          </a:p>
        </p:txBody>
      </p:sp>
      <p:grpSp>
        <p:nvGrpSpPr>
          <p:cNvPr id="8" name="7 Grupo"/>
          <p:cNvGrpSpPr/>
          <p:nvPr/>
        </p:nvGrpSpPr>
        <p:grpSpPr>
          <a:xfrm>
            <a:off x="3059832" y="6553200"/>
            <a:ext cx="2520338" cy="205189"/>
            <a:chOff x="3059832" y="6553200"/>
            <a:chExt cx="2520338" cy="205189"/>
          </a:xfrm>
        </p:grpSpPr>
        <p:sp>
          <p:nvSpPr>
            <p:cNvPr id="11" name="10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3793259" y="6569476"/>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3433161" y="655829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pic>
        <p:nvPicPr>
          <p:cNvPr id="18" name="1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spTree>
    <p:extLst>
      <p:ext uri="{BB962C8B-B14F-4D97-AF65-F5344CB8AC3E}">
        <p14:creationId xmlns:p14="http://schemas.microsoft.com/office/powerpoint/2010/main" val="288417051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4344" name="4 Marcador de contenido"/>
          <p:cNvSpPr>
            <a:spLocks noGrp="1"/>
          </p:cNvSpPr>
          <p:nvPr>
            <p:ph idx="1"/>
          </p:nvPr>
        </p:nvSpPr>
        <p:spPr>
          <a:xfrm>
            <a:off x="3419475" y="44450"/>
            <a:ext cx="5724525" cy="720725"/>
          </a:xfrm>
        </p:spPr>
        <p:txBody>
          <a:bodyPr anchor="ctr"/>
          <a:lstStyle/>
          <a:p>
            <a:pPr algn="ctr">
              <a:lnSpc>
                <a:spcPct val="80000"/>
              </a:lnSpc>
              <a:buFont typeface="Arial" charset="0"/>
              <a:buNone/>
            </a:pPr>
            <a:r>
              <a:rPr lang="es-CO" sz="2800" b="1" smtClean="0">
                <a:solidFill>
                  <a:schemeClr val="bg1"/>
                </a:solidFill>
                <a:latin typeface="Arial" charset="0"/>
                <a:cs typeface="Arial" charset="0"/>
              </a:rPr>
              <a:t>SERVICIO DE LA DEUDA</a:t>
            </a:r>
            <a:endParaRPr lang="es-ES" sz="2800" b="1" smtClean="0">
              <a:solidFill>
                <a:schemeClr val="bg1"/>
              </a:solidFill>
              <a:latin typeface="Arial" charset="0"/>
              <a:cs typeface="Arial" charset="0"/>
            </a:endParaRPr>
          </a:p>
        </p:txBody>
      </p:sp>
      <p:sp>
        <p:nvSpPr>
          <p:cNvPr id="14345" name="6 CuadroTexto"/>
          <p:cNvSpPr txBox="1">
            <a:spLocks noChangeArrowheads="1"/>
          </p:cNvSpPr>
          <p:nvPr/>
        </p:nvSpPr>
        <p:spPr bwMode="auto">
          <a:xfrm>
            <a:off x="7019925" y="1052513"/>
            <a:ext cx="187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CO" sz="1400"/>
              <a:t>Millones de $</a:t>
            </a:r>
            <a:endParaRPr lang="es-ES" sz="1400"/>
          </a:p>
        </p:txBody>
      </p:sp>
      <p:pic>
        <p:nvPicPr>
          <p:cNvPr id="14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360488"/>
            <a:ext cx="8532813"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6 Grupo"/>
          <p:cNvGrpSpPr/>
          <p:nvPr/>
        </p:nvGrpSpPr>
        <p:grpSpPr>
          <a:xfrm>
            <a:off x="3059832" y="6553200"/>
            <a:ext cx="2520338" cy="205189"/>
            <a:chOff x="3059832" y="6553200"/>
            <a:chExt cx="2520338" cy="205189"/>
          </a:xfrm>
        </p:grpSpPr>
        <p:sp>
          <p:nvSpPr>
            <p:cNvPr id="8" name="7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1" name="10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3793259" y="6569476"/>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3433161" y="655829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pic>
        <p:nvPicPr>
          <p:cNvPr id="17" name="1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spTree>
    <p:extLst>
      <p:ext uri="{BB962C8B-B14F-4D97-AF65-F5344CB8AC3E}">
        <p14:creationId xmlns:p14="http://schemas.microsoft.com/office/powerpoint/2010/main" val="154880872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sz="2600" dirty="0"/>
          </a:p>
        </p:txBody>
      </p:sp>
      <p:sp>
        <p:nvSpPr>
          <p:cNvPr id="10" name="9 Rectángulo"/>
          <p:cNvSpPr/>
          <p:nvPr/>
        </p:nvSpPr>
        <p:spPr>
          <a:xfrm>
            <a:off x="0" y="14469"/>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5368" name="4 Marcador de contenido"/>
          <p:cNvSpPr>
            <a:spLocks noGrp="1"/>
          </p:cNvSpPr>
          <p:nvPr>
            <p:ph idx="1"/>
          </p:nvPr>
        </p:nvSpPr>
        <p:spPr>
          <a:xfrm>
            <a:off x="3635375" y="44450"/>
            <a:ext cx="5508625" cy="792163"/>
          </a:xfrm>
        </p:spPr>
        <p:txBody>
          <a:bodyPr/>
          <a:lstStyle/>
          <a:p>
            <a:pPr algn="ctr">
              <a:lnSpc>
                <a:spcPct val="80000"/>
              </a:lnSpc>
              <a:buFont typeface="Arial" charset="0"/>
              <a:buNone/>
            </a:pPr>
            <a:r>
              <a:rPr lang="es-CO" sz="2400" b="1" smtClean="0">
                <a:solidFill>
                  <a:schemeClr val="bg1"/>
                </a:solidFill>
                <a:latin typeface="Arial" charset="0"/>
                <a:cs typeface="Arial" charset="0"/>
              </a:rPr>
              <a:t>INVERSION SECTORIAL </a:t>
            </a:r>
          </a:p>
          <a:p>
            <a:pPr algn="ctr">
              <a:lnSpc>
                <a:spcPct val="80000"/>
              </a:lnSpc>
              <a:buFont typeface="Arial" charset="0"/>
              <a:buNone/>
            </a:pPr>
            <a:r>
              <a:rPr lang="es-CO" sz="2600" b="1" smtClean="0">
                <a:solidFill>
                  <a:schemeClr val="bg1"/>
                </a:solidFill>
                <a:latin typeface="Arial" charset="0"/>
                <a:cs typeface="Arial" charset="0"/>
              </a:rPr>
              <a:t>PRESUPUESTO ANUAL</a:t>
            </a:r>
            <a:endParaRPr lang="es-ES" sz="2600" b="1" smtClean="0">
              <a:solidFill>
                <a:schemeClr val="bg1"/>
              </a:solidFill>
              <a:latin typeface="Arial" charset="0"/>
              <a:cs typeface="Arial" charset="0"/>
            </a:endParaRPr>
          </a:p>
        </p:txBody>
      </p:sp>
      <p:sp>
        <p:nvSpPr>
          <p:cNvPr id="15369" name="6 CuadroTexto"/>
          <p:cNvSpPr txBox="1">
            <a:spLocks noChangeArrowheads="1"/>
          </p:cNvSpPr>
          <p:nvPr/>
        </p:nvSpPr>
        <p:spPr bwMode="auto">
          <a:xfrm>
            <a:off x="7019925" y="908050"/>
            <a:ext cx="187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CO" sz="1400"/>
              <a:t>Millones de $</a:t>
            </a:r>
            <a:endParaRPr lang="es-ES" sz="1400"/>
          </a:p>
        </p:txBody>
      </p:sp>
      <p:pic>
        <p:nvPicPr>
          <p:cNvPr id="15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223963"/>
            <a:ext cx="8569325"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7 CuadroTexto"/>
          <p:cNvSpPr txBox="1">
            <a:spLocks noChangeArrowheads="1"/>
          </p:cNvSpPr>
          <p:nvPr/>
        </p:nvSpPr>
        <p:spPr bwMode="auto">
          <a:xfrm>
            <a:off x="1731452" y="5745163"/>
            <a:ext cx="2233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sz="1200" dirty="0"/>
              <a:t>Fuente: SDH – DDP - SFD</a:t>
            </a:r>
          </a:p>
        </p:txBody>
      </p:sp>
      <p:grpSp>
        <p:nvGrpSpPr>
          <p:cNvPr id="8" name="7 Grupo"/>
          <p:cNvGrpSpPr/>
          <p:nvPr/>
        </p:nvGrpSpPr>
        <p:grpSpPr>
          <a:xfrm>
            <a:off x="3059832" y="6553200"/>
            <a:ext cx="2520338" cy="205189"/>
            <a:chOff x="3059832" y="6553200"/>
            <a:chExt cx="2520338" cy="205189"/>
          </a:xfrm>
        </p:grpSpPr>
        <p:sp>
          <p:nvSpPr>
            <p:cNvPr id="11" name="10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3793259" y="6569476"/>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3433161" y="655829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pic>
        <p:nvPicPr>
          <p:cNvPr id="18" name="1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spTree>
    <p:extLst>
      <p:ext uri="{BB962C8B-B14F-4D97-AF65-F5344CB8AC3E}">
        <p14:creationId xmlns:p14="http://schemas.microsoft.com/office/powerpoint/2010/main" val="127279964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14469"/>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6" name="4 Marcador de contenido"/>
          <p:cNvSpPr>
            <a:spLocks noGrp="1"/>
          </p:cNvSpPr>
          <p:nvPr>
            <p:ph idx="1"/>
          </p:nvPr>
        </p:nvSpPr>
        <p:spPr>
          <a:xfrm>
            <a:off x="3419475" y="44450"/>
            <a:ext cx="5724525" cy="720725"/>
          </a:xfrm>
        </p:spPr>
        <p:txBody>
          <a:bodyPr rtlCol="0">
            <a:normAutofit fontScale="92500" lnSpcReduction="10000"/>
          </a:bodyPr>
          <a:lstStyle/>
          <a:p>
            <a:pPr algn="ctr" fontAlgn="auto">
              <a:lnSpc>
                <a:spcPct val="80000"/>
              </a:lnSpc>
              <a:spcAft>
                <a:spcPts val="0"/>
              </a:spcAft>
              <a:buFont typeface="Arial" pitchFamily="34" charset="0"/>
              <a:buNone/>
              <a:defRPr/>
            </a:pPr>
            <a:r>
              <a:rPr lang="es-CO" sz="2600" b="1" dirty="0" smtClean="0">
                <a:solidFill>
                  <a:schemeClr val="bg1"/>
                </a:solidFill>
                <a:latin typeface="Arial" pitchFamily="34" charset="0"/>
                <a:cs typeface="Arial" pitchFamily="34" charset="0"/>
              </a:rPr>
              <a:t>PRESUPUESTO ANUAL</a:t>
            </a:r>
          </a:p>
          <a:p>
            <a:pPr algn="ctr" fontAlgn="auto">
              <a:lnSpc>
                <a:spcPct val="80000"/>
              </a:lnSpc>
              <a:spcAft>
                <a:spcPts val="0"/>
              </a:spcAft>
              <a:buFont typeface="Arial" pitchFamily="34" charset="0"/>
              <a:buNone/>
              <a:defRPr/>
            </a:pPr>
            <a:r>
              <a:rPr lang="es-CO" sz="2600" b="1" dirty="0" smtClean="0">
                <a:solidFill>
                  <a:schemeClr val="bg1"/>
                </a:solidFill>
                <a:latin typeface="Arial" pitchFamily="34" charset="0"/>
                <a:cs typeface="Arial" pitchFamily="34" charset="0"/>
              </a:rPr>
              <a:t>INVERSION SECTORIAL</a:t>
            </a:r>
            <a:endParaRPr lang="es-ES" sz="2600" b="1" dirty="0" smtClean="0">
              <a:solidFill>
                <a:schemeClr val="bg1"/>
              </a:solidFill>
              <a:latin typeface="Arial" pitchFamily="34" charset="0"/>
              <a:cs typeface="Arial" pitchFamily="34" charset="0"/>
            </a:endParaRPr>
          </a:p>
        </p:txBody>
      </p:sp>
      <p:sp>
        <p:nvSpPr>
          <p:cNvPr id="16393" name="6 CuadroTexto"/>
          <p:cNvSpPr txBox="1">
            <a:spLocks noChangeArrowheads="1"/>
          </p:cNvSpPr>
          <p:nvPr/>
        </p:nvSpPr>
        <p:spPr bwMode="auto">
          <a:xfrm>
            <a:off x="7019925" y="1052513"/>
            <a:ext cx="187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CO" sz="1400"/>
              <a:t>Millones de $</a:t>
            </a:r>
            <a:endParaRPr lang="es-ES" sz="1400"/>
          </a:p>
        </p:txBody>
      </p:sp>
      <p:pic>
        <p:nvPicPr>
          <p:cNvPr id="16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1360488"/>
            <a:ext cx="8388350"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6 Grupo"/>
          <p:cNvGrpSpPr/>
          <p:nvPr/>
        </p:nvGrpSpPr>
        <p:grpSpPr>
          <a:xfrm>
            <a:off x="3059832" y="6553200"/>
            <a:ext cx="2520338" cy="205189"/>
            <a:chOff x="3059832" y="6553200"/>
            <a:chExt cx="2520338" cy="205189"/>
          </a:xfrm>
        </p:grpSpPr>
        <p:sp>
          <p:nvSpPr>
            <p:cNvPr id="8" name="7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1" name="10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3793259" y="6569476"/>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3433161" y="655829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pic>
        <p:nvPicPr>
          <p:cNvPr id="18" name="1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spTree>
    <p:extLst>
      <p:ext uri="{BB962C8B-B14F-4D97-AF65-F5344CB8AC3E}">
        <p14:creationId xmlns:p14="http://schemas.microsoft.com/office/powerpoint/2010/main" val="157378192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ChangeArrowheads="1"/>
          </p:cNvSpPr>
          <p:nvPr/>
        </p:nvSpPr>
        <p:spPr bwMode="auto">
          <a:xfrm>
            <a:off x="539750" y="3068638"/>
            <a:ext cx="2052638"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s-CO" sz="1200"/>
          </a:p>
        </p:txBody>
      </p:sp>
      <p:sp>
        <p:nvSpPr>
          <p:cNvPr id="7" name="6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32 Título"/>
          <p:cNvSpPr txBox="1">
            <a:spLocks/>
          </p:cNvSpPr>
          <p:nvPr/>
        </p:nvSpPr>
        <p:spPr>
          <a:xfrm>
            <a:off x="827088" y="2349500"/>
            <a:ext cx="7772400" cy="1362075"/>
          </a:xfrm>
          <a:prstGeom prst="rect">
            <a:avLst/>
          </a:prstGeom>
        </p:spPr>
        <p:txBody>
          <a:bodyPr anchor="ctr"/>
          <a:lstStyle/>
          <a:p>
            <a:pPr algn="ctr" fontAlgn="auto">
              <a:spcAft>
                <a:spcPts val="0"/>
              </a:spcAft>
              <a:defRPr/>
            </a:pPr>
            <a:r>
              <a:rPr lang="es-ES" sz="4800" b="1" dirty="0">
                <a:latin typeface="+mj-lt"/>
                <a:ea typeface="+mj-ea"/>
                <a:cs typeface="+mj-cs"/>
              </a:rPr>
              <a:t>Presupuesto Administración Central 2013</a:t>
            </a:r>
            <a:endParaRPr lang="es-CO" sz="4800" b="1" dirty="0">
              <a:latin typeface="+mn-lt"/>
            </a:endParaRPr>
          </a:p>
        </p:txBody>
      </p:sp>
      <p:sp>
        <p:nvSpPr>
          <p:cNvPr id="9" name="8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grpSp>
        <p:nvGrpSpPr>
          <p:cNvPr id="6" name="5 Grupo"/>
          <p:cNvGrpSpPr/>
          <p:nvPr/>
        </p:nvGrpSpPr>
        <p:grpSpPr>
          <a:xfrm>
            <a:off x="3059832" y="6553200"/>
            <a:ext cx="2520338" cy="205189"/>
            <a:chOff x="3059832" y="6553200"/>
            <a:chExt cx="2520338" cy="205189"/>
          </a:xfrm>
        </p:grpSpPr>
        <p:sp>
          <p:nvSpPr>
            <p:cNvPr id="8" name="7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1" name="10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3793259" y="6569476"/>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3433161" y="655829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pic>
        <p:nvPicPr>
          <p:cNvPr id="17" name="1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spTree>
    <p:extLst>
      <p:ext uri="{BB962C8B-B14F-4D97-AF65-F5344CB8AC3E}">
        <p14:creationId xmlns:p14="http://schemas.microsoft.com/office/powerpoint/2010/main" val="213633928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80932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14469"/>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8440" name="4 Marcador de contenido"/>
          <p:cNvSpPr>
            <a:spLocks noGrp="1"/>
          </p:cNvSpPr>
          <p:nvPr>
            <p:ph idx="1"/>
          </p:nvPr>
        </p:nvSpPr>
        <p:spPr>
          <a:xfrm>
            <a:off x="3851275" y="188913"/>
            <a:ext cx="4932363" cy="576262"/>
          </a:xfrm>
        </p:spPr>
        <p:txBody>
          <a:bodyPr/>
          <a:lstStyle/>
          <a:p>
            <a:pPr algn="ctr">
              <a:lnSpc>
                <a:spcPct val="80000"/>
              </a:lnSpc>
              <a:buFont typeface="Arial" charset="0"/>
              <a:buNone/>
            </a:pPr>
            <a:r>
              <a:rPr lang="es-CO" sz="2800" b="1" smtClean="0">
                <a:solidFill>
                  <a:schemeClr val="bg1"/>
                </a:solidFill>
                <a:latin typeface="Arial" charset="0"/>
                <a:cs typeface="Arial" charset="0"/>
              </a:rPr>
              <a:t>INGRESOS 2013</a:t>
            </a:r>
            <a:endParaRPr lang="es-ES" sz="2800" b="1" smtClean="0">
              <a:solidFill>
                <a:schemeClr val="bg1"/>
              </a:solidFill>
              <a:latin typeface="Arial" charset="0"/>
              <a:cs typeface="Arial" charset="0"/>
            </a:endParaRPr>
          </a:p>
        </p:txBody>
      </p:sp>
      <p:sp>
        <p:nvSpPr>
          <p:cNvPr id="18441" name="7 CuadroTexto"/>
          <p:cNvSpPr txBox="1">
            <a:spLocks noChangeArrowheads="1"/>
          </p:cNvSpPr>
          <p:nvPr/>
        </p:nvSpPr>
        <p:spPr bwMode="auto">
          <a:xfrm>
            <a:off x="1381185" y="5805488"/>
            <a:ext cx="2232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sz="1200" dirty="0"/>
              <a:t>Fuente: SDH – DDP - SFD</a:t>
            </a:r>
          </a:p>
        </p:txBody>
      </p:sp>
      <p:graphicFrame>
        <p:nvGraphicFramePr>
          <p:cNvPr id="11" name="7 Gráfico"/>
          <p:cNvGraphicFramePr/>
          <p:nvPr>
            <p:extLst>
              <p:ext uri="{D42A27DB-BD31-4B8C-83A1-F6EECF244321}">
                <p14:modId xmlns:p14="http://schemas.microsoft.com/office/powerpoint/2010/main" val="2087864724"/>
              </p:ext>
            </p:extLst>
          </p:nvPr>
        </p:nvGraphicFramePr>
        <p:xfrm>
          <a:off x="683569" y="1268760"/>
          <a:ext cx="7920880" cy="4464496"/>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6 Grupo"/>
          <p:cNvGrpSpPr/>
          <p:nvPr/>
        </p:nvGrpSpPr>
        <p:grpSpPr>
          <a:xfrm>
            <a:off x="3059832" y="6553200"/>
            <a:ext cx="2520338" cy="205189"/>
            <a:chOff x="3059832" y="6553200"/>
            <a:chExt cx="2520338" cy="205189"/>
          </a:xfrm>
        </p:grpSpPr>
        <p:sp>
          <p:nvSpPr>
            <p:cNvPr id="8" name="7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3793259" y="6569476"/>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3433161" y="655829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pic>
        <p:nvPicPr>
          <p:cNvPr id="18" name="1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spTree>
    <p:extLst>
      <p:ext uri="{BB962C8B-B14F-4D97-AF65-F5344CB8AC3E}">
        <p14:creationId xmlns:p14="http://schemas.microsoft.com/office/powerpoint/2010/main" val="316233203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14469"/>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9464" name="4 Marcador de contenido"/>
          <p:cNvSpPr>
            <a:spLocks noGrp="1"/>
          </p:cNvSpPr>
          <p:nvPr>
            <p:ph idx="1"/>
          </p:nvPr>
        </p:nvSpPr>
        <p:spPr>
          <a:xfrm>
            <a:off x="3492500" y="0"/>
            <a:ext cx="5651500" cy="765175"/>
          </a:xfrm>
        </p:spPr>
        <p:txBody>
          <a:bodyPr anchor="ctr"/>
          <a:lstStyle/>
          <a:p>
            <a:pPr algn="ctr">
              <a:lnSpc>
                <a:spcPct val="80000"/>
              </a:lnSpc>
              <a:buFont typeface="Arial" charset="0"/>
              <a:buNone/>
            </a:pPr>
            <a:r>
              <a:rPr lang="es-CO" sz="2800" b="1" smtClean="0">
                <a:solidFill>
                  <a:schemeClr val="bg1"/>
                </a:solidFill>
                <a:latin typeface="Arial" charset="0"/>
                <a:cs typeface="Arial" charset="0"/>
              </a:rPr>
              <a:t>RENTAS E INGRESOS</a:t>
            </a:r>
          </a:p>
        </p:txBody>
      </p:sp>
      <p:sp>
        <p:nvSpPr>
          <p:cNvPr id="19465" name="6 CuadroTexto"/>
          <p:cNvSpPr txBox="1">
            <a:spLocks noChangeArrowheads="1"/>
          </p:cNvSpPr>
          <p:nvPr/>
        </p:nvSpPr>
        <p:spPr bwMode="auto">
          <a:xfrm>
            <a:off x="6875463" y="908050"/>
            <a:ext cx="187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CO" sz="1400"/>
              <a:t>Millones de $</a:t>
            </a:r>
            <a:endParaRPr lang="es-ES" sz="1400"/>
          </a:p>
        </p:txBody>
      </p:sp>
      <p:pic>
        <p:nvPicPr>
          <p:cNvPr id="194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196975"/>
            <a:ext cx="7921252" cy="460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6 Grupo"/>
          <p:cNvGrpSpPr/>
          <p:nvPr/>
        </p:nvGrpSpPr>
        <p:grpSpPr>
          <a:xfrm>
            <a:off x="3059832" y="6553200"/>
            <a:ext cx="2520338" cy="205189"/>
            <a:chOff x="3059832" y="6553200"/>
            <a:chExt cx="2520338" cy="205189"/>
          </a:xfrm>
        </p:grpSpPr>
        <p:sp>
          <p:nvSpPr>
            <p:cNvPr id="8" name="7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1" name="10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3793259" y="6569476"/>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3433161" y="655829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pic>
        <p:nvPicPr>
          <p:cNvPr id="17" name="1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spTree>
    <p:extLst>
      <p:ext uri="{BB962C8B-B14F-4D97-AF65-F5344CB8AC3E}">
        <p14:creationId xmlns:p14="http://schemas.microsoft.com/office/powerpoint/2010/main" val="104401088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14469"/>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20488" name="4 Marcador de contenido"/>
          <p:cNvSpPr>
            <a:spLocks noGrp="1"/>
          </p:cNvSpPr>
          <p:nvPr>
            <p:ph idx="1"/>
          </p:nvPr>
        </p:nvSpPr>
        <p:spPr>
          <a:xfrm>
            <a:off x="3635375" y="188913"/>
            <a:ext cx="5508625" cy="503237"/>
          </a:xfrm>
        </p:spPr>
        <p:txBody>
          <a:bodyPr/>
          <a:lstStyle/>
          <a:p>
            <a:pPr algn="ctr">
              <a:lnSpc>
                <a:spcPct val="80000"/>
              </a:lnSpc>
              <a:buFont typeface="Arial" charset="0"/>
              <a:buNone/>
            </a:pPr>
            <a:r>
              <a:rPr lang="es-CO" sz="2800" b="1" smtClean="0">
                <a:solidFill>
                  <a:schemeClr val="bg1"/>
                </a:solidFill>
                <a:latin typeface="Arial" charset="0"/>
                <a:cs typeface="Arial" charset="0"/>
              </a:rPr>
              <a:t>GASTOS E INVERSIONES</a:t>
            </a:r>
          </a:p>
        </p:txBody>
      </p:sp>
      <p:sp>
        <p:nvSpPr>
          <p:cNvPr id="20489" name="7 CuadroTexto"/>
          <p:cNvSpPr txBox="1">
            <a:spLocks noChangeArrowheads="1"/>
          </p:cNvSpPr>
          <p:nvPr/>
        </p:nvSpPr>
        <p:spPr bwMode="auto">
          <a:xfrm>
            <a:off x="1475656" y="5589240"/>
            <a:ext cx="22320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sz="1200"/>
              <a:t>Fuente: SDH – DDP - SFD</a:t>
            </a:r>
          </a:p>
        </p:txBody>
      </p:sp>
      <p:graphicFrame>
        <p:nvGraphicFramePr>
          <p:cNvPr id="12" name="10 Gráfico"/>
          <p:cNvGraphicFramePr/>
          <p:nvPr/>
        </p:nvGraphicFramePr>
        <p:xfrm>
          <a:off x="1424940" y="1466850"/>
          <a:ext cx="6675452" cy="392430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6 Grupo"/>
          <p:cNvGrpSpPr/>
          <p:nvPr/>
        </p:nvGrpSpPr>
        <p:grpSpPr>
          <a:xfrm>
            <a:off x="3059832" y="6553200"/>
            <a:ext cx="2520338" cy="205189"/>
            <a:chOff x="3059832" y="6553200"/>
            <a:chExt cx="2520338" cy="205189"/>
          </a:xfrm>
        </p:grpSpPr>
        <p:sp>
          <p:nvSpPr>
            <p:cNvPr id="8" name="7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1" name="10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3793259" y="6569476"/>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3433161" y="655829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pic>
        <p:nvPicPr>
          <p:cNvPr id="18" name="1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spTree>
    <p:extLst>
      <p:ext uri="{BB962C8B-B14F-4D97-AF65-F5344CB8AC3E}">
        <p14:creationId xmlns:p14="http://schemas.microsoft.com/office/powerpoint/2010/main" val="46386499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14469"/>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21512" name="4 Marcador de contenido"/>
          <p:cNvSpPr>
            <a:spLocks noGrp="1"/>
          </p:cNvSpPr>
          <p:nvPr>
            <p:ph idx="1"/>
          </p:nvPr>
        </p:nvSpPr>
        <p:spPr>
          <a:xfrm>
            <a:off x="3419475" y="115888"/>
            <a:ext cx="5580063" cy="504825"/>
          </a:xfrm>
        </p:spPr>
        <p:txBody>
          <a:bodyPr/>
          <a:lstStyle/>
          <a:p>
            <a:pPr algn="ctr">
              <a:lnSpc>
                <a:spcPct val="80000"/>
              </a:lnSpc>
              <a:buFont typeface="Arial" charset="0"/>
              <a:buNone/>
            </a:pPr>
            <a:r>
              <a:rPr lang="es-CO" sz="2800" b="1" smtClean="0">
                <a:solidFill>
                  <a:schemeClr val="bg1"/>
                </a:solidFill>
                <a:latin typeface="Arial" charset="0"/>
                <a:cs typeface="Arial" charset="0"/>
              </a:rPr>
              <a:t>GASTOS E INVERSIONES</a:t>
            </a:r>
            <a:endParaRPr lang="es-ES" sz="2800" b="1" smtClean="0">
              <a:solidFill>
                <a:schemeClr val="bg1"/>
              </a:solidFill>
              <a:latin typeface="Arial" charset="0"/>
              <a:cs typeface="Arial" charset="0"/>
            </a:endParaRPr>
          </a:p>
        </p:txBody>
      </p:sp>
      <p:sp>
        <p:nvSpPr>
          <p:cNvPr id="21513" name="6 CuadroTexto"/>
          <p:cNvSpPr txBox="1">
            <a:spLocks noChangeArrowheads="1"/>
          </p:cNvSpPr>
          <p:nvPr/>
        </p:nvSpPr>
        <p:spPr bwMode="auto">
          <a:xfrm>
            <a:off x="6516688" y="765175"/>
            <a:ext cx="1871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CO" sz="1400"/>
              <a:t>Millones de $</a:t>
            </a:r>
            <a:endParaRPr lang="es-ES" sz="1400"/>
          </a:p>
        </p:txBody>
      </p:sp>
      <p:pic>
        <p:nvPicPr>
          <p:cNvPr id="215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053306"/>
            <a:ext cx="712946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6 Grupo"/>
          <p:cNvGrpSpPr/>
          <p:nvPr/>
        </p:nvGrpSpPr>
        <p:grpSpPr>
          <a:xfrm>
            <a:off x="3059832" y="6553200"/>
            <a:ext cx="2520338" cy="205189"/>
            <a:chOff x="3059832" y="6553200"/>
            <a:chExt cx="2520338" cy="205189"/>
          </a:xfrm>
        </p:grpSpPr>
        <p:sp>
          <p:nvSpPr>
            <p:cNvPr id="8" name="7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1" name="10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3793259" y="6569476"/>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3433161" y="655829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pic>
        <p:nvPicPr>
          <p:cNvPr id="17" name="1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spTree>
    <p:extLst>
      <p:ext uri="{BB962C8B-B14F-4D97-AF65-F5344CB8AC3E}">
        <p14:creationId xmlns:p14="http://schemas.microsoft.com/office/powerpoint/2010/main" val="276468618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4 Marcador de contenido"/>
          <p:cNvSpPr txBox="1">
            <a:spLocks/>
          </p:cNvSpPr>
          <p:nvPr/>
        </p:nvSpPr>
        <p:spPr bwMode="auto">
          <a:xfrm>
            <a:off x="3248025" y="188913"/>
            <a:ext cx="60039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 typeface="Arial" charset="0"/>
              <a:buNone/>
            </a:pPr>
            <a:r>
              <a:rPr lang="es-CO" sz="2900" b="1">
                <a:solidFill>
                  <a:schemeClr val="bg1"/>
                </a:solidFill>
                <a:latin typeface="Calibri" pitchFamily="34" charset="0"/>
              </a:rPr>
              <a:t>Presupuesto Anual 2013</a:t>
            </a:r>
          </a:p>
        </p:txBody>
      </p:sp>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484314"/>
            <a:ext cx="7344816" cy="430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5 CuadroTexto"/>
          <p:cNvSpPr txBox="1">
            <a:spLocks noChangeArrowheads="1"/>
          </p:cNvSpPr>
          <p:nvPr/>
        </p:nvSpPr>
        <p:spPr bwMode="auto">
          <a:xfrm>
            <a:off x="684213" y="765175"/>
            <a:ext cx="7848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O" sz="2400" b="1"/>
              <a:t>Inversión Directa Sectorial </a:t>
            </a:r>
          </a:p>
          <a:p>
            <a:pPr algn="ctr" eaLnBrk="1" hangingPunct="1"/>
            <a:r>
              <a:rPr lang="es-CO" sz="2000" b="1"/>
              <a:t>Millones de pesos</a:t>
            </a:r>
          </a:p>
        </p:txBody>
      </p:sp>
      <p:grpSp>
        <p:nvGrpSpPr>
          <p:cNvPr id="5" name="4 Grupo"/>
          <p:cNvGrpSpPr/>
          <p:nvPr/>
        </p:nvGrpSpPr>
        <p:grpSpPr>
          <a:xfrm>
            <a:off x="3059832" y="6553200"/>
            <a:ext cx="2520338" cy="205189"/>
            <a:chOff x="3059832" y="6553200"/>
            <a:chExt cx="2520338" cy="205189"/>
          </a:xfrm>
        </p:grpSpPr>
        <p:sp>
          <p:nvSpPr>
            <p:cNvPr id="6" name="5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7" name="6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8" name="7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9" name="8 Cheurón"/>
            <p:cNvSpPr/>
            <p:nvPr/>
          </p:nvSpPr>
          <p:spPr bwMode="auto">
            <a:xfrm>
              <a:off x="3793259" y="6569476"/>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0" name="9 Cheurón"/>
            <p:cNvSpPr/>
            <p:nvPr/>
          </p:nvSpPr>
          <p:spPr bwMode="auto">
            <a:xfrm>
              <a:off x="3433161" y="655829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1" name="10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pic>
        <p:nvPicPr>
          <p:cNvPr id="13" name="1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spTree>
    <p:extLst>
      <p:ext uri="{BB962C8B-B14F-4D97-AF65-F5344CB8AC3E}">
        <p14:creationId xmlns:p14="http://schemas.microsoft.com/office/powerpoint/2010/main" val="38334115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563888" y="188640"/>
            <a:ext cx="5111750" cy="764704"/>
          </a:xfrm>
        </p:spPr>
        <p:txBody>
          <a:bodyPr>
            <a:normAutofit/>
          </a:bodyPr>
          <a:lstStyle/>
          <a:p>
            <a:pPr algn="ctr">
              <a:lnSpc>
                <a:spcPct val="80000"/>
              </a:lnSpc>
              <a:buNone/>
              <a:defRPr/>
            </a:pPr>
            <a:r>
              <a:rPr lang="es-ES" sz="2900" b="1" dirty="0" smtClean="0">
                <a:solidFill>
                  <a:schemeClr val="bg1"/>
                </a:solidFill>
                <a:latin typeface="Arial" pitchFamily="34" charset="0"/>
                <a:cs typeface="Arial" pitchFamily="34" charset="0"/>
              </a:rPr>
              <a:t>Producto Interno Bruto</a:t>
            </a:r>
            <a:endParaRPr lang="es-ES" sz="2900" b="1" dirty="0">
              <a:solidFill>
                <a:schemeClr val="bg1"/>
              </a:solidFill>
              <a:latin typeface="Arial" pitchFamily="34" charset="0"/>
              <a:cs typeface="Arial" pitchFamily="34" charset="0"/>
            </a:endParaRPr>
          </a:p>
        </p:txBody>
      </p:sp>
      <p:sp>
        <p:nvSpPr>
          <p:cNvPr id="8" name="32 Título"/>
          <p:cNvSpPr txBox="1">
            <a:spLocks/>
          </p:cNvSpPr>
          <p:nvPr/>
        </p:nvSpPr>
        <p:spPr>
          <a:xfrm>
            <a:off x="6300192" y="2780928"/>
            <a:ext cx="2131928" cy="1362075"/>
          </a:xfrm>
          <a:prstGeom prst="rect">
            <a:avLst/>
          </a:prstGeom>
        </p:spPr>
        <p:txBody>
          <a:bodyPr/>
          <a:lstStyle/>
          <a:p>
            <a:pPr algn="ctr">
              <a:lnSpc>
                <a:spcPct val="90000"/>
              </a:lnSpc>
              <a:spcBef>
                <a:spcPct val="50000"/>
              </a:spcBef>
              <a:defRPr/>
            </a:pPr>
            <a:endParaRPr lang="es-ES" sz="4000" b="1" dirty="0">
              <a:solidFill>
                <a:srgbClr val="0070C0"/>
              </a:solidFill>
              <a:effectLst>
                <a:outerShdw blurRad="38100" dist="38100" dir="2700000" algn="tl">
                  <a:srgbClr val="C0C0C0"/>
                </a:outerShdw>
              </a:effectLst>
              <a:latin typeface="Arial" pitchFamily="34" charset="0"/>
            </a:endParaRPr>
          </a:p>
        </p:txBody>
      </p:sp>
      <p:sp>
        <p:nvSpPr>
          <p:cNvPr id="11" name="9 CuadroTexto"/>
          <p:cNvSpPr txBox="1">
            <a:spLocks noChangeArrowheads="1"/>
          </p:cNvSpPr>
          <p:nvPr/>
        </p:nvSpPr>
        <p:spPr bwMode="auto">
          <a:xfrm>
            <a:off x="5868144" y="1508369"/>
            <a:ext cx="2563976"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s-CO" sz="2000" dirty="0" smtClean="0">
                <a:cs typeface="Arial" charset="0"/>
              </a:rPr>
              <a:t>La economía de Bogotá está altamente correlacionada con la economía colombiana, razón por la cual la dinámica de una de ellas se refleja en la otra.</a:t>
            </a:r>
            <a:endParaRPr lang="es-CO" sz="2000" dirty="0">
              <a:cs typeface="Arial" charset="0"/>
            </a:endParaRPr>
          </a:p>
        </p:txBody>
      </p:sp>
      <p:sp>
        <p:nvSpPr>
          <p:cNvPr id="12" name="11 Rectángulo"/>
          <p:cNvSpPr/>
          <p:nvPr/>
        </p:nvSpPr>
        <p:spPr>
          <a:xfrm>
            <a:off x="1143455" y="1384893"/>
            <a:ext cx="3744019" cy="978729"/>
          </a:xfrm>
          <a:prstGeom prst="rect">
            <a:avLst/>
          </a:prstGeom>
        </p:spPr>
        <p:txBody>
          <a:bodyPr wrap="square">
            <a:spAutoFit/>
          </a:bodyPr>
          <a:lstStyle/>
          <a:p>
            <a:pPr algn="ctr">
              <a:lnSpc>
                <a:spcPct val="90000"/>
              </a:lnSpc>
              <a:spcBef>
                <a:spcPct val="50000"/>
              </a:spcBef>
              <a:defRPr/>
            </a:pPr>
            <a:r>
              <a:rPr lang="es-ES" b="1" dirty="0" smtClean="0">
                <a:solidFill>
                  <a:srgbClr val="0070C0"/>
                </a:solidFill>
                <a:effectLst>
                  <a:outerShdw blurRad="38100" dist="38100" dir="2700000" algn="tl">
                    <a:srgbClr val="C0C0C0"/>
                  </a:outerShdw>
                </a:effectLst>
                <a:latin typeface="Arial" pitchFamily="34" charset="0"/>
              </a:rPr>
              <a:t>Variación real % del PIB de Bogotá y de Colombia</a:t>
            </a:r>
            <a:endParaRPr lang="es-ES" b="1" dirty="0">
              <a:solidFill>
                <a:srgbClr val="0070C0"/>
              </a:solidFill>
              <a:effectLst>
                <a:outerShdw blurRad="38100" dist="38100" dir="2700000" algn="tl">
                  <a:srgbClr val="C0C0C0"/>
                </a:outerShdw>
              </a:effectLst>
              <a:latin typeface="Arial" pitchFamily="34" charset="0"/>
            </a:endParaRPr>
          </a:p>
          <a:p>
            <a:pPr algn="ctr">
              <a:lnSpc>
                <a:spcPct val="90000"/>
              </a:lnSpc>
              <a:spcBef>
                <a:spcPct val="50000"/>
              </a:spcBef>
              <a:defRPr/>
            </a:pPr>
            <a:endParaRPr lang="es-MX" b="1" dirty="0">
              <a:solidFill>
                <a:srgbClr val="0070C0"/>
              </a:solidFill>
              <a:effectLst>
                <a:outerShdw blurRad="38100" dist="38100" dir="2700000" algn="tl">
                  <a:srgbClr val="C0C0C0"/>
                </a:outerShdw>
              </a:effectLst>
              <a:latin typeface="Arial" pitchFamily="34" charset="0"/>
            </a:endParaRPr>
          </a:p>
        </p:txBody>
      </p:sp>
      <p:sp>
        <p:nvSpPr>
          <p:cNvPr id="13" name="14 CuadroTexto"/>
          <p:cNvSpPr txBox="1">
            <a:spLocks noChangeArrowheads="1"/>
          </p:cNvSpPr>
          <p:nvPr/>
        </p:nvSpPr>
        <p:spPr bwMode="auto">
          <a:xfrm>
            <a:off x="1213313" y="4986244"/>
            <a:ext cx="36464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800" dirty="0" smtClean="0"/>
              <a:t>Fuente</a:t>
            </a:r>
            <a:r>
              <a:rPr lang="es-ES" sz="800" dirty="0"/>
              <a:t>: DANE </a:t>
            </a:r>
            <a:r>
              <a:rPr lang="es-ES" sz="800" dirty="0" smtClean="0"/>
              <a:t>.</a:t>
            </a:r>
            <a:r>
              <a:rPr lang="es-CO" sz="800" dirty="0" smtClean="0"/>
              <a:t> </a:t>
            </a:r>
            <a:endParaRPr lang="es-CO" sz="800" dirty="0"/>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grpSp>
        <p:nvGrpSpPr>
          <p:cNvPr id="10" name="9 Grupo"/>
          <p:cNvGrpSpPr/>
          <p:nvPr/>
        </p:nvGrpSpPr>
        <p:grpSpPr>
          <a:xfrm>
            <a:off x="3059832" y="6553200"/>
            <a:ext cx="2520338" cy="192956"/>
            <a:chOff x="3059832" y="6553200"/>
            <a:chExt cx="2520338" cy="192956"/>
          </a:xfrm>
        </p:grpSpPr>
        <p:sp>
          <p:nvSpPr>
            <p:cNvPr id="14" name="13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3059832" y="655724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graphicFrame>
        <p:nvGraphicFramePr>
          <p:cNvPr id="21" name="1 Gráfico"/>
          <p:cNvGraphicFramePr>
            <a:graphicFrameLocks/>
          </p:cNvGraphicFramePr>
          <p:nvPr>
            <p:extLst>
              <p:ext uri="{D42A27DB-BD31-4B8C-83A1-F6EECF244321}">
                <p14:modId xmlns:p14="http://schemas.microsoft.com/office/powerpoint/2010/main" val="389333400"/>
              </p:ext>
            </p:extLst>
          </p:nvPr>
        </p:nvGraphicFramePr>
        <p:xfrm>
          <a:off x="984256" y="1883362"/>
          <a:ext cx="4415865" cy="31028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1470122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30 Grupo"/>
          <p:cNvGrpSpPr/>
          <p:nvPr/>
        </p:nvGrpSpPr>
        <p:grpSpPr>
          <a:xfrm>
            <a:off x="3059832" y="6553200"/>
            <a:ext cx="2520338" cy="192956"/>
            <a:chOff x="3059832" y="6553200"/>
            <a:chExt cx="2520338" cy="192956"/>
          </a:xfrm>
        </p:grpSpPr>
        <p:sp>
          <p:nvSpPr>
            <p:cNvPr id="24" name="23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5" name="24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6" name="25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7" name="26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8" name="27 Cheurón"/>
            <p:cNvSpPr/>
            <p:nvPr/>
          </p:nvSpPr>
          <p:spPr bwMode="auto">
            <a:xfrm>
              <a:off x="3779507"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9" name="28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0" name="29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
        <p:nvSpPr>
          <p:cNvPr id="16" name="Rectangle 3"/>
          <p:cNvSpPr>
            <a:spLocks noChangeArrowheads="1"/>
          </p:cNvSpPr>
          <p:nvPr/>
        </p:nvSpPr>
        <p:spPr bwMode="auto">
          <a:xfrm>
            <a:off x="935596" y="2060848"/>
            <a:ext cx="8568952" cy="3546228"/>
          </a:xfrm>
          <a:prstGeom prst="rect">
            <a:avLst/>
          </a:prstGeom>
          <a:noFill/>
          <a:ln w="9525">
            <a:noFill/>
            <a:miter lim="800000"/>
            <a:headEnd/>
            <a:tailEnd/>
          </a:ln>
          <a:effectLst/>
        </p:spPr>
        <p:txBody>
          <a:bodyPr wrap="square" lIns="92075" tIns="46038" rIns="92075" bIns="46038">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nSpc>
                <a:spcPct val="90000"/>
              </a:lnSpc>
              <a:spcBef>
                <a:spcPct val="50000"/>
              </a:spcBef>
              <a:defRPr/>
            </a:pPr>
            <a:r>
              <a:rPr lang="es-ES" sz="4400" b="1" dirty="0">
                <a:solidFill>
                  <a:schemeClr val="accent1">
                    <a:lumMod val="75000"/>
                  </a:schemeClr>
                </a:solidFill>
                <a:latin typeface="Arial" pitchFamily="34" charset="0"/>
                <a:cs typeface="Arial" pitchFamily="34" charset="0"/>
              </a:rPr>
              <a:t>3</a:t>
            </a:r>
            <a:r>
              <a:rPr lang="es-ES" sz="4400" b="1" dirty="0" smtClean="0">
                <a:solidFill>
                  <a:schemeClr val="accent1">
                    <a:lumMod val="75000"/>
                  </a:schemeClr>
                </a:solidFill>
                <a:latin typeface="Arial" pitchFamily="34" charset="0"/>
                <a:cs typeface="Arial" pitchFamily="34" charset="0"/>
              </a:rPr>
              <a:t>. </a:t>
            </a:r>
            <a:r>
              <a:rPr lang="es-CO" sz="4400" b="1" dirty="0" smtClean="0">
                <a:solidFill>
                  <a:schemeClr val="accent1">
                    <a:lumMod val="75000"/>
                  </a:schemeClr>
                </a:solidFill>
                <a:latin typeface="Arial" pitchFamily="34" charset="0"/>
                <a:cs typeface="Arial" pitchFamily="34" charset="0"/>
              </a:rPr>
              <a:t>Situación </a:t>
            </a:r>
            <a:r>
              <a:rPr lang="es-ES" sz="4400" b="1" dirty="0" smtClean="0">
                <a:solidFill>
                  <a:schemeClr val="accent1">
                    <a:lumMod val="75000"/>
                  </a:schemeClr>
                </a:solidFill>
                <a:latin typeface="Arial" pitchFamily="34" charset="0"/>
                <a:cs typeface="Arial" pitchFamily="34" charset="0"/>
              </a:rPr>
              <a:t>Tributaria</a:t>
            </a:r>
            <a:endParaRPr lang="es-CO" sz="4400" b="1" dirty="0">
              <a:solidFill>
                <a:schemeClr val="accent1">
                  <a:lumMod val="75000"/>
                </a:schemeClr>
              </a:solidFill>
              <a:latin typeface="Arial" pitchFamily="34" charset="0"/>
              <a:cs typeface="Arial" pitchFamily="34" charset="0"/>
            </a:endParaRPr>
          </a:p>
          <a:p>
            <a:pPr algn="ctr">
              <a:lnSpc>
                <a:spcPct val="90000"/>
              </a:lnSpc>
              <a:spcBef>
                <a:spcPct val="50000"/>
              </a:spcBef>
              <a:defRPr/>
            </a:pPr>
            <a:endParaRPr lang="es-CO" sz="4400" b="1" dirty="0">
              <a:solidFill>
                <a:schemeClr val="accent1">
                  <a:lumMod val="75000"/>
                </a:schemeClr>
              </a:solidFill>
              <a:latin typeface="Arial" pitchFamily="34" charset="0"/>
              <a:cs typeface="Arial" pitchFamily="34" charset="0"/>
            </a:endParaRPr>
          </a:p>
          <a:p>
            <a:pPr lvl="0" algn="ctr">
              <a:lnSpc>
                <a:spcPct val="90000"/>
              </a:lnSpc>
              <a:spcBef>
                <a:spcPct val="50000"/>
              </a:spcBef>
              <a:defRPr/>
            </a:pPr>
            <a:endParaRPr lang="es-ES" sz="4400" b="1" dirty="0">
              <a:solidFill>
                <a:schemeClr val="accent1">
                  <a:lumMod val="75000"/>
                </a:schemeClr>
              </a:solidFill>
              <a:latin typeface="Arial" pitchFamily="34" charset="0"/>
              <a:cs typeface="Arial" pitchFamily="34" charset="0"/>
            </a:endParaRPr>
          </a:p>
          <a:p>
            <a:pPr algn="ctr">
              <a:lnSpc>
                <a:spcPct val="90000"/>
              </a:lnSpc>
              <a:spcBef>
                <a:spcPct val="50000"/>
              </a:spcBef>
              <a:defRPr/>
            </a:pPr>
            <a:endParaRPr lang="es-ES" sz="4400" b="1" dirty="0">
              <a:solidFill>
                <a:schemeClr val="accent1">
                  <a:lumMod val="75000"/>
                </a:schemeClr>
              </a:solidFill>
              <a:latin typeface="Arial" pitchFamily="34" charset="0"/>
              <a:cs typeface="Arial" pitchFamily="34" charset="0"/>
            </a:endParaRPr>
          </a:p>
        </p:txBody>
      </p:sp>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spTree>
    <p:extLst>
      <p:ext uri="{BB962C8B-B14F-4D97-AF65-F5344CB8AC3E}">
        <p14:creationId xmlns:p14="http://schemas.microsoft.com/office/powerpoint/2010/main" val="313486108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Rectángulo"/>
          <p:cNvSpPr/>
          <p:nvPr/>
        </p:nvSpPr>
        <p:spPr>
          <a:xfrm>
            <a:off x="6372200" y="5661248"/>
            <a:ext cx="2771800" cy="119675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39" name="38 CuadroTexto"/>
          <p:cNvSpPr txBox="1"/>
          <p:nvPr/>
        </p:nvSpPr>
        <p:spPr>
          <a:xfrm>
            <a:off x="793030" y="4325281"/>
            <a:ext cx="184731" cy="369332"/>
          </a:xfrm>
          <a:prstGeom prst="rect">
            <a:avLst/>
          </a:prstGeom>
          <a:noFill/>
        </p:spPr>
        <p:txBody>
          <a:bodyPr wrap="none" rtlCol="0">
            <a:spAutoFit/>
          </a:bodyPr>
          <a:lstStyle/>
          <a:p>
            <a:endParaRPr lang="es-ES" dirty="0"/>
          </a:p>
        </p:txBody>
      </p:sp>
      <p:sp>
        <p:nvSpPr>
          <p:cNvPr id="22" name="21 CuadroTexto"/>
          <p:cNvSpPr txBox="1"/>
          <p:nvPr/>
        </p:nvSpPr>
        <p:spPr>
          <a:xfrm>
            <a:off x="611560" y="868650"/>
            <a:ext cx="7909651" cy="40011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es-ES" sz="2000" b="1" dirty="0" smtClean="0">
                <a:solidFill>
                  <a:schemeClr val="accent6">
                    <a:lumMod val="75000"/>
                  </a:schemeClr>
                </a:solidFill>
                <a:latin typeface="Trebuchet MS" pitchFamily="34" charset="0"/>
              </a:rPr>
              <a:t>Ejecución del recaudo tributario a 31 de diciembre de 2012</a:t>
            </a:r>
            <a:endParaRPr lang="es-ES" sz="2000" b="1" dirty="0">
              <a:solidFill>
                <a:schemeClr val="accent6">
                  <a:lumMod val="75000"/>
                </a:schemeClr>
              </a:solidFill>
              <a:latin typeface="Trebuchet MS" pitchFamily="34" charset="0"/>
            </a:endParaRPr>
          </a:p>
        </p:txBody>
      </p:sp>
      <p:sp>
        <p:nvSpPr>
          <p:cNvPr id="16" name="7 CuadroTexto"/>
          <p:cNvSpPr txBox="1">
            <a:spLocks noChangeArrowheads="1"/>
          </p:cNvSpPr>
          <p:nvPr/>
        </p:nvSpPr>
        <p:spPr bwMode="auto">
          <a:xfrm>
            <a:off x="91430" y="6362164"/>
            <a:ext cx="5909301" cy="261610"/>
          </a:xfrm>
          <a:prstGeom prst="rect">
            <a:avLst/>
          </a:prstGeom>
          <a:noFill/>
          <a:ln w="9525">
            <a:noFill/>
            <a:miter lim="800000"/>
            <a:headEnd/>
            <a:tailEnd/>
          </a:ln>
        </p:spPr>
        <p:txBody>
          <a:bodyPr wrap="square">
            <a:spAutoFit/>
          </a:bodyPr>
          <a:lstStyle/>
          <a:p>
            <a:r>
              <a:rPr lang="es-ES" sz="1100" dirty="0" smtClean="0">
                <a:latin typeface="Trebuchet MS" pitchFamily="34" charset="0"/>
              </a:rPr>
              <a:t>Precios constantes-   Fuente</a:t>
            </a:r>
            <a:r>
              <a:rPr lang="es-ES" sz="1100" dirty="0">
                <a:latin typeface="Trebuchet MS" pitchFamily="34" charset="0"/>
              </a:rPr>
              <a:t>: Tesorería distrital</a:t>
            </a:r>
          </a:p>
        </p:txBody>
      </p:sp>
      <p:sp>
        <p:nvSpPr>
          <p:cNvPr id="23" name="22 CuadroTexto"/>
          <p:cNvSpPr txBox="1"/>
          <p:nvPr/>
        </p:nvSpPr>
        <p:spPr>
          <a:xfrm>
            <a:off x="249931" y="1340768"/>
            <a:ext cx="8640960" cy="584775"/>
          </a:xfrm>
          <a:prstGeom prst="rect">
            <a:avLst/>
          </a:prstGeom>
          <a:noFill/>
        </p:spPr>
        <p:txBody>
          <a:bodyPr wrap="square" rtlCol="0">
            <a:spAutoFit/>
          </a:bodyPr>
          <a:lstStyle/>
          <a:p>
            <a:pPr algn="ctr"/>
            <a:r>
              <a:rPr lang="es-MX" sz="1600" dirty="0" smtClean="0">
                <a:latin typeface="Trebuchet MS" pitchFamily="34" charset="0"/>
              </a:rPr>
              <a:t>A fin del año 2012 se observa una ejecución del presupuesto anual de 102% con un crecimiento de 7,1% real </a:t>
            </a:r>
            <a:r>
              <a:rPr lang="es-MX" sz="1600" dirty="0">
                <a:latin typeface="Trebuchet MS" pitchFamily="34" charset="0"/>
              </a:rPr>
              <a:t>.</a:t>
            </a:r>
            <a:endParaRPr lang="es-ES" sz="1600" dirty="0">
              <a:latin typeface="Trebuchet MS" pitchFamily="34" charset="0"/>
            </a:endParaRPr>
          </a:p>
        </p:txBody>
      </p:sp>
      <p:sp>
        <p:nvSpPr>
          <p:cNvPr id="17" name="16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r">
              <a:defRPr/>
            </a:pPr>
            <a:r>
              <a:rPr lang="es-ES" sz="3200" b="1" dirty="0" smtClean="0">
                <a:solidFill>
                  <a:schemeClr val="bg1"/>
                </a:solidFill>
                <a:latin typeface="Trebuchet MS" pitchFamily="34" charset="0"/>
              </a:rPr>
              <a:t>Recaudo tributario</a:t>
            </a:r>
            <a:endParaRPr lang="es-ES" sz="3200" b="1" dirty="0">
              <a:solidFill>
                <a:schemeClr val="bg1"/>
              </a:solidFill>
              <a:latin typeface="Trebuchet MS" pitchFamily="34" charset="0"/>
            </a:endParaRPr>
          </a:p>
        </p:txBody>
      </p:sp>
      <p:sp>
        <p:nvSpPr>
          <p:cNvPr id="21" name="20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917353"/>
            <a:ext cx="7992888" cy="444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9 Grupo"/>
          <p:cNvGrpSpPr/>
          <p:nvPr/>
        </p:nvGrpSpPr>
        <p:grpSpPr>
          <a:xfrm>
            <a:off x="3059832" y="6553200"/>
            <a:ext cx="2520338" cy="192956"/>
            <a:chOff x="3059832" y="6553200"/>
            <a:chExt cx="2520338" cy="192956"/>
          </a:xfrm>
        </p:grpSpPr>
        <p:sp>
          <p:nvSpPr>
            <p:cNvPr id="11" name="10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3779507"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373136834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63" y="2060850"/>
            <a:ext cx="8245077" cy="374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21 CuadroTexto"/>
          <p:cNvSpPr txBox="1"/>
          <p:nvPr/>
        </p:nvSpPr>
        <p:spPr>
          <a:xfrm>
            <a:off x="1259632" y="908720"/>
            <a:ext cx="6624736" cy="40011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s-ES"/>
            </a:defPPr>
            <a:lvl1pPr algn="ctr">
              <a:defRPr sz="2000" b="1">
                <a:solidFill>
                  <a:schemeClr val="accent6">
                    <a:lumMod val="75000"/>
                  </a:schemeClr>
                </a:solidFill>
                <a:latin typeface="Trebuchet MS" pitchFamily="34" charset="0"/>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s-ES" dirty="0"/>
              <a:t>Crecimiento histórico real del recaudo tributario</a:t>
            </a:r>
          </a:p>
        </p:txBody>
      </p:sp>
      <p:sp>
        <p:nvSpPr>
          <p:cNvPr id="23" name="22 CuadroTexto"/>
          <p:cNvSpPr txBox="1"/>
          <p:nvPr/>
        </p:nvSpPr>
        <p:spPr>
          <a:xfrm>
            <a:off x="179512" y="1340768"/>
            <a:ext cx="8784976" cy="846386"/>
          </a:xfrm>
          <a:prstGeom prst="rect">
            <a:avLst/>
          </a:prstGeom>
          <a:noFill/>
        </p:spPr>
        <p:txBody>
          <a:bodyPr wrap="square" rtlCol="0">
            <a:spAutoFit/>
          </a:bodyPr>
          <a:lstStyle/>
          <a:p>
            <a:pPr algn="ctr"/>
            <a:r>
              <a:rPr lang="es-ES" sz="1700" b="1" dirty="0" smtClean="0">
                <a:latin typeface="Trebuchet MS" pitchFamily="34" charset="0"/>
              </a:rPr>
              <a:t>Crecimiento promedio de los ingresos tributarios para la última década: 7,8%</a:t>
            </a:r>
          </a:p>
          <a:p>
            <a:pPr algn="ctr"/>
            <a:r>
              <a:rPr lang="es-ES" sz="1600" dirty="0" smtClean="0">
                <a:latin typeface="Trebuchet MS" pitchFamily="34" charset="0"/>
              </a:rPr>
              <a:t>Para 2012 el recaudo se incrementó un 7,1% debido al comportamiento económico de la ciudad en la vigencia y la gestión de la DIB.</a:t>
            </a:r>
          </a:p>
        </p:txBody>
      </p:sp>
      <p:sp>
        <p:nvSpPr>
          <p:cNvPr id="33" name="7 CuadroTexto"/>
          <p:cNvSpPr txBox="1">
            <a:spLocks noChangeArrowheads="1"/>
          </p:cNvSpPr>
          <p:nvPr/>
        </p:nvSpPr>
        <p:spPr bwMode="auto">
          <a:xfrm>
            <a:off x="1259632" y="5805264"/>
            <a:ext cx="3109007" cy="230832"/>
          </a:xfrm>
          <a:prstGeom prst="rect">
            <a:avLst/>
          </a:prstGeom>
          <a:noFill/>
          <a:ln w="9525">
            <a:noFill/>
            <a:miter lim="800000"/>
            <a:headEnd/>
            <a:tailEnd/>
          </a:ln>
        </p:spPr>
        <p:txBody>
          <a:bodyPr wrap="square">
            <a:spAutoFit/>
          </a:bodyPr>
          <a:lstStyle/>
          <a:p>
            <a:r>
              <a:rPr lang="es-ES" sz="900" dirty="0" smtClean="0">
                <a:latin typeface="Trebuchet MS" pitchFamily="34" charset="0"/>
              </a:rPr>
              <a:t>Precios constantes-   Fuente</a:t>
            </a:r>
            <a:r>
              <a:rPr lang="es-ES" sz="900" dirty="0">
                <a:latin typeface="Trebuchet MS" pitchFamily="34" charset="0"/>
              </a:rPr>
              <a:t>: Tesorería </a:t>
            </a:r>
            <a:r>
              <a:rPr lang="es-ES" sz="900" dirty="0" smtClean="0">
                <a:latin typeface="Trebuchet MS" pitchFamily="34" charset="0"/>
              </a:rPr>
              <a:t>distrital</a:t>
            </a:r>
          </a:p>
        </p:txBody>
      </p:sp>
      <p:sp>
        <p:nvSpPr>
          <p:cNvPr id="21" name="20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r">
              <a:defRPr/>
            </a:pPr>
            <a:r>
              <a:rPr lang="es-ES" sz="3200" b="1" dirty="0" smtClean="0">
                <a:solidFill>
                  <a:schemeClr val="bg1"/>
                </a:solidFill>
                <a:latin typeface="Trebuchet MS" pitchFamily="34" charset="0"/>
              </a:rPr>
              <a:t>Recaudo tributario</a:t>
            </a:r>
            <a:endParaRPr lang="es-ES" sz="3200" b="1" dirty="0">
              <a:solidFill>
                <a:schemeClr val="bg1"/>
              </a:solidFill>
              <a:latin typeface="Trebuchet MS" pitchFamily="34" charset="0"/>
            </a:endParaRPr>
          </a:p>
        </p:txBody>
      </p:sp>
      <p:sp>
        <p:nvSpPr>
          <p:cNvPr id="28" name="27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dirty="0"/>
          </a:p>
        </p:txBody>
      </p:sp>
      <p:grpSp>
        <p:nvGrpSpPr>
          <p:cNvPr id="9" name="8 Grupo"/>
          <p:cNvGrpSpPr/>
          <p:nvPr/>
        </p:nvGrpSpPr>
        <p:grpSpPr>
          <a:xfrm>
            <a:off x="3059832" y="6553200"/>
            <a:ext cx="2520338" cy="192956"/>
            <a:chOff x="3059832" y="6553200"/>
            <a:chExt cx="2520338" cy="192956"/>
          </a:xfrm>
        </p:grpSpPr>
        <p:sp>
          <p:nvSpPr>
            <p:cNvPr id="10" name="9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1" name="10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3779507"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pic>
        <p:nvPicPr>
          <p:cNvPr id="17" name="1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spTree>
    <p:extLst>
      <p:ext uri="{BB962C8B-B14F-4D97-AF65-F5344CB8AC3E}">
        <p14:creationId xmlns:p14="http://schemas.microsoft.com/office/powerpoint/2010/main" val="258698163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5643563" y="5772162"/>
            <a:ext cx="3500437" cy="1071562"/>
          </a:xfrm>
          <a:prstGeom prst="rect">
            <a:avLst/>
          </a:prstGeom>
          <a:ln>
            <a:noFill/>
          </a:ln>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ES" dirty="0"/>
          </a:p>
        </p:txBody>
      </p:sp>
      <p:sp>
        <p:nvSpPr>
          <p:cNvPr id="16" name="7 CuadroTexto"/>
          <p:cNvSpPr txBox="1">
            <a:spLocks noChangeArrowheads="1"/>
          </p:cNvSpPr>
          <p:nvPr/>
        </p:nvSpPr>
        <p:spPr bwMode="auto">
          <a:xfrm>
            <a:off x="1759404" y="5887578"/>
            <a:ext cx="2784942" cy="230832"/>
          </a:xfrm>
          <a:prstGeom prst="rect">
            <a:avLst/>
          </a:prstGeom>
          <a:noFill/>
          <a:ln w="9525">
            <a:noFill/>
            <a:miter lim="800000"/>
            <a:headEnd/>
            <a:tailEnd/>
          </a:ln>
        </p:spPr>
        <p:txBody>
          <a:bodyPr wrap="square">
            <a:spAutoFit/>
          </a:bodyPr>
          <a:lstStyle/>
          <a:p>
            <a:r>
              <a:rPr lang="es-ES" sz="900" dirty="0" smtClean="0">
                <a:latin typeface="Trebuchet MS" pitchFamily="34" charset="0"/>
              </a:rPr>
              <a:t>Precios corrientes    -   Fuente</a:t>
            </a:r>
            <a:r>
              <a:rPr lang="es-ES" sz="900" dirty="0">
                <a:latin typeface="Trebuchet MS" pitchFamily="34" charset="0"/>
              </a:rPr>
              <a:t>: Tesorería </a:t>
            </a:r>
            <a:r>
              <a:rPr lang="es-ES" sz="900" dirty="0" smtClean="0">
                <a:latin typeface="Trebuchet MS" pitchFamily="34" charset="0"/>
              </a:rPr>
              <a:t>distrital</a:t>
            </a:r>
            <a:endParaRPr lang="es-ES" sz="900" dirty="0">
              <a:latin typeface="Trebuchet MS" pitchFamily="34" charset="0"/>
            </a:endParaRPr>
          </a:p>
        </p:txBody>
      </p:sp>
      <p:sp>
        <p:nvSpPr>
          <p:cNvPr id="17" name="Rectangle 5"/>
          <p:cNvSpPr>
            <a:spLocks noChangeArrowheads="1"/>
          </p:cNvSpPr>
          <p:nvPr/>
        </p:nvSpPr>
        <p:spPr bwMode="auto">
          <a:xfrm>
            <a:off x="107504" y="1412776"/>
            <a:ext cx="885698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eaLnBrk="0" latinLnBrk="0" hangingPunct="0">
              <a:lnSpc>
                <a:spcPct val="100000"/>
              </a:lnSpc>
              <a:spcBef>
                <a:spcPts val="0"/>
              </a:spcBef>
              <a:buClr>
                <a:schemeClr val="tx2"/>
              </a:buClr>
              <a:buSzPct val="150000"/>
              <a:tabLst/>
              <a:defRPr/>
            </a:pPr>
            <a:r>
              <a:rPr lang="es-ES" sz="1600" dirty="0" smtClean="0">
                <a:latin typeface="Trebuchet MS" pitchFamily="34" charset="0"/>
              </a:rPr>
              <a:t>La composición histórica del recaudo presenta un comportamiento relativamente estable, donde el </a:t>
            </a:r>
            <a:r>
              <a:rPr lang="es-ES" sz="1600" b="1" dirty="0" smtClean="0">
                <a:latin typeface="Trebuchet MS" pitchFamily="34" charset="0"/>
              </a:rPr>
              <a:t>ICA representa cerca del 50% del total</a:t>
            </a:r>
            <a:r>
              <a:rPr lang="es-ES" sz="1600" dirty="0" smtClean="0">
                <a:latin typeface="Trebuchet MS" pitchFamily="34" charset="0"/>
              </a:rPr>
              <a:t>.</a:t>
            </a:r>
          </a:p>
          <a:p>
            <a:pPr marR="0" lvl="0" algn="ctr" defTabSz="914400" eaLnBrk="0" latinLnBrk="0" hangingPunct="0">
              <a:lnSpc>
                <a:spcPct val="100000"/>
              </a:lnSpc>
              <a:spcBef>
                <a:spcPts val="0"/>
              </a:spcBef>
              <a:buClr>
                <a:schemeClr val="tx2"/>
              </a:buClr>
              <a:buSzPct val="150000"/>
              <a:tabLst/>
              <a:defRPr/>
            </a:pPr>
            <a:r>
              <a:rPr lang="es-ES" sz="1500" dirty="0" smtClean="0">
                <a:latin typeface="Trebuchet MS" pitchFamily="34" charset="0"/>
              </a:rPr>
              <a:t> En los últimos 2 años se observa un crecimiento importante en la participación predial</a:t>
            </a:r>
            <a:r>
              <a:rPr lang="es-ES" sz="1600" dirty="0" smtClean="0">
                <a:latin typeface="Trebuchet MS" pitchFamily="34" charset="0"/>
              </a:rPr>
              <a:t>.</a:t>
            </a:r>
          </a:p>
        </p:txBody>
      </p:sp>
      <p:sp>
        <p:nvSpPr>
          <p:cNvPr id="25" name="24 CuadroTexto"/>
          <p:cNvSpPr txBox="1"/>
          <p:nvPr/>
        </p:nvSpPr>
        <p:spPr>
          <a:xfrm>
            <a:off x="1259632" y="908720"/>
            <a:ext cx="6624736" cy="40011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s-ES"/>
            </a:defPPr>
            <a:lvl1pPr algn="ctr">
              <a:defRPr sz="2000" b="1">
                <a:solidFill>
                  <a:schemeClr val="accent6">
                    <a:lumMod val="75000"/>
                  </a:schemeClr>
                </a:solidFill>
                <a:latin typeface="Trebuchet MS" pitchFamily="34" charset="0"/>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s-ES" dirty="0"/>
              <a:t>Composición del recaudo</a:t>
            </a:r>
          </a:p>
        </p:txBody>
      </p:sp>
      <p:sp>
        <p:nvSpPr>
          <p:cNvPr id="20" name="19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r">
              <a:defRPr/>
            </a:pPr>
            <a:r>
              <a:rPr lang="es-ES" sz="3200" b="1" dirty="0" smtClean="0">
                <a:solidFill>
                  <a:schemeClr val="bg1"/>
                </a:solidFill>
                <a:latin typeface="Trebuchet MS" pitchFamily="34" charset="0"/>
              </a:rPr>
              <a:t>Recaudo tributario</a:t>
            </a:r>
            <a:endParaRPr lang="es-ES" sz="3200" b="1" dirty="0">
              <a:solidFill>
                <a:schemeClr val="bg1"/>
              </a:solidFill>
              <a:latin typeface="Trebuchet MS" pitchFamily="34" charset="0"/>
            </a:endParaRPr>
          </a:p>
        </p:txBody>
      </p:sp>
      <p:sp>
        <p:nvSpPr>
          <p:cNvPr id="21" name="20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3" y="2436391"/>
            <a:ext cx="7526287" cy="3335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8 Grupo"/>
          <p:cNvGrpSpPr/>
          <p:nvPr/>
        </p:nvGrpSpPr>
        <p:grpSpPr>
          <a:xfrm>
            <a:off x="3059832" y="6553200"/>
            <a:ext cx="2520338" cy="192956"/>
            <a:chOff x="3059832" y="6553200"/>
            <a:chExt cx="2520338" cy="192956"/>
          </a:xfrm>
        </p:grpSpPr>
        <p:sp>
          <p:nvSpPr>
            <p:cNvPr id="10" name="9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1" name="10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3779507"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spTree>
    <p:extLst>
      <p:ext uri="{BB962C8B-B14F-4D97-AF65-F5344CB8AC3E}">
        <p14:creationId xmlns:p14="http://schemas.microsoft.com/office/powerpoint/2010/main" val="18478874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Rectángulo"/>
          <p:cNvSpPr/>
          <p:nvPr/>
        </p:nvSpPr>
        <p:spPr>
          <a:xfrm>
            <a:off x="6372200" y="5661248"/>
            <a:ext cx="2771800" cy="119675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16" name="7 CuadroTexto"/>
          <p:cNvSpPr txBox="1">
            <a:spLocks noChangeArrowheads="1"/>
          </p:cNvSpPr>
          <p:nvPr/>
        </p:nvSpPr>
        <p:spPr bwMode="auto">
          <a:xfrm>
            <a:off x="1771472" y="6128819"/>
            <a:ext cx="3617565" cy="261610"/>
          </a:xfrm>
          <a:prstGeom prst="rect">
            <a:avLst/>
          </a:prstGeom>
          <a:noFill/>
          <a:ln w="9525">
            <a:noFill/>
            <a:miter lim="800000"/>
            <a:headEnd/>
            <a:tailEnd/>
          </a:ln>
        </p:spPr>
        <p:txBody>
          <a:bodyPr wrap="square">
            <a:spAutoFit/>
          </a:bodyPr>
          <a:lstStyle/>
          <a:p>
            <a:r>
              <a:rPr lang="es-ES" sz="1100" dirty="0" smtClean="0">
                <a:latin typeface="Trebuchet MS" pitchFamily="34" charset="0"/>
              </a:rPr>
              <a:t>Precios corrientes    -   Fuente</a:t>
            </a:r>
            <a:r>
              <a:rPr lang="es-ES" sz="1100" dirty="0">
                <a:latin typeface="Trebuchet MS" pitchFamily="34" charset="0"/>
              </a:rPr>
              <a:t>: </a:t>
            </a:r>
            <a:r>
              <a:rPr lang="es-ES" sz="1100" dirty="0" smtClean="0">
                <a:latin typeface="Trebuchet MS" pitchFamily="34" charset="0"/>
              </a:rPr>
              <a:t>Soportes de recaudo</a:t>
            </a:r>
            <a:endParaRPr lang="es-ES" sz="1100" dirty="0">
              <a:latin typeface="Trebuchet MS" pitchFamily="34" charset="0"/>
            </a:endParaRPr>
          </a:p>
        </p:txBody>
      </p:sp>
      <p:sp>
        <p:nvSpPr>
          <p:cNvPr id="23" name="22 CuadroTexto"/>
          <p:cNvSpPr txBox="1"/>
          <p:nvPr/>
        </p:nvSpPr>
        <p:spPr>
          <a:xfrm>
            <a:off x="251520" y="1052736"/>
            <a:ext cx="8640960" cy="584775"/>
          </a:xfrm>
          <a:prstGeom prst="rect">
            <a:avLst/>
          </a:prstGeom>
          <a:noFill/>
        </p:spPr>
        <p:txBody>
          <a:bodyPr wrap="square" rtlCol="0">
            <a:spAutoFit/>
          </a:bodyPr>
          <a:lstStyle/>
          <a:p>
            <a:pPr algn="ctr"/>
            <a:r>
              <a:rPr lang="es-MX" sz="1600" dirty="0" smtClean="0">
                <a:latin typeface="Trebuchet MS" pitchFamily="34" charset="0"/>
              </a:rPr>
              <a:t>La ejecución en el 2012 ascendió a 106% del total presupuestado para la vigencia, con un comportamiento destacado del impuesto predial unificado.</a:t>
            </a:r>
            <a:endParaRPr lang="es-ES" sz="1600" dirty="0">
              <a:latin typeface="Trebuchet MS" pitchFamily="34" charset="0"/>
            </a:endParaRPr>
          </a:p>
        </p:txBody>
      </p:sp>
      <p:sp>
        <p:nvSpPr>
          <p:cNvPr id="17" name="16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r">
              <a:defRPr/>
            </a:pPr>
            <a:r>
              <a:rPr lang="es-ES" sz="3200" b="1" dirty="0" smtClean="0">
                <a:solidFill>
                  <a:schemeClr val="bg1"/>
                </a:solidFill>
                <a:latin typeface="Trebuchet MS" pitchFamily="34" charset="0"/>
              </a:rPr>
              <a:t>Recaudo tributario</a:t>
            </a:r>
            <a:endParaRPr lang="es-ES" sz="3200" b="1" dirty="0">
              <a:solidFill>
                <a:schemeClr val="bg1"/>
              </a:solidFill>
              <a:latin typeface="Trebuchet MS" pitchFamily="34" charset="0"/>
            </a:endParaRPr>
          </a:p>
        </p:txBody>
      </p:sp>
      <p:sp>
        <p:nvSpPr>
          <p:cNvPr id="21" name="20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01328"/>
            <a:ext cx="7200800" cy="445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7 Grupo"/>
          <p:cNvGrpSpPr/>
          <p:nvPr/>
        </p:nvGrpSpPr>
        <p:grpSpPr>
          <a:xfrm>
            <a:off x="3059832" y="6553200"/>
            <a:ext cx="2520338" cy="192956"/>
            <a:chOff x="3059832" y="6553200"/>
            <a:chExt cx="2520338" cy="192956"/>
          </a:xfrm>
        </p:grpSpPr>
        <p:sp>
          <p:nvSpPr>
            <p:cNvPr id="9" name="8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0" name="9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1" name="10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3779507"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pic>
        <p:nvPicPr>
          <p:cNvPr id="18" name="1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spTree>
    <p:extLst>
      <p:ext uri="{BB962C8B-B14F-4D97-AF65-F5344CB8AC3E}">
        <p14:creationId xmlns:p14="http://schemas.microsoft.com/office/powerpoint/2010/main" val="3531975948"/>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Rectángulo"/>
          <p:cNvSpPr/>
          <p:nvPr/>
        </p:nvSpPr>
        <p:spPr>
          <a:xfrm>
            <a:off x="6372200" y="5661248"/>
            <a:ext cx="2771800" cy="119675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16" name="7 CuadroTexto"/>
          <p:cNvSpPr txBox="1">
            <a:spLocks noChangeArrowheads="1"/>
          </p:cNvSpPr>
          <p:nvPr/>
        </p:nvSpPr>
        <p:spPr bwMode="auto">
          <a:xfrm>
            <a:off x="644807" y="5399638"/>
            <a:ext cx="5909301" cy="261610"/>
          </a:xfrm>
          <a:prstGeom prst="rect">
            <a:avLst/>
          </a:prstGeom>
          <a:noFill/>
          <a:ln w="9525">
            <a:noFill/>
            <a:miter lim="800000"/>
            <a:headEnd/>
            <a:tailEnd/>
          </a:ln>
        </p:spPr>
        <p:txBody>
          <a:bodyPr wrap="square">
            <a:spAutoFit/>
          </a:bodyPr>
          <a:lstStyle/>
          <a:p>
            <a:r>
              <a:rPr lang="es-ES" sz="1100" dirty="0" smtClean="0">
                <a:latin typeface="Trebuchet MS" pitchFamily="34" charset="0"/>
              </a:rPr>
              <a:t>Precios corrientes    -   Fuente</a:t>
            </a:r>
            <a:r>
              <a:rPr lang="es-ES" sz="1100" dirty="0">
                <a:latin typeface="Trebuchet MS" pitchFamily="34" charset="0"/>
              </a:rPr>
              <a:t>: </a:t>
            </a:r>
            <a:r>
              <a:rPr lang="es-ES" sz="1100" dirty="0" smtClean="0">
                <a:latin typeface="Trebuchet MS" pitchFamily="34" charset="0"/>
              </a:rPr>
              <a:t>Soportes de recaudo</a:t>
            </a:r>
            <a:endParaRPr lang="es-ES" sz="1100" dirty="0">
              <a:latin typeface="Trebuchet MS" pitchFamily="34" charset="0"/>
            </a:endParaRPr>
          </a:p>
        </p:txBody>
      </p:sp>
      <p:sp>
        <p:nvSpPr>
          <p:cNvPr id="23" name="22 CuadroTexto"/>
          <p:cNvSpPr txBox="1"/>
          <p:nvPr/>
        </p:nvSpPr>
        <p:spPr>
          <a:xfrm>
            <a:off x="251520" y="1052736"/>
            <a:ext cx="8640960" cy="584775"/>
          </a:xfrm>
          <a:prstGeom prst="rect">
            <a:avLst/>
          </a:prstGeom>
          <a:noFill/>
        </p:spPr>
        <p:txBody>
          <a:bodyPr wrap="square" rtlCol="0">
            <a:spAutoFit/>
          </a:bodyPr>
          <a:lstStyle/>
          <a:p>
            <a:pPr algn="ctr"/>
            <a:r>
              <a:rPr lang="es-MX" sz="1600" dirty="0">
                <a:latin typeface="Trebuchet MS" pitchFamily="34" charset="0"/>
              </a:rPr>
              <a:t>Es importante resaltar la gestión realizada en el segundo trimestre con un cumplimiento de 136% con relación a la meta establecida</a:t>
            </a:r>
            <a:endParaRPr lang="es-ES" sz="1600" dirty="0">
              <a:latin typeface="Trebuchet MS" pitchFamily="34" charset="0"/>
            </a:endParaRPr>
          </a:p>
        </p:txBody>
      </p:sp>
      <p:sp>
        <p:nvSpPr>
          <p:cNvPr id="17" name="16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r">
              <a:defRPr/>
            </a:pPr>
            <a:r>
              <a:rPr lang="es-ES" sz="3200" b="1" dirty="0" smtClean="0">
                <a:solidFill>
                  <a:schemeClr val="bg1"/>
                </a:solidFill>
                <a:latin typeface="Trebuchet MS" pitchFamily="34" charset="0"/>
              </a:rPr>
              <a:t>Recaudo tributario</a:t>
            </a:r>
            <a:endParaRPr lang="es-ES" sz="3200" b="1" dirty="0">
              <a:solidFill>
                <a:schemeClr val="bg1"/>
              </a:solidFill>
              <a:latin typeface="Trebuchet MS" pitchFamily="34" charset="0"/>
            </a:endParaRPr>
          </a:p>
        </p:txBody>
      </p:sp>
      <p:sp>
        <p:nvSpPr>
          <p:cNvPr id="21" name="20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8475427" cy="16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64" y="3717032"/>
            <a:ext cx="8553600" cy="15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8 Grupo"/>
          <p:cNvGrpSpPr/>
          <p:nvPr/>
        </p:nvGrpSpPr>
        <p:grpSpPr>
          <a:xfrm>
            <a:off x="3059832" y="6553200"/>
            <a:ext cx="2520338" cy="192956"/>
            <a:chOff x="3059832" y="6553200"/>
            <a:chExt cx="2520338" cy="192956"/>
          </a:xfrm>
        </p:grpSpPr>
        <p:sp>
          <p:nvSpPr>
            <p:cNvPr id="10" name="9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1" name="10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3779507"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pic>
        <p:nvPicPr>
          <p:cNvPr id="19" name="1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spTree>
    <p:extLst>
      <p:ext uri="{BB962C8B-B14F-4D97-AF65-F5344CB8AC3E}">
        <p14:creationId xmlns:p14="http://schemas.microsoft.com/office/powerpoint/2010/main" val="234955727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 y="-27384"/>
            <a:ext cx="9134515" cy="6858000"/>
          </a:xfrm>
          <a:prstGeom prst="rect">
            <a:avLst/>
          </a:prstGeom>
        </p:spPr>
      </p:pic>
      <p:sp>
        <p:nvSpPr>
          <p:cNvPr id="5" name="4 Rectángulo"/>
          <p:cNvSpPr/>
          <p:nvPr/>
        </p:nvSpPr>
        <p:spPr>
          <a:xfrm>
            <a:off x="0" y="-27384"/>
            <a:ext cx="9144000"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19 Rectángulo"/>
          <p:cNvSpPr/>
          <p:nvPr/>
        </p:nvSpPr>
        <p:spPr>
          <a:xfrm>
            <a:off x="3419872" y="-27384"/>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r">
              <a:defRPr/>
            </a:pPr>
            <a:r>
              <a:rPr lang="es-ES" sz="3200" b="1" dirty="0" smtClean="0">
                <a:solidFill>
                  <a:schemeClr val="bg1"/>
                </a:solidFill>
                <a:latin typeface="Trebuchet MS" pitchFamily="34" charset="0"/>
              </a:rPr>
              <a:t>Modelo de Gestión Tributaria</a:t>
            </a:r>
            <a:endParaRPr lang="es-ES" sz="3200" b="1" dirty="0">
              <a:solidFill>
                <a:schemeClr val="bg1"/>
              </a:solidFill>
              <a:latin typeface="Trebuchet MS" pitchFamily="34" charset="0"/>
            </a:endParaRPr>
          </a:p>
        </p:txBody>
      </p:sp>
      <p:sp>
        <p:nvSpPr>
          <p:cNvPr id="21" name="20 Rectángulo"/>
          <p:cNvSpPr/>
          <p:nvPr/>
        </p:nvSpPr>
        <p:spPr>
          <a:xfrm>
            <a:off x="0" y="-27384"/>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grpSp>
        <p:nvGrpSpPr>
          <p:cNvPr id="7" name="6 Grupo"/>
          <p:cNvGrpSpPr/>
          <p:nvPr/>
        </p:nvGrpSpPr>
        <p:grpSpPr>
          <a:xfrm>
            <a:off x="3059832" y="6553200"/>
            <a:ext cx="2520338" cy="192956"/>
            <a:chOff x="3059832" y="6553200"/>
            <a:chExt cx="2520338" cy="192956"/>
          </a:xfrm>
        </p:grpSpPr>
        <p:sp>
          <p:nvSpPr>
            <p:cNvPr id="8" name="7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9" name="8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0" name="9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1" name="10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3779507"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18595710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idx="1"/>
          </p:nvPr>
        </p:nvSpPr>
        <p:spPr>
          <a:xfrm>
            <a:off x="250037" y="836712"/>
            <a:ext cx="8643938" cy="5040560"/>
          </a:xfrm>
        </p:spPr>
        <p:txBody>
          <a:bodyPr>
            <a:noAutofit/>
          </a:bodyPr>
          <a:lstStyle/>
          <a:p>
            <a:pPr marL="342900" lvl="1" indent="-342900" algn="just">
              <a:lnSpc>
                <a:spcPct val="160000"/>
              </a:lnSpc>
              <a:buClr>
                <a:schemeClr val="tx2"/>
              </a:buClr>
              <a:buSzPct val="150000"/>
              <a:buFont typeface="Wingdings" pitchFamily="2" charset="2"/>
              <a:buChar char="§"/>
              <a:defRPr/>
            </a:pPr>
            <a:r>
              <a:rPr lang="es-ES" sz="1800" dirty="0" smtClean="0">
                <a:latin typeface="Trebuchet MS" pitchFamily="34" charset="0"/>
              </a:rPr>
              <a:t>El cumplimiento oportuno aumentó de 85,2% en 2010 a 86.6% en 2011 y 88,17% en 2012.</a:t>
            </a:r>
          </a:p>
          <a:p>
            <a:pPr marL="342900" lvl="1" indent="-342900" algn="just">
              <a:lnSpc>
                <a:spcPct val="160000"/>
              </a:lnSpc>
              <a:buClr>
                <a:schemeClr val="tx2"/>
              </a:buClr>
              <a:buSzPct val="150000"/>
              <a:buFont typeface="Wingdings" pitchFamily="2" charset="2"/>
              <a:buChar char="§"/>
              <a:defRPr/>
            </a:pPr>
            <a:r>
              <a:rPr lang="es-CO" sz="1800" dirty="0" smtClean="0">
                <a:latin typeface="Trebuchet MS" pitchFamily="34" charset="0"/>
              </a:rPr>
              <a:t>Utilización por parte de 350.000 </a:t>
            </a:r>
            <a:r>
              <a:rPr lang="es-CO" sz="1800" dirty="0">
                <a:latin typeface="Trebuchet MS" pitchFamily="34" charset="0"/>
              </a:rPr>
              <a:t>contribuyentes </a:t>
            </a:r>
            <a:r>
              <a:rPr lang="es-CO" sz="1800" dirty="0" smtClean="0">
                <a:latin typeface="Trebuchet MS" pitchFamily="34" charset="0"/>
              </a:rPr>
              <a:t>de los </a:t>
            </a:r>
            <a:r>
              <a:rPr lang="es-CO" sz="1800" dirty="0">
                <a:latin typeface="Trebuchet MS" pitchFamily="34" charset="0"/>
              </a:rPr>
              <a:t>liquidadores </a:t>
            </a:r>
            <a:r>
              <a:rPr lang="es-CO" sz="1800" dirty="0" smtClean="0">
                <a:latin typeface="Trebuchet MS" pitchFamily="34" charset="0"/>
              </a:rPr>
              <a:t>WEB, puestos a disposición por parte de la Administración.</a:t>
            </a:r>
          </a:p>
          <a:p>
            <a:pPr marL="342900" lvl="1" indent="-342900" algn="just">
              <a:lnSpc>
                <a:spcPct val="160000"/>
              </a:lnSpc>
              <a:buClr>
                <a:schemeClr val="tx2"/>
              </a:buClr>
              <a:buSzPct val="150000"/>
              <a:buFont typeface="Wingdings" pitchFamily="2" charset="2"/>
              <a:buChar char="§"/>
              <a:defRPr/>
            </a:pPr>
            <a:r>
              <a:rPr lang="es-ES_tradnl" sz="1800" dirty="0" smtClean="0">
                <a:latin typeface="Trebuchet MS" pitchFamily="34" charset="0"/>
              </a:rPr>
              <a:t>Se registraron un </a:t>
            </a:r>
            <a:r>
              <a:rPr lang="es-ES_tradnl" sz="1800" dirty="0">
                <a:latin typeface="Trebuchet MS" pitchFamily="34" charset="0"/>
              </a:rPr>
              <a:t>total de 251.708 pagos electrónicos para los impuestos de predial y vehículos, lo que representa el 6,9% del universo de obligados establecido en 3.619.406 y un 7,2% del total de pagos recibidos en el año 2012 de los impuestos Predial y Vehículos. En comparación con el año 2011 se evidencia un crecimiento en 76.000 pagos</a:t>
            </a:r>
            <a:r>
              <a:rPr lang="es-ES_tradnl" sz="1800" dirty="0" smtClean="0">
                <a:latin typeface="Trebuchet MS" pitchFamily="34" charset="0"/>
              </a:rPr>
              <a:t>.</a:t>
            </a:r>
          </a:p>
          <a:p>
            <a:pPr marL="342900" lvl="1" indent="-342900" algn="just">
              <a:lnSpc>
                <a:spcPct val="160000"/>
              </a:lnSpc>
              <a:buClr>
                <a:schemeClr val="tx2"/>
              </a:buClr>
              <a:buSzPct val="150000"/>
              <a:buFont typeface="Wingdings" pitchFamily="2" charset="2"/>
              <a:buChar char="§"/>
              <a:defRPr/>
            </a:pPr>
            <a:r>
              <a:rPr lang="es-ES_tradnl" sz="1800" dirty="0">
                <a:latin typeface="Trebuchet MS" pitchFamily="34" charset="0"/>
              </a:rPr>
              <a:t>756 empresas cuentan con el certificado </a:t>
            </a:r>
            <a:r>
              <a:rPr lang="es-ES_tradnl" sz="1800" dirty="0" smtClean="0">
                <a:latin typeface="Trebuchet MS" pitchFamily="34" charset="0"/>
              </a:rPr>
              <a:t>digital mediante el cual se hace uso de </a:t>
            </a:r>
            <a:r>
              <a:rPr lang="es-ES_tradnl" sz="1800" dirty="0">
                <a:latin typeface="Trebuchet MS" pitchFamily="34" charset="0"/>
              </a:rPr>
              <a:t>l</a:t>
            </a:r>
            <a:r>
              <a:rPr lang="es-ES_tradnl" sz="1800" dirty="0" smtClean="0">
                <a:latin typeface="Trebuchet MS" pitchFamily="34" charset="0"/>
              </a:rPr>
              <a:t>a herramienta Simplifica, de las cuales 129 se unieron a ella de forma voluntaria por los beneficios que esta ofrece.</a:t>
            </a:r>
            <a:endParaRPr lang="es-ES" sz="1800" dirty="0">
              <a:latin typeface="Trebuchet MS" pitchFamily="34" charset="0"/>
            </a:endParaRPr>
          </a:p>
        </p:txBody>
      </p:sp>
      <p:sp>
        <p:nvSpPr>
          <p:cNvPr id="7" name="6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r">
              <a:lnSpc>
                <a:spcPct val="90000"/>
              </a:lnSpc>
              <a:defRPr/>
            </a:pPr>
            <a:r>
              <a:rPr lang="es-MX" sz="3200" b="1" dirty="0">
                <a:solidFill>
                  <a:schemeClr val="bg1"/>
                </a:solidFill>
                <a:latin typeface="Trebuchet MS" pitchFamily="34" charset="0"/>
              </a:rPr>
              <a:t>Logros </a:t>
            </a:r>
            <a:r>
              <a:rPr lang="es-MX" sz="3200" b="1" dirty="0" smtClean="0">
                <a:solidFill>
                  <a:schemeClr val="bg1"/>
                </a:solidFill>
                <a:latin typeface="Trebuchet MS" pitchFamily="34" charset="0"/>
              </a:rPr>
              <a:t>destacados</a:t>
            </a:r>
            <a:endParaRPr lang="es-ES" sz="3200" b="1" dirty="0">
              <a:solidFill>
                <a:schemeClr val="bg1"/>
              </a:solidFill>
              <a:latin typeface="Trebuchet MS" pitchFamily="34" charset="0"/>
            </a:endParaRPr>
          </a:p>
        </p:txBody>
      </p:sp>
      <p:sp>
        <p:nvSpPr>
          <p:cNvPr id="8" name="7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dirty="0"/>
          </a:p>
        </p:txBody>
      </p:sp>
      <p:grpSp>
        <p:nvGrpSpPr>
          <p:cNvPr id="5" name="4 Grupo"/>
          <p:cNvGrpSpPr/>
          <p:nvPr/>
        </p:nvGrpSpPr>
        <p:grpSpPr>
          <a:xfrm>
            <a:off x="3059832" y="6553200"/>
            <a:ext cx="2520338" cy="192956"/>
            <a:chOff x="3059832" y="6553200"/>
            <a:chExt cx="2520338" cy="192956"/>
          </a:xfrm>
        </p:grpSpPr>
        <p:sp>
          <p:nvSpPr>
            <p:cNvPr id="6" name="5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0" name="9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1" name="10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3779507"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1199470069"/>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idx="1"/>
          </p:nvPr>
        </p:nvSpPr>
        <p:spPr>
          <a:xfrm>
            <a:off x="250037" y="1052736"/>
            <a:ext cx="8498427" cy="4392488"/>
          </a:xfrm>
        </p:spPr>
        <p:txBody>
          <a:bodyPr>
            <a:noAutofit/>
          </a:bodyPr>
          <a:lstStyle/>
          <a:p>
            <a:pPr marL="342900" lvl="1" indent="-342900" algn="just">
              <a:lnSpc>
                <a:spcPct val="160000"/>
              </a:lnSpc>
              <a:buClr>
                <a:schemeClr val="tx2"/>
              </a:buClr>
              <a:buSzPct val="150000"/>
              <a:buFont typeface="Wingdings" pitchFamily="2" charset="2"/>
              <a:buChar char="§"/>
              <a:defRPr/>
            </a:pPr>
            <a:r>
              <a:rPr lang="es-ES" sz="1800" dirty="0" smtClean="0">
                <a:latin typeface="Trebuchet MS" pitchFamily="34" charset="0"/>
              </a:rPr>
              <a:t>12,64% de los contribuyentes omisos e inexactos de 2011 modificaron su comportamiento de incumplimiento en 2012, con un total de 80,623 declaraciones nuevas.</a:t>
            </a:r>
          </a:p>
          <a:p>
            <a:pPr marL="342900" lvl="1" indent="-342900" algn="just">
              <a:lnSpc>
                <a:spcPct val="160000"/>
              </a:lnSpc>
              <a:buClr>
                <a:schemeClr val="tx2"/>
              </a:buClr>
              <a:buSzPct val="150000"/>
              <a:buFont typeface="Wingdings" pitchFamily="2" charset="2"/>
              <a:buChar char="§"/>
              <a:defRPr/>
            </a:pPr>
            <a:r>
              <a:rPr lang="es-ES" sz="1800" dirty="0" smtClean="0">
                <a:latin typeface="Trebuchet MS" pitchFamily="34" charset="0"/>
              </a:rPr>
              <a:t>Índice de satisfacción en el servicio de 4,1 sobre 5 en 2012.</a:t>
            </a:r>
          </a:p>
          <a:p>
            <a:pPr marL="342900" lvl="1" indent="-342900" algn="just">
              <a:lnSpc>
                <a:spcPct val="160000"/>
              </a:lnSpc>
              <a:buClr>
                <a:schemeClr val="tx2"/>
              </a:buClr>
              <a:buSzPct val="150000"/>
              <a:buFont typeface="Wingdings" pitchFamily="2" charset="2"/>
              <a:buChar char="§"/>
              <a:defRPr/>
            </a:pPr>
            <a:r>
              <a:rPr lang="es-ES" sz="1800" dirty="0" smtClean="0">
                <a:latin typeface="Trebuchet MS" pitchFamily="34" charset="0"/>
              </a:rPr>
              <a:t>Tiempo promedio de atención en ventanilla de 9,62, por debajo de la meta de la vigencia (10 minutos).</a:t>
            </a:r>
            <a:endParaRPr lang="es-CO" sz="1800" dirty="0">
              <a:latin typeface="Trebuchet MS" pitchFamily="34" charset="0"/>
            </a:endParaRPr>
          </a:p>
          <a:p>
            <a:pPr marL="342900" lvl="1" indent="-342900" algn="just">
              <a:lnSpc>
                <a:spcPct val="160000"/>
              </a:lnSpc>
              <a:buClr>
                <a:schemeClr val="tx2"/>
              </a:buClr>
              <a:buSzPct val="150000"/>
              <a:buFont typeface="Wingdings" pitchFamily="2" charset="2"/>
              <a:buChar char="§"/>
              <a:defRPr/>
            </a:pPr>
            <a:r>
              <a:rPr lang="es-ES" sz="1800" dirty="0">
                <a:latin typeface="Trebuchet MS" pitchFamily="34" charset="0"/>
              </a:rPr>
              <a:t>Disposición gratuita de los formularios para la declaración de los impuestos que significa un ahorro cercano a $5 mil millones para los contribuyentes que en promedio compraban  1,7 millones de formularios.</a:t>
            </a:r>
          </a:p>
          <a:p>
            <a:pPr marL="342900" lvl="1" indent="-342900" algn="just">
              <a:lnSpc>
                <a:spcPct val="160000"/>
              </a:lnSpc>
              <a:buClr>
                <a:schemeClr val="tx2"/>
              </a:buClr>
              <a:buSzPct val="150000"/>
              <a:buFont typeface="Wingdings" pitchFamily="2" charset="2"/>
              <a:buChar char="§"/>
              <a:defRPr/>
            </a:pPr>
            <a:r>
              <a:rPr lang="es-ES" sz="1800" dirty="0" smtClean="0">
                <a:latin typeface="Trebuchet MS" pitchFamily="34" charset="0"/>
              </a:rPr>
              <a:t>La gestión en las etapas de control en la DIB se esta iniciando sobre los 2,5 años después de concretarse el incumplimiento, la mitad del tiempo establecido por Ley.</a:t>
            </a:r>
          </a:p>
        </p:txBody>
      </p:sp>
      <p:sp>
        <p:nvSpPr>
          <p:cNvPr id="7" name="6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r">
              <a:lnSpc>
                <a:spcPct val="90000"/>
              </a:lnSpc>
              <a:defRPr/>
            </a:pPr>
            <a:r>
              <a:rPr lang="es-MX" sz="3200" b="1" dirty="0">
                <a:solidFill>
                  <a:schemeClr val="bg1"/>
                </a:solidFill>
                <a:latin typeface="Trebuchet MS" pitchFamily="34" charset="0"/>
              </a:rPr>
              <a:t>Logros </a:t>
            </a:r>
            <a:r>
              <a:rPr lang="es-MX" sz="3200" b="1" dirty="0" smtClean="0">
                <a:solidFill>
                  <a:schemeClr val="bg1"/>
                </a:solidFill>
                <a:latin typeface="Trebuchet MS" pitchFamily="34" charset="0"/>
              </a:rPr>
              <a:t>destacados</a:t>
            </a:r>
            <a:endParaRPr lang="es-ES" sz="3200" b="1" dirty="0">
              <a:solidFill>
                <a:schemeClr val="bg1"/>
              </a:solidFill>
              <a:latin typeface="Trebuchet MS" pitchFamily="34" charset="0"/>
            </a:endParaRPr>
          </a:p>
        </p:txBody>
      </p:sp>
      <p:sp>
        <p:nvSpPr>
          <p:cNvPr id="8" name="7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dirty="0"/>
          </a:p>
        </p:txBody>
      </p:sp>
      <p:grpSp>
        <p:nvGrpSpPr>
          <p:cNvPr id="5" name="4 Grupo"/>
          <p:cNvGrpSpPr/>
          <p:nvPr/>
        </p:nvGrpSpPr>
        <p:grpSpPr>
          <a:xfrm>
            <a:off x="3059832" y="6553200"/>
            <a:ext cx="2520338" cy="192956"/>
            <a:chOff x="3059832" y="6553200"/>
            <a:chExt cx="2520338" cy="192956"/>
          </a:xfrm>
        </p:grpSpPr>
        <p:sp>
          <p:nvSpPr>
            <p:cNvPr id="6" name="5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0" name="9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1" name="10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3779507"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286816887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4 CuadroTexto"/>
          <p:cNvSpPr txBox="1">
            <a:spLocks noChangeArrowheads="1"/>
          </p:cNvSpPr>
          <p:nvPr/>
        </p:nvSpPr>
        <p:spPr bwMode="auto">
          <a:xfrm>
            <a:off x="7452320" y="1052736"/>
            <a:ext cx="155825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CO" sz="800" dirty="0" smtClean="0"/>
              <a:t>(Cifras en millones de pesos)</a:t>
            </a:r>
          </a:p>
        </p:txBody>
      </p:sp>
      <p:sp>
        <p:nvSpPr>
          <p:cNvPr id="16" name="Rectangle 3"/>
          <p:cNvSpPr>
            <a:spLocks noChangeArrowheads="1"/>
          </p:cNvSpPr>
          <p:nvPr/>
        </p:nvSpPr>
        <p:spPr bwMode="auto">
          <a:xfrm>
            <a:off x="-337505" y="2204864"/>
            <a:ext cx="8568952" cy="3546228"/>
          </a:xfrm>
          <a:prstGeom prst="rect">
            <a:avLst/>
          </a:prstGeom>
          <a:noFill/>
          <a:ln w="9525">
            <a:noFill/>
            <a:miter lim="800000"/>
            <a:headEnd/>
            <a:tailEnd/>
          </a:ln>
          <a:effectLst/>
        </p:spPr>
        <p:txBody>
          <a:bodyPr wrap="square" lIns="92075" tIns="46038" rIns="92075" bIns="46038">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lnSpc>
                <a:spcPct val="90000"/>
              </a:lnSpc>
              <a:spcBef>
                <a:spcPct val="50000"/>
              </a:spcBef>
              <a:defRPr/>
            </a:pPr>
            <a:r>
              <a:rPr lang="es-ES" sz="4400" b="1" dirty="0">
                <a:solidFill>
                  <a:schemeClr val="accent1">
                    <a:lumMod val="75000"/>
                  </a:schemeClr>
                </a:solidFill>
                <a:latin typeface="Arial" pitchFamily="34" charset="0"/>
                <a:cs typeface="Arial" pitchFamily="34" charset="0"/>
              </a:rPr>
              <a:t>4</a:t>
            </a:r>
            <a:r>
              <a:rPr lang="es-ES" sz="4400" b="1" dirty="0" smtClean="0">
                <a:solidFill>
                  <a:schemeClr val="accent1">
                    <a:lumMod val="75000"/>
                  </a:schemeClr>
                </a:solidFill>
                <a:latin typeface="Arial" pitchFamily="34" charset="0"/>
                <a:cs typeface="Arial" pitchFamily="34" charset="0"/>
              </a:rPr>
              <a:t>. </a:t>
            </a:r>
            <a:r>
              <a:rPr lang="es-CO" sz="4400" b="1" dirty="0" smtClean="0">
                <a:solidFill>
                  <a:schemeClr val="accent1">
                    <a:lumMod val="75000"/>
                  </a:schemeClr>
                </a:solidFill>
                <a:latin typeface="Arial" pitchFamily="34" charset="0"/>
                <a:cs typeface="Arial" pitchFamily="34" charset="0"/>
              </a:rPr>
              <a:t>Situación </a:t>
            </a:r>
            <a:r>
              <a:rPr lang="es-CO" sz="4400" b="1" dirty="0">
                <a:solidFill>
                  <a:schemeClr val="accent1">
                    <a:lumMod val="75000"/>
                  </a:schemeClr>
                </a:solidFill>
                <a:latin typeface="Arial" pitchFamily="34" charset="0"/>
                <a:cs typeface="Arial" pitchFamily="34" charset="0"/>
              </a:rPr>
              <a:t>Contable</a:t>
            </a:r>
          </a:p>
          <a:p>
            <a:pPr algn="ctr">
              <a:lnSpc>
                <a:spcPct val="90000"/>
              </a:lnSpc>
              <a:spcBef>
                <a:spcPct val="50000"/>
              </a:spcBef>
              <a:defRPr/>
            </a:pPr>
            <a:endParaRPr lang="es-CO" sz="4400" b="1" dirty="0">
              <a:solidFill>
                <a:schemeClr val="accent1">
                  <a:lumMod val="75000"/>
                </a:schemeClr>
              </a:solidFill>
              <a:latin typeface="Arial" pitchFamily="34" charset="0"/>
              <a:cs typeface="Arial" pitchFamily="34" charset="0"/>
            </a:endParaRPr>
          </a:p>
          <a:p>
            <a:pPr lvl="0" algn="ctr">
              <a:lnSpc>
                <a:spcPct val="90000"/>
              </a:lnSpc>
              <a:spcBef>
                <a:spcPct val="50000"/>
              </a:spcBef>
              <a:defRPr/>
            </a:pPr>
            <a:endParaRPr lang="es-ES" sz="4400" b="1" dirty="0">
              <a:solidFill>
                <a:schemeClr val="accent1">
                  <a:lumMod val="75000"/>
                </a:schemeClr>
              </a:solidFill>
              <a:latin typeface="Arial" pitchFamily="34" charset="0"/>
              <a:cs typeface="Arial" pitchFamily="34" charset="0"/>
            </a:endParaRPr>
          </a:p>
          <a:p>
            <a:pPr algn="ctr">
              <a:lnSpc>
                <a:spcPct val="90000"/>
              </a:lnSpc>
              <a:spcBef>
                <a:spcPct val="50000"/>
              </a:spcBef>
              <a:defRPr/>
            </a:pPr>
            <a:endParaRPr lang="es-ES" sz="4400" b="1" dirty="0">
              <a:solidFill>
                <a:schemeClr val="accent1">
                  <a:lumMod val="75000"/>
                </a:schemeClr>
              </a:solidFill>
              <a:latin typeface="Arial" pitchFamily="34" charset="0"/>
              <a:cs typeface="Arial" pitchFamily="34" charset="0"/>
            </a:endParaRPr>
          </a:p>
        </p:txBody>
      </p:sp>
      <p:pic>
        <p:nvPicPr>
          <p:cNvPr id="13" name="1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grpSp>
        <p:nvGrpSpPr>
          <p:cNvPr id="18" name="25 Grupo"/>
          <p:cNvGrpSpPr/>
          <p:nvPr/>
        </p:nvGrpSpPr>
        <p:grpSpPr>
          <a:xfrm>
            <a:off x="3059832" y="6553200"/>
            <a:ext cx="2520338" cy="192956"/>
            <a:chOff x="3059832" y="6553200"/>
            <a:chExt cx="2520338" cy="192956"/>
          </a:xfrm>
        </p:grpSpPr>
        <p:sp>
          <p:nvSpPr>
            <p:cNvPr id="19" name="18 Cheurón"/>
            <p:cNvSpPr/>
            <p:nvPr/>
          </p:nvSpPr>
          <p:spPr bwMode="auto">
            <a:xfrm>
              <a:off x="4139605"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6" name="25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7" name="26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8" name="27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9" name="28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0" name="29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1" name="30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263576160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563888" y="188640"/>
            <a:ext cx="5111750" cy="764704"/>
          </a:xfrm>
        </p:spPr>
        <p:txBody>
          <a:bodyPr>
            <a:normAutofit/>
          </a:bodyPr>
          <a:lstStyle/>
          <a:p>
            <a:pPr algn="ctr">
              <a:lnSpc>
                <a:spcPct val="80000"/>
              </a:lnSpc>
              <a:buNone/>
              <a:defRPr/>
            </a:pPr>
            <a:r>
              <a:rPr lang="es-ES" sz="2900" b="1" dirty="0" smtClean="0">
                <a:solidFill>
                  <a:schemeClr val="bg1"/>
                </a:solidFill>
                <a:latin typeface="Arial" pitchFamily="34" charset="0"/>
                <a:cs typeface="Arial" pitchFamily="34" charset="0"/>
              </a:rPr>
              <a:t>Producto Interno Bruto</a:t>
            </a:r>
            <a:endParaRPr lang="es-ES" sz="2900" b="1" dirty="0">
              <a:solidFill>
                <a:schemeClr val="bg1"/>
              </a:solidFill>
              <a:latin typeface="Arial" pitchFamily="34" charset="0"/>
              <a:cs typeface="Arial" pitchFamily="34" charset="0"/>
            </a:endParaRPr>
          </a:p>
        </p:txBody>
      </p:sp>
      <p:sp>
        <p:nvSpPr>
          <p:cNvPr id="8" name="32 Título"/>
          <p:cNvSpPr txBox="1">
            <a:spLocks/>
          </p:cNvSpPr>
          <p:nvPr/>
        </p:nvSpPr>
        <p:spPr>
          <a:xfrm>
            <a:off x="6300192" y="2780928"/>
            <a:ext cx="2131928" cy="1362075"/>
          </a:xfrm>
          <a:prstGeom prst="rect">
            <a:avLst/>
          </a:prstGeom>
        </p:spPr>
        <p:txBody>
          <a:bodyPr/>
          <a:lstStyle/>
          <a:p>
            <a:pPr algn="ctr">
              <a:lnSpc>
                <a:spcPct val="90000"/>
              </a:lnSpc>
              <a:spcBef>
                <a:spcPct val="50000"/>
              </a:spcBef>
              <a:defRPr/>
            </a:pPr>
            <a:endParaRPr lang="es-ES" sz="4000" b="1" dirty="0">
              <a:solidFill>
                <a:srgbClr val="0070C0"/>
              </a:solidFill>
              <a:effectLst>
                <a:outerShdw blurRad="38100" dist="38100" dir="2700000" algn="tl">
                  <a:srgbClr val="C0C0C0"/>
                </a:outerShdw>
              </a:effectLst>
              <a:latin typeface="Arial" pitchFamily="34" charset="0"/>
            </a:endParaRPr>
          </a:p>
        </p:txBody>
      </p:sp>
      <p:sp>
        <p:nvSpPr>
          <p:cNvPr id="11" name="9 CuadroTexto"/>
          <p:cNvSpPr txBox="1">
            <a:spLocks noChangeArrowheads="1"/>
          </p:cNvSpPr>
          <p:nvPr/>
        </p:nvSpPr>
        <p:spPr bwMode="auto">
          <a:xfrm>
            <a:off x="5733256" y="1739202"/>
            <a:ext cx="2707992"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s-CO" sz="2000" dirty="0" smtClean="0">
                <a:cs typeface="Arial" charset="0"/>
              </a:rPr>
              <a:t>La economía de Bogotá aporta más de la cuarta parte del PIB de Colombia. Con excepción de minería, todos los sectores tienen una importante participación, siendo los más destacados el financiero, comercio y servicios personales.</a:t>
            </a:r>
            <a:endParaRPr lang="es-CO" sz="2000" dirty="0">
              <a:cs typeface="Arial" charset="0"/>
            </a:endParaRPr>
          </a:p>
        </p:txBody>
      </p:sp>
      <p:sp>
        <p:nvSpPr>
          <p:cNvPr id="12" name="11 Rectángulo"/>
          <p:cNvSpPr/>
          <p:nvPr/>
        </p:nvSpPr>
        <p:spPr>
          <a:xfrm>
            <a:off x="1143455" y="1384893"/>
            <a:ext cx="3744019" cy="978729"/>
          </a:xfrm>
          <a:prstGeom prst="rect">
            <a:avLst/>
          </a:prstGeom>
        </p:spPr>
        <p:txBody>
          <a:bodyPr wrap="square">
            <a:spAutoFit/>
          </a:bodyPr>
          <a:lstStyle/>
          <a:p>
            <a:pPr algn="ctr">
              <a:lnSpc>
                <a:spcPct val="90000"/>
              </a:lnSpc>
              <a:spcBef>
                <a:spcPct val="50000"/>
              </a:spcBef>
              <a:defRPr/>
            </a:pPr>
            <a:r>
              <a:rPr lang="es-ES" b="1" dirty="0" smtClean="0">
                <a:solidFill>
                  <a:srgbClr val="0070C0"/>
                </a:solidFill>
                <a:effectLst>
                  <a:outerShdw blurRad="38100" dist="38100" dir="2700000" algn="tl">
                    <a:srgbClr val="C0C0C0"/>
                  </a:outerShdw>
                </a:effectLst>
                <a:latin typeface="Arial" pitchFamily="34" charset="0"/>
              </a:rPr>
              <a:t>Participación del PIB de Bogotá en el PIB de la Nación   </a:t>
            </a:r>
            <a:endParaRPr lang="es-ES" b="1" dirty="0">
              <a:solidFill>
                <a:srgbClr val="0070C0"/>
              </a:solidFill>
              <a:effectLst>
                <a:outerShdw blurRad="38100" dist="38100" dir="2700000" algn="tl">
                  <a:srgbClr val="C0C0C0"/>
                </a:outerShdw>
              </a:effectLst>
              <a:latin typeface="Arial" pitchFamily="34" charset="0"/>
            </a:endParaRPr>
          </a:p>
          <a:p>
            <a:pPr algn="ctr">
              <a:lnSpc>
                <a:spcPct val="90000"/>
              </a:lnSpc>
              <a:spcBef>
                <a:spcPct val="50000"/>
              </a:spcBef>
              <a:defRPr/>
            </a:pPr>
            <a:endParaRPr lang="es-MX" b="1" dirty="0">
              <a:solidFill>
                <a:srgbClr val="0070C0"/>
              </a:solidFill>
              <a:effectLst>
                <a:outerShdw blurRad="38100" dist="38100" dir="2700000" algn="tl">
                  <a:srgbClr val="C0C0C0"/>
                </a:outerShdw>
              </a:effectLst>
              <a:latin typeface="Arial" pitchFamily="34" charset="0"/>
            </a:endParaRPr>
          </a:p>
        </p:txBody>
      </p:sp>
      <p:sp>
        <p:nvSpPr>
          <p:cNvPr id="13" name="14 CuadroTexto"/>
          <p:cNvSpPr txBox="1">
            <a:spLocks noChangeArrowheads="1"/>
          </p:cNvSpPr>
          <p:nvPr/>
        </p:nvSpPr>
        <p:spPr bwMode="auto">
          <a:xfrm>
            <a:off x="1240986" y="4711734"/>
            <a:ext cx="3646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800" dirty="0" smtClean="0"/>
              <a:t>p: Provisional.</a:t>
            </a:r>
          </a:p>
          <a:p>
            <a:pPr eaLnBrk="1" hangingPunct="1"/>
            <a:r>
              <a:rPr lang="es-ES" sz="800" dirty="0" err="1" smtClean="0"/>
              <a:t>pr</a:t>
            </a:r>
            <a:r>
              <a:rPr lang="es-ES" sz="800" dirty="0" smtClean="0"/>
              <a:t>: Preliminar.</a:t>
            </a:r>
          </a:p>
          <a:p>
            <a:pPr eaLnBrk="1" hangingPunct="1"/>
            <a:r>
              <a:rPr lang="es-ES" sz="800" dirty="0" smtClean="0"/>
              <a:t>Fuente</a:t>
            </a:r>
            <a:r>
              <a:rPr lang="es-ES" sz="800" dirty="0"/>
              <a:t>: DANE </a:t>
            </a:r>
            <a:r>
              <a:rPr lang="es-ES" sz="800" dirty="0" smtClean="0"/>
              <a:t>.</a:t>
            </a:r>
            <a:r>
              <a:rPr lang="es-CO" sz="800" dirty="0" smtClean="0"/>
              <a:t> </a:t>
            </a:r>
            <a:endParaRPr lang="es-CO" sz="800" dirty="0"/>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906914"/>
            <a:ext cx="4536504" cy="280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grpSp>
        <p:nvGrpSpPr>
          <p:cNvPr id="10" name="9 Grupo"/>
          <p:cNvGrpSpPr/>
          <p:nvPr/>
        </p:nvGrpSpPr>
        <p:grpSpPr>
          <a:xfrm>
            <a:off x="3059832" y="6553200"/>
            <a:ext cx="2520338" cy="192956"/>
            <a:chOff x="3059832" y="6553200"/>
            <a:chExt cx="2520338" cy="192956"/>
          </a:xfrm>
        </p:grpSpPr>
        <p:sp>
          <p:nvSpPr>
            <p:cNvPr id="14" name="13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3059832" y="655724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110447776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4 Marcador de contenido"/>
          <p:cNvSpPr>
            <a:spLocks noGrp="1"/>
          </p:cNvSpPr>
          <p:nvPr>
            <p:ph idx="1"/>
          </p:nvPr>
        </p:nvSpPr>
        <p:spPr>
          <a:xfrm>
            <a:off x="3275856" y="116632"/>
            <a:ext cx="5868144" cy="576064"/>
          </a:xfrm>
        </p:spPr>
        <p:txBody>
          <a:bodyPr>
            <a:normAutofit/>
          </a:bodyPr>
          <a:lstStyle/>
          <a:p>
            <a:pPr algn="ctr">
              <a:lnSpc>
                <a:spcPct val="80000"/>
              </a:lnSpc>
              <a:buNone/>
              <a:defRPr/>
            </a:pPr>
            <a:r>
              <a:rPr lang="es-CO" sz="2900" b="1" dirty="0" smtClean="0">
                <a:solidFill>
                  <a:schemeClr val="bg1"/>
                </a:solidFill>
                <a:latin typeface="Arial" pitchFamily="34" charset="0"/>
                <a:cs typeface="Arial" pitchFamily="34" charset="0"/>
              </a:rPr>
              <a:t>Situación Contable</a:t>
            </a:r>
            <a:endParaRPr lang="es-ES" sz="2900" b="1" dirty="0" smtClean="0">
              <a:solidFill>
                <a:schemeClr val="bg1"/>
              </a:solidFill>
              <a:latin typeface="Arial" pitchFamily="34" charset="0"/>
              <a:cs typeface="Arial" pitchFamily="34" charset="0"/>
            </a:endParaRPr>
          </a:p>
        </p:txBody>
      </p:sp>
      <p:sp>
        <p:nvSpPr>
          <p:cNvPr id="26" name="14 CuadroTexto"/>
          <p:cNvSpPr txBox="1">
            <a:spLocks noChangeArrowheads="1"/>
          </p:cNvSpPr>
          <p:nvPr/>
        </p:nvSpPr>
        <p:spPr bwMode="auto">
          <a:xfrm>
            <a:off x="1416637" y="5866783"/>
            <a:ext cx="36464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sz="800" dirty="0"/>
              <a:t>Fuente: </a:t>
            </a:r>
            <a:r>
              <a:rPr lang="es-CO" sz="800" dirty="0" smtClean="0"/>
              <a:t>Dirección Distrital de  Contabilidad.</a:t>
            </a:r>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836712"/>
            <a:ext cx="8500388" cy="499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25 Grupo"/>
          <p:cNvGrpSpPr/>
          <p:nvPr/>
        </p:nvGrpSpPr>
        <p:grpSpPr>
          <a:xfrm>
            <a:off x="3059832" y="6553200"/>
            <a:ext cx="2520338" cy="192956"/>
            <a:chOff x="3059832" y="6553200"/>
            <a:chExt cx="2520338" cy="192956"/>
          </a:xfrm>
        </p:grpSpPr>
        <p:sp>
          <p:nvSpPr>
            <p:cNvPr id="16" name="15 Cheurón"/>
            <p:cNvSpPr/>
            <p:nvPr/>
          </p:nvSpPr>
          <p:spPr bwMode="auto">
            <a:xfrm>
              <a:off x="4139605"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7" name="26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8" name="27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9" name="28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0" name="29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1" name="30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2167640688"/>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4 Marcador de contenido"/>
          <p:cNvSpPr>
            <a:spLocks noGrp="1"/>
          </p:cNvSpPr>
          <p:nvPr>
            <p:ph idx="1"/>
          </p:nvPr>
        </p:nvSpPr>
        <p:spPr>
          <a:xfrm>
            <a:off x="3275856" y="116632"/>
            <a:ext cx="5868144" cy="576064"/>
          </a:xfrm>
        </p:spPr>
        <p:txBody>
          <a:bodyPr>
            <a:normAutofit/>
          </a:bodyPr>
          <a:lstStyle/>
          <a:p>
            <a:pPr algn="ctr">
              <a:lnSpc>
                <a:spcPct val="80000"/>
              </a:lnSpc>
              <a:buNone/>
              <a:defRPr/>
            </a:pPr>
            <a:r>
              <a:rPr lang="es-CO" sz="2900" b="1" dirty="0" smtClean="0">
                <a:solidFill>
                  <a:schemeClr val="bg1"/>
                </a:solidFill>
                <a:latin typeface="Arial" pitchFamily="34" charset="0"/>
                <a:cs typeface="Arial" pitchFamily="34" charset="0"/>
              </a:rPr>
              <a:t>Situación Contable</a:t>
            </a:r>
            <a:endParaRPr lang="es-ES" sz="2900" b="1" dirty="0" smtClean="0">
              <a:solidFill>
                <a:schemeClr val="bg1"/>
              </a:solidFill>
              <a:latin typeface="Arial" pitchFamily="34" charset="0"/>
              <a:cs typeface="Arial" pitchFamily="34" charset="0"/>
            </a:endParaRPr>
          </a:p>
        </p:txBody>
      </p:sp>
      <p:sp>
        <p:nvSpPr>
          <p:cNvPr id="14" name="14 CuadroTexto"/>
          <p:cNvSpPr txBox="1">
            <a:spLocks noChangeArrowheads="1"/>
          </p:cNvSpPr>
          <p:nvPr/>
        </p:nvSpPr>
        <p:spPr bwMode="auto">
          <a:xfrm>
            <a:off x="1236588" y="5732855"/>
            <a:ext cx="36464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sz="800" dirty="0"/>
              <a:t>Fuente: </a:t>
            </a:r>
            <a:r>
              <a:rPr lang="es-CO" sz="800" dirty="0" smtClean="0"/>
              <a:t>Dirección Distrital de  Contabilidad.</a:t>
            </a:r>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313" y="908720"/>
            <a:ext cx="7191375"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25 Grupo"/>
          <p:cNvGrpSpPr/>
          <p:nvPr/>
        </p:nvGrpSpPr>
        <p:grpSpPr>
          <a:xfrm>
            <a:off x="3059832" y="6553200"/>
            <a:ext cx="2520338" cy="192956"/>
            <a:chOff x="3059832" y="6553200"/>
            <a:chExt cx="2520338" cy="192956"/>
          </a:xfrm>
        </p:grpSpPr>
        <p:sp>
          <p:nvSpPr>
            <p:cNvPr id="17" name="16 Cheurón"/>
            <p:cNvSpPr/>
            <p:nvPr/>
          </p:nvSpPr>
          <p:spPr bwMode="auto">
            <a:xfrm>
              <a:off x="4139605"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9" name="28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0" name="29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1" name="30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2" name="31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1614056074"/>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4 Marcador de contenido"/>
          <p:cNvSpPr>
            <a:spLocks noGrp="1"/>
          </p:cNvSpPr>
          <p:nvPr>
            <p:ph idx="1"/>
          </p:nvPr>
        </p:nvSpPr>
        <p:spPr>
          <a:xfrm>
            <a:off x="3275856" y="116632"/>
            <a:ext cx="5868144" cy="576064"/>
          </a:xfrm>
        </p:spPr>
        <p:txBody>
          <a:bodyPr>
            <a:normAutofit/>
          </a:bodyPr>
          <a:lstStyle/>
          <a:p>
            <a:pPr algn="ctr">
              <a:lnSpc>
                <a:spcPct val="80000"/>
              </a:lnSpc>
              <a:buNone/>
              <a:defRPr/>
            </a:pPr>
            <a:r>
              <a:rPr lang="es-CO" sz="2900" b="1" dirty="0" smtClean="0">
                <a:solidFill>
                  <a:schemeClr val="bg1"/>
                </a:solidFill>
                <a:latin typeface="Arial" pitchFamily="34" charset="0"/>
                <a:cs typeface="Arial" pitchFamily="34" charset="0"/>
              </a:rPr>
              <a:t>Situación Contable</a:t>
            </a:r>
            <a:endParaRPr lang="es-ES" sz="2900" b="1" dirty="0" smtClean="0">
              <a:solidFill>
                <a:schemeClr val="bg1"/>
              </a:solidFill>
              <a:latin typeface="Arial" pitchFamily="34" charset="0"/>
              <a:cs typeface="Arial" pitchFamily="34" charset="0"/>
            </a:endParaRPr>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32" y="836712"/>
            <a:ext cx="7795592" cy="5006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25 Grupo"/>
          <p:cNvGrpSpPr/>
          <p:nvPr/>
        </p:nvGrpSpPr>
        <p:grpSpPr>
          <a:xfrm>
            <a:off x="3059832" y="6553200"/>
            <a:ext cx="2520338" cy="192956"/>
            <a:chOff x="3059832" y="6553200"/>
            <a:chExt cx="2520338" cy="192956"/>
          </a:xfrm>
        </p:grpSpPr>
        <p:sp>
          <p:nvSpPr>
            <p:cNvPr id="15" name="14 Cheurón"/>
            <p:cNvSpPr/>
            <p:nvPr/>
          </p:nvSpPr>
          <p:spPr bwMode="auto">
            <a:xfrm>
              <a:off x="4139605"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9" name="28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0" name="29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650165102"/>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4 Marcador de contenido"/>
          <p:cNvSpPr>
            <a:spLocks noGrp="1"/>
          </p:cNvSpPr>
          <p:nvPr>
            <p:ph idx="1"/>
          </p:nvPr>
        </p:nvSpPr>
        <p:spPr>
          <a:xfrm>
            <a:off x="3275856" y="116632"/>
            <a:ext cx="5868144" cy="576064"/>
          </a:xfrm>
        </p:spPr>
        <p:txBody>
          <a:bodyPr>
            <a:normAutofit/>
          </a:bodyPr>
          <a:lstStyle/>
          <a:p>
            <a:pPr algn="ctr">
              <a:lnSpc>
                <a:spcPct val="80000"/>
              </a:lnSpc>
              <a:buNone/>
              <a:defRPr/>
            </a:pPr>
            <a:r>
              <a:rPr lang="es-CO" sz="2900" b="1" dirty="0" smtClean="0">
                <a:solidFill>
                  <a:schemeClr val="bg1"/>
                </a:solidFill>
                <a:latin typeface="Arial" pitchFamily="34" charset="0"/>
                <a:cs typeface="Arial" pitchFamily="34" charset="0"/>
              </a:rPr>
              <a:t>Situación Contable</a:t>
            </a:r>
            <a:endParaRPr lang="es-ES" sz="2900" b="1" dirty="0" smtClean="0">
              <a:solidFill>
                <a:schemeClr val="bg1"/>
              </a:solidFill>
              <a:latin typeface="Arial" pitchFamily="34" charset="0"/>
              <a:cs typeface="Arial" pitchFamily="34" charset="0"/>
            </a:endParaRPr>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946" y="836712"/>
            <a:ext cx="7761486" cy="5033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25 Grupo"/>
          <p:cNvGrpSpPr/>
          <p:nvPr/>
        </p:nvGrpSpPr>
        <p:grpSpPr>
          <a:xfrm>
            <a:off x="3059832" y="6553200"/>
            <a:ext cx="2520338" cy="192956"/>
            <a:chOff x="3059832" y="6553200"/>
            <a:chExt cx="2520338" cy="192956"/>
          </a:xfrm>
        </p:grpSpPr>
        <p:sp>
          <p:nvSpPr>
            <p:cNvPr id="15" name="14 Cheurón"/>
            <p:cNvSpPr/>
            <p:nvPr/>
          </p:nvSpPr>
          <p:spPr bwMode="auto">
            <a:xfrm>
              <a:off x="4139605"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9" name="28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0" name="29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1843878308"/>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4 Marcador de contenido"/>
          <p:cNvSpPr>
            <a:spLocks noGrp="1"/>
          </p:cNvSpPr>
          <p:nvPr>
            <p:ph idx="1"/>
          </p:nvPr>
        </p:nvSpPr>
        <p:spPr>
          <a:xfrm>
            <a:off x="3275856" y="116632"/>
            <a:ext cx="5868144" cy="576064"/>
          </a:xfrm>
        </p:spPr>
        <p:txBody>
          <a:bodyPr>
            <a:normAutofit/>
          </a:bodyPr>
          <a:lstStyle/>
          <a:p>
            <a:pPr algn="ctr">
              <a:lnSpc>
                <a:spcPct val="80000"/>
              </a:lnSpc>
              <a:buNone/>
              <a:defRPr/>
            </a:pPr>
            <a:r>
              <a:rPr lang="es-CO" sz="2900" b="1" dirty="0" smtClean="0">
                <a:solidFill>
                  <a:schemeClr val="bg1"/>
                </a:solidFill>
                <a:latin typeface="Arial" pitchFamily="34" charset="0"/>
                <a:cs typeface="Arial" pitchFamily="34" charset="0"/>
              </a:rPr>
              <a:t>Situación Contable</a:t>
            </a:r>
            <a:endParaRPr lang="es-ES" sz="2900" b="1" dirty="0" smtClean="0">
              <a:solidFill>
                <a:schemeClr val="bg1"/>
              </a:solidFill>
              <a:latin typeface="Arial" pitchFamily="34" charset="0"/>
              <a:cs typeface="Arial" pitchFamily="34" charset="0"/>
            </a:endParaRPr>
          </a:p>
        </p:txBody>
      </p:sp>
      <p:sp>
        <p:nvSpPr>
          <p:cNvPr id="14" name="13 CuadroTexto"/>
          <p:cNvSpPr txBox="1">
            <a:spLocks noChangeArrowheads="1"/>
          </p:cNvSpPr>
          <p:nvPr/>
        </p:nvSpPr>
        <p:spPr bwMode="auto">
          <a:xfrm>
            <a:off x="7452319" y="837396"/>
            <a:ext cx="155825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CO" sz="800" dirty="0" smtClean="0"/>
              <a:t>(Cifras en millones de pesos)</a:t>
            </a:r>
          </a:p>
        </p:txBody>
      </p:sp>
      <p:pic>
        <p:nvPicPr>
          <p:cNvPr id="16" name="1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980728"/>
            <a:ext cx="7682530" cy="4787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25 Grupo"/>
          <p:cNvGrpSpPr/>
          <p:nvPr/>
        </p:nvGrpSpPr>
        <p:grpSpPr>
          <a:xfrm>
            <a:off x="3059832" y="6553200"/>
            <a:ext cx="2520338" cy="192956"/>
            <a:chOff x="3059832" y="6553200"/>
            <a:chExt cx="2520338" cy="192956"/>
          </a:xfrm>
        </p:grpSpPr>
        <p:sp>
          <p:nvSpPr>
            <p:cNvPr id="17" name="16 Cheurón"/>
            <p:cNvSpPr/>
            <p:nvPr/>
          </p:nvSpPr>
          <p:spPr bwMode="auto">
            <a:xfrm>
              <a:off x="4139605"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9" name="28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0" name="29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1" name="30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2" name="31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508364818"/>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4 Marcador de contenido"/>
          <p:cNvSpPr>
            <a:spLocks noGrp="1"/>
          </p:cNvSpPr>
          <p:nvPr>
            <p:ph idx="1"/>
          </p:nvPr>
        </p:nvSpPr>
        <p:spPr>
          <a:xfrm>
            <a:off x="3275856" y="116632"/>
            <a:ext cx="5868144" cy="576064"/>
          </a:xfrm>
        </p:spPr>
        <p:txBody>
          <a:bodyPr>
            <a:normAutofit/>
          </a:bodyPr>
          <a:lstStyle/>
          <a:p>
            <a:pPr algn="ctr">
              <a:lnSpc>
                <a:spcPct val="80000"/>
              </a:lnSpc>
              <a:buNone/>
              <a:defRPr/>
            </a:pPr>
            <a:r>
              <a:rPr lang="es-CO" sz="2900" b="1" dirty="0" smtClean="0">
                <a:solidFill>
                  <a:schemeClr val="bg1"/>
                </a:solidFill>
                <a:latin typeface="Arial" pitchFamily="34" charset="0"/>
                <a:cs typeface="Arial" pitchFamily="34" charset="0"/>
              </a:rPr>
              <a:t>Situación Contable</a:t>
            </a:r>
            <a:endParaRPr lang="es-ES" sz="2900" b="1" dirty="0" smtClean="0">
              <a:solidFill>
                <a:schemeClr val="bg1"/>
              </a:solidFill>
              <a:latin typeface="Arial" pitchFamily="34" charset="0"/>
              <a:cs typeface="Arial" pitchFamily="34" charset="0"/>
            </a:endParaRPr>
          </a:p>
        </p:txBody>
      </p:sp>
      <p:sp>
        <p:nvSpPr>
          <p:cNvPr id="14" name="13 CuadroTexto"/>
          <p:cNvSpPr txBox="1">
            <a:spLocks noChangeArrowheads="1"/>
          </p:cNvSpPr>
          <p:nvPr/>
        </p:nvSpPr>
        <p:spPr bwMode="auto">
          <a:xfrm>
            <a:off x="7452320" y="857061"/>
            <a:ext cx="155825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CO" sz="800" dirty="0" smtClean="0"/>
              <a:t>(Cifras en millones </a:t>
            </a:r>
            <a:r>
              <a:rPr lang="es-CO" sz="800" smtClean="0"/>
              <a:t>de pesos)</a:t>
            </a:r>
            <a:endParaRPr lang="es-CO" sz="800" dirty="0" smtClean="0"/>
          </a:p>
        </p:txBody>
      </p:sp>
      <p:sp>
        <p:nvSpPr>
          <p:cNvPr id="15" name="14 CuadroTexto"/>
          <p:cNvSpPr txBox="1">
            <a:spLocks noChangeArrowheads="1"/>
          </p:cNvSpPr>
          <p:nvPr/>
        </p:nvSpPr>
        <p:spPr bwMode="auto">
          <a:xfrm>
            <a:off x="737568" y="4725144"/>
            <a:ext cx="52565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sz="800" dirty="0" smtClean="0"/>
              <a:t>Fuente: Dirección Distrital de  </a:t>
            </a:r>
            <a:r>
              <a:rPr lang="es-CO" sz="800" dirty="0" err="1" smtClean="0"/>
              <a:t>Cotabilidad</a:t>
            </a:r>
            <a:r>
              <a:rPr lang="es-CO" sz="800" dirty="0" smtClean="0"/>
              <a:t> – Estados Financieros Consolidados Sector Gobierno Central.</a:t>
            </a:r>
          </a:p>
        </p:txBody>
      </p:sp>
      <p:pic>
        <p:nvPicPr>
          <p:cNvPr id="16" name="1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017911"/>
            <a:ext cx="7633224" cy="2519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25 Grupo"/>
          <p:cNvGrpSpPr/>
          <p:nvPr/>
        </p:nvGrpSpPr>
        <p:grpSpPr>
          <a:xfrm>
            <a:off x="3059832" y="6553200"/>
            <a:ext cx="2520338" cy="192956"/>
            <a:chOff x="3059832" y="6553200"/>
            <a:chExt cx="2520338" cy="192956"/>
          </a:xfrm>
        </p:grpSpPr>
        <p:sp>
          <p:nvSpPr>
            <p:cNvPr id="18" name="17 Cheurón"/>
            <p:cNvSpPr/>
            <p:nvPr/>
          </p:nvSpPr>
          <p:spPr bwMode="auto">
            <a:xfrm>
              <a:off x="4139605"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9" name="28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0" name="29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1" name="30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2" name="31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3" name="32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3911405264"/>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4 Marcador de contenido"/>
          <p:cNvSpPr>
            <a:spLocks noGrp="1"/>
          </p:cNvSpPr>
          <p:nvPr>
            <p:ph idx="1"/>
          </p:nvPr>
        </p:nvSpPr>
        <p:spPr>
          <a:xfrm>
            <a:off x="3275856" y="116632"/>
            <a:ext cx="5868144" cy="576064"/>
          </a:xfrm>
        </p:spPr>
        <p:txBody>
          <a:bodyPr>
            <a:normAutofit/>
          </a:bodyPr>
          <a:lstStyle/>
          <a:p>
            <a:pPr algn="ctr">
              <a:lnSpc>
                <a:spcPct val="80000"/>
              </a:lnSpc>
              <a:buNone/>
              <a:defRPr/>
            </a:pPr>
            <a:r>
              <a:rPr lang="es-CO" sz="2900" b="1" dirty="0" smtClean="0">
                <a:solidFill>
                  <a:schemeClr val="bg1"/>
                </a:solidFill>
                <a:latin typeface="Arial" pitchFamily="34" charset="0"/>
                <a:cs typeface="Arial" pitchFamily="34" charset="0"/>
              </a:rPr>
              <a:t>Situación Contable</a:t>
            </a:r>
            <a:endParaRPr lang="es-ES" sz="2900" b="1" dirty="0" smtClean="0">
              <a:solidFill>
                <a:schemeClr val="bg1"/>
              </a:solidFill>
              <a:latin typeface="Arial" pitchFamily="34" charset="0"/>
              <a:cs typeface="Arial" pitchFamily="34" charset="0"/>
            </a:endParaRPr>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188" y="836712"/>
            <a:ext cx="78992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25 Grupo"/>
          <p:cNvGrpSpPr/>
          <p:nvPr/>
        </p:nvGrpSpPr>
        <p:grpSpPr>
          <a:xfrm>
            <a:off x="3059832" y="6553200"/>
            <a:ext cx="2520338" cy="192956"/>
            <a:chOff x="3059832" y="6553200"/>
            <a:chExt cx="2520338" cy="192956"/>
          </a:xfrm>
        </p:grpSpPr>
        <p:sp>
          <p:nvSpPr>
            <p:cNvPr id="14" name="13 Cheurón"/>
            <p:cNvSpPr/>
            <p:nvPr/>
          </p:nvSpPr>
          <p:spPr bwMode="auto">
            <a:xfrm>
              <a:off x="4139605"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9" name="28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0" name="29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1566977006"/>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585934" y="796642"/>
            <a:ext cx="6946505" cy="1067985"/>
          </a:xfrm>
          <a:prstGeom prst="rect">
            <a:avLst/>
          </a:prstGeom>
          <a:noFill/>
        </p:spPr>
        <p:txBody>
          <a:bodyPr wrap="square" rtlCol="0">
            <a:spAutoFit/>
          </a:bodyPr>
          <a:lstStyle/>
          <a:p>
            <a:pPr marL="457200" indent="-457200">
              <a:lnSpc>
                <a:spcPct val="90000"/>
              </a:lnSpc>
              <a:spcBef>
                <a:spcPct val="50000"/>
              </a:spcBef>
              <a:defRPr/>
            </a:pPr>
            <a:r>
              <a:rPr lang="es-ES" b="1" dirty="0">
                <a:solidFill>
                  <a:srgbClr val="0070C0"/>
                </a:solidFill>
                <a:effectLst>
                  <a:outerShdw blurRad="38100" dist="38100" dir="2700000" algn="tl">
                    <a:srgbClr val="C0C0C0"/>
                  </a:outerShdw>
                </a:effectLst>
                <a:latin typeface="Arial" pitchFamily="34" charset="0"/>
              </a:rPr>
              <a:t>Obligaciones Pensionales Bogotá D.C. </a:t>
            </a:r>
            <a:endParaRPr lang="es-CO" b="1" dirty="0">
              <a:solidFill>
                <a:srgbClr val="0070C0"/>
              </a:solidFill>
              <a:effectLst>
                <a:outerShdw blurRad="38100" dist="38100" dir="2700000" algn="tl">
                  <a:srgbClr val="C0C0C0"/>
                </a:outerShdw>
              </a:effectLst>
              <a:latin typeface="Arial" pitchFamily="34" charset="0"/>
            </a:endParaRPr>
          </a:p>
          <a:p>
            <a:pPr marL="457200" indent="-457200">
              <a:lnSpc>
                <a:spcPct val="90000"/>
              </a:lnSpc>
              <a:spcBef>
                <a:spcPct val="50000"/>
              </a:spcBef>
              <a:defRPr/>
            </a:pPr>
            <a:r>
              <a:rPr lang="es-ES" b="1" dirty="0">
                <a:solidFill>
                  <a:srgbClr val="0070C0"/>
                </a:solidFill>
                <a:effectLst>
                  <a:outerShdw blurRad="38100" dist="38100" dir="2700000" algn="tl">
                    <a:srgbClr val="C0C0C0"/>
                  </a:outerShdw>
                </a:effectLst>
                <a:latin typeface="Arial" pitchFamily="34" charset="0"/>
              </a:rPr>
              <a:t>Sector Gobierno Central</a:t>
            </a:r>
            <a:endParaRPr lang="es-CO" b="1" dirty="0">
              <a:solidFill>
                <a:srgbClr val="0070C0"/>
              </a:solidFill>
              <a:effectLst>
                <a:outerShdw blurRad="38100" dist="38100" dir="2700000" algn="tl">
                  <a:srgbClr val="C0C0C0"/>
                </a:outerShdw>
              </a:effectLst>
              <a:latin typeface="Arial" pitchFamily="34" charset="0"/>
            </a:endParaRPr>
          </a:p>
          <a:p>
            <a:pPr lvl="0" indent="-457200"/>
            <a:endParaRPr lang="es-ES" sz="2200" dirty="0" smtClean="0"/>
          </a:p>
        </p:txBody>
      </p:sp>
      <p:sp>
        <p:nvSpPr>
          <p:cNvPr id="20" name="4 Marcador de contenido"/>
          <p:cNvSpPr>
            <a:spLocks noGrp="1"/>
          </p:cNvSpPr>
          <p:nvPr>
            <p:ph idx="1"/>
          </p:nvPr>
        </p:nvSpPr>
        <p:spPr>
          <a:xfrm>
            <a:off x="3275856" y="116632"/>
            <a:ext cx="5868144" cy="576064"/>
          </a:xfrm>
        </p:spPr>
        <p:txBody>
          <a:bodyPr>
            <a:normAutofit/>
          </a:bodyPr>
          <a:lstStyle/>
          <a:p>
            <a:pPr algn="ctr">
              <a:lnSpc>
                <a:spcPct val="80000"/>
              </a:lnSpc>
              <a:buNone/>
              <a:defRPr/>
            </a:pPr>
            <a:r>
              <a:rPr lang="es-CO" sz="2900" b="1" dirty="0" smtClean="0">
                <a:solidFill>
                  <a:schemeClr val="bg1"/>
                </a:solidFill>
                <a:latin typeface="Arial" pitchFamily="34" charset="0"/>
                <a:cs typeface="Arial" pitchFamily="34" charset="0"/>
              </a:rPr>
              <a:t>Situación Contable</a:t>
            </a:r>
            <a:endParaRPr lang="es-ES" sz="2900" b="1" dirty="0" smtClean="0">
              <a:solidFill>
                <a:schemeClr val="bg1"/>
              </a:solidFill>
              <a:latin typeface="Arial" pitchFamily="34" charset="0"/>
              <a:cs typeface="Arial" pitchFamily="34" charset="0"/>
            </a:endParaRPr>
          </a:p>
        </p:txBody>
      </p:sp>
      <p:pic>
        <p:nvPicPr>
          <p:cNvPr id="18" name="1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484784"/>
            <a:ext cx="6552728" cy="4558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25 Grupo"/>
          <p:cNvGrpSpPr/>
          <p:nvPr/>
        </p:nvGrpSpPr>
        <p:grpSpPr>
          <a:xfrm>
            <a:off x="3059832" y="6553200"/>
            <a:ext cx="2520338" cy="192956"/>
            <a:chOff x="3059832" y="6553200"/>
            <a:chExt cx="2520338" cy="192956"/>
          </a:xfrm>
        </p:grpSpPr>
        <p:sp>
          <p:nvSpPr>
            <p:cNvPr id="15" name="14 Cheurón"/>
            <p:cNvSpPr/>
            <p:nvPr/>
          </p:nvSpPr>
          <p:spPr bwMode="auto">
            <a:xfrm>
              <a:off x="4139605"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1" name="20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9" name="28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0" name="29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1" name="30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4176581073"/>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683568" y="796642"/>
            <a:ext cx="7848872" cy="729430"/>
          </a:xfrm>
          <a:prstGeom prst="rect">
            <a:avLst/>
          </a:prstGeom>
          <a:noFill/>
        </p:spPr>
        <p:txBody>
          <a:bodyPr wrap="square" rtlCol="0">
            <a:spAutoFit/>
          </a:bodyPr>
          <a:lstStyle/>
          <a:p>
            <a:pPr marL="457200" lvl="0" indent="-457200">
              <a:lnSpc>
                <a:spcPct val="90000"/>
              </a:lnSpc>
              <a:spcBef>
                <a:spcPct val="50000"/>
              </a:spcBef>
              <a:defRPr/>
            </a:pPr>
            <a:r>
              <a:rPr lang="es-ES" b="1" dirty="0">
                <a:solidFill>
                  <a:srgbClr val="0070C0"/>
                </a:solidFill>
                <a:effectLst>
                  <a:outerShdw blurRad="38100" dist="38100" dir="2700000" algn="tl">
                    <a:srgbClr val="C0C0C0"/>
                  </a:outerShdw>
                </a:effectLst>
                <a:latin typeface="Arial" pitchFamily="34" charset="0"/>
              </a:rPr>
              <a:t>Obligaciones </a:t>
            </a:r>
            <a:r>
              <a:rPr lang="es-ES" b="1" dirty="0" err="1">
                <a:solidFill>
                  <a:srgbClr val="0070C0"/>
                </a:solidFill>
                <a:effectLst>
                  <a:outerShdw blurRad="38100" dist="38100" dir="2700000" algn="tl">
                    <a:srgbClr val="C0C0C0"/>
                  </a:outerShdw>
                </a:effectLst>
                <a:latin typeface="Arial" pitchFamily="34" charset="0"/>
              </a:rPr>
              <a:t>Pensionales</a:t>
            </a:r>
            <a:r>
              <a:rPr lang="es-ES" b="1" dirty="0">
                <a:solidFill>
                  <a:srgbClr val="0070C0"/>
                </a:solidFill>
                <a:effectLst>
                  <a:outerShdw blurRad="38100" dist="38100" dir="2700000" algn="tl">
                    <a:srgbClr val="C0C0C0"/>
                  </a:outerShdw>
                </a:effectLst>
                <a:latin typeface="Arial" pitchFamily="34" charset="0"/>
              </a:rPr>
              <a:t> Bogotá D.C. </a:t>
            </a:r>
          </a:p>
          <a:p>
            <a:pPr marL="457200" lvl="0" indent="-457200">
              <a:lnSpc>
                <a:spcPct val="90000"/>
              </a:lnSpc>
              <a:spcBef>
                <a:spcPct val="50000"/>
              </a:spcBef>
              <a:defRPr/>
            </a:pPr>
            <a:r>
              <a:rPr lang="es-ES" b="1" dirty="0">
                <a:solidFill>
                  <a:srgbClr val="0070C0"/>
                </a:solidFill>
                <a:effectLst>
                  <a:outerShdw blurRad="38100" dist="38100" dir="2700000" algn="tl">
                    <a:srgbClr val="C0C0C0"/>
                  </a:outerShdw>
                </a:effectLst>
                <a:latin typeface="Arial" pitchFamily="34" charset="0"/>
              </a:rPr>
              <a:t>Sector Gobierno Central</a:t>
            </a:r>
          </a:p>
        </p:txBody>
      </p:sp>
      <p:sp>
        <p:nvSpPr>
          <p:cNvPr id="20" name="4 Marcador de contenido"/>
          <p:cNvSpPr>
            <a:spLocks noGrp="1"/>
          </p:cNvSpPr>
          <p:nvPr>
            <p:ph idx="1"/>
          </p:nvPr>
        </p:nvSpPr>
        <p:spPr>
          <a:xfrm>
            <a:off x="3275856" y="116632"/>
            <a:ext cx="5868144" cy="576064"/>
          </a:xfrm>
        </p:spPr>
        <p:txBody>
          <a:bodyPr>
            <a:normAutofit/>
          </a:bodyPr>
          <a:lstStyle/>
          <a:p>
            <a:pPr algn="ctr">
              <a:lnSpc>
                <a:spcPct val="80000"/>
              </a:lnSpc>
              <a:buNone/>
              <a:defRPr/>
            </a:pPr>
            <a:r>
              <a:rPr lang="es-CO" sz="2900" b="1" dirty="0" smtClean="0">
                <a:solidFill>
                  <a:schemeClr val="bg1"/>
                </a:solidFill>
                <a:latin typeface="Arial" pitchFamily="34" charset="0"/>
                <a:cs typeface="Arial" pitchFamily="34" charset="0"/>
              </a:rPr>
              <a:t>Situación Contable</a:t>
            </a:r>
            <a:endParaRPr lang="es-ES" sz="2900" b="1" dirty="0" smtClean="0">
              <a:solidFill>
                <a:schemeClr val="bg1"/>
              </a:solidFill>
              <a:latin typeface="Arial" pitchFamily="34" charset="0"/>
              <a:cs typeface="Arial" pitchFamily="34" charset="0"/>
            </a:endParaRPr>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796" y="1875820"/>
            <a:ext cx="7865620" cy="304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25 Grupo"/>
          <p:cNvGrpSpPr/>
          <p:nvPr/>
        </p:nvGrpSpPr>
        <p:grpSpPr>
          <a:xfrm>
            <a:off x="3059832" y="6553200"/>
            <a:ext cx="2520338" cy="192956"/>
            <a:chOff x="3059832" y="6553200"/>
            <a:chExt cx="2520338" cy="192956"/>
          </a:xfrm>
        </p:grpSpPr>
        <p:sp>
          <p:nvSpPr>
            <p:cNvPr id="16" name="15 Cheurón"/>
            <p:cNvSpPr/>
            <p:nvPr/>
          </p:nvSpPr>
          <p:spPr bwMode="auto">
            <a:xfrm>
              <a:off x="4139605"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1" name="20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9" name="28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0" name="29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1" name="30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189215166"/>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683568" y="796642"/>
            <a:ext cx="7848872" cy="729430"/>
          </a:xfrm>
          <a:prstGeom prst="rect">
            <a:avLst/>
          </a:prstGeom>
          <a:noFill/>
        </p:spPr>
        <p:txBody>
          <a:bodyPr wrap="square" rtlCol="0">
            <a:spAutoFit/>
          </a:bodyPr>
          <a:lstStyle/>
          <a:p>
            <a:pPr marL="457200" lvl="0" indent="-457200">
              <a:lnSpc>
                <a:spcPct val="90000"/>
              </a:lnSpc>
              <a:spcBef>
                <a:spcPct val="50000"/>
              </a:spcBef>
              <a:defRPr/>
            </a:pPr>
            <a:r>
              <a:rPr lang="es-ES" b="1" dirty="0">
                <a:solidFill>
                  <a:srgbClr val="0070C0"/>
                </a:solidFill>
                <a:effectLst>
                  <a:outerShdw blurRad="38100" dist="38100" dir="2700000" algn="tl">
                    <a:srgbClr val="C0C0C0"/>
                  </a:outerShdw>
                </a:effectLst>
                <a:latin typeface="Arial" pitchFamily="34" charset="0"/>
              </a:rPr>
              <a:t>Obligaciones </a:t>
            </a:r>
            <a:r>
              <a:rPr lang="es-ES" b="1" dirty="0" err="1">
                <a:solidFill>
                  <a:srgbClr val="0070C0"/>
                </a:solidFill>
                <a:effectLst>
                  <a:outerShdw blurRad="38100" dist="38100" dir="2700000" algn="tl">
                    <a:srgbClr val="C0C0C0"/>
                  </a:outerShdw>
                </a:effectLst>
                <a:latin typeface="Arial" pitchFamily="34" charset="0"/>
              </a:rPr>
              <a:t>Pensionales</a:t>
            </a:r>
            <a:r>
              <a:rPr lang="es-ES" b="1" dirty="0">
                <a:solidFill>
                  <a:srgbClr val="0070C0"/>
                </a:solidFill>
                <a:effectLst>
                  <a:outerShdw blurRad="38100" dist="38100" dir="2700000" algn="tl">
                    <a:srgbClr val="C0C0C0"/>
                  </a:outerShdw>
                </a:effectLst>
                <a:latin typeface="Arial" pitchFamily="34" charset="0"/>
              </a:rPr>
              <a:t> Bogotá D.C. </a:t>
            </a:r>
          </a:p>
          <a:p>
            <a:pPr marL="457200" lvl="0" indent="-457200">
              <a:lnSpc>
                <a:spcPct val="90000"/>
              </a:lnSpc>
              <a:spcBef>
                <a:spcPct val="50000"/>
              </a:spcBef>
              <a:defRPr/>
            </a:pPr>
            <a:r>
              <a:rPr lang="es-ES" b="1" dirty="0">
                <a:solidFill>
                  <a:srgbClr val="0070C0"/>
                </a:solidFill>
                <a:effectLst>
                  <a:outerShdw blurRad="38100" dist="38100" dir="2700000" algn="tl">
                    <a:srgbClr val="C0C0C0"/>
                  </a:outerShdw>
                </a:effectLst>
                <a:latin typeface="Arial" pitchFamily="34" charset="0"/>
              </a:rPr>
              <a:t>Sector Gobierno Central</a:t>
            </a:r>
          </a:p>
        </p:txBody>
      </p:sp>
      <p:sp>
        <p:nvSpPr>
          <p:cNvPr id="20" name="4 Marcador de contenido"/>
          <p:cNvSpPr>
            <a:spLocks noGrp="1"/>
          </p:cNvSpPr>
          <p:nvPr>
            <p:ph idx="1"/>
          </p:nvPr>
        </p:nvSpPr>
        <p:spPr>
          <a:xfrm>
            <a:off x="3275856" y="116632"/>
            <a:ext cx="5868144" cy="576064"/>
          </a:xfrm>
        </p:spPr>
        <p:txBody>
          <a:bodyPr>
            <a:normAutofit/>
          </a:bodyPr>
          <a:lstStyle/>
          <a:p>
            <a:pPr algn="ctr">
              <a:lnSpc>
                <a:spcPct val="80000"/>
              </a:lnSpc>
              <a:buNone/>
              <a:defRPr/>
            </a:pPr>
            <a:r>
              <a:rPr lang="es-CO" sz="2900" b="1" dirty="0" smtClean="0">
                <a:solidFill>
                  <a:schemeClr val="bg1"/>
                </a:solidFill>
                <a:latin typeface="Arial" pitchFamily="34" charset="0"/>
                <a:cs typeface="Arial" pitchFamily="34" charset="0"/>
              </a:rPr>
              <a:t>Situación Contable</a:t>
            </a:r>
            <a:endParaRPr lang="es-ES" sz="2900" b="1" dirty="0" smtClean="0">
              <a:solidFill>
                <a:schemeClr val="bg1"/>
              </a:solidFill>
              <a:latin typeface="Arial" pitchFamily="34" charset="0"/>
              <a:cs typeface="Arial" pitchFamily="34" charset="0"/>
            </a:endParaRPr>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188" y="2200275"/>
            <a:ext cx="690562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25 Grupo"/>
          <p:cNvGrpSpPr/>
          <p:nvPr/>
        </p:nvGrpSpPr>
        <p:grpSpPr>
          <a:xfrm>
            <a:off x="3059832" y="6553200"/>
            <a:ext cx="2520338" cy="192956"/>
            <a:chOff x="3059832" y="6553200"/>
            <a:chExt cx="2520338" cy="192956"/>
          </a:xfrm>
        </p:grpSpPr>
        <p:sp>
          <p:nvSpPr>
            <p:cNvPr id="16" name="15 Cheurón"/>
            <p:cNvSpPr/>
            <p:nvPr/>
          </p:nvSpPr>
          <p:spPr bwMode="auto">
            <a:xfrm>
              <a:off x="4139605"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1" name="20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9" name="28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0" name="29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1" name="30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229919619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492698" y="116632"/>
            <a:ext cx="5111750" cy="764704"/>
          </a:xfrm>
        </p:spPr>
        <p:txBody>
          <a:bodyPr>
            <a:normAutofit/>
          </a:bodyPr>
          <a:lstStyle/>
          <a:p>
            <a:pPr algn="ctr">
              <a:lnSpc>
                <a:spcPct val="80000"/>
              </a:lnSpc>
              <a:buNone/>
              <a:defRPr/>
            </a:pPr>
            <a:r>
              <a:rPr lang="es-ES" sz="2900" b="1" dirty="0">
                <a:solidFill>
                  <a:schemeClr val="bg1"/>
                </a:solidFill>
                <a:latin typeface="Arial" pitchFamily="34" charset="0"/>
                <a:cs typeface="Arial" pitchFamily="34" charset="0"/>
              </a:rPr>
              <a:t>Producto Interno </a:t>
            </a:r>
            <a:r>
              <a:rPr lang="es-ES" sz="2900" b="1" dirty="0" smtClean="0">
                <a:solidFill>
                  <a:schemeClr val="bg1"/>
                </a:solidFill>
                <a:latin typeface="Arial" pitchFamily="34" charset="0"/>
                <a:cs typeface="Arial" pitchFamily="34" charset="0"/>
              </a:rPr>
              <a:t>Bruto</a:t>
            </a:r>
            <a:endParaRPr lang="es-ES" sz="2900" b="1" dirty="0">
              <a:solidFill>
                <a:schemeClr val="bg1"/>
              </a:solidFill>
              <a:latin typeface="Arial" pitchFamily="34" charset="0"/>
              <a:cs typeface="Arial" pitchFamily="34" charset="0"/>
            </a:endParaRPr>
          </a:p>
        </p:txBody>
      </p:sp>
      <p:sp>
        <p:nvSpPr>
          <p:cNvPr id="8" name="32 Título"/>
          <p:cNvSpPr txBox="1">
            <a:spLocks/>
          </p:cNvSpPr>
          <p:nvPr/>
        </p:nvSpPr>
        <p:spPr>
          <a:xfrm>
            <a:off x="6300192" y="2780928"/>
            <a:ext cx="2131928" cy="1362075"/>
          </a:xfrm>
          <a:prstGeom prst="rect">
            <a:avLst/>
          </a:prstGeom>
        </p:spPr>
        <p:txBody>
          <a:bodyPr/>
          <a:lstStyle/>
          <a:p>
            <a:pPr algn="ctr">
              <a:lnSpc>
                <a:spcPct val="90000"/>
              </a:lnSpc>
              <a:spcBef>
                <a:spcPct val="50000"/>
              </a:spcBef>
              <a:defRPr/>
            </a:pPr>
            <a:endParaRPr lang="es-ES" sz="4000" b="1" dirty="0">
              <a:solidFill>
                <a:srgbClr val="0070C0"/>
              </a:solidFill>
              <a:effectLst>
                <a:outerShdw blurRad="38100" dist="38100" dir="2700000" algn="tl">
                  <a:srgbClr val="C0C0C0"/>
                </a:outerShdw>
              </a:effectLst>
              <a:latin typeface="Arial" pitchFamily="34" charset="0"/>
            </a:endParaRPr>
          </a:p>
        </p:txBody>
      </p:sp>
      <p:sp>
        <p:nvSpPr>
          <p:cNvPr id="11" name="9 CuadroTexto"/>
          <p:cNvSpPr txBox="1">
            <a:spLocks noChangeArrowheads="1"/>
          </p:cNvSpPr>
          <p:nvPr/>
        </p:nvSpPr>
        <p:spPr bwMode="auto">
          <a:xfrm>
            <a:off x="5724128" y="1588245"/>
            <a:ext cx="288032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s-CO" sz="2000" dirty="0" smtClean="0">
                <a:cs typeface="Arial" charset="0"/>
              </a:rPr>
              <a:t>La economía de Bogotá tuvo un elevado crecimiento en 2011, liderado por los sectores   construcción, comercio, transporte y financiero. Para 2012, de acuerdo con la coyuntura nacional y mundial, se espera un menor crecimiento, 4,0%.</a:t>
            </a:r>
            <a:endParaRPr lang="es-CO" sz="2000" dirty="0">
              <a:cs typeface="Arial" charset="0"/>
            </a:endParaRPr>
          </a:p>
        </p:txBody>
      </p:sp>
      <p:sp>
        <p:nvSpPr>
          <p:cNvPr id="12" name="11 Rectángulo"/>
          <p:cNvSpPr/>
          <p:nvPr/>
        </p:nvSpPr>
        <p:spPr>
          <a:xfrm>
            <a:off x="1143455" y="1384893"/>
            <a:ext cx="3744019" cy="978729"/>
          </a:xfrm>
          <a:prstGeom prst="rect">
            <a:avLst/>
          </a:prstGeom>
        </p:spPr>
        <p:txBody>
          <a:bodyPr wrap="square">
            <a:spAutoFit/>
          </a:bodyPr>
          <a:lstStyle/>
          <a:p>
            <a:pPr algn="ctr">
              <a:lnSpc>
                <a:spcPct val="90000"/>
              </a:lnSpc>
              <a:spcBef>
                <a:spcPct val="50000"/>
              </a:spcBef>
              <a:defRPr/>
            </a:pPr>
            <a:r>
              <a:rPr lang="es-ES" b="1" dirty="0" smtClean="0">
                <a:solidFill>
                  <a:srgbClr val="0070C0"/>
                </a:solidFill>
                <a:effectLst>
                  <a:outerShdw blurRad="38100" dist="38100" dir="2700000" algn="tl">
                    <a:srgbClr val="C0C0C0"/>
                  </a:outerShdw>
                </a:effectLst>
                <a:latin typeface="Arial" pitchFamily="34" charset="0"/>
              </a:rPr>
              <a:t>Variación real % del PIB de Bogotá   </a:t>
            </a:r>
            <a:endParaRPr lang="es-ES" b="1" dirty="0">
              <a:solidFill>
                <a:srgbClr val="0070C0"/>
              </a:solidFill>
              <a:effectLst>
                <a:outerShdw blurRad="38100" dist="38100" dir="2700000" algn="tl">
                  <a:srgbClr val="C0C0C0"/>
                </a:outerShdw>
              </a:effectLst>
              <a:latin typeface="Arial" pitchFamily="34" charset="0"/>
            </a:endParaRPr>
          </a:p>
          <a:p>
            <a:pPr algn="ctr">
              <a:lnSpc>
                <a:spcPct val="90000"/>
              </a:lnSpc>
              <a:spcBef>
                <a:spcPct val="50000"/>
              </a:spcBef>
              <a:defRPr/>
            </a:pPr>
            <a:endParaRPr lang="es-MX" b="1" dirty="0">
              <a:solidFill>
                <a:srgbClr val="0070C0"/>
              </a:solidFill>
              <a:effectLst>
                <a:outerShdw blurRad="38100" dist="38100" dir="2700000" algn="tl">
                  <a:srgbClr val="C0C0C0"/>
                </a:outerShdw>
              </a:effectLst>
              <a:latin typeface="Arial" pitchFamily="34" charset="0"/>
            </a:endParaRPr>
          </a:p>
        </p:txBody>
      </p:sp>
      <p:sp>
        <p:nvSpPr>
          <p:cNvPr id="13" name="14 CuadroTexto"/>
          <p:cNvSpPr txBox="1">
            <a:spLocks noChangeArrowheads="1"/>
          </p:cNvSpPr>
          <p:nvPr/>
        </p:nvSpPr>
        <p:spPr bwMode="auto">
          <a:xfrm>
            <a:off x="1240986" y="4604455"/>
            <a:ext cx="3646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800" dirty="0" smtClean="0"/>
              <a:t>p: Provisional.</a:t>
            </a:r>
          </a:p>
          <a:p>
            <a:pPr eaLnBrk="1" hangingPunct="1"/>
            <a:r>
              <a:rPr lang="es-ES" sz="800" dirty="0" err="1" smtClean="0"/>
              <a:t>pr</a:t>
            </a:r>
            <a:r>
              <a:rPr lang="es-ES" sz="800" dirty="0" smtClean="0"/>
              <a:t>: Preliminar.</a:t>
            </a:r>
          </a:p>
          <a:p>
            <a:pPr eaLnBrk="1" hangingPunct="1"/>
            <a:r>
              <a:rPr lang="es-ES" sz="800" dirty="0" smtClean="0"/>
              <a:t>Fuente</a:t>
            </a:r>
            <a:r>
              <a:rPr lang="es-ES" sz="800" dirty="0"/>
              <a:t>: DANE </a:t>
            </a:r>
            <a:r>
              <a:rPr lang="es-ES" sz="800" dirty="0" smtClean="0"/>
              <a:t>.</a:t>
            </a:r>
            <a:r>
              <a:rPr lang="es-CO" sz="800" dirty="0" smtClean="0"/>
              <a:t> </a:t>
            </a:r>
            <a:endParaRPr lang="es-CO" sz="800" dirty="0"/>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217" y="1891025"/>
            <a:ext cx="4506863" cy="2690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grpSp>
        <p:nvGrpSpPr>
          <p:cNvPr id="10" name="9 Grupo"/>
          <p:cNvGrpSpPr/>
          <p:nvPr/>
        </p:nvGrpSpPr>
        <p:grpSpPr>
          <a:xfrm>
            <a:off x="3059832" y="6553200"/>
            <a:ext cx="2520338" cy="192956"/>
            <a:chOff x="3059832" y="6553200"/>
            <a:chExt cx="2520338" cy="192956"/>
          </a:xfrm>
        </p:grpSpPr>
        <p:sp>
          <p:nvSpPr>
            <p:cNvPr id="14" name="13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3059832" y="655724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2523569529"/>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683568" y="796642"/>
            <a:ext cx="7848872" cy="729430"/>
          </a:xfrm>
          <a:prstGeom prst="rect">
            <a:avLst/>
          </a:prstGeom>
          <a:noFill/>
        </p:spPr>
        <p:txBody>
          <a:bodyPr wrap="square" rtlCol="0">
            <a:spAutoFit/>
          </a:bodyPr>
          <a:lstStyle/>
          <a:p>
            <a:pPr marL="457200" indent="-457200">
              <a:lnSpc>
                <a:spcPct val="90000"/>
              </a:lnSpc>
              <a:spcBef>
                <a:spcPct val="50000"/>
              </a:spcBef>
              <a:defRPr/>
            </a:pPr>
            <a:r>
              <a:rPr lang="es-ES" b="1" dirty="0">
                <a:solidFill>
                  <a:srgbClr val="0070C0"/>
                </a:solidFill>
                <a:effectLst>
                  <a:outerShdw blurRad="38100" dist="38100" dir="2700000" algn="tl">
                    <a:srgbClr val="C0C0C0"/>
                  </a:outerShdw>
                </a:effectLst>
                <a:latin typeface="Arial" pitchFamily="34" charset="0"/>
              </a:rPr>
              <a:t>Obligaciones </a:t>
            </a:r>
            <a:r>
              <a:rPr lang="es-ES" b="1" dirty="0" err="1">
                <a:solidFill>
                  <a:srgbClr val="0070C0"/>
                </a:solidFill>
                <a:effectLst>
                  <a:outerShdw blurRad="38100" dist="38100" dir="2700000" algn="tl">
                    <a:srgbClr val="C0C0C0"/>
                  </a:outerShdw>
                </a:effectLst>
                <a:latin typeface="Arial" pitchFamily="34" charset="0"/>
              </a:rPr>
              <a:t>Pensionales</a:t>
            </a:r>
            <a:r>
              <a:rPr lang="es-ES" b="1" dirty="0">
                <a:solidFill>
                  <a:srgbClr val="0070C0"/>
                </a:solidFill>
                <a:effectLst>
                  <a:outerShdw blurRad="38100" dist="38100" dir="2700000" algn="tl">
                    <a:srgbClr val="C0C0C0"/>
                  </a:outerShdw>
                </a:effectLst>
                <a:latin typeface="Arial" pitchFamily="34" charset="0"/>
              </a:rPr>
              <a:t> Bogotá D.C. </a:t>
            </a:r>
          </a:p>
          <a:p>
            <a:pPr marL="457200" indent="-457200">
              <a:lnSpc>
                <a:spcPct val="90000"/>
              </a:lnSpc>
              <a:spcBef>
                <a:spcPct val="50000"/>
              </a:spcBef>
              <a:defRPr/>
            </a:pPr>
            <a:r>
              <a:rPr lang="es-ES" b="1" dirty="0">
                <a:solidFill>
                  <a:srgbClr val="0070C0"/>
                </a:solidFill>
                <a:effectLst>
                  <a:outerShdw blurRad="38100" dist="38100" dir="2700000" algn="tl">
                    <a:srgbClr val="C0C0C0"/>
                  </a:outerShdw>
                </a:effectLst>
                <a:latin typeface="Arial" pitchFamily="34" charset="0"/>
              </a:rPr>
              <a:t>Sector Gobierno Central</a:t>
            </a:r>
          </a:p>
        </p:txBody>
      </p:sp>
      <p:sp>
        <p:nvSpPr>
          <p:cNvPr id="20" name="4 Marcador de contenido"/>
          <p:cNvSpPr>
            <a:spLocks noGrp="1"/>
          </p:cNvSpPr>
          <p:nvPr>
            <p:ph idx="1"/>
          </p:nvPr>
        </p:nvSpPr>
        <p:spPr>
          <a:xfrm>
            <a:off x="3275856" y="116632"/>
            <a:ext cx="5868144" cy="576064"/>
          </a:xfrm>
        </p:spPr>
        <p:txBody>
          <a:bodyPr>
            <a:normAutofit/>
          </a:bodyPr>
          <a:lstStyle/>
          <a:p>
            <a:pPr algn="ctr">
              <a:lnSpc>
                <a:spcPct val="80000"/>
              </a:lnSpc>
              <a:buNone/>
              <a:defRPr/>
            </a:pPr>
            <a:r>
              <a:rPr lang="es-CO" sz="2900" b="1" dirty="0" smtClean="0">
                <a:solidFill>
                  <a:schemeClr val="bg1"/>
                </a:solidFill>
                <a:latin typeface="Arial" pitchFamily="34" charset="0"/>
                <a:cs typeface="Arial" pitchFamily="34" charset="0"/>
              </a:rPr>
              <a:t>Situación Contable</a:t>
            </a:r>
            <a:endParaRPr lang="es-ES" sz="2900" b="1" dirty="0" smtClean="0">
              <a:solidFill>
                <a:schemeClr val="bg1"/>
              </a:solidFill>
              <a:latin typeface="Arial" pitchFamily="34" charset="0"/>
              <a:cs typeface="Arial" pitchFamily="34" charset="0"/>
            </a:endParaRPr>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188" y="2281238"/>
            <a:ext cx="690562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25 Grupo"/>
          <p:cNvGrpSpPr/>
          <p:nvPr/>
        </p:nvGrpSpPr>
        <p:grpSpPr>
          <a:xfrm>
            <a:off x="3059832" y="6553200"/>
            <a:ext cx="2520338" cy="192956"/>
            <a:chOff x="3059832" y="6553200"/>
            <a:chExt cx="2520338" cy="192956"/>
          </a:xfrm>
        </p:grpSpPr>
        <p:sp>
          <p:nvSpPr>
            <p:cNvPr id="16" name="15 Cheurón"/>
            <p:cNvSpPr/>
            <p:nvPr/>
          </p:nvSpPr>
          <p:spPr bwMode="auto">
            <a:xfrm>
              <a:off x="4139605"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1" name="20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9" name="28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0" name="29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1" name="30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1155381585"/>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504969" y="2060848"/>
            <a:ext cx="8568952" cy="2598276"/>
          </a:xfrm>
          <a:prstGeom prst="rect">
            <a:avLst/>
          </a:prstGeom>
          <a:noFill/>
          <a:ln w="9525">
            <a:noFill/>
            <a:miter lim="800000"/>
            <a:headEnd/>
            <a:tailEnd/>
          </a:ln>
          <a:effectLst/>
        </p:spPr>
        <p:txBody>
          <a:bodyPr wrap="square" lIns="92075" tIns="46038" rIns="92075" bIns="46038">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ct val="90000"/>
              </a:lnSpc>
              <a:spcBef>
                <a:spcPct val="50000"/>
              </a:spcBef>
              <a:defRPr/>
            </a:pPr>
            <a:r>
              <a:rPr lang="es-ES" sz="4400" b="1" dirty="0">
                <a:solidFill>
                  <a:schemeClr val="accent1">
                    <a:lumMod val="75000"/>
                  </a:schemeClr>
                </a:solidFill>
                <a:latin typeface="Arial" pitchFamily="34" charset="0"/>
                <a:cs typeface="Arial" pitchFamily="34" charset="0"/>
              </a:rPr>
              <a:t>5</a:t>
            </a:r>
            <a:r>
              <a:rPr lang="es-ES" sz="4400" b="1" dirty="0" smtClean="0">
                <a:solidFill>
                  <a:schemeClr val="accent1">
                    <a:lumMod val="75000"/>
                  </a:schemeClr>
                </a:solidFill>
                <a:latin typeface="Arial" pitchFamily="34" charset="0"/>
                <a:cs typeface="Arial" pitchFamily="34" charset="0"/>
              </a:rPr>
              <a:t>. </a:t>
            </a:r>
            <a:r>
              <a:rPr lang="es-CO" sz="4400" b="1" dirty="0" smtClean="0">
                <a:solidFill>
                  <a:schemeClr val="accent1">
                    <a:lumMod val="75000"/>
                  </a:schemeClr>
                </a:solidFill>
                <a:latin typeface="Arial" pitchFamily="34" charset="0"/>
                <a:cs typeface="Arial" pitchFamily="34" charset="0"/>
              </a:rPr>
              <a:t>Deuda </a:t>
            </a:r>
            <a:r>
              <a:rPr lang="es-CO" sz="4400" b="1" dirty="0">
                <a:solidFill>
                  <a:schemeClr val="accent1">
                    <a:lumMod val="75000"/>
                  </a:schemeClr>
                </a:solidFill>
                <a:latin typeface="Arial" pitchFamily="34" charset="0"/>
                <a:cs typeface="Arial" pitchFamily="34" charset="0"/>
              </a:rPr>
              <a:t>Financiera</a:t>
            </a:r>
          </a:p>
          <a:p>
            <a:pPr lvl="0" algn="ctr">
              <a:lnSpc>
                <a:spcPct val="90000"/>
              </a:lnSpc>
              <a:spcBef>
                <a:spcPct val="50000"/>
              </a:spcBef>
              <a:defRPr/>
            </a:pPr>
            <a:endParaRPr lang="es-ES" sz="4400" b="1" dirty="0">
              <a:solidFill>
                <a:schemeClr val="accent1">
                  <a:lumMod val="75000"/>
                </a:schemeClr>
              </a:solidFill>
              <a:latin typeface="Arial" pitchFamily="34" charset="0"/>
              <a:cs typeface="Arial" pitchFamily="34" charset="0"/>
            </a:endParaRPr>
          </a:p>
          <a:p>
            <a:pPr algn="ctr">
              <a:lnSpc>
                <a:spcPct val="90000"/>
              </a:lnSpc>
              <a:spcBef>
                <a:spcPct val="50000"/>
              </a:spcBef>
              <a:defRPr/>
            </a:pPr>
            <a:endParaRPr lang="es-ES" sz="4400" b="1" dirty="0">
              <a:solidFill>
                <a:schemeClr val="accent1">
                  <a:lumMod val="75000"/>
                </a:schemeClr>
              </a:solidFill>
              <a:latin typeface="Arial" pitchFamily="34" charset="0"/>
              <a:cs typeface="Arial" pitchFamily="34" charset="0"/>
            </a:endParaRPr>
          </a:p>
        </p:txBody>
      </p:sp>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grpSp>
        <p:nvGrpSpPr>
          <p:cNvPr id="12" name="11 Grupo"/>
          <p:cNvGrpSpPr/>
          <p:nvPr/>
        </p:nvGrpSpPr>
        <p:grpSpPr>
          <a:xfrm>
            <a:off x="3059832" y="6553200"/>
            <a:ext cx="2520338" cy="192956"/>
            <a:chOff x="3059832" y="6553200"/>
            <a:chExt cx="2520338" cy="192956"/>
          </a:xfrm>
        </p:grpSpPr>
        <p:sp>
          <p:nvSpPr>
            <p:cNvPr id="13" name="12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4499703"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4" name="23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5" name="24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6" name="25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7" name="26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8" name="27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3011835866"/>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4 Marcador de contenido"/>
          <p:cNvSpPr>
            <a:spLocks noGrp="1"/>
          </p:cNvSpPr>
          <p:nvPr>
            <p:ph idx="1"/>
          </p:nvPr>
        </p:nvSpPr>
        <p:spPr>
          <a:xfrm>
            <a:off x="3275856" y="116632"/>
            <a:ext cx="5868144" cy="576064"/>
          </a:xfrm>
        </p:spPr>
        <p:txBody>
          <a:bodyPr>
            <a:normAutofit/>
          </a:bodyPr>
          <a:lstStyle/>
          <a:p>
            <a:pPr algn="ctr">
              <a:lnSpc>
                <a:spcPct val="80000"/>
              </a:lnSpc>
              <a:buNone/>
              <a:defRPr/>
            </a:pPr>
            <a:r>
              <a:rPr lang="es-CO" sz="2900" b="1" dirty="0" smtClean="0">
                <a:solidFill>
                  <a:schemeClr val="bg1"/>
                </a:solidFill>
                <a:latin typeface="Arial" pitchFamily="34" charset="0"/>
                <a:cs typeface="Arial" pitchFamily="34" charset="0"/>
              </a:rPr>
              <a:t>Deuda Financiera</a:t>
            </a:r>
            <a:endParaRPr lang="es-ES" sz="2900" b="1" dirty="0" smtClean="0">
              <a:solidFill>
                <a:schemeClr val="bg1"/>
              </a:solidFill>
              <a:latin typeface="Arial" pitchFamily="34" charset="0"/>
              <a:cs typeface="Arial" pitchFamily="34" charset="0"/>
            </a:endParaRPr>
          </a:p>
        </p:txBody>
      </p:sp>
      <p:sp>
        <p:nvSpPr>
          <p:cNvPr id="20" name="19 CuadroTexto"/>
          <p:cNvSpPr txBox="1"/>
          <p:nvPr/>
        </p:nvSpPr>
        <p:spPr>
          <a:xfrm>
            <a:off x="683568" y="796642"/>
            <a:ext cx="7848872" cy="341632"/>
          </a:xfrm>
          <a:prstGeom prst="rect">
            <a:avLst/>
          </a:prstGeom>
          <a:noFill/>
        </p:spPr>
        <p:txBody>
          <a:bodyPr wrap="square" rtlCol="0">
            <a:spAutoFit/>
          </a:bodyPr>
          <a:lstStyle/>
          <a:p>
            <a:pPr marL="457200" lvl="0" indent="-457200">
              <a:lnSpc>
                <a:spcPct val="90000"/>
              </a:lnSpc>
              <a:spcBef>
                <a:spcPct val="50000"/>
              </a:spcBef>
              <a:defRPr/>
            </a:pPr>
            <a:r>
              <a:rPr lang="es-ES" b="1" dirty="0">
                <a:solidFill>
                  <a:srgbClr val="0070C0"/>
                </a:solidFill>
                <a:effectLst>
                  <a:outerShdw blurRad="38100" dist="38100" dir="2700000" algn="tl">
                    <a:srgbClr val="C0C0C0"/>
                  </a:outerShdw>
                </a:effectLst>
                <a:latin typeface="Arial" pitchFamily="34" charset="0"/>
              </a:rPr>
              <a:t>Estado de la Deuda (</a:t>
            </a:r>
            <a:r>
              <a:rPr lang="es-ES" b="1" dirty="0" smtClean="0">
                <a:solidFill>
                  <a:srgbClr val="0070C0"/>
                </a:solidFill>
                <a:effectLst>
                  <a:outerShdw blurRad="38100" dist="38100" dir="2700000" algn="tl">
                    <a:srgbClr val="C0C0C0"/>
                  </a:outerShdw>
                </a:effectLst>
                <a:latin typeface="Arial" pitchFamily="34" charset="0"/>
              </a:rPr>
              <a:t>31 </a:t>
            </a:r>
            <a:r>
              <a:rPr lang="es-ES" b="1" dirty="0">
                <a:solidFill>
                  <a:srgbClr val="0070C0"/>
                </a:solidFill>
                <a:effectLst>
                  <a:outerShdw blurRad="38100" dist="38100" dir="2700000" algn="tl">
                    <a:srgbClr val="C0C0C0"/>
                  </a:outerShdw>
                </a:effectLst>
                <a:latin typeface="Arial" pitchFamily="34" charset="0"/>
              </a:rPr>
              <a:t>de </a:t>
            </a:r>
            <a:r>
              <a:rPr lang="es-ES" b="1" dirty="0" smtClean="0">
                <a:solidFill>
                  <a:srgbClr val="0070C0"/>
                </a:solidFill>
                <a:effectLst>
                  <a:outerShdw blurRad="38100" dist="38100" dir="2700000" algn="tl">
                    <a:srgbClr val="C0C0C0"/>
                  </a:outerShdw>
                </a:effectLst>
                <a:latin typeface="Arial" pitchFamily="34" charset="0"/>
              </a:rPr>
              <a:t>diciembre </a:t>
            </a:r>
            <a:r>
              <a:rPr lang="es-ES" b="1" dirty="0">
                <a:solidFill>
                  <a:srgbClr val="0070C0"/>
                </a:solidFill>
                <a:effectLst>
                  <a:outerShdw blurRad="38100" dist="38100" dir="2700000" algn="tl">
                    <a:srgbClr val="C0C0C0"/>
                  </a:outerShdw>
                </a:effectLst>
                <a:latin typeface="Arial" pitchFamily="34" charset="0"/>
              </a:rPr>
              <a:t>de 2012)</a:t>
            </a:r>
          </a:p>
        </p:txBody>
      </p:sp>
      <p:grpSp>
        <p:nvGrpSpPr>
          <p:cNvPr id="19" name="18 Grupo"/>
          <p:cNvGrpSpPr/>
          <p:nvPr/>
        </p:nvGrpSpPr>
        <p:grpSpPr>
          <a:xfrm>
            <a:off x="3059832" y="6553200"/>
            <a:ext cx="2520338" cy="192956"/>
            <a:chOff x="3059832" y="6553200"/>
            <a:chExt cx="2520338" cy="192956"/>
          </a:xfrm>
        </p:grpSpPr>
        <p:sp>
          <p:nvSpPr>
            <p:cNvPr id="21" name="20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2" name="21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3" name="22 Cheurón"/>
            <p:cNvSpPr/>
            <p:nvPr/>
          </p:nvSpPr>
          <p:spPr bwMode="auto">
            <a:xfrm>
              <a:off x="4859801"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4" name="23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5" name="24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6" name="25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7" name="26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
        <p:nvSpPr>
          <p:cNvPr id="29" name="14 CuadroTexto"/>
          <p:cNvSpPr txBox="1">
            <a:spLocks noChangeArrowheads="1"/>
          </p:cNvSpPr>
          <p:nvPr/>
        </p:nvSpPr>
        <p:spPr bwMode="auto">
          <a:xfrm>
            <a:off x="6038081" y="1385200"/>
            <a:ext cx="155825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CO" sz="800" dirty="0" smtClean="0"/>
              <a:t>(Cifras en millones de pesos)</a:t>
            </a:r>
          </a:p>
        </p:txBody>
      </p:sp>
      <p:sp>
        <p:nvSpPr>
          <p:cNvPr id="30" name="29 CuadroTexto"/>
          <p:cNvSpPr txBox="1"/>
          <p:nvPr/>
        </p:nvSpPr>
        <p:spPr>
          <a:xfrm>
            <a:off x="1596686" y="5301208"/>
            <a:ext cx="4643470" cy="261610"/>
          </a:xfrm>
          <a:prstGeom prst="rect">
            <a:avLst/>
          </a:prstGeom>
          <a:noFill/>
        </p:spPr>
        <p:txBody>
          <a:bodyPr wrap="square" rtlCol="0">
            <a:spAutoFit/>
          </a:bodyPr>
          <a:lstStyle/>
          <a:p>
            <a:r>
              <a:rPr lang="es-ES" sz="1000" b="1" u="sng" dirty="0" smtClean="0"/>
              <a:t>Nota</a:t>
            </a:r>
            <a:r>
              <a:rPr lang="es-ES" sz="1000" dirty="0" smtClean="0"/>
              <a:t> </a:t>
            </a:r>
            <a:r>
              <a:rPr lang="es-ES" sz="1100" b="1" dirty="0" smtClean="0">
                <a:solidFill>
                  <a:schemeClr val="tx2">
                    <a:lumMod val="60000"/>
                    <a:lumOff val="40000"/>
                  </a:schemeClr>
                </a:solidFill>
              </a:rPr>
              <a:t>*</a:t>
            </a:r>
            <a:r>
              <a:rPr lang="es-ES" sz="1000" dirty="0" smtClean="0"/>
              <a:t>: Equivalentes a USD 56.8 millones.</a:t>
            </a:r>
          </a:p>
        </p:txBody>
      </p:sp>
      <p:sp>
        <p:nvSpPr>
          <p:cNvPr id="31" name="14 CuadroTexto"/>
          <p:cNvSpPr txBox="1">
            <a:spLocks noChangeArrowheads="1"/>
          </p:cNvSpPr>
          <p:nvPr/>
        </p:nvSpPr>
        <p:spPr bwMode="auto">
          <a:xfrm>
            <a:off x="1596686" y="5671300"/>
            <a:ext cx="36464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sz="800" dirty="0"/>
              <a:t>Fuente: </a:t>
            </a:r>
            <a:r>
              <a:rPr lang="es-CO" sz="800" dirty="0" smtClean="0"/>
              <a:t>Dirección Distrital de Crédito Público.</a:t>
            </a:r>
          </a:p>
          <a:p>
            <a:pPr eaLnBrk="1" hangingPunct="1"/>
            <a:r>
              <a:rPr lang="es-CO" sz="800" dirty="0" smtClean="0"/>
              <a:t>Cálculos: Subdirección de Financiamiento con Otras Entidades.</a:t>
            </a:r>
            <a:endParaRPr lang="es-CO" sz="800" dirty="0"/>
          </a:p>
        </p:txBody>
      </p:sp>
      <p:pic>
        <p:nvPicPr>
          <p:cNvPr id="16" name="1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611806"/>
            <a:ext cx="6120680" cy="354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523695"/>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CuadroTexto"/>
          <p:cNvSpPr txBox="1"/>
          <p:nvPr/>
        </p:nvSpPr>
        <p:spPr>
          <a:xfrm>
            <a:off x="683568" y="796642"/>
            <a:ext cx="7848872" cy="341632"/>
          </a:xfrm>
          <a:prstGeom prst="rect">
            <a:avLst/>
          </a:prstGeom>
          <a:noFill/>
        </p:spPr>
        <p:txBody>
          <a:bodyPr wrap="square" rtlCol="0">
            <a:spAutoFit/>
          </a:bodyPr>
          <a:lstStyle/>
          <a:p>
            <a:pPr marL="457200" indent="-457200">
              <a:lnSpc>
                <a:spcPct val="90000"/>
              </a:lnSpc>
              <a:spcBef>
                <a:spcPct val="50000"/>
              </a:spcBef>
              <a:defRPr/>
            </a:pPr>
            <a:r>
              <a:rPr lang="es-ES" b="1" dirty="0">
                <a:solidFill>
                  <a:srgbClr val="0070C0"/>
                </a:solidFill>
                <a:effectLst>
                  <a:outerShdw blurRad="38100" dist="38100" dir="2700000" algn="tl">
                    <a:srgbClr val="C0C0C0"/>
                  </a:outerShdw>
                </a:effectLst>
                <a:latin typeface="Arial" pitchFamily="34" charset="0"/>
              </a:rPr>
              <a:t>Perfil de la </a:t>
            </a:r>
            <a:r>
              <a:rPr lang="es-ES" b="1" dirty="0" smtClean="0">
                <a:solidFill>
                  <a:srgbClr val="0070C0"/>
                </a:solidFill>
                <a:effectLst>
                  <a:outerShdw blurRad="38100" dist="38100" dir="2700000" algn="tl">
                    <a:srgbClr val="C0C0C0"/>
                  </a:outerShdw>
                </a:effectLst>
                <a:latin typeface="Arial" pitchFamily="34" charset="0"/>
              </a:rPr>
              <a:t>Deuda Actual</a:t>
            </a:r>
            <a:endParaRPr lang="es-ES" b="1" dirty="0">
              <a:solidFill>
                <a:srgbClr val="0070C0"/>
              </a:solidFill>
              <a:effectLst>
                <a:outerShdw blurRad="38100" dist="38100" dir="2700000" algn="tl">
                  <a:srgbClr val="C0C0C0"/>
                </a:outerShdw>
              </a:effectLst>
              <a:latin typeface="Arial" pitchFamily="34" charset="0"/>
            </a:endParaRPr>
          </a:p>
        </p:txBody>
      </p:sp>
      <p:grpSp>
        <p:nvGrpSpPr>
          <p:cNvPr id="27" name="26 Grupo"/>
          <p:cNvGrpSpPr/>
          <p:nvPr/>
        </p:nvGrpSpPr>
        <p:grpSpPr>
          <a:xfrm>
            <a:off x="3059832" y="6553200"/>
            <a:ext cx="2520338" cy="192956"/>
            <a:chOff x="3059832" y="6553200"/>
            <a:chExt cx="2520338" cy="192956"/>
          </a:xfrm>
        </p:grpSpPr>
        <p:sp>
          <p:nvSpPr>
            <p:cNvPr id="28" name="27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9" name="28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0" name="29 Cheurón"/>
            <p:cNvSpPr/>
            <p:nvPr/>
          </p:nvSpPr>
          <p:spPr bwMode="auto">
            <a:xfrm>
              <a:off x="4859801"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1" name="30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2" name="31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3" name="32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4" name="33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
        <p:nvSpPr>
          <p:cNvPr id="36" name="4 Marcador de contenido"/>
          <p:cNvSpPr>
            <a:spLocks noGrp="1"/>
          </p:cNvSpPr>
          <p:nvPr>
            <p:ph idx="1"/>
          </p:nvPr>
        </p:nvSpPr>
        <p:spPr>
          <a:xfrm>
            <a:off x="3275856" y="116632"/>
            <a:ext cx="5868144" cy="576064"/>
          </a:xfrm>
        </p:spPr>
        <p:txBody>
          <a:bodyPr>
            <a:normAutofit/>
          </a:bodyPr>
          <a:lstStyle/>
          <a:p>
            <a:pPr algn="ctr">
              <a:lnSpc>
                <a:spcPct val="80000"/>
              </a:lnSpc>
              <a:buNone/>
              <a:defRPr/>
            </a:pPr>
            <a:r>
              <a:rPr lang="es-CO" sz="2900" b="1" dirty="0" smtClean="0">
                <a:solidFill>
                  <a:schemeClr val="bg1"/>
                </a:solidFill>
                <a:latin typeface="Arial" pitchFamily="34" charset="0"/>
                <a:cs typeface="Arial" pitchFamily="34" charset="0"/>
              </a:rPr>
              <a:t>Deuda Financiera</a:t>
            </a:r>
            <a:endParaRPr lang="es-ES" sz="2900" b="1" dirty="0" smtClean="0">
              <a:solidFill>
                <a:schemeClr val="bg1"/>
              </a:solidFill>
              <a:latin typeface="Arial" pitchFamily="34" charset="0"/>
              <a:cs typeface="Arial" pitchFamily="34" charset="0"/>
            </a:endParaRPr>
          </a:p>
        </p:txBody>
      </p:sp>
      <p:pic>
        <p:nvPicPr>
          <p:cNvPr id="13" name="1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sp>
        <p:nvSpPr>
          <p:cNvPr id="15" name="14 CuadroTexto"/>
          <p:cNvSpPr txBox="1">
            <a:spLocks noChangeArrowheads="1"/>
          </p:cNvSpPr>
          <p:nvPr/>
        </p:nvSpPr>
        <p:spPr bwMode="auto">
          <a:xfrm>
            <a:off x="1597249" y="5858371"/>
            <a:ext cx="36464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sz="800" dirty="0"/>
              <a:t>Fuente: </a:t>
            </a:r>
            <a:r>
              <a:rPr lang="es-CO" sz="800" dirty="0" smtClean="0"/>
              <a:t>Dirección Distrital de Crédito Público.</a:t>
            </a:r>
          </a:p>
          <a:p>
            <a:pPr eaLnBrk="1" hangingPunct="1"/>
            <a:r>
              <a:rPr lang="es-CO" sz="800" dirty="0" smtClean="0"/>
              <a:t>Cálculos: Subdirección de Financiamiento con Otras Entidades.</a:t>
            </a:r>
            <a:endParaRPr lang="es-CO" sz="800"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726" y="1412776"/>
            <a:ext cx="7848714"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272630"/>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dirty="0"/>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dirty="0"/>
          </a:p>
        </p:txBody>
      </p:sp>
      <p:sp>
        <p:nvSpPr>
          <p:cNvPr id="29" name="28 CuadroTexto"/>
          <p:cNvSpPr txBox="1"/>
          <p:nvPr/>
        </p:nvSpPr>
        <p:spPr>
          <a:xfrm>
            <a:off x="683568" y="796642"/>
            <a:ext cx="7848872" cy="1031051"/>
          </a:xfrm>
          <a:prstGeom prst="rect">
            <a:avLst/>
          </a:prstGeom>
          <a:noFill/>
        </p:spPr>
        <p:txBody>
          <a:bodyPr wrap="square" rtlCol="0">
            <a:spAutoFit/>
          </a:bodyPr>
          <a:lstStyle/>
          <a:p>
            <a:pPr marL="457200" indent="-457200"/>
            <a:r>
              <a:rPr lang="es-ES" sz="1900" b="1" cap="small" dirty="0" smtClean="0">
                <a:solidFill>
                  <a:srgbClr val="0070C0"/>
                </a:solidFill>
              </a:rPr>
              <a:t>Indicadores de la Ley 358 de 1997 </a:t>
            </a:r>
            <a:r>
              <a:rPr lang="es-ES" sz="1900" b="1" cap="small" dirty="0" smtClean="0">
                <a:solidFill>
                  <a:srgbClr val="0070C0"/>
                </a:solidFill>
                <a:sym typeface="Wingdings" pitchFamily="2" charset="2"/>
              </a:rPr>
              <a:t> </a:t>
            </a:r>
            <a:r>
              <a:rPr lang="es-ES" sz="2000" b="1" cap="small" dirty="0">
                <a:solidFill>
                  <a:srgbClr val="0070C0"/>
                </a:solidFill>
                <a:sym typeface="Wingdings" pitchFamily="2" charset="2"/>
              </a:rPr>
              <a:t> Capacidad de Pago</a:t>
            </a:r>
            <a:endParaRPr lang="es-ES" sz="2000" b="1" dirty="0">
              <a:solidFill>
                <a:srgbClr val="0070C0"/>
              </a:solidFill>
            </a:endParaRPr>
          </a:p>
          <a:p>
            <a:pPr marL="457200" lvl="0" indent="-457200"/>
            <a:r>
              <a:rPr lang="es-CO" sz="2000" b="1" dirty="0" smtClean="0"/>
              <a:t>Ejecutado </a:t>
            </a:r>
            <a:r>
              <a:rPr lang="es-CO" sz="2000" b="1" dirty="0"/>
              <a:t>Dic. 31 de 2012		Proyectado al 2022</a:t>
            </a:r>
            <a:endParaRPr lang="es-CO" sz="2000" dirty="0"/>
          </a:p>
          <a:p>
            <a:pPr marL="457200" lvl="0" indent="-457200"/>
            <a:endParaRPr lang="es-ES" sz="1900" b="1" dirty="0" smtClean="0">
              <a:solidFill>
                <a:srgbClr val="0070C0"/>
              </a:solidFill>
            </a:endParaRPr>
          </a:p>
        </p:txBody>
      </p:sp>
      <p:sp>
        <p:nvSpPr>
          <p:cNvPr id="37" name="4 Marcador de contenido"/>
          <p:cNvSpPr>
            <a:spLocks noGrp="1"/>
          </p:cNvSpPr>
          <p:nvPr>
            <p:ph idx="1"/>
          </p:nvPr>
        </p:nvSpPr>
        <p:spPr>
          <a:xfrm>
            <a:off x="3275856" y="116632"/>
            <a:ext cx="5868144" cy="576064"/>
          </a:xfrm>
        </p:spPr>
        <p:txBody>
          <a:bodyPr>
            <a:normAutofit/>
          </a:bodyPr>
          <a:lstStyle/>
          <a:p>
            <a:pPr algn="ctr">
              <a:lnSpc>
                <a:spcPct val="80000"/>
              </a:lnSpc>
              <a:buNone/>
              <a:defRPr/>
            </a:pPr>
            <a:r>
              <a:rPr lang="es-CO" sz="2900" b="1" dirty="0" smtClean="0">
                <a:solidFill>
                  <a:schemeClr val="bg1"/>
                </a:solidFill>
                <a:latin typeface="Arial" pitchFamily="34" charset="0"/>
                <a:cs typeface="Arial" pitchFamily="34" charset="0"/>
              </a:rPr>
              <a:t>Deuda Financiera</a:t>
            </a:r>
            <a:endParaRPr lang="es-ES" sz="2900" b="1" dirty="0" smtClean="0">
              <a:solidFill>
                <a:schemeClr val="bg1"/>
              </a:solidFill>
              <a:latin typeface="Arial" pitchFamily="34" charset="0"/>
              <a:cs typeface="Arial" pitchFamily="34" charset="0"/>
            </a:endParaRPr>
          </a:p>
        </p:txBody>
      </p:sp>
      <p:pic>
        <p:nvPicPr>
          <p:cNvPr id="16" name="1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sp>
        <p:nvSpPr>
          <p:cNvPr id="18" name="17 CuadroTexto"/>
          <p:cNvSpPr txBox="1">
            <a:spLocks noChangeArrowheads="1"/>
          </p:cNvSpPr>
          <p:nvPr/>
        </p:nvSpPr>
        <p:spPr bwMode="auto">
          <a:xfrm>
            <a:off x="1597249" y="5858371"/>
            <a:ext cx="36464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sz="800" dirty="0"/>
              <a:t>Fuente: </a:t>
            </a:r>
            <a:r>
              <a:rPr lang="es-CO" sz="800" dirty="0" smtClean="0"/>
              <a:t>Dirección Distrital de Crédito Público.</a:t>
            </a:r>
          </a:p>
          <a:p>
            <a:pPr eaLnBrk="1" hangingPunct="1"/>
            <a:r>
              <a:rPr lang="es-CO" sz="800" dirty="0" smtClean="0"/>
              <a:t>Cálculos: Subdirección de Financiamiento con Otras Entidades.</a:t>
            </a:r>
            <a:endParaRPr lang="es-CO" sz="800" dirty="0"/>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004" y="2151173"/>
            <a:ext cx="4356484" cy="3029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10" y="2055766"/>
            <a:ext cx="4434393" cy="3220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19 Grupo"/>
          <p:cNvGrpSpPr/>
          <p:nvPr/>
        </p:nvGrpSpPr>
        <p:grpSpPr>
          <a:xfrm>
            <a:off x="3059832" y="6553200"/>
            <a:ext cx="2520338" cy="192956"/>
            <a:chOff x="3059832" y="6553200"/>
            <a:chExt cx="2520338" cy="192956"/>
          </a:xfrm>
        </p:grpSpPr>
        <p:sp>
          <p:nvSpPr>
            <p:cNvPr id="21" name="20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2" name="21 Cheurón"/>
            <p:cNvSpPr/>
            <p:nvPr/>
          </p:nvSpPr>
          <p:spPr bwMode="auto">
            <a:xfrm>
              <a:off x="4499703"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3" name="22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4" name="23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5" name="24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6" name="25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7" name="26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2172115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dirty="0"/>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dirty="0"/>
          </a:p>
        </p:txBody>
      </p:sp>
      <p:sp>
        <p:nvSpPr>
          <p:cNvPr id="29" name="28 CuadroTexto"/>
          <p:cNvSpPr txBox="1"/>
          <p:nvPr/>
        </p:nvSpPr>
        <p:spPr>
          <a:xfrm>
            <a:off x="683568" y="796642"/>
            <a:ext cx="7848872" cy="461665"/>
          </a:xfrm>
          <a:prstGeom prst="rect">
            <a:avLst/>
          </a:prstGeom>
          <a:noFill/>
        </p:spPr>
        <p:txBody>
          <a:bodyPr wrap="square" rtlCol="0">
            <a:spAutoFit/>
          </a:bodyPr>
          <a:lstStyle/>
          <a:p>
            <a:pPr marL="457200" indent="-457200"/>
            <a:r>
              <a:rPr lang="es-ES" sz="2200" b="1" cap="small" dirty="0" smtClean="0">
                <a:solidFill>
                  <a:srgbClr val="0070C0"/>
                </a:solidFill>
              </a:rPr>
              <a:t>Indicadores de la Ley 358 de 1997 </a:t>
            </a:r>
            <a:r>
              <a:rPr lang="es-ES" sz="2200" b="1" cap="small" dirty="0" smtClean="0">
                <a:solidFill>
                  <a:srgbClr val="0070C0"/>
                </a:solidFill>
                <a:sym typeface="Wingdings" pitchFamily="2" charset="2"/>
              </a:rPr>
              <a:t> </a:t>
            </a:r>
            <a:r>
              <a:rPr lang="es-ES" sz="2400" b="1" cap="small" dirty="0">
                <a:solidFill>
                  <a:srgbClr val="0070C0"/>
                </a:solidFill>
                <a:sym typeface="Wingdings" pitchFamily="2" charset="2"/>
              </a:rPr>
              <a:t>Sostenibilidad de la </a:t>
            </a:r>
            <a:r>
              <a:rPr lang="es-ES" sz="2400" b="1" cap="small" dirty="0" smtClean="0">
                <a:solidFill>
                  <a:srgbClr val="0070C0"/>
                </a:solidFill>
                <a:sym typeface="Wingdings" pitchFamily="2" charset="2"/>
              </a:rPr>
              <a:t>Deuda</a:t>
            </a:r>
            <a:endParaRPr lang="es-ES" sz="2400" b="1" cap="small" dirty="0">
              <a:solidFill>
                <a:srgbClr val="0070C0"/>
              </a:solidFill>
              <a:sym typeface="Wingdings" pitchFamily="2" charset="2"/>
            </a:endParaRPr>
          </a:p>
        </p:txBody>
      </p:sp>
      <p:sp>
        <p:nvSpPr>
          <p:cNvPr id="37" name="4 Marcador de contenido"/>
          <p:cNvSpPr>
            <a:spLocks noGrp="1"/>
          </p:cNvSpPr>
          <p:nvPr>
            <p:ph idx="1"/>
          </p:nvPr>
        </p:nvSpPr>
        <p:spPr>
          <a:xfrm>
            <a:off x="3275856" y="116632"/>
            <a:ext cx="5868144" cy="576064"/>
          </a:xfrm>
        </p:spPr>
        <p:txBody>
          <a:bodyPr>
            <a:normAutofit/>
          </a:bodyPr>
          <a:lstStyle/>
          <a:p>
            <a:pPr algn="ctr">
              <a:lnSpc>
                <a:spcPct val="80000"/>
              </a:lnSpc>
              <a:buNone/>
              <a:defRPr/>
            </a:pPr>
            <a:r>
              <a:rPr lang="es-CO" sz="2900" b="1" dirty="0" smtClean="0">
                <a:solidFill>
                  <a:schemeClr val="bg1"/>
                </a:solidFill>
                <a:latin typeface="Arial" pitchFamily="34" charset="0"/>
                <a:cs typeface="Arial" pitchFamily="34" charset="0"/>
              </a:rPr>
              <a:t>Deuda Financiera</a:t>
            </a:r>
            <a:endParaRPr lang="es-ES" sz="2900" b="1" dirty="0" smtClean="0">
              <a:solidFill>
                <a:schemeClr val="bg1"/>
              </a:solidFill>
              <a:latin typeface="Arial" pitchFamily="34" charset="0"/>
              <a:cs typeface="Arial" pitchFamily="34" charset="0"/>
            </a:endParaRPr>
          </a:p>
        </p:txBody>
      </p:sp>
      <p:sp>
        <p:nvSpPr>
          <p:cNvPr id="16" name="15 CuadroTexto"/>
          <p:cNvSpPr txBox="1">
            <a:spLocks noChangeArrowheads="1"/>
          </p:cNvSpPr>
          <p:nvPr/>
        </p:nvSpPr>
        <p:spPr bwMode="auto">
          <a:xfrm>
            <a:off x="1597249" y="5858371"/>
            <a:ext cx="36464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sz="800" dirty="0"/>
              <a:t>Fuente: </a:t>
            </a:r>
            <a:r>
              <a:rPr lang="es-CO" sz="800" dirty="0" smtClean="0"/>
              <a:t>Dirección Distrital de Crédito Público.</a:t>
            </a:r>
          </a:p>
          <a:p>
            <a:pPr eaLnBrk="1" hangingPunct="1"/>
            <a:r>
              <a:rPr lang="es-CO" sz="800" dirty="0" smtClean="0"/>
              <a:t>Cálculos: Subdirección de Financiamiento con Otras Entidades.</a:t>
            </a:r>
            <a:endParaRPr lang="es-CO" sz="800" dirty="0"/>
          </a:p>
        </p:txBody>
      </p:sp>
      <p:pic>
        <p:nvPicPr>
          <p:cNvPr id="18" name="1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3981" y="2352204"/>
            <a:ext cx="4622436" cy="323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20 CuadroTexto"/>
          <p:cNvSpPr txBox="1"/>
          <p:nvPr/>
        </p:nvSpPr>
        <p:spPr>
          <a:xfrm>
            <a:off x="755316" y="1258307"/>
            <a:ext cx="7848872" cy="769441"/>
          </a:xfrm>
          <a:prstGeom prst="rect">
            <a:avLst/>
          </a:prstGeom>
          <a:noFill/>
        </p:spPr>
        <p:txBody>
          <a:bodyPr wrap="square" rtlCol="0">
            <a:spAutoFit/>
          </a:bodyPr>
          <a:lstStyle/>
          <a:p>
            <a:pPr marL="457200" indent="-457200"/>
            <a:endParaRPr lang="es-CO" sz="2200" b="1" dirty="0" smtClean="0"/>
          </a:p>
          <a:p>
            <a:pPr marL="457200" indent="-457200"/>
            <a:r>
              <a:rPr lang="es-CO" sz="2200" b="1" dirty="0" smtClean="0"/>
              <a:t>Ejecutado Dic. 31 de 2012		Proyectado al 2022</a:t>
            </a:r>
            <a:endParaRPr lang="es-CO" sz="2200" dirty="0"/>
          </a:p>
        </p:txBody>
      </p:sp>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66" y="2348880"/>
            <a:ext cx="4441626" cy="322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19 Grupo"/>
          <p:cNvGrpSpPr/>
          <p:nvPr/>
        </p:nvGrpSpPr>
        <p:grpSpPr>
          <a:xfrm>
            <a:off x="3059832" y="6553200"/>
            <a:ext cx="2520338" cy="192956"/>
            <a:chOff x="3059832" y="6553200"/>
            <a:chExt cx="2520338" cy="192956"/>
          </a:xfrm>
        </p:grpSpPr>
        <p:sp>
          <p:nvSpPr>
            <p:cNvPr id="22" name="21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3" name="22 Cheurón"/>
            <p:cNvSpPr/>
            <p:nvPr/>
          </p:nvSpPr>
          <p:spPr bwMode="auto">
            <a:xfrm>
              <a:off x="4499703"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4" name="23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5" name="24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6" name="25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7" name="26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8" name="27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3790404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275856" y="116632"/>
            <a:ext cx="5868144" cy="576064"/>
          </a:xfrm>
        </p:spPr>
        <p:txBody>
          <a:bodyPr>
            <a:normAutofit/>
          </a:bodyPr>
          <a:lstStyle/>
          <a:p>
            <a:pPr algn="ctr">
              <a:lnSpc>
                <a:spcPct val="80000"/>
              </a:lnSpc>
              <a:buNone/>
              <a:defRPr/>
            </a:pPr>
            <a:r>
              <a:rPr lang="es-CO" sz="2900" b="1" dirty="0" smtClean="0">
                <a:solidFill>
                  <a:schemeClr val="bg1"/>
                </a:solidFill>
                <a:latin typeface="Arial" pitchFamily="34" charset="0"/>
                <a:cs typeface="Arial" pitchFamily="34" charset="0"/>
              </a:rPr>
              <a:t>Deuda Financiera</a:t>
            </a:r>
            <a:endParaRPr lang="es-ES" sz="2900" b="1" dirty="0" smtClean="0">
              <a:solidFill>
                <a:schemeClr val="bg1"/>
              </a:solidFill>
              <a:latin typeface="Arial" pitchFamily="34" charset="0"/>
              <a:cs typeface="Arial" pitchFamily="34" charset="0"/>
            </a:endParaRPr>
          </a:p>
        </p:txBody>
      </p:sp>
      <p:sp>
        <p:nvSpPr>
          <p:cNvPr id="7" name="6 CuadroTexto"/>
          <p:cNvSpPr txBox="1"/>
          <p:nvPr/>
        </p:nvSpPr>
        <p:spPr>
          <a:xfrm>
            <a:off x="539552" y="692696"/>
            <a:ext cx="7128792" cy="1046440"/>
          </a:xfrm>
          <a:prstGeom prst="rect">
            <a:avLst/>
          </a:prstGeom>
          <a:noFill/>
        </p:spPr>
        <p:txBody>
          <a:bodyPr wrap="square" rtlCol="0">
            <a:spAutoFit/>
          </a:bodyPr>
          <a:lstStyle/>
          <a:p>
            <a:pPr marL="457200" indent="-457200"/>
            <a:r>
              <a:rPr lang="es-ES" sz="2200" b="1" dirty="0" smtClean="0">
                <a:solidFill>
                  <a:srgbClr val="0070C0"/>
                </a:solidFill>
              </a:rPr>
              <a:t>Deuda</a:t>
            </a:r>
            <a:r>
              <a:rPr lang="es-ES" sz="2200" b="1" cap="small" dirty="0" smtClean="0">
                <a:solidFill>
                  <a:srgbClr val="0070C0"/>
                </a:solidFill>
              </a:rPr>
              <a:t> / PIB % </a:t>
            </a:r>
            <a:endParaRPr lang="es-CO" sz="3200" b="1" dirty="0"/>
          </a:p>
          <a:p>
            <a:pPr marL="457200" indent="-457200"/>
            <a:r>
              <a:rPr lang="es-CO" b="1" dirty="0"/>
              <a:t>Ejecutado Dic. 31 de </a:t>
            </a:r>
            <a:r>
              <a:rPr lang="es-CO" b="1" dirty="0" smtClean="0"/>
              <a:t>2012		</a:t>
            </a:r>
            <a:r>
              <a:rPr lang="es-CO" b="1" dirty="0"/>
              <a:t>Proyectado al 2023</a:t>
            </a:r>
            <a:endParaRPr lang="es-CO" dirty="0"/>
          </a:p>
          <a:p>
            <a:pPr marL="457200" indent="-457200"/>
            <a:endParaRPr lang="es-ES" sz="2000" b="1" dirty="0" smtClean="0">
              <a:solidFill>
                <a:srgbClr val="0070C0"/>
              </a:solidFill>
            </a:endParaRPr>
          </a:p>
        </p:txBody>
      </p:sp>
      <p:sp>
        <p:nvSpPr>
          <p:cNvPr id="16" name="15 CuadroTexto"/>
          <p:cNvSpPr txBox="1">
            <a:spLocks noChangeArrowheads="1"/>
          </p:cNvSpPr>
          <p:nvPr/>
        </p:nvSpPr>
        <p:spPr bwMode="auto">
          <a:xfrm>
            <a:off x="1597249" y="6093296"/>
            <a:ext cx="36464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sz="800" dirty="0"/>
              <a:t>Fuente: </a:t>
            </a:r>
            <a:r>
              <a:rPr lang="es-CO" sz="800" dirty="0" smtClean="0"/>
              <a:t>Dirección Distrital de Crédito Público.</a:t>
            </a:r>
          </a:p>
          <a:p>
            <a:pPr eaLnBrk="1" hangingPunct="1"/>
            <a:r>
              <a:rPr lang="es-CO" sz="800" dirty="0" smtClean="0"/>
              <a:t>Cálculos: Subdirección de Financiamiento con Otras Entidades.</a:t>
            </a:r>
            <a:endParaRPr lang="es-CO" sz="800" dirty="0"/>
          </a:p>
        </p:txBody>
      </p:sp>
      <p:pic>
        <p:nvPicPr>
          <p:cNvPr id="17" name="1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9802" y="2106512"/>
            <a:ext cx="4121862" cy="305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847" y="2071051"/>
            <a:ext cx="4078530" cy="292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17 Grupo"/>
          <p:cNvGrpSpPr/>
          <p:nvPr/>
        </p:nvGrpSpPr>
        <p:grpSpPr>
          <a:xfrm>
            <a:off x="3059832" y="6553200"/>
            <a:ext cx="2520338" cy="192956"/>
            <a:chOff x="3059832" y="6553200"/>
            <a:chExt cx="2520338" cy="192956"/>
          </a:xfrm>
        </p:grpSpPr>
        <p:sp>
          <p:nvSpPr>
            <p:cNvPr id="19" name="18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4499703"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1" name="20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2" name="21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3" name="22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4" name="23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5" name="24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2881529507"/>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4 Marcador de contenido"/>
          <p:cNvSpPr>
            <a:spLocks noGrp="1"/>
          </p:cNvSpPr>
          <p:nvPr>
            <p:ph idx="1"/>
          </p:nvPr>
        </p:nvSpPr>
        <p:spPr>
          <a:xfrm>
            <a:off x="3275856" y="116632"/>
            <a:ext cx="5868144" cy="576064"/>
          </a:xfrm>
        </p:spPr>
        <p:txBody>
          <a:bodyPr>
            <a:normAutofit/>
          </a:bodyPr>
          <a:lstStyle/>
          <a:p>
            <a:pPr algn="ctr">
              <a:lnSpc>
                <a:spcPct val="80000"/>
              </a:lnSpc>
              <a:buNone/>
              <a:defRPr/>
            </a:pPr>
            <a:r>
              <a:rPr lang="es-CO" sz="2900" b="1" dirty="0" smtClean="0">
                <a:solidFill>
                  <a:schemeClr val="bg1"/>
                </a:solidFill>
                <a:latin typeface="Arial" pitchFamily="34" charset="0"/>
                <a:cs typeface="Arial" pitchFamily="34" charset="0"/>
              </a:rPr>
              <a:t>Deuda Financiera</a:t>
            </a:r>
            <a:endParaRPr lang="es-ES" sz="2900" b="1" dirty="0" smtClean="0">
              <a:solidFill>
                <a:schemeClr val="bg1"/>
              </a:solidFill>
              <a:latin typeface="Arial" pitchFamily="34" charset="0"/>
              <a:cs typeface="Arial" pitchFamily="34" charset="0"/>
            </a:endParaRPr>
          </a:p>
        </p:txBody>
      </p:sp>
      <p:sp>
        <p:nvSpPr>
          <p:cNvPr id="15" name="14 CuadroTexto"/>
          <p:cNvSpPr txBox="1"/>
          <p:nvPr/>
        </p:nvSpPr>
        <p:spPr>
          <a:xfrm>
            <a:off x="683568" y="796642"/>
            <a:ext cx="7848872" cy="400110"/>
          </a:xfrm>
          <a:prstGeom prst="rect">
            <a:avLst/>
          </a:prstGeom>
          <a:noFill/>
        </p:spPr>
        <p:txBody>
          <a:bodyPr wrap="square" rtlCol="0">
            <a:spAutoFit/>
          </a:bodyPr>
          <a:lstStyle/>
          <a:p>
            <a:pPr marL="457200" indent="-457200"/>
            <a:r>
              <a:rPr lang="es-ES" sz="2000" b="1" cap="small" dirty="0">
                <a:solidFill>
                  <a:srgbClr val="0070C0"/>
                </a:solidFill>
                <a:latin typeface="Arial" pitchFamily="34" charset="0"/>
                <a:cs typeface="Arial" pitchFamily="34" charset="0"/>
              </a:rPr>
              <a:t>Posibles Fuentes de Financiación de Deuda por $4.3 billones</a:t>
            </a:r>
          </a:p>
        </p:txBody>
      </p:sp>
      <p:pic>
        <p:nvPicPr>
          <p:cNvPr id="16" name="1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sp>
        <p:nvSpPr>
          <p:cNvPr id="17" name="16 CuadroTexto"/>
          <p:cNvSpPr txBox="1">
            <a:spLocks noChangeArrowheads="1"/>
          </p:cNvSpPr>
          <p:nvPr/>
        </p:nvSpPr>
        <p:spPr bwMode="auto">
          <a:xfrm>
            <a:off x="2123728" y="5754742"/>
            <a:ext cx="3203849"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sz="800" dirty="0" smtClean="0"/>
              <a:t>Cifras en millones de pesos</a:t>
            </a:r>
          </a:p>
          <a:p>
            <a:pPr eaLnBrk="1" hangingPunct="1"/>
            <a:endParaRPr lang="es-CO" sz="500" dirty="0"/>
          </a:p>
          <a:p>
            <a:pPr eaLnBrk="1" hangingPunct="1"/>
            <a:r>
              <a:rPr lang="es-CO" sz="800" dirty="0" smtClean="0"/>
              <a:t>Fuente</a:t>
            </a:r>
            <a:r>
              <a:rPr lang="es-CO" sz="800" dirty="0"/>
              <a:t>: </a:t>
            </a:r>
            <a:r>
              <a:rPr lang="es-CO" sz="800" dirty="0" smtClean="0"/>
              <a:t>Dirección Distrital de Crédito Público.</a:t>
            </a:r>
          </a:p>
          <a:p>
            <a:pPr eaLnBrk="1" hangingPunct="1"/>
            <a:r>
              <a:rPr lang="es-CO" sz="800" dirty="0" smtClean="0"/>
              <a:t>Cálculos: Subdirección de Financiamiento con Otras Entidades.</a:t>
            </a:r>
            <a:endParaRPr lang="es-CO" sz="800" dirty="0"/>
          </a:p>
        </p:txBody>
      </p:sp>
      <p:sp>
        <p:nvSpPr>
          <p:cNvPr id="4" name="3 CuadroTexto"/>
          <p:cNvSpPr txBox="1"/>
          <p:nvPr/>
        </p:nvSpPr>
        <p:spPr>
          <a:xfrm>
            <a:off x="1403649" y="4205119"/>
            <a:ext cx="5976664" cy="400110"/>
          </a:xfrm>
          <a:prstGeom prst="rect">
            <a:avLst/>
          </a:prstGeom>
          <a:noFill/>
        </p:spPr>
        <p:txBody>
          <a:bodyPr wrap="square" rtlCol="0">
            <a:spAutoFit/>
          </a:bodyPr>
          <a:lstStyle/>
          <a:p>
            <a:pPr marL="457200" indent="-457200"/>
            <a:r>
              <a:rPr lang="es-CO" sz="2000" b="1" cap="small" dirty="0" smtClean="0">
                <a:solidFill>
                  <a:srgbClr val="0070C0"/>
                </a:solidFill>
                <a:latin typeface="Arial" pitchFamily="34" charset="0"/>
                <a:cs typeface="Arial" pitchFamily="34" charset="0"/>
              </a:rPr>
              <a:t>Distribución Nuevo Endeudamiento Por Años</a:t>
            </a:r>
            <a:endParaRPr lang="es-CO" sz="2000" b="1" cap="small" dirty="0">
              <a:solidFill>
                <a:srgbClr val="0070C0"/>
              </a:solidFill>
              <a:latin typeface="Arial" pitchFamily="34" charset="0"/>
              <a:cs typeface="Arial" pitchFamily="34" charset="0"/>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022" y="1319060"/>
            <a:ext cx="4306002" cy="2191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117" y="4797152"/>
            <a:ext cx="62769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5353" y="1308796"/>
            <a:ext cx="3480567" cy="2201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17 Grupo"/>
          <p:cNvGrpSpPr/>
          <p:nvPr/>
        </p:nvGrpSpPr>
        <p:grpSpPr>
          <a:xfrm>
            <a:off x="3059832" y="6553200"/>
            <a:ext cx="2520338" cy="192956"/>
            <a:chOff x="3059832" y="6553200"/>
            <a:chExt cx="2520338" cy="192956"/>
          </a:xfrm>
        </p:grpSpPr>
        <p:sp>
          <p:nvSpPr>
            <p:cNvPr id="19" name="18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4499703"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1" name="20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2" name="21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3" name="22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4" name="23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5" name="24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480134946"/>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4 Marcador de contenido"/>
          <p:cNvSpPr>
            <a:spLocks noGrp="1"/>
          </p:cNvSpPr>
          <p:nvPr>
            <p:ph idx="1"/>
          </p:nvPr>
        </p:nvSpPr>
        <p:spPr>
          <a:xfrm>
            <a:off x="3275856" y="116632"/>
            <a:ext cx="5868144" cy="576064"/>
          </a:xfrm>
        </p:spPr>
        <p:txBody>
          <a:bodyPr>
            <a:normAutofit fontScale="85000" lnSpcReduction="10000"/>
          </a:bodyPr>
          <a:lstStyle/>
          <a:p>
            <a:pPr algn="ctr">
              <a:lnSpc>
                <a:spcPct val="80000"/>
              </a:lnSpc>
              <a:buNone/>
              <a:defRPr/>
            </a:pPr>
            <a:r>
              <a:rPr lang="es-CO" sz="2900" b="1" dirty="0">
                <a:solidFill>
                  <a:schemeClr val="bg1"/>
                </a:solidFill>
                <a:latin typeface="Arial" pitchFamily="34" charset="0"/>
                <a:cs typeface="Arial" pitchFamily="34" charset="0"/>
              </a:rPr>
              <a:t>Distribución de Recursos del Crédito</a:t>
            </a:r>
            <a:endParaRPr lang="es-ES" sz="2900" b="1" dirty="0">
              <a:solidFill>
                <a:schemeClr val="bg1"/>
              </a:solidFill>
              <a:latin typeface="Arial" pitchFamily="34" charset="0"/>
              <a:cs typeface="Arial" pitchFamily="34" charset="0"/>
            </a:endParaRPr>
          </a:p>
          <a:p>
            <a:pPr algn="ctr">
              <a:lnSpc>
                <a:spcPct val="80000"/>
              </a:lnSpc>
              <a:buNone/>
              <a:defRPr/>
            </a:pPr>
            <a:endParaRPr lang="es-ES" sz="2900" b="1" dirty="0" smtClean="0">
              <a:solidFill>
                <a:schemeClr val="bg1"/>
              </a:solidFill>
              <a:latin typeface="Arial" pitchFamily="34" charset="0"/>
              <a:cs typeface="Arial" pitchFamily="34" charset="0"/>
            </a:endParaRPr>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sp>
        <p:nvSpPr>
          <p:cNvPr id="15" name="14 CuadroTexto"/>
          <p:cNvSpPr txBox="1">
            <a:spLocks noChangeArrowheads="1"/>
          </p:cNvSpPr>
          <p:nvPr/>
        </p:nvSpPr>
        <p:spPr bwMode="auto">
          <a:xfrm>
            <a:off x="1597249" y="6093296"/>
            <a:ext cx="36464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sz="800" dirty="0"/>
              <a:t>Fuente: Dirección Distrital de Presupuesto</a:t>
            </a:r>
          </a:p>
          <a:p>
            <a:pPr eaLnBrk="1" hangingPunct="1"/>
            <a:endParaRPr lang="es-CO" sz="800" dirty="0"/>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423" y="836712"/>
            <a:ext cx="4824825" cy="503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16 Grupo"/>
          <p:cNvGrpSpPr/>
          <p:nvPr/>
        </p:nvGrpSpPr>
        <p:grpSpPr>
          <a:xfrm>
            <a:off x="3059832" y="6553200"/>
            <a:ext cx="2520338" cy="192956"/>
            <a:chOff x="3059832" y="6553200"/>
            <a:chExt cx="2520338" cy="192956"/>
          </a:xfrm>
        </p:grpSpPr>
        <p:sp>
          <p:nvSpPr>
            <p:cNvPr id="18" name="17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4499703"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1" name="20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2" name="21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3" name="22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4" name="23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2699611287"/>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324920" y="2276872"/>
            <a:ext cx="8568952" cy="1650325"/>
          </a:xfrm>
          <a:prstGeom prst="rect">
            <a:avLst/>
          </a:prstGeom>
          <a:noFill/>
          <a:ln w="9525">
            <a:noFill/>
            <a:miter lim="800000"/>
            <a:headEnd/>
            <a:tailEnd/>
          </a:ln>
          <a:effectLst/>
        </p:spPr>
        <p:txBody>
          <a:bodyPr wrap="square" lIns="92075" tIns="46038" rIns="92075" bIns="46038">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lnSpc>
                <a:spcPct val="90000"/>
              </a:lnSpc>
              <a:spcBef>
                <a:spcPct val="50000"/>
              </a:spcBef>
              <a:defRPr/>
            </a:pPr>
            <a:r>
              <a:rPr lang="es-ES" sz="4400" b="1" dirty="0">
                <a:solidFill>
                  <a:schemeClr val="accent1">
                    <a:lumMod val="75000"/>
                  </a:schemeClr>
                </a:solidFill>
                <a:latin typeface="Arial" pitchFamily="34" charset="0"/>
                <a:cs typeface="Arial" pitchFamily="34" charset="0"/>
              </a:rPr>
              <a:t>6</a:t>
            </a:r>
            <a:r>
              <a:rPr lang="es-ES" sz="4400" b="1" dirty="0" smtClean="0">
                <a:solidFill>
                  <a:schemeClr val="accent1">
                    <a:lumMod val="75000"/>
                  </a:schemeClr>
                </a:solidFill>
                <a:latin typeface="Arial" pitchFamily="34" charset="0"/>
                <a:cs typeface="Arial" pitchFamily="34" charset="0"/>
              </a:rPr>
              <a:t>. Megaproyectos</a:t>
            </a:r>
            <a:endParaRPr lang="es-ES" sz="4400" b="1" dirty="0">
              <a:solidFill>
                <a:schemeClr val="accent1">
                  <a:lumMod val="75000"/>
                </a:schemeClr>
              </a:solidFill>
              <a:latin typeface="Arial" pitchFamily="34" charset="0"/>
              <a:cs typeface="Arial" pitchFamily="34" charset="0"/>
            </a:endParaRPr>
          </a:p>
          <a:p>
            <a:pPr algn="ctr">
              <a:lnSpc>
                <a:spcPct val="90000"/>
              </a:lnSpc>
              <a:spcBef>
                <a:spcPct val="50000"/>
              </a:spcBef>
              <a:defRPr/>
            </a:pPr>
            <a:endParaRPr lang="es-ES" sz="4400" b="1" dirty="0">
              <a:solidFill>
                <a:schemeClr val="accent1">
                  <a:lumMod val="75000"/>
                </a:schemeClr>
              </a:solidFill>
              <a:latin typeface="Arial" pitchFamily="34" charset="0"/>
              <a:cs typeface="Arial" pitchFamily="34" charset="0"/>
            </a:endParaRPr>
          </a:p>
        </p:txBody>
      </p:sp>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grpSp>
        <p:nvGrpSpPr>
          <p:cNvPr id="12" name="11 Grupo"/>
          <p:cNvGrpSpPr/>
          <p:nvPr/>
        </p:nvGrpSpPr>
        <p:grpSpPr>
          <a:xfrm>
            <a:off x="3059832" y="6553200"/>
            <a:ext cx="2520338" cy="192956"/>
            <a:chOff x="3059832" y="6553200"/>
            <a:chExt cx="2520338" cy="192956"/>
          </a:xfrm>
        </p:grpSpPr>
        <p:sp>
          <p:nvSpPr>
            <p:cNvPr id="13" name="12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4859801"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5" name="24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6" name="25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7" name="26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8" name="27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183678881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492696" y="116632"/>
            <a:ext cx="5111750" cy="764704"/>
          </a:xfrm>
        </p:spPr>
        <p:txBody>
          <a:bodyPr>
            <a:normAutofit lnSpcReduction="10000"/>
          </a:bodyPr>
          <a:lstStyle/>
          <a:p>
            <a:pPr algn="ctr">
              <a:lnSpc>
                <a:spcPct val="80000"/>
              </a:lnSpc>
              <a:buNone/>
              <a:defRPr/>
            </a:pPr>
            <a:r>
              <a:rPr lang="es-ES" sz="2900" b="1" dirty="0" smtClean="0">
                <a:solidFill>
                  <a:schemeClr val="bg1"/>
                </a:solidFill>
                <a:latin typeface="Arial" pitchFamily="34" charset="0"/>
                <a:cs typeface="Arial" pitchFamily="34" charset="0"/>
              </a:rPr>
              <a:t>Principales sectores económicos</a:t>
            </a:r>
            <a:endParaRPr lang="es-ES" sz="2900" b="1" dirty="0">
              <a:solidFill>
                <a:schemeClr val="bg1"/>
              </a:solidFill>
              <a:latin typeface="Arial" pitchFamily="34" charset="0"/>
              <a:cs typeface="Arial" pitchFamily="34" charset="0"/>
            </a:endParaRPr>
          </a:p>
        </p:txBody>
      </p:sp>
      <p:sp>
        <p:nvSpPr>
          <p:cNvPr id="8" name="32 Título"/>
          <p:cNvSpPr txBox="1">
            <a:spLocks/>
          </p:cNvSpPr>
          <p:nvPr/>
        </p:nvSpPr>
        <p:spPr>
          <a:xfrm>
            <a:off x="6300192" y="2780928"/>
            <a:ext cx="2131928" cy="1362075"/>
          </a:xfrm>
          <a:prstGeom prst="rect">
            <a:avLst/>
          </a:prstGeom>
        </p:spPr>
        <p:txBody>
          <a:bodyPr/>
          <a:lstStyle/>
          <a:p>
            <a:pPr algn="ctr">
              <a:lnSpc>
                <a:spcPct val="90000"/>
              </a:lnSpc>
              <a:spcBef>
                <a:spcPct val="50000"/>
              </a:spcBef>
              <a:defRPr/>
            </a:pPr>
            <a:endParaRPr lang="es-ES" sz="4000" b="1" dirty="0">
              <a:solidFill>
                <a:srgbClr val="0070C0"/>
              </a:solidFill>
              <a:effectLst>
                <a:outerShdw blurRad="38100" dist="38100" dir="2700000" algn="tl">
                  <a:srgbClr val="C0C0C0"/>
                </a:outerShdw>
              </a:effectLst>
              <a:latin typeface="Arial" pitchFamily="34" charset="0"/>
            </a:endParaRPr>
          </a:p>
        </p:txBody>
      </p:sp>
      <p:sp>
        <p:nvSpPr>
          <p:cNvPr id="11" name="9 CuadroTexto"/>
          <p:cNvSpPr txBox="1">
            <a:spLocks noChangeArrowheads="1"/>
          </p:cNvSpPr>
          <p:nvPr/>
        </p:nvSpPr>
        <p:spPr bwMode="auto">
          <a:xfrm>
            <a:off x="5796135" y="2204864"/>
            <a:ext cx="280831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s-CO" sz="2000" dirty="0" smtClean="0">
                <a:cs typeface="Arial" charset="0"/>
              </a:rPr>
              <a:t>Los </a:t>
            </a:r>
            <a:r>
              <a:rPr lang="es-CO" sz="2000" dirty="0">
                <a:cs typeface="Arial" charset="0"/>
              </a:rPr>
              <a:t>ciclos de la industria </a:t>
            </a:r>
            <a:r>
              <a:rPr lang="es-CO" sz="2000" dirty="0" smtClean="0">
                <a:cs typeface="Arial" charset="0"/>
              </a:rPr>
              <a:t>están </a:t>
            </a:r>
            <a:r>
              <a:rPr lang="es-CO" sz="2000" dirty="0">
                <a:cs typeface="Arial" charset="0"/>
              </a:rPr>
              <a:t>asociados al ciclo económico general, determinado a su vez en buena parte por el contexto macroeconómico </a:t>
            </a:r>
            <a:r>
              <a:rPr lang="es-CO" sz="2000" dirty="0" smtClean="0">
                <a:cs typeface="Arial" charset="0"/>
              </a:rPr>
              <a:t>mundial. </a:t>
            </a:r>
            <a:endParaRPr lang="es-CO" sz="2000" dirty="0">
              <a:cs typeface="Arial" charset="0"/>
            </a:endParaRPr>
          </a:p>
        </p:txBody>
      </p:sp>
      <p:sp>
        <p:nvSpPr>
          <p:cNvPr id="12" name="11 Rectángulo"/>
          <p:cNvSpPr/>
          <p:nvPr/>
        </p:nvSpPr>
        <p:spPr>
          <a:xfrm>
            <a:off x="1043608" y="1384893"/>
            <a:ext cx="3996241" cy="590931"/>
          </a:xfrm>
          <a:prstGeom prst="rect">
            <a:avLst/>
          </a:prstGeom>
        </p:spPr>
        <p:txBody>
          <a:bodyPr wrap="square">
            <a:spAutoFit/>
          </a:bodyPr>
          <a:lstStyle/>
          <a:p>
            <a:pPr algn="ctr">
              <a:lnSpc>
                <a:spcPct val="90000"/>
              </a:lnSpc>
              <a:spcBef>
                <a:spcPts val="0"/>
              </a:spcBef>
              <a:defRPr/>
            </a:pPr>
            <a:r>
              <a:rPr lang="es-ES" b="1" dirty="0" smtClean="0">
                <a:solidFill>
                  <a:srgbClr val="0070C0"/>
                </a:solidFill>
                <a:effectLst>
                  <a:outerShdw blurRad="38100" dist="38100" dir="2700000" algn="tl">
                    <a:srgbClr val="C0C0C0"/>
                  </a:outerShdw>
                </a:effectLst>
                <a:latin typeface="Arial" pitchFamily="34" charset="0"/>
              </a:rPr>
              <a:t>Variación real 12 meses  de la producción industrial </a:t>
            </a:r>
            <a:endParaRPr lang="es-MX" b="1" dirty="0">
              <a:solidFill>
                <a:srgbClr val="0070C0"/>
              </a:solidFill>
              <a:effectLst>
                <a:outerShdw blurRad="38100" dist="38100" dir="2700000" algn="tl">
                  <a:srgbClr val="C0C0C0"/>
                </a:outerShdw>
              </a:effectLst>
              <a:latin typeface="Arial" pitchFamily="34" charset="0"/>
            </a:endParaRPr>
          </a:p>
        </p:txBody>
      </p:sp>
      <p:sp>
        <p:nvSpPr>
          <p:cNvPr id="13" name="14 CuadroTexto"/>
          <p:cNvSpPr txBox="1">
            <a:spLocks noChangeArrowheads="1"/>
          </p:cNvSpPr>
          <p:nvPr/>
        </p:nvSpPr>
        <p:spPr bwMode="auto">
          <a:xfrm>
            <a:off x="1197791" y="5497683"/>
            <a:ext cx="36464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sz="800" dirty="0"/>
              <a:t>Fuente: </a:t>
            </a:r>
            <a:r>
              <a:rPr lang="es-ES" sz="800" dirty="0" smtClean="0"/>
              <a:t>DANE. </a:t>
            </a:r>
            <a:endParaRPr lang="es-CO" sz="800" dirty="0"/>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grpSp>
        <p:nvGrpSpPr>
          <p:cNvPr id="14" name="13 Grupo"/>
          <p:cNvGrpSpPr/>
          <p:nvPr/>
        </p:nvGrpSpPr>
        <p:grpSpPr>
          <a:xfrm>
            <a:off x="3059832" y="6553200"/>
            <a:ext cx="2520338" cy="192956"/>
            <a:chOff x="3059832" y="6553200"/>
            <a:chExt cx="2520338" cy="192956"/>
          </a:xfrm>
        </p:grpSpPr>
        <p:sp>
          <p:nvSpPr>
            <p:cNvPr id="15" name="14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1" name="20 Cheurón"/>
            <p:cNvSpPr/>
            <p:nvPr/>
          </p:nvSpPr>
          <p:spPr bwMode="auto">
            <a:xfrm>
              <a:off x="3059832" y="655724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graphicFrame>
        <p:nvGraphicFramePr>
          <p:cNvPr id="23" name="22 Gráfico"/>
          <p:cNvGraphicFramePr/>
          <p:nvPr>
            <p:extLst>
              <p:ext uri="{D42A27DB-BD31-4B8C-83A1-F6EECF244321}">
                <p14:modId xmlns:p14="http://schemas.microsoft.com/office/powerpoint/2010/main" val="4040280087"/>
              </p:ext>
            </p:extLst>
          </p:nvPr>
        </p:nvGraphicFramePr>
        <p:xfrm>
          <a:off x="828121" y="1975824"/>
          <a:ext cx="4572000" cy="3469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86537695"/>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683568" y="796642"/>
            <a:ext cx="7848872" cy="769441"/>
          </a:xfrm>
          <a:prstGeom prst="rect">
            <a:avLst/>
          </a:prstGeom>
          <a:noFill/>
        </p:spPr>
        <p:txBody>
          <a:bodyPr wrap="square" rtlCol="0">
            <a:spAutoFit/>
          </a:bodyPr>
          <a:lstStyle/>
          <a:p>
            <a:pPr marL="457200" indent="-457200"/>
            <a:r>
              <a:rPr lang="es-CO" sz="2200" b="1" dirty="0">
                <a:solidFill>
                  <a:srgbClr val="0070C0"/>
                </a:solidFill>
                <a:latin typeface="Arial" pitchFamily="34" charset="0"/>
                <a:cs typeface="Arial" pitchFamily="34" charset="0"/>
              </a:rPr>
              <a:t>Proyectos Sector Movilidad</a:t>
            </a:r>
          </a:p>
          <a:p>
            <a:pPr marL="457200" indent="-457200"/>
            <a:endParaRPr lang="es-ES" sz="2200" cap="small" dirty="0"/>
          </a:p>
        </p:txBody>
      </p:sp>
      <p:sp>
        <p:nvSpPr>
          <p:cNvPr id="21" name="4 Marcador de contenido"/>
          <p:cNvSpPr>
            <a:spLocks noGrp="1"/>
          </p:cNvSpPr>
          <p:nvPr>
            <p:ph idx="1"/>
          </p:nvPr>
        </p:nvSpPr>
        <p:spPr>
          <a:xfrm>
            <a:off x="3275856" y="116632"/>
            <a:ext cx="5868144" cy="576064"/>
          </a:xfrm>
        </p:spPr>
        <p:txBody>
          <a:bodyPr>
            <a:normAutofit/>
          </a:bodyPr>
          <a:lstStyle/>
          <a:p>
            <a:pPr algn="ctr">
              <a:lnSpc>
                <a:spcPct val="80000"/>
              </a:lnSpc>
              <a:buNone/>
              <a:defRPr/>
            </a:pPr>
            <a:r>
              <a:rPr lang="es-CO" sz="2900" b="1" dirty="0" smtClean="0">
                <a:solidFill>
                  <a:schemeClr val="bg1"/>
                </a:solidFill>
                <a:latin typeface="Arial" pitchFamily="34" charset="0"/>
                <a:cs typeface="Arial" pitchFamily="34" charset="0"/>
              </a:rPr>
              <a:t>Megaproyectos</a:t>
            </a:r>
            <a:endParaRPr lang="es-ES" sz="2900" b="1" dirty="0" smtClean="0">
              <a:solidFill>
                <a:schemeClr val="bg1"/>
              </a:solidFill>
              <a:latin typeface="Arial" pitchFamily="34" charset="0"/>
              <a:cs typeface="Arial" pitchFamily="34" charset="0"/>
            </a:endParaRP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4125" y="1166813"/>
            <a:ext cx="6634163"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grpSp>
        <p:nvGrpSpPr>
          <p:cNvPr id="14" name="13 Grupo"/>
          <p:cNvGrpSpPr/>
          <p:nvPr/>
        </p:nvGrpSpPr>
        <p:grpSpPr>
          <a:xfrm>
            <a:off x="3059832" y="6553200"/>
            <a:ext cx="2520338" cy="192956"/>
            <a:chOff x="3059832" y="6553200"/>
            <a:chExt cx="2520338" cy="192956"/>
          </a:xfrm>
        </p:grpSpPr>
        <p:sp>
          <p:nvSpPr>
            <p:cNvPr id="15" name="14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4859801"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0" name="29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1" name="30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730435632"/>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683568" y="796642"/>
            <a:ext cx="7848872" cy="430887"/>
          </a:xfrm>
          <a:prstGeom prst="rect">
            <a:avLst/>
          </a:prstGeom>
          <a:noFill/>
        </p:spPr>
        <p:txBody>
          <a:bodyPr wrap="square" rtlCol="0">
            <a:spAutoFit/>
          </a:bodyPr>
          <a:lstStyle/>
          <a:p>
            <a:pPr marL="457200" indent="-457200"/>
            <a:r>
              <a:rPr lang="es-CO" sz="2200" b="1" dirty="0">
                <a:solidFill>
                  <a:srgbClr val="0070C0"/>
                </a:solidFill>
                <a:latin typeface="Arial" pitchFamily="34" charset="0"/>
                <a:cs typeface="Arial" pitchFamily="34" charset="0"/>
              </a:rPr>
              <a:t>Proyectos Sector Movilidad</a:t>
            </a:r>
            <a:endParaRPr lang="es-ES" sz="2200" b="1" cap="small" dirty="0">
              <a:solidFill>
                <a:srgbClr val="0070C0"/>
              </a:solidFill>
            </a:endParaRPr>
          </a:p>
        </p:txBody>
      </p:sp>
      <p:sp>
        <p:nvSpPr>
          <p:cNvPr id="17" name="5 Marcador de contenido"/>
          <p:cNvSpPr>
            <a:spLocks noGrp="1"/>
          </p:cNvSpPr>
          <p:nvPr>
            <p:ph idx="1"/>
          </p:nvPr>
        </p:nvSpPr>
        <p:spPr>
          <a:xfrm>
            <a:off x="899592" y="1700808"/>
            <a:ext cx="7416824" cy="4320480"/>
          </a:xfrm>
        </p:spPr>
        <p:txBody>
          <a:bodyPr>
            <a:normAutofit/>
          </a:bodyPr>
          <a:lstStyle/>
          <a:p>
            <a:pPr algn="just"/>
            <a:r>
              <a:rPr lang="es-CO" sz="1800" dirty="0">
                <a:latin typeface="Arial" pitchFamily="34" charset="0"/>
                <a:cs typeface="Arial" pitchFamily="34" charset="0"/>
              </a:rPr>
              <a:t>Se requiere de un esfuerzo conjunto de Nación y Distrito  para incluir los proyectos contemplados en Plan de Desarrollo por $ 10.6 billones.</a:t>
            </a:r>
          </a:p>
          <a:p>
            <a:pPr algn="just"/>
            <a:r>
              <a:rPr lang="es-CO" sz="1800" dirty="0">
                <a:latin typeface="Arial" pitchFamily="34" charset="0"/>
                <a:cs typeface="Arial" pitchFamily="34" charset="0"/>
              </a:rPr>
              <a:t>Plan de Desarrollo “Bogotá Humana” establece dos redes de Metro.</a:t>
            </a:r>
          </a:p>
          <a:p>
            <a:pPr indent="19050" algn="just">
              <a:buFont typeface="Wingdings" pitchFamily="2" charset="2"/>
              <a:buChar char="ü"/>
            </a:pPr>
            <a:r>
              <a:rPr lang="es-CO" sz="1800" dirty="0" smtClean="0">
                <a:latin typeface="Arial" pitchFamily="34" charset="0"/>
                <a:cs typeface="Arial" pitchFamily="34" charset="0"/>
              </a:rPr>
              <a:t>	Red </a:t>
            </a:r>
            <a:r>
              <a:rPr lang="es-CO" sz="1800" dirty="0">
                <a:latin typeface="Arial" pitchFamily="34" charset="0"/>
                <a:cs typeface="Arial" pitchFamily="34" charset="0"/>
              </a:rPr>
              <a:t>de Metro Pesado</a:t>
            </a:r>
          </a:p>
          <a:p>
            <a:pPr indent="19050" algn="just">
              <a:buFont typeface="Wingdings" pitchFamily="2" charset="2"/>
              <a:buChar char="ü"/>
            </a:pPr>
            <a:r>
              <a:rPr lang="es-CO" sz="1800" dirty="0">
                <a:latin typeface="Arial" pitchFamily="34" charset="0"/>
                <a:cs typeface="Arial" pitchFamily="34" charset="0"/>
              </a:rPr>
              <a:t>    </a:t>
            </a:r>
            <a:r>
              <a:rPr lang="es-CO" sz="1800" dirty="0" smtClean="0">
                <a:latin typeface="Arial" pitchFamily="34" charset="0"/>
                <a:cs typeface="Arial" pitchFamily="34" charset="0"/>
              </a:rPr>
              <a:t>   Red </a:t>
            </a:r>
            <a:r>
              <a:rPr lang="es-CO" sz="1800" dirty="0">
                <a:latin typeface="Arial" pitchFamily="34" charset="0"/>
                <a:cs typeface="Arial" pitchFamily="34" charset="0"/>
              </a:rPr>
              <a:t>de Metro Ligero</a:t>
            </a:r>
          </a:p>
          <a:p>
            <a:pPr algn="just"/>
            <a:r>
              <a:rPr lang="es-CO" sz="1800" dirty="0">
                <a:latin typeface="Arial" pitchFamily="34" charset="0"/>
                <a:cs typeface="Arial" pitchFamily="34" charset="0"/>
              </a:rPr>
              <a:t>Se mantiene prioridad al trazado de la Primera Línea del Metro – PLM definido como resultado de Diseño Conceptual.</a:t>
            </a:r>
          </a:p>
          <a:p>
            <a:pPr marL="457200" lvl="1" indent="0" algn="just">
              <a:buNone/>
            </a:pPr>
            <a:endParaRPr lang="es-CO" sz="1800" dirty="0" smtClean="0">
              <a:latin typeface="Arial" pitchFamily="34" charset="0"/>
              <a:cs typeface="Arial" pitchFamily="34" charset="0"/>
            </a:endParaRPr>
          </a:p>
          <a:p>
            <a:pPr marL="457200" lvl="1" indent="0" algn="just">
              <a:buNone/>
            </a:pPr>
            <a:endParaRPr lang="es-CO" sz="1400" dirty="0" smtClean="0">
              <a:latin typeface="Arial" pitchFamily="34" charset="0"/>
              <a:cs typeface="Arial" pitchFamily="34" charset="0"/>
            </a:endParaRPr>
          </a:p>
          <a:p>
            <a:pPr lvl="1" algn="just">
              <a:buFont typeface="Wingdings" pitchFamily="2" charset="2"/>
              <a:buChar char="Ø"/>
            </a:pPr>
            <a:endParaRPr lang="es-CO" sz="1400" dirty="0" smtClean="0">
              <a:latin typeface="Arial" pitchFamily="34" charset="0"/>
              <a:cs typeface="Arial" pitchFamily="34" charset="0"/>
            </a:endParaRPr>
          </a:p>
          <a:p>
            <a:pPr marL="457200" lvl="1" indent="0" algn="just">
              <a:buNone/>
            </a:pPr>
            <a:endParaRPr lang="es-ES" sz="1100" dirty="0">
              <a:latin typeface="Arial" pitchFamily="34" charset="0"/>
              <a:cs typeface="Arial" pitchFamily="34" charset="0"/>
            </a:endParaRPr>
          </a:p>
        </p:txBody>
      </p:sp>
      <p:sp>
        <p:nvSpPr>
          <p:cNvPr id="21" name="4 Marcador de contenido"/>
          <p:cNvSpPr>
            <a:spLocks noGrp="1"/>
          </p:cNvSpPr>
          <p:nvPr>
            <p:ph idx="1"/>
          </p:nvPr>
        </p:nvSpPr>
        <p:spPr>
          <a:xfrm>
            <a:off x="3275856" y="116632"/>
            <a:ext cx="5868144" cy="576064"/>
          </a:xfrm>
        </p:spPr>
        <p:txBody>
          <a:bodyPr>
            <a:normAutofit/>
          </a:bodyPr>
          <a:lstStyle/>
          <a:p>
            <a:pPr algn="ctr">
              <a:lnSpc>
                <a:spcPct val="80000"/>
              </a:lnSpc>
              <a:buNone/>
              <a:defRPr/>
            </a:pPr>
            <a:r>
              <a:rPr lang="es-CO" sz="2900" b="1" dirty="0" smtClean="0">
                <a:solidFill>
                  <a:schemeClr val="bg1"/>
                </a:solidFill>
                <a:latin typeface="Arial" pitchFamily="34" charset="0"/>
                <a:cs typeface="Arial" pitchFamily="34" charset="0"/>
              </a:rPr>
              <a:t>Megaproyectos</a:t>
            </a:r>
            <a:endParaRPr lang="es-ES" sz="2900" b="1" dirty="0" smtClean="0">
              <a:solidFill>
                <a:schemeClr val="bg1"/>
              </a:solidFill>
              <a:latin typeface="Arial" pitchFamily="34" charset="0"/>
              <a:cs typeface="Arial" pitchFamily="34" charset="0"/>
            </a:endParaRPr>
          </a:p>
        </p:txBody>
      </p:sp>
      <p:pic>
        <p:nvPicPr>
          <p:cNvPr id="13" name="1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grpSp>
        <p:nvGrpSpPr>
          <p:cNvPr id="14" name="13 Grupo"/>
          <p:cNvGrpSpPr/>
          <p:nvPr/>
        </p:nvGrpSpPr>
        <p:grpSpPr>
          <a:xfrm>
            <a:off x="3059832" y="6553200"/>
            <a:ext cx="2520338" cy="192956"/>
            <a:chOff x="3059832" y="6553200"/>
            <a:chExt cx="2520338" cy="192956"/>
          </a:xfrm>
        </p:grpSpPr>
        <p:sp>
          <p:nvSpPr>
            <p:cNvPr id="15" name="14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4859801"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0" name="29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1" name="30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2" name="31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2200519613"/>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683568" y="796642"/>
            <a:ext cx="7848872" cy="769441"/>
          </a:xfrm>
          <a:prstGeom prst="rect">
            <a:avLst/>
          </a:prstGeom>
          <a:noFill/>
        </p:spPr>
        <p:txBody>
          <a:bodyPr wrap="square" rtlCol="0">
            <a:spAutoFit/>
          </a:bodyPr>
          <a:lstStyle/>
          <a:p>
            <a:pPr marL="457200" indent="-457200"/>
            <a:r>
              <a:rPr lang="es-ES" sz="2200" b="1" dirty="0">
                <a:solidFill>
                  <a:srgbClr val="0070C0"/>
                </a:solidFill>
              </a:rPr>
              <a:t>Estado del proyecto Metro</a:t>
            </a:r>
            <a:endParaRPr lang="es-CO" sz="2200" b="1" dirty="0">
              <a:solidFill>
                <a:srgbClr val="0070C0"/>
              </a:solidFill>
            </a:endParaRPr>
          </a:p>
          <a:p>
            <a:pPr marL="457200" indent="-457200"/>
            <a:endParaRPr lang="es-ES" sz="2200" cap="small" dirty="0"/>
          </a:p>
        </p:txBody>
      </p:sp>
      <p:sp>
        <p:nvSpPr>
          <p:cNvPr id="17" name="5 Marcador de contenido"/>
          <p:cNvSpPr>
            <a:spLocks noGrp="1"/>
          </p:cNvSpPr>
          <p:nvPr>
            <p:ph idx="1"/>
          </p:nvPr>
        </p:nvSpPr>
        <p:spPr>
          <a:xfrm>
            <a:off x="4608004" y="1370706"/>
            <a:ext cx="3857374" cy="4362549"/>
          </a:xfrm>
        </p:spPr>
        <p:txBody>
          <a:bodyPr>
            <a:normAutofit/>
          </a:bodyPr>
          <a:lstStyle/>
          <a:p>
            <a:pPr algn="just"/>
            <a:r>
              <a:rPr lang="es-CO" sz="1800" dirty="0">
                <a:latin typeface="Arial" pitchFamily="34" charset="0"/>
                <a:cs typeface="Arial" pitchFamily="34" charset="0"/>
              </a:rPr>
              <a:t>Se ajusto trazado según recomendaciones de Comité de Seguimiento establecido con </a:t>
            </a:r>
            <a:r>
              <a:rPr lang="es-CO" sz="1800" dirty="0" smtClean="0">
                <a:latin typeface="Arial" pitchFamily="34" charset="0"/>
                <a:cs typeface="Arial" pitchFamily="34" charset="0"/>
              </a:rPr>
              <a:t>Nación.</a:t>
            </a:r>
          </a:p>
          <a:p>
            <a:pPr algn="just"/>
            <a:r>
              <a:rPr lang="es-CO" sz="1800" dirty="0">
                <a:latin typeface="Arial" pitchFamily="34" charset="0"/>
                <a:cs typeface="Arial" pitchFamily="34" charset="0"/>
              </a:rPr>
              <a:t>Se establecen acuerdos sobre trazado partiendo desde </a:t>
            </a:r>
            <a:r>
              <a:rPr lang="es-CO" sz="1800" dirty="0" err="1">
                <a:latin typeface="Arial" pitchFamily="34" charset="0"/>
                <a:cs typeface="Arial" pitchFamily="34" charset="0"/>
              </a:rPr>
              <a:t>Tintal</a:t>
            </a:r>
            <a:r>
              <a:rPr lang="es-CO" sz="1800" dirty="0">
                <a:latin typeface="Arial" pitchFamily="34" charset="0"/>
                <a:cs typeface="Arial" pitchFamily="34" charset="0"/>
              </a:rPr>
              <a:t> y culminando en corredor férreo con Calle 127 para efectos del estudio, se modifica igualmente el eje en el centro de la ciudad prolongando la línea hasta la Calle 1 (zona Hospitales) donde se dirige a occidente a buscar corredor férreo</a:t>
            </a:r>
            <a:r>
              <a:rPr lang="es-CO" sz="1800" dirty="0" smtClean="0">
                <a:latin typeface="Arial" pitchFamily="34" charset="0"/>
                <a:cs typeface="Arial" pitchFamily="34" charset="0"/>
              </a:rPr>
              <a:t>.</a:t>
            </a:r>
            <a:endParaRPr lang="es-CO" sz="1800" dirty="0">
              <a:latin typeface="Arial" pitchFamily="34" charset="0"/>
              <a:cs typeface="Arial" pitchFamily="34" charset="0"/>
            </a:endParaRPr>
          </a:p>
        </p:txBody>
      </p:sp>
      <p:sp>
        <p:nvSpPr>
          <p:cNvPr id="21" name="4 Marcador de contenido"/>
          <p:cNvSpPr>
            <a:spLocks noGrp="1"/>
          </p:cNvSpPr>
          <p:nvPr>
            <p:ph idx="1"/>
          </p:nvPr>
        </p:nvSpPr>
        <p:spPr>
          <a:xfrm>
            <a:off x="3275856" y="116632"/>
            <a:ext cx="5868144" cy="576064"/>
          </a:xfrm>
        </p:spPr>
        <p:txBody>
          <a:bodyPr>
            <a:normAutofit/>
          </a:bodyPr>
          <a:lstStyle/>
          <a:p>
            <a:pPr algn="ctr">
              <a:lnSpc>
                <a:spcPct val="80000"/>
              </a:lnSpc>
              <a:buNone/>
              <a:defRPr/>
            </a:pPr>
            <a:r>
              <a:rPr lang="es-CO" sz="2900" b="1" dirty="0" smtClean="0">
                <a:solidFill>
                  <a:schemeClr val="bg1"/>
                </a:solidFill>
                <a:latin typeface="Arial" pitchFamily="34" charset="0"/>
                <a:cs typeface="Arial" pitchFamily="34" charset="0"/>
              </a:rPr>
              <a:t>Megaproyectos</a:t>
            </a:r>
            <a:endParaRPr lang="es-ES" sz="2900" b="1" dirty="0" smtClean="0">
              <a:solidFill>
                <a:schemeClr val="bg1"/>
              </a:solidFill>
              <a:latin typeface="Arial" pitchFamily="34" charset="0"/>
              <a:cs typeface="Arial"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408" y="1170799"/>
            <a:ext cx="4320596" cy="466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1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grpSp>
        <p:nvGrpSpPr>
          <p:cNvPr id="15" name="14 Grupo"/>
          <p:cNvGrpSpPr/>
          <p:nvPr/>
        </p:nvGrpSpPr>
        <p:grpSpPr>
          <a:xfrm>
            <a:off x="3059832" y="6553200"/>
            <a:ext cx="2520338" cy="192956"/>
            <a:chOff x="3059832" y="6553200"/>
            <a:chExt cx="2520338" cy="192956"/>
          </a:xfrm>
        </p:grpSpPr>
        <p:sp>
          <p:nvSpPr>
            <p:cNvPr id="16" name="15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4859801"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0" name="29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1" name="30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2" name="31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3" name="32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2122697686"/>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683568" y="796642"/>
            <a:ext cx="7848872" cy="430887"/>
          </a:xfrm>
          <a:prstGeom prst="rect">
            <a:avLst/>
          </a:prstGeom>
          <a:noFill/>
        </p:spPr>
        <p:txBody>
          <a:bodyPr wrap="square" rtlCol="0">
            <a:spAutoFit/>
          </a:bodyPr>
          <a:lstStyle/>
          <a:p>
            <a:pPr marL="457200" indent="-457200"/>
            <a:r>
              <a:rPr lang="es-ES" sz="2200" b="1" dirty="0">
                <a:solidFill>
                  <a:srgbClr val="0070C0"/>
                </a:solidFill>
              </a:rPr>
              <a:t>Estado del proyecto </a:t>
            </a:r>
            <a:r>
              <a:rPr lang="es-ES" sz="2200" b="1" dirty="0" smtClean="0">
                <a:solidFill>
                  <a:srgbClr val="0070C0"/>
                </a:solidFill>
              </a:rPr>
              <a:t>Metro</a:t>
            </a:r>
            <a:endParaRPr lang="es-ES" sz="2200" b="1" cap="small" dirty="0">
              <a:solidFill>
                <a:srgbClr val="0070C0"/>
              </a:solidFill>
            </a:endParaRPr>
          </a:p>
        </p:txBody>
      </p:sp>
      <p:sp>
        <p:nvSpPr>
          <p:cNvPr id="17" name="5 Marcador de contenido"/>
          <p:cNvSpPr>
            <a:spLocks noGrp="1"/>
          </p:cNvSpPr>
          <p:nvPr>
            <p:ph idx="1"/>
          </p:nvPr>
        </p:nvSpPr>
        <p:spPr>
          <a:xfrm>
            <a:off x="457200" y="1700808"/>
            <a:ext cx="8229600" cy="4320480"/>
          </a:xfrm>
        </p:spPr>
        <p:txBody>
          <a:bodyPr>
            <a:normAutofit/>
          </a:bodyPr>
          <a:lstStyle/>
          <a:p>
            <a:pPr algn="just"/>
            <a:r>
              <a:rPr lang="es-CO" sz="1800" dirty="0">
                <a:latin typeface="Arial" pitchFamily="34" charset="0"/>
                <a:cs typeface="Arial" pitchFamily="34" charset="0"/>
              </a:rPr>
              <a:t>Pendiente de no objeción Banco Mundial a procedimiento para suscribir contrato e iniciar ejecución de estudios. Plazo de 15 meses.</a:t>
            </a:r>
          </a:p>
          <a:p>
            <a:pPr algn="just"/>
            <a:r>
              <a:rPr lang="es-CO" sz="1800" dirty="0">
                <a:latin typeface="Arial" pitchFamily="34" charset="0"/>
                <a:cs typeface="Arial" pitchFamily="34" charset="0"/>
              </a:rPr>
              <a:t>Esquema de financiación mantiene las mismas fuentes de recursos.</a:t>
            </a:r>
          </a:p>
          <a:p>
            <a:pPr lvl="1" algn="just">
              <a:buFont typeface="Wingdings" pitchFamily="2" charset="2"/>
              <a:buChar char="Ø"/>
            </a:pPr>
            <a:r>
              <a:rPr lang="es-CO" sz="1800" dirty="0">
                <a:latin typeface="Arial" pitchFamily="34" charset="0"/>
                <a:cs typeface="Arial" pitchFamily="34" charset="0"/>
              </a:rPr>
              <a:t> Recursos Nación según CONPES No. 3677/2010 – se planteara negociación. Esquema de aporte Nación al 70 %.</a:t>
            </a:r>
          </a:p>
          <a:p>
            <a:pPr lvl="1" algn="just">
              <a:buFont typeface="Wingdings" pitchFamily="2" charset="2"/>
              <a:buChar char="Ø"/>
            </a:pPr>
            <a:r>
              <a:rPr lang="es-CO" sz="1800" dirty="0">
                <a:latin typeface="Arial" pitchFamily="34" charset="0"/>
                <a:cs typeface="Arial" pitchFamily="34" charset="0"/>
              </a:rPr>
              <a:t> Recursos Distrito de Crédito apalancados por Sobretasa a la Gasolina.</a:t>
            </a:r>
          </a:p>
          <a:p>
            <a:pPr lvl="1" algn="just">
              <a:buFont typeface="Wingdings" pitchFamily="2" charset="2"/>
              <a:buChar char="Ø"/>
            </a:pPr>
            <a:r>
              <a:rPr lang="es-CO" sz="1800" dirty="0">
                <a:latin typeface="Arial" pitchFamily="34" charset="0"/>
                <a:cs typeface="Arial" pitchFamily="34" charset="0"/>
              </a:rPr>
              <a:t>Se explorara fuente por mejoras en uso del suelo.</a:t>
            </a:r>
          </a:p>
          <a:p>
            <a:endParaRPr lang="es-ES" sz="1600" dirty="0"/>
          </a:p>
          <a:p>
            <a:pPr marL="457200" lvl="1" indent="0" algn="just">
              <a:buNone/>
            </a:pPr>
            <a:endParaRPr lang="es-CO" sz="1000" dirty="0" smtClean="0">
              <a:latin typeface="Arial" pitchFamily="34" charset="0"/>
              <a:cs typeface="Arial" pitchFamily="34" charset="0"/>
            </a:endParaRPr>
          </a:p>
          <a:p>
            <a:pPr lvl="1" algn="just">
              <a:buFont typeface="Wingdings" pitchFamily="2" charset="2"/>
              <a:buChar char="Ø"/>
            </a:pPr>
            <a:endParaRPr lang="es-ES" sz="800" dirty="0">
              <a:latin typeface="Arial" pitchFamily="34" charset="0"/>
              <a:cs typeface="Arial" pitchFamily="34" charset="0"/>
            </a:endParaRPr>
          </a:p>
        </p:txBody>
      </p:sp>
      <p:sp>
        <p:nvSpPr>
          <p:cNvPr id="21" name="4 Marcador de contenido"/>
          <p:cNvSpPr>
            <a:spLocks noGrp="1"/>
          </p:cNvSpPr>
          <p:nvPr>
            <p:ph idx="1"/>
          </p:nvPr>
        </p:nvSpPr>
        <p:spPr>
          <a:xfrm>
            <a:off x="3275856" y="116632"/>
            <a:ext cx="5868144" cy="576064"/>
          </a:xfrm>
        </p:spPr>
        <p:txBody>
          <a:bodyPr>
            <a:normAutofit/>
          </a:bodyPr>
          <a:lstStyle/>
          <a:p>
            <a:pPr algn="ctr">
              <a:lnSpc>
                <a:spcPct val="80000"/>
              </a:lnSpc>
              <a:buNone/>
              <a:defRPr/>
            </a:pPr>
            <a:r>
              <a:rPr lang="es-CO" sz="2900" b="1" dirty="0" smtClean="0">
                <a:solidFill>
                  <a:schemeClr val="bg1"/>
                </a:solidFill>
                <a:latin typeface="Arial" pitchFamily="34" charset="0"/>
                <a:cs typeface="Arial" pitchFamily="34" charset="0"/>
              </a:rPr>
              <a:t>Megaproyectos</a:t>
            </a:r>
            <a:endParaRPr lang="es-ES" sz="2900" b="1" dirty="0" smtClean="0">
              <a:solidFill>
                <a:schemeClr val="bg1"/>
              </a:solidFill>
              <a:latin typeface="Arial" pitchFamily="34" charset="0"/>
              <a:cs typeface="Arial" pitchFamily="34" charset="0"/>
            </a:endParaRPr>
          </a:p>
        </p:txBody>
      </p:sp>
      <p:pic>
        <p:nvPicPr>
          <p:cNvPr id="13" name="1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grpSp>
        <p:nvGrpSpPr>
          <p:cNvPr id="14" name="13 Grupo"/>
          <p:cNvGrpSpPr/>
          <p:nvPr/>
        </p:nvGrpSpPr>
        <p:grpSpPr>
          <a:xfrm>
            <a:off x="3059832" y="6553200"/>
            <a:ext cx="2520338" cy="192956"/>
            <a:chOff x="3059832" y="6553200"/>
            <a:chExt cx="2520338" cy="192956"/>
          </a:xfrm>
        </p:grpSpPr>
        <p:sp>
          <p:nvSpPr>
            <p:cNvPr id="15" name="14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4859801"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0" name="29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1" name="30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2" name="31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1868976278"/>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683568" y="796642"/>
            <a:ext cx="7848872" cy="430887"/>
          </a:xfrm>
          <a:prstGeom prst="rect">
            <a:avLst/>
          </a:prstGeom>
          <a:noFill/>
        </p:spPr>
        <p:txBody>
          <a:bodyPr wrap="square" rtlCol="0">
            <a:spAutoFit/>
          </a:bodyPr>
          <a:lstStyle/>
          <a:p>
            <a:pPr marL="457200" indent="-457200"/>
            <a:r>
              <a:rPr lang="es-CO" sz="2200" b="1" dirty="0">
                <a:solidFill>
                  <a:srgbClr val="0070C0"/>
                </a:solidFill>
              </a:rPr>
              <a:t>Metro </a:t>
            </a:r>
            <a:r>
              <a:rPr lang="es-CO" sz="2200" b="1" dirty="0" smtClean="0">
                <a:solidFill>
                  <a:srgbClr val="0070C0"/>
                </a:solidFill>
              </a:rPr>
              <a:t>Ligero</a:t>
            </a:r>
            <a:endParaRPr lang="es-ES" sz="2200" b="1" cap="small" dirty="0">
              <a:solidFill>
                <a:srgbClr val="0070C0"/>
              </a:solidFill>
            </a:endParaRPr>
          </a:p>
        </p:txBody>
      </p:sp>
      <p:sp>
        <p:nvSpPr>
          <p:cNvPr id="20" name="4 Marcador de contenido"/>
          <p:cNvSpPr>
            <a:spLocks noGrp="1"/>
          </p:cNvSpPr>
          <p:nvPr>
            <p:ph idx="1"/>
          </p:nvPr>
        </p:nvSpPr>
        <p:spPr>
          <a:xfrm>
            <a:off x="3275856" y="116632"/>
            <a:ext cx="5868144" cy="576064"/>
          </a:xfrm>
        </p:spPr>
        <p:txBody>
          <a:bodyPr>
            <a:normAutofit/>
          </a:bodyPr>
          <a:lstStyle/>
          <a:p>
            <a:pPr algn="ctr">
              <a:lnSpc>
                <a:spcPct val="80000"/>
              </a:lnSpc>
              <a:buNone/>
              <a:defRPr/>
            </a:pPr>
            <a:r>
              <a:rPr lang="es-CO" sz="2900" b="1" dirty="0" smtClean="0">
                <a:solidFill>
                  <a:schemeClr val="bg1"/>
                </a:solidFill>
                <a:latin typeface="Arial" pitchFamily="34" charset="0"/>
                <a:cs typeface="Arial" pitchFamily="34" charset="0"/>
              </a:rPr>
              <a:t>Megaproyectos</a:t>
            </a:r>
            <a:endParaRPr lang="es-ES" sz="2900" b="1" dirty="0" smtClean="0">
              <a:solidFill>
                <a:schemeClr val="bg1"/>
              </a:solidFill>
              <a:latin typeface="Arial" pitchFamily="34" charset="0"/>
              <a:cs typeface="Arial" pitchFamily="34" charset="0"/>
            </a:endParaRPr>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595" y="1412776"/>
            <a:ext cx="4775200" cy="442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Rectángulo"/>
          <p:cNvSpPr/>
          <p:nvPr/>
        </p:nvSpPr>
        <p:spPr>
          <a:xfrm>
            <a:off x="5796136" y="2492896"/>
            <a:ext cx="2880320" cy="2308324"/>
          </a:xfrm>
          <a:prstGeom prst="rect">
            <a:avLst/>
          </a:prstGeom>
        </p:spPr>
        <p:txBody>
          <a:bodyPr wrap="square">
            <a:spAutoFit/>
          </a:bodyPr>
          <a:lstStyle/>
          <a:p>
            <a:pPr algn="just"/>
            <a:r>
              <a:rPr lang="es-CO" dirty="0" smtClean="0">
                <a:latin typeface="Arial" pitchFamily="34" charset="0"/>
                <a:cs typeface="Arial" pitchFamily="34" charset="0"/>
              </a:rPr>
              <a:t>Red de Metro Ligero contempla Red de 88 Km. Habilita los corredores férreos existentes actualmente en la ciudad, el corredor de la Cra.7 y la Avenida Longitudinal de Occidente. </a:t>
            </a:r>
          </a:p>
        </p:txBody>
      </p:sp>
      <p:pic>
        <p:nvPicPr>
          <p:cNvPr id="14" name="1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grpSp>
        <p:nvGrpSpPr>
          <p:cNvPr id="15" name="14 Grupo"/>
          <p:cNvGrpSpPr/>
          <p:nvPr/>
        </p:nvGrpSpPr>
        <p:grpSpPr>
          <a:xfrm>
            <a:off x="3059832" y="6553200"/>
            <a:ext cx="2520338" cy="192956"/>
            <a:chOff x="3059832" y="6553200"/>
            <a:chExt cx="2520338" cy="192956"/>
          </a:xfrm>
        </p:grpSpPr>
        <p:sp>
          <p:nvSpPr>
            <p:cNvPr id="17" name="16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9" name="28 Cheurón"/>
            <p:cNvSpPr/>
            <p:nvPr/>
          </p:nvSpPr>
          <p:spPr bwMode="auto">
            <a:xfrm>
              <a:off x="4859801"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0" name="29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1" name="30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2" name="31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3" name="32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4104299612"/>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683568" y="796642"/>
            <a:ext cx="7848872" cy="430887"/>
          </a:xfrm>
          <a:prstGeom prst="rect">
            <a:avLst/>
          </a:prstGeom>
          <a:noFill/>
        </p:spPr>
        <p:txBody>
          <a:bodyPr wrap="square" rtlCol="0">
            <a:spAutoFit/>
          </a:bodyPr>
          <a:lstStyle/>
          <a:p>
            <a:pPr marL="457200" lvl="0" indent="-457200"/>
            <a:r>
              <a:rPr lang="es-CO" sz="2200" b="1" dirty="0" smtClean="0">
                <a:solidFill>
                  <a:srgbClr val="0070C0"/>
                </a:solidFill>
                <a:latin typeface="Arial" pitchFamily="34" charset="0"/>
                <a:cs typeface="Arial" pitchFamily="34" charset="0"/>
              </a:rPr>
              <a:t>Metro Ligero</a:t>
            </a:r>
            <a:endParaRPr lang="es-ES" sz="2200" b="1" dirty="0" smtClean="0">
              <a:solidFill>
                <a:srgbClr val="0070C0"/>
              </a:solidFill>
            </a:endParaRPr>
          </a:p>
        </p:txBody>
      </p:sp>
      <p:sp>
        <p:nvSpPr>
          <p:cNvPr id="20" name="4 Marcador de contenido"/>
          <p:cNvSpPr>
            <a:spLocks noGrp="1"/>
          </p:cNvSpPr>
          <p:nvPr>
            <p:ph idx="1"/>
          </p:nvPr>
        </p:nvSpPr>
        <p:spPr>
          <a:xfrm>
            <a:off x="3275856" y="116632"/>
            <a:ext cx="5868144" cy="576064"/>
          </a:xfrm>
        </p:spPr>
        <p:txBody>
          <a:bodyPr>
            <a:normAutofit/>
          </a:bodyPr>
          <a:lstStyle/>
          <a:p>
            <a:pPr algn="ctr">
              <a:lnSpc>
                <a:spcPct val="80000"/>
              </a:lnSpc>
              <a:buNone/>
              <a:defRPr/>
            </a:pPr>
            <a:r>
              <a:rPr lang="es-CO" sz="2900" b="1" dirty="0" smtClean="0">
                <a:solidFill>
                  <a:schemeClr val="bg1"/>
                </a:solidFill>
                <a:latin typeface="Arial" pitchFamily="34" charset="0"/>
                <a:cs typeface="Arial" pitchFamily="34" charset="0"/>
              </a:rPr>
              <a:t>Megaproyectos</a:t>
            </a:r>
            <a:endParaRPr lang="es-ES" sz="2900" b="1" dirty="0" smtClean="0">
              <a:solidFill>
                <a:schemeClr val="bg1"/>
              </a:solidFill>
              <a:latin typeface="Arial" pitchFamily="34" charset="0"/>
              <a:cs typeface="Arial" pitchFamily="34" charset="0"/>
            </a:endParaRPr>
          </a:p>
        </p:txBody>
      </p:sp>
      <p:sp>
        <p:nvSpPr>
          <p:cNvPr id="15" name="2 Marcador de contenido"/>
          <p:cNvSpPr>
            <a:spLocks noGrp="1"/>
          </p:cNvSpPr>
          <p:nvPr>
            <p:ph idx="1"/>
          </p:nvPr>
        </p:nvSpPr>
        <p:spPr>
          <a:xfrm>
            <a:off x="457200" y="1340769"/>
            <a:ext cx="8229600" cy="4320480"/>
          </a:xfrm>
        </p:spPr>
        <p:txBody>
          <a:bodyPr>
            <a:normAutofit lnSpcReduction="10000"/>
          </a:bodyPr>
          <a:lstStyle/>
          <a:p>
            <a:pPr algn="just">
              <a:spcAft>
                <a:spcPts val="300"/>
              </a:spcAft>
            </a:pPr>
            <a:endParaRPr lang="es-CO" sz="1600" dirty="0" smtClean="0">
              <a:latin typeface="Arial" pitchFamily="34" charset="0"/>
              <a:cs typeface="Arial" pitchFamily="34" charset="0"/>
            </a:endParaRPr>
          </a:p>
          <a:p>
            <a:pPr algn="just">
              <a:spcAft>
                <a:spcPts val="300"/>
              </a:spcAft>
            </a:pPr>
            <a:r>
              <a:rPr lang="es-CO" sz="1800" dirty="0" smtClean="0">
                <a:latin typeface="Arial" pitchFamily="34" charset="0"/>
                <a:cs typeface="Arial" pitchFamily="34" charset="0"/>
              </a:rPr>
              <a:t>Se prioriza para el presente Plan 44 km que incluye circuito de corredor de Cra. 7 y circuito de corredor Férreo existente. </a:t>
            </a:r>
          </a:p>
          <a:p>
            <a:pPr algn="just">
              <a:spcAft>
                <a:spcPts val="300"/>
              </a:spcAft>
            </a:pPr>
            <a:r>
              <a:rPr lang="es-CO" sz="1800" dirty="0" smtClean="0">
                <a:latin typeface="Arial" pitchFamily="34" charset="0"/>
                <a:cs typeface="Arial" pitchFamily="34" charset="0"/>
              </a:rPr>
              <a:t>Línea de </a:t>
            </a:r>
            <a:r>
              <a:rPr lang="es-CO" sz="1800" dirty="0" err="1" smtClean="0">
                <a:latin typeface="Arial" pitchFamily="34" charset="0"/>
                <a:cs typeface="Arial" pitchFamily="34" charset="0"/>
              </a:rPr>
              <a:t>Cra</a:t>
            </a:r>
            <a:r>
              <a:rPr lang="es-CO" sz="1800" dirty="0" smtClean="0">
                <a:latin typeface="Arial" pitchFamily="34" charset="0"/>
                <a:cs typeface="Arial" pitchFamily="34" charset="0"/>
              </a:rPr>
              <a:t>. 7 tendrá una longitud de 25.5 km y se extenderá desde el portal 20 de Julio hasta la Calle 193. </a:t>
            </a:r>
          </a:p>
          <a:p>
            <a:pPr algn="just">
              <a:spcAft>
                <a:spcPts val="300"/>
              </a:spcAft>
            </a:pPr>
            <a:r>
              <a:rPr lang="es-CO" sz="1800" dirty="0" smtClean="0">
                <a:latin typeface="Arial" pitchFamily="34" charset="0"/>
                <a:cs typeface="Arial" pitchFamily="34" charset="0"/>
              </a:rPr>
              <a:t>En razón de los diferentes estudios realizados sobre algunos tramos  de esta línea se construirá prioritariamente, para solucionar el borde oriental de la ciudad que tiene una demanda de más de 80.000 pasajeros hora sentido. </a:t>
            </a:r>
          </a:p>
          <a:p>
            <a:pPr algn="just">
              <a:spcAft>
                <a:spcPts val="300"/>
              </a:spcAft>
            </a:pPr>
            <a:r>
              <a:rPr lang="es-CO" sz="1800" dirty="0" smtClean="0">
                <a:latin typeface="Arial" pitchFamily="34" charset="0"/>
                <a:cs typeface="Arial" pitchFamily="34" charset="0"/>
              </a:rPr>
              <a:t>Actualmente se realiza la integración de los diferentes estudios, para contratar el diseño básico que permita su ejecución a partir de 2013 con convenio a celebrado con la Corporación Andina de Fomento - CAF.</a:t>
            </a:r>
          </a:p>
          <a:p>
            <a:pPr algn="just">
              <a:spcAft>
                <a:spcPts val="300"/>
              </a:spcAft>
            </a:pPr>
            <a:r>
              <a:rPr lang="es-CO" sz="1800" dirty="0" smtClean="0">
                <a:latin typeface="Arial" pitchFamily="34" charset="0"/>
                <a:cs typeface="Arial" pitchFamily="34" charset="0"/>
              </a:rPr>
              <a:t>Existen dos propuestas en estructuración para presentar resultados en factibilidad sobre dos corredores en el borde oriental y en el sur-occidental.</a:t>
            </a:r>
          </a:p>
          <a:p>
            <a:endParaRPr lang="es-ES" dirty="0"/>
          </a:p>
        </p:txBody>
      </p:sp>
      <p:pic>
        <p:nvPicPr>
          <p:cNvPr id="13" name="1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40577"/>
            <a:ext cx="1008431" cy="684767"/>
          </a:xfrm>
          <a:prstGeom prst="rect">
            <a:avLst/>
          </a:prstGeom>
        </p:spPr>
      </p:pic>
      <p:grpSp>
        <p:nvGrpSpPr>
          <p:cNvPr id="14" name="13 Grupo"/>
          <p:cNvGrpSpPr/>
          <p:nvPr/>
        </p:nvGrpSpPr>
        <p:grpSpPr>
          <a:xfrm>
            <a:off x="3059832" y="6553200"/>
            <a:ext cx="2520338" cy="192956"/>
            <a:chOff x="3059832" y="6553200"/>
            <a:chExt cx="2520338" cy="192956"/>
          </a:xfrm>
        </p:grpSpPr>
        <p:sp>
          <p:nvSpPr>
            <p:cNvPr id="16" name="15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4859801" y="6553200"/>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9" name="28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0" name="29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1" name="30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32" name="31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3764597152"/>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8"/>
          <p:cNvSpPr>
            <a:spLocks noChangeArrowheads="1"/>
          </p:cNvSpPr>
          <p:nvPr/>
        </p:nvSpPr>
        <p:spPr bwMode="auto">
          <a:xfrm>
            <a:off x="2592388" y="3068638"/>
            <a:ext cx="2052637" cy="2527300"/>
          </a:xfrm>
          <a:prstGeom prst="rect">
            <a:avLst/>
          </a:prstGeom>
          <a:noFill/>
          <a:ln w="9525">
            <a:noFill/>
            <a:miter lim="800000"/>
            <a:headEnd/>
            <a:tailEnd/>
          </a:ln>
        </p:spPr>
        <p:txBody>
          <a:bodyPr lIns="92075" tIns="46038" rIns="92075" bIns="46038"/>
          <a:lstStyle/>
          <a:p>
            <a:endParaRPr lang="es-CO" sz="1200"/>
          </a:p>
        </p:txBody>
      </p:sp>
      <p:sp>
        <p:nvSpPr>
          <p:cNvPr id="2056" name="Rectangle 9"/>
          <p:cNvSpPr>
            <a:spLocks noChangeArrowheads="1"/>
          </p:cNvSpPr>
          <p:nvPr/>
        </p:nvSpPr>
        <p:spPr bwMode="auto">
          <a:xfrm>
            <a:off x="539750" y="3068638"/>
            <a:ext cx="2052638" cy="2527300"/>
          </a:xfrm>
          <a:prstGeom prst="rect">
            <a:avLst/>
          </a:prstGeom>
          <a:noFill/>
          <a:ln w="9525">
            <a:noFill/>
            <a:miter lim="800000"/>
            <a:headEnd/>
            <a:tailEnd/>
          </a:ln>
        </p:spPr>
        <p:txBody>
          <a:bodyPr lIns="92075" tIns="46038" rIns="92075" bIns="46038"/>
          <a:lstStyle/>
          <a:p>
            <a:endParaRPr lang="es-CO" sz="1200"/>
          </a:p>
        </p:txBody>
      </p:sp>
      <p:sp>
        <p:nvSpPr>
          <p:cNvPr id="10" name="32 Título"/>
          <p:cNvSpPr txBox="1">
            <a:spLocks/>
          </p:cNvSpPr>
          <p:nvPr/>
        </p:nvSpPr>
        <p:spPr>
          <a:xfrm>
            <a:off x="722313" y="4227165"/>
            <a:ext cx="7772400" cy="1362075"/>
          </a:xfrm>
          <a:prstGeom prst="rect">
            <a:avLst/>
          </a:prstGeom>
        </p:spPr>
        <p:txBody>
          <a:bodyPr>
            <a:noAutofit/>
          </a:bodyPr>
          <a:lstStyle/>
          <a:p>
            <a:pPr fontAlgn="auto">
              <a:spcAft>
                <a:spcPts val="0"/>
              </a:spcAft>
              <a:defRPr/>
            </a:pPr>
            <a:r>
              <a:rPr lang="es-CO" sz="3600" b="1" dirty="0" smtClean="0">
                <a:latin typeface="Arial" pitchFamily="34" charset="0"/>
                <a:ea typeface="+mj-ea"/>
                <a:cs typeface="Arial" pitchFamily="34" charset="0"/>
              </a:rPr>
              <a:t>CALIFICACION DE RIESGO – FITCH RATINGS</a:t>
            </a:r>
            <a:endParaRPr kumimoji="0" lang="es-CO" sz="4000" b="1" i="0" u="none" strike="noStrike" kern="1200" cap="none" spc="0" normalizeH="0" baseline="0" noProof="0" dirty="0">
              <a:ln>
                <a:noFill/>
              </a:ln>
              <a:solidFill>
                <a:schemeClr val="accent6">
                  <a:lumMod val="75000"/>
                </a:schemeClr>
              </a:solidFill>
              <a:effectLst/>
              <a:uLnTx/>
              <a:uFillTx/>
              <a:latin typeface="Arial" pitchFamily="34" charset="0"/>
              <a:cs typeface="Arial" pitchFamily="34" charset="0"/>
            </a:endParaRPr>
          </a:p>
        </p:txBody>
      </p:sp>
      <p:sp>
        <p:nvSpPr>
          <p:cNvPr id="11" name="8 Marcador de texto"/>
          <p:cNvSpPr txBox="1">
            <a:spLocks/>
          </p:cNvSpPr>
          <p:nvPr/>
        </p:nvSpPr>
        <p:spPr>
          <a:xfrm>
            <a:off x="722313" y="2576885"/>
            <a:ext cx="7772400" cy="1500187"/>
          </a:xfrm>
          <a:prstGeom prst="rect">
            <a:avLst/>
          </a:prstGeom>
        </p:spPr>
        <p:txBody>
          <a:bodyPr anchor="b"/>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CO" sz="2000" b="1" i="0" u="none" strike="noStrike" kern="1200" cap="none" spc="0" normalizeH="0" baseline="0" noProof="0" dirty="0" smtClean="0">
                <a:ln>
                  <a:noFill/>
                </a:ln>
                <a:solidFill>
                  <a:schemeClr val="bg1">
                    <a:lumMod val="50000"/>
                  </a:schemeClr>
                </a:solidFill>
                <a:effectLst/>
                <a:uLnTx/>
                <a:uFillTx/>
                <a:latin typeface="Arial" pitchFamily="34" charset="0"/>
                <a:cs typeface="Arial" pitchFamily="34" charset="0"/>
              </a:rPr>
              <a:t>SECRETARIA DISTRITAL DE HACIENDA</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s-CO" sz="2000" b="1" i="0" u="none" strike="noStrike" kern="1200" cap="none" spc="0" normalizeH="0" baseline="0" noProof="0" dirty="0" smtClean="0">
                <a:ln>
                  <a:noFill/>
                </a:ln>
                <a:solidFill>
                  <a:schemeClr val="bg1">
                    <a:lumMod val="50000"/>
                  </a:schemeClr>
                </a:solidFill>
                <a:effectLst/>
                <a:uLnTx/>
                <a:uFillTx/>
                <a:latin typeface="Arial" pitchFamily="34" charset="0"/>
                <a:cs typeface="Arial" pitchFamily="34" charset="0"/>
              </a:rPr>
              <a:t>DIRECCION</a:t>
            </a:r>
            <a:r>
              <a:rPr kumimoji="0" lang="es-CO" sz="2000" b="1" i="0" u="none" strike="noStrike" kern="1200" cap="none" spc="0" normalizeH="0" noProof="0" dirty="0" smtClean="0">
                <a:ln>
                  <a:noFill/>
                </a:ln>
                <a:solidFill>
                  <a:schemeClr val="bg1">
                    <a:lumMod val="50000"/>
                  </a:schemeClr>
                </a:solidFill>
                <a:effectLst/>
                <a:uLnTx/>
                <a:uFillTx/>
                <a:latin typeface="Arial" pitchFamily="34" charset="0"/>
                <a:cs typeface="Arial" pitchFamily="34" charset="0"/>
              </a:rPr>
              <a:t> DISTRITAL DE CREDITO PUBLICO</a:t>
            </a:r>
            <a:endParaRPr kumimoji="0" lang="es-CO" sz="2000" b="0" i="0" u="none" strike="noStrike" kern="1200" cap="none" spc="0" normalizeH="0" baseline="0" noProof="0" dirty="0">
              <a:ln>
                <a:noFill/>
              </a:ln>
              <a:solidFill>
                <a:schemeClr val="bg1">
                  <a:lumMod val="50000"/>
                </a:schemeClr>
              </a:solidFill>
              <a:effectLst/>
              <a:uLnTx/>
              <a:uFillTx/>
              <a:latin typeface="Arial" pitchFamily="34" charset="0"/>
              <a:cs typeface="Arial" pitchFamily="34" charset="0"/>
            </a:endParaRPr>
          </a:p>
        </p:txBody>
      </p:sp>
      <p:sp>
        <p:nvSpPr>
          <p:cNvPr id="6" name="8 Marcador de texto"/>
          <p:cNvSpPr txBox="1">
            <a:spLocks/>
          </p:cNvSpPr>
          <p:nvPr/>
        </p:nvSpPr>
        <p:spPr>
          <a:xfrm>
            <a:off x="711000" y="1124744"/>
            <a:ext cx="7772400" cy="1500187"/>
          </a:xfrm>
          <a:prstGeom prst="rect">
            <a:avLst/>
          </a:prstGeom>
        </p:spPr>
        <p:txBody>
          <a:bodyPr anchor="b"/>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CO" sz="3600" b="1" i="0" u="none" strike="noStrike" kern="1200" cap="none" spc="0" normalizeH="0" baseline="0" noProof="0" dirty="0" smtClean="0">
                <a:ln>
                  <a:noFill/>
                </a:ln>
                <a:solidFill>
                  <a:schemeClr val="bg1">
                    <a:lumMod val="50000"/>
                  </a:schemeClr>
                </a:solidFill>
                <a:effectLst/>
                <a:uLnTx/>
                <a:uFillTx/>
                <a:latin typeface="Arial" pitchFamily="34" charset="0"/>
                <a:cs typeface="Arial" pitchFamily="34" charset="0"/>
              </a:rPr>
              <a:t>Gracias por su Atención</a:t>
            </a:r>
            <a:endParaRPr kumimoji="0" lang="es-CO" sz="3600" b="0" i="0" u="none" strike="noStrike" kern="1200" cap="none" spc="0" normalizeH="0" baseline="0" noProof="0" dirty="0">
              <a:ln>
                <a:noFill/>
              </a:ln>
              <a:solidFill>
                <a:schemeClr val="bg1">
                  <a:lumMod val="50000"/>
                </a:schemeClr>
              </a:solidFill>
              <a:effectLst/>
              <a:uLnTx/>
              <a:uFillTx/>
              <a:latin typeface="Arial" pitchFamily="34" charset="0"/>
              <a:cs typeface="Arial" pitchFamily="34" charset="0"/>
            </a:endParaRP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grpSp>
        <p:nvGrpSpPr>
          <p:cNvPr id="8" name="7 Grupo"/>
          <p:cNvGrpSpPr/>
          <p:nvPr/>
        </p:nvGrpSpPr>
        <p:grpSpPr>
          <a:xfrm>
            <a:off x="3059832" y="6553200"/>
            <a:ext cx="2520338" cy="192956"/>
            <a:chOff x="3059832" y="6553200"/>
            <a:chExt cx="2520338" cy="192956"/>
          </a:xfrm>
        </p:grpSpPr>
        <p:sp>
          <p:nvSpPr>
            <p:cNvPr id="9" name="8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2" name="11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3" name="12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4" name="13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5" name="14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5220072" y="655724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305983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spTree>
    <p:extLst>
      <p:ext uri="{BB962C8B-B14F-4D97-AF65-F5344CB8AC3E}">
        <p14:creationId xmlns:p14="http://schemas.microsoft.com/office/powerpoint/2010/main" val="73318729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456285" y="116632"/>
            <a:ext cx="5111750" cy="764704"/>
          </a:xfrm>
        </p:spPr>
        <p:txBody>
          <a:bodyPr>
            <a:normAutofit lnSpcReduction="10000"/>
          </a:bodyPr>
          <a:lstStyle/>
          <a:p>
            <a:pPr algn="ctr">
              <a:lnSpc>
                <a:spcPct val="80000"/>
              </a:lnSpc>
              <a:buNone/>
              <a:defRPr/>
            </a:pPr>
            <a:r>
              <a:rPr lang="es-ES" sz="2900" b="1" dirty="0" smtClean="0">
                <a:solidFill>
                  <a:schemeClr val="bg1"/>
                </a:solidFill>
                <a:latin typeface="Arial" pitchFamily="34" charset="0"/>
                <a:cs typeface="Arial" pitchFamily="34" charset="0"/>
              </a:rPr>
              <a:t>Principales sectores económicos</a:t>
            </a:r>
            <a:endParaRPr lang="es-ES" sz="2900" b="1" dirty="0">
              <a:solidFill>
                <a:schemeClr val="bg1"/>
              </a:solidFill>
              <a:latin typeface="Arial" pitchFamily="34" charset="0"/>
              <a:cs typeface="Arial" pitchFamily="34" charset="0"/>
            </a:endParaRPr>
          </a:p>
        </p:txBody>
      </p:sp>
      <p:sp>
        <p:nvSpPr>
          <p:cNvPr id="8" name="32 Título"/>
          <p:cNvSpPr txBox="1">
            <a:spLocks/>
          </p:cNvSpPr>
          <p:nvPr/>
        </p:nvSpPr>
        <p:spPr>
          <a:xfrm>
            <a:off x="6300192" y="2780928"/>
            <a:ext cx="2131928" cy="1362075"/>
          </a:xfrm>
          <a:prstGeom prst="rect">
            <a:avLst/>
          </a:prstGeom>
        </p:spPr>
        <p:txBody>
          <a:bodyPr/>
          <a:lstStyle/>
          <a:p>
            <a:pPr algn="ctr">
              <a:lnSpc>
                <a:spcPct val="90000"/>
              </a:lnSpc>
              <a:spcBef>
                <a:spcPct val="50000"/>
              </a:spcBef>
              <a:defRPr/>
            </a:pPr>
            <a:endParaRPr lang="es-ES" sz="4000" b="1" dirty="0">
              <a:solidFill>
                <a:srgbClr val="0070C0"/>
              </a:solidFill>
              <a:effectLst>
                <a:outerShdw blurRad="38100" dist="38100" dir="2700000" algn="tl">
                  <a:srgbClr val="C0C0C0"/>
                </a:outerShdw>
              </a:effectLst>
              <a:latin typeface="Arial" pitchFamily="34" charset="0"/>
            </a:endParaRPr>
          </a:p>
        </p:txBody>
      </p:sp>
      <p:sp>
        <p:nvSpPr>
          <p:cNvPr id="11" name="9 CuadroTexto"/>
          <p:cNvSpPr txBox="1">
            <a:spLocks noChangeArrowheads="1"/>
          </p:cNvSpPr>
          <p:nvPr/>
        </p:nvSpPr>
        <p:spPr bwMode="auto">
          <a:xfrm>
            <a:off x="6012160" y="1975824"/>
            <a:ext cx="259228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s-CO" sz="2000" dirty="0" smtClean="0">
                <a:cs typeface="Arial" charset="0"/>
              </a:rPr>
              <a:t>Las ventas de </a:t>
            </a:r>
            <a:r>
              <a:rPr lang="es-CO" sz="2000" dirty="0">
                <a:cs typeface="Arial" charset="0"/>
              </a:rPr>
              <a:t>la </a:t>
            </a:r>
            <a:r>
              <a:rPr lang="es-CO" sz="2000" dirty="0" smtClean="0">
                <a:cs typeface="Arial" charset="0"/>
              </a:rPr>
              <a:t>industria, igual </a:t>
            </a:r>
            <a:r>
              <a:rPr lang="es-CO" sz="2000" dirty="0">
                <a:cs typeface="Arial" charset="0"/>
              </a:rPr>
              <a:t>que la producción, </a:t>
            </a:r>
            <a:r>
              <a:rPr lang="es-CO" sz="2000" dirty="0" smtClean="0">
                <a:cs typeface="Arial" charset="0"/>
              </a:rPr>
              <a:t>presentaron </a:t>
            </a:r>
            <a:r>
              <a:rPr lang="es-CO" sz="2000" dirty="0">
                <a:cs typeface="Arial" charset="0"/>
              </a:rPr>
              <a:t>una variación acumulada anual </a:t>
            </a:r>
            <a:r>
              <a:rPr lang="es-CO" sz="2000" dirty="0" smtClean="0">
                <a:cs typeface="Arial" charset="0"/>
              </a:rPr>
              <a:t>negativa         (-1,8%).</a:t>
            </a:r>
            <a:endParaRPr lang="es-CO" sz="2000" dirty="0">
              <a:cs typeface="Arial" charset="0"/>
            </a:endParaRPr>
          </a:p>
        </p:txBody>
      </p:sp>
      <p:sp>
        <p:nvSpPr>
          <p:cNvPr id="12" name="11 Rectángulo"/>
          <p:cNvSpPr/>
          <p:nvPr/>
        </p:nvSpPr>
        <p:spPr>
          <a:xfrm>
            <a:off x="1043608" y="1384893"/>
            <a:ext cx="3996241" cy="590931"/>
          </a:xfrm>
          <a:prstGeom prst="rect">
            <a:avLst/>
          </a:prstGeom>
        </p:spPr>
        <p:txBody>
          <a:bodyPr wrap="square">
            <a:spAutoFit/>
          </a:bodyPr>
          <a:lstStyle/>
          <a:p>
            <a:pPr algn="ctr">
              <a:lnSpc>
                <a:spcPct val="90000"/>
              </a:lnSpc>
              <a:spcBef>
                <a:spcPts val="0"/>
              </a:spcBef>
              <a:defRPr/>
            </a:pPr>
            <a:r>
              <a:rPr lang="es-ES" b="1" dirty="0" smtClean="0">
                <a:solidFill>
                  <a:srgbClr val="0070C0"/>
                </a:solidFill>
                <a:effectLst>
                  <a:outerShdw blurRad="38100" dist="38100" dir="2700000" algn="tl">
                    <a:srgbClr val="C0C0C0"/>
                  </a:outerShdw>
                </a:effectLst>
                <a:latin typeface="Arial" pitchFamily="34" charset="0"/>
              </a:rPr>
              <a:t>Variación real 12 meses de las ventas industriales</a:t>
            </a:r>
            <a:endParaRPr lang="es-MX" b="1" dirty="0">
              <a:solidFill>
                <a:srgbClr val="0070C0"/>
              </a:solidFill>
              <a:effectLst>
                <a:outerShdw blurRad="38100" dist="38100" dir="2700000" algn="tl">
                  <a:srgbClr val="C0C0C0"/>
                </a:outerShdw>
              </a:effectLst>
              <a:latin typeface="Arial" pitchFamily="34" charset="0"/>
            </a:endParaRPr>
          </a:p>
        </p:txBody>
      </p:sp>
      <p:sp>
        <p:nvSpPr>
          <p:cNvPr id="13" name="14 CuadroTexto"/>
          <p:cNvSpPr txBox="1">
            <a:spLocks noChangeArrowheads="1"/>
          </p:cNvSpPr>
          <p:nvPr/>
        </p:nvSpPr>
        <p:spPr bwMode="auto">
          <a:xfrm>
            <a:off x="1209256" y="5398795"/>
            <a:ext cx="36464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sz="800" dirty="0"/>
              <a:t>Fuente: </a:t>
            </a:r>
            <a:r>
              <a:rPr lang="es-ES" sz="800" dirty="0" smtClean="0"/>
              <a:t>DANE.</a:t>
            </a:r>
            <a:endParaRPr lang="es-CO" sz="800" dirty="0"/>
          </a:p>
        </p:txBody>
      </p:sp>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grpSp>
        <p:nvGrpSpPr>
          <p:cNvPr id="14" name="13 Grupo"/>
          <p:cNvGrpSpPr/>
          <p:nvPr/>
        </p:nvGrpSpPr>
        <p:grpSpPr>
          <a:xfrm>
            <a:off x="3059832" y="6553200"/>
            <a:ext cx="2520338" cy="192956"/>
            <a:chOff x="3059832" y="6553200"/>
            <a:chExt cx="2520338" cy="192956"/>
          </a:xfrm>
        </p:grpSpPr>
        <p:sp>
          <p:nvSpPr>
            <p:cNvPr id="15" name="14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1" name="20 Cheurón"/>
            <p:cNvSpPr/>
            <p:nvPr/>
          </p:nvSpPr>
          <p:spPr bwMode="auto">
            <a:xfrm>
              <a:off x="3059832" y="655724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graphicFrame>
        <p:nvGraphicFramePr>
          <p:cNvPr id="23" name="22 Gráfico"/>
          <p:cNvGraphicFramePr/>
          <p:nvPr>
            <p:extLst>
              <p:ext uri="{D42A27DB-BD31-4B8C-83A1-F6EECF244321}">
                <p14:modId xmlns:p14="http://schemas.microsoft.com/office/powerpoint/2010/main" val="993494467"/>
              </p:ext>
            </p:extLst>
          </p:nvPr>
        </p:nvGraphicFramePr>
        <p:xfrm>
          <a:off x="773832" y="1975824"/>
          <a:ext cx="4572000" cy="33253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1833683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563888" y="162424"/>
            <a:ext cx="5111750" cy="764704"/>
          </a:xfrm>
        </p:spPr>
        <p:txBody>
          <a:bodyPr>
            <a:normAutofit lnSpcReduction="10000"/>
          </a:bodyPr>
          <a:lstStyle/>
          <a:p>
            <a:pPr algn="ctr">
              <a:lnSpc>
                <a:spcPct val="80000"/>
              </a:lnSpc>
              <a:buNone/>
              <a:defRPr/>
            </a:pPr>
            <a:r>
              <a:rPr lang="es-ES" sz="2900" b="1" dirty="0" smtClean="0">
                <a:solidFill>
                  <a:schemeClr val="bg1"/>
                </a:solidFill>
                <a:latin typeface="Arial" pitchFamily="34" charset="0"/>
                <a:cs typeface="Arial" pitchFamily="34" charset="0"/>
              </a:rPr>
              <a:t>Principales sectores económicos</a:t>
            </a:r>
            <a:endParaRPr lang="es-ES" sz="2900" b="1" dirty="0">
              <a:solidFill>
                <a:schemeClr val="bg1"/>
              </a:solidFill>
              <a:latin typeface="Arial" pitchFamily="34" charset="0"/>
              <a:cs typeface="Arial" pitchFamily="34" charset="0"/>
            </a:endParaRPr>
          </a:p>
        </p:txBody>
      </p:sp>
      <p:sp>
        <p:nvSpPr>
          <p:cNvPr id="8" name="32 Título"/>
          <p:cNvSpPr txBox="1">
            <a:spLocks/>
          </p:cNvSpPr>
          <p:nvPr/>
        </p:nvSpPr>
        <p:spPr>
          <a:xfrm>
            <a:off x="6300192" y="2780928"/>
            <a:ext cx="2131928" cy="1362075"/>
          </a:xfrm>
          <a:prstGeom prst="rect">
            <a:avLst/>
          </a:prstGeom>
        </p:spPr>
        <p:txBody>
          <a:bodyPr/>
          <a:lstStyle/>
          <a:p>
            <a:pPr algn="ctr">
              <a:lnSpc>
                <a:spcPct val="90000"/>
              </a:lnSpc>
              <a:spcBef>
                <a:spcPct val="50000"/>
              </a:spcBef>
              <a:defRPr/>
            </a:pPr>
            <a:endParaRPr lang="es-ES" sz="4000" b="1" dirty="0">
              <a:solidFill>
                <a:srgbClr val="0070C0"/>
              </a:solidFill>
              <a:effectLst>
                <a:outerShdw blurRad="38100" dist="38100" dir="2700000" algn="tl">
                  <a:srgbClr val="C0C0C0"/>
                </a:outerShdw>
              </a:effectLst>
              <a:latin typeface="Arial" pitchFamily="34" charset="0"/>
            </a:endParaRPr>
          </a:p>
        </p:txBody>
      </p:sp>
      <p:sp>
        <p:nvSpPr>
          <p:cNvPr id="11" name="9 CuadroTexto"/>
          <p:cNvSpPr txBox="1">
            <a:spLocks noChangeArrowheads="1"/>
          </p:cNvSpPr>
          <p:nvPr/>
        </p:nvSpPr>
        <p:spPr bwMode="auto">
          <a:xfrm>
            <a:off x="5990768" y="1931699"/>
            <a:ext cx="2635984"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s-CO" sz="2000" dirty="0" smtClean="0">
                <a:cs typeface="Arial" charset="0"/>
              </a:rPr>
              <a:t>A </a:t>
            </a:r>
            <a:r>
              <a:rPr lang="es-CO" sz="2000" dirty="0">
                <a:cs typeface="Arial" charset="0"/>
              </a:rPr>
              <a:t>pesar de la disminución de la actividad industrial la generación de empleo del sector </a:t>
            </a:r>
            <a:r>
              <a:rPr lang="es-CO" sz="2000" dirty="0" smtClean="0">
                <a:cs typeface="Arial" charset="0"/>
              </a:rPr>
              <a:t>continúa aumentando; entre </a:t>
            </a:r>
            <a:r>
              <a:rPr lang="es-CO" sz="2000" dirty="0">
                <a:cs typeface="Arial" charset="0"/>
              </a:rPr>
              <a:t>octubre de 2011 y septiembre de </a:t>
            </a:r>
            <a:r>
              <a:rPr lang="es-CO" sz="2000" dirty="0" smtClean="0">
                <a:cs typeface="Arial" charset="0"/>
              </a:rPr>
              <a:t>2012 se incrementó en 0,5%.</a:t>
            </a:r>
            <a:endParaRPr lang="es-CO" sz="2000" dirty="0">
              <a:cs typeface="Arial" charset="0"/>
            </a:endParaRPr>
          </a:p>
        </p:txBody>
      </p:sp>
      <p:sp>
        <p:nvSpPr>
          <p:cNvPr id="12" name="11 Rectángulo"/>
          <p:cNvSpPr/>
          <p:nvPr/>
        </p:nvSpPr>
        <p:spPr>
          <a:xfrm>
            <a:off x="737896" y="1340768"/>
            <a:ext cx="4608512" cy="590931"/>
          </a:xfrm>
          <a:prstGeom prst="rect">
            <a:avLst/>
          </a:prstGeom>
        </p:spPr>
        <p:txBody>
          <a:bodyPr wrap="square">
            <a:spAutoFit/>
          </a:bodyPr>
          <a:lstStyle/>
          <a:p>
            <a:pPr algn="ctr">
              <a:lnSpc>
                <a:spcPct val="90000"/>
              </a:lnSpc>
              <a:spcBef>
                <a:spcPct val="50000"/>
              </a:spcBef>
              <a:defRPr/>
            </a:pPr>
            <a:r>
              <a:rPr lang="es-ES" b="1" dirty="0" smtClean="0">
                <a:solidFill>
                  <a:srgbClr val="0070C0"/>
                </a:solidFill>
                <a:effectLst>
                  <a:outerShdw blurRad="38100" dist="38100" dir="2700000" algn="tl">
                    <a:srgbClr val="C0C0C0"/>
                  </a:outerShdw>
                </a:effectLst>
                <a:latin typeface="Arial" pitchFamily="34" charset="0"/>
              </a:rPr>
              <a:t>Variación 12 meses del empleo industrial</a:t>
            </a:r>
            <a:endParaRPr lang="es-MX" b="1" dirty="0">
              <a:solidFill>
                <a:srgbClr val="0070C0"/>
              </a:solidFill>
              <a:effectLst>
                <a:outerShdw blurRad="38100" dist="38100" dir="2700000" algn="tl">
                  <a:srgbClr val="C0C0C0"/>
                </a:outerShdw>
              </a:effectLst>
              <a:latin typeface="Arial" pitchFamily="34" charset="0"/>
            </a:endParaRPr>
          </a:p>
        </p:txBody>
      </p:sp>
      <p:sp>
        <p:nvSpPr>
          <p:cNvPr id="14" name="1 CuadroTexto"/>
          <p:cNvSpPr txBox="1"/>
          <p:nvPr/>
        </p:nvSpPr>
        <p:spPr>
          <a:xfrm>
            <a:off x="1081376" y="5267106"/>
            <a:ext cx="3744416" cy="25717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800" dirty="0">
                <a:latin typeface="Arial" pitchFamily="34" charset="0"/>
                <a:cs typeface="Arial" pitchFamily="34" charset="0"/>
              </a:rPr>
              <a:t>Fuente: </a:t>
            </a:r>
            <a:r>
              <a:rPr lang="es-ES" sz="800" dirty="0" smtClean="0">
                <a:latin typeface="Arial" pitchFamily="34" charset="0"/>
                <a:cs typeface="Arial" pitchFamily="34" charset="0"/>
              </a:rPr>
              <a:t>DANE</a:t>
            </a:r>
            <a:r>
              <a:rPr lang="es-ES" sz="800" dirty="0">
                <a:latin typeface="Arial" pitchFamily="34" charset="0"/>
                <a:cs typeface="Arial" pitchFamily="34" charset="0"/>
              </a:rPr>
              <a:t>.</a:t>
            </a: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877272"/>
            <a:ext cx="1008431" cy="684767"/>
          </a:xfrm>
          <a:prstGeom prst="rect">
            <a:avLst/>
          </a:prstGeom>
        </p:spPr>
      </p:pic>
      <p:grpSp>
        <p:nvGrpSpPr>
          <p:cNvPr id="13" name="12 Grupo"/>
          <p:cNvGrpSpPr/>
          <p:nvPr/>
        </p:nvGrpSpPr>
        <p:grpSpPr>
          <a:xfrm>
            <a:off x="3059832" y="6553200"/>
            <a:ext cx="2520338" cy="192956"/>
            <a:chOff x="3059832" y="6553200"/>
            <a:chExt cx="2520338" cy="192956"/>
          </a:xfrm>
        </p:grpSpPr>
        <p:sp>
          <p:nvSpPr>
            <p:cNvPr id="15" name="14 Cheurón"/>
            <p:cNvSpPr/>
            <p:nvPr/>
          </p:nvSpPr>
          <p:spPr bwMode="auto">
            <a:xfrm>
              <a:off x="4139605"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6" name="15 Cheurón"/>
            <p:cNvSpPr/>
            <p:nvPr/>
          </p:nvSpPr>
          <p:spPr bwMode="auto">
            <a:xfrm>
              <a:off x="4499703"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7" name="16 Cheurón"/>
            <p:cNvSpPr/>
            <p:nvPr/>
          </p:nvSpPr>
          <p:spPr bwMode="auto">
            <a:xfrm>
              <a:off x="4859801"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8" name="17 Cheurón"/>
            <p:cNvSpPr/>
            <p:nvPr/>
          </p:nvSpPr>
          <p:spPr bwMode="auto">
            <a:xfrm>
              <a:off x="3419409"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19" name="18 Cheurón"/>
            <p:cNvSpPr/>
            <p:nvPr/>
          </p:nvSpPr>
          <p:spPr bwMode="auto">
            <a:xfrm>
              <a:off x="3779507" y="6553200"/>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0" name="19 Cheurón"/>
            <p:cNvSpPr/>
            <p:nvPr/>
          </p:nvSpPr>
          <p:spPr bwMode="auto">
            <a:xfrm>
              <a:off x="5220072" y="6557243"/>
              <a:ext cx="360098" cy="188913"/>
            </a:xfrm>
            <a:prstGeom prst="chevron">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sp>
          <p:nvSpPr>
            <p:cNvPr id="21" name="20 Cheurón"/>
            <p:cNvSpPr/>
            <p:nvPr/>
          </p:nvSpPr>
          <p:spPr bwMode="auto">
            <a:xfrm>
              <a:off x="3059832" y="6557243"/>
              <a:ext cx="360098" cy="188913"/>
            </a:xfrm>
            <a:prstGeom prst="chevron">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s-ES">
                <a:latin typeface="Arial" charset="0"/>
              </a:endParaRPr>
            </a:p>
          </p:txBody>
        </p:sp>
      </p:grpSp>
      <p:graphicFrame>
        <p:nvGraphicFramePr>
          <p:cNvPr id="22" name="21 Gráfico"/>
          <p:cNvGraphicFramePr/>
          <p:nvPr>
            <p:extLst>
              <p:ext uri="{D42A27DB-BD31-4B8C-83A1-F6EECF244321}">
                <p14:modId xmlns:p14="http://schemas.microsoft.com/office/powerpoint/2010/main" val="2662261828"/>
              </p:ext>
            </p:extLst>
          </p:nvPr>
        </p:nvGraphicFramePr>
        <p:xfrm>
          <a:off x="814801" y="1905857"/>
          <a:ext cx="4572000" cy="33953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9251037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16307</TotalTime>
  <Words>2614</Words>
  <Application>Microsoft Office PowerPoint</Application>
  <PresentationFormat>Presentación en pantalla (4:3)</PresentationFormat>
  <Paragraphs>379</Paragraphs>
  <Slides>76</Slides>
  <Notes>67</Notes>
  <HiddenSlides>0</HiddenSlides>
  <MMClips>0</MMClips>
  <ScaleCrop>false</ScaleCrop>
  <HeadingPairs>
    <vt:vector size="4" baseType="variant">
      <vt:variant>
        <vt:lpstr>Tema</vt:lpstr>
      </vt:variant>
      <vt:variant>
        <vt:i4>1</vt:i4>
      </vt:variant>
      <vt:variant>
        <vt:lpstr>Títulos de diapositiva</vt:lpstr>
      </vt:variant>
      <vt:variant>
        <vt:i4>76</vt:i4>
      </vt:variant>
    </vt:vector>
  </HeadingPairs>
  <TitlesOfParts>
    <vt:vector size="7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Alcaldia Mayor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Gabriel Gonzalo Clavijo Serrano</dc:creator>
  <cp:lastModifiedBy>mmontoyam</cp:lastModifiedBy>
  <cp:revision>724</cp:revision>
  <cp:lastPrinted>2012-11-20T15:11:24Z</cp:lastPrinted>
  <dcterms:created xsi:type="dcterms:W3CDTF">2008-01-17T20:49:14Z</dcterms:created>
  <dcterms:modified xsi:type="dcterms:W3CDTF">2013-04-16T16:01:06Z</dcterms:modified>
</cp:coreProperties>
</file>