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7" r:id="rId5"/>
    <p:sldId id="296" r:id="rId6"/>
    <p:sldId id="283" r:id="rId7"/>
    <p:sldId id="297" r:id="rId8"/>
    <p:sldId id="284" r:id="rId9"/>
    <p:sldId id="298" r:id="rId10"/>
    <p:sldId id="299" r:id="rId11"/>
    <p:sldId id="285" r:id="rId12"/>
    <p:sldId id="300" r:id="rId13"/>
    <p:sldId id="301" r:id="rId14"/>
    <p:sldId id="302" r:id="rId15"/>
    <p:sldId id="303" r:id="rId16"/>
    <p:sldId id="304" r:id="rId17"/>
    <p:sldId id="305" r:id="rId18"/>
    <p:sldId id="286" r:id="rId19"/>
    <p:sldId id="306" r:id="rId20"/>
    <p:sldId id="287" r:id="rId2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73739-98AD-441E-A47E-BCFD26514F7B}"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s-419"/>
        </a:p>
      </dgm:t>
    </dgm:pt>
    <dgm:pt modelId="{57E7D223-5F1E-41AB-A29B-31CA16AE349F}">
      <dgm:prSet phldrT="[Texto]"/>
      <dgm:spPr/>
      <dgm:t>
        <a:bodyPr/>
        <a:lstStyle/>
        <a:p>
          <a:r>
            <a:rPr lang="es-ES" b="1" dirty="0"/>
            <a:t>Formación del Contador Publico</a:t>
          </a:r>
          <a:endParaRPr lang="es-419" b="1" dirty="0"/>
        </a:p>
      </dgm:t>
    </dgm:pt>
    <dgm:pt modelId="{2F88BEC6-7A90-41E1-BD33-3F3ECD4B5F48}" type="parTrans" cxnId="{6FB6FA5F-D704-44F4-9E70-2025319561C3}">
      <dgm:prSet/>
      <dgm:spPr/>
      <dgm:t>
        <a:bodyPr/>
        <a:lstStyle/>
        <a:p>
          <a:endParaRPr lang="es-419"/>
        </a:p>
      </dgm:t>
    </dgm:pt>
    <dgm:pt modelId="{848FA1EE-8C49-402C-87F3-0984B17B541D}" type="sibTrans" cxnId="{6FB6FA5F-D704-44F4-9E70-2025319561C3}">
      <dgm:prSet/>
      <dgm:spPr/>
      <dgm:t>
        <a:bodyPr/>
        <a:lstStyle/>
        <a:p>
          <a:endParaRPr lang="es-419"/>
        </a:p>
      </dgm:t>
    </dgm:pt>
    <dgm:pt modelId="{76B5D6F3-0D22-40EE-8D47-7F33D2D85C6C}">
      <dgm:prSet phldrT="[Texto]"/>
      <dgm:spPr/>
      <dgm:t>
        <a:bodyPr/>
        <a:lstStyle/>
        <a:p>
          <a:r>
            <a:rPr lang="es-ES" b="1" dirty="0"/>
            <a:t>Elementos Teóricos y Conceptuales</a:t>
          </a:r>
          <a:endParaRPr lang="es-419" b="1" dirty="0"/>
        </a:p>
      </dgm:t>
    </dgm:pt>
    <dgm:pt modelId="{4B8AA3FD-C316-447E-A8F0-41C97BA64513}" type="parTrans" cxnId="{D0C7DDDA-1B4C-4B47-AF33-A0093745EB13}">
      <dgm:prSet/>
      <dgm:spPr/>
      <dgm:t>
        <a:bodyPr/>
        <a:lstStyle/>
        <a:p>
          <a:endParaRPr lang="es-419"/>
        </a:p>
      </dgm:t>
    </dgm:pt>
    <dgm:pt modelId="{4F0F2704-BDC3-4131-9A24-91308E27A0AA}" type="sibTrans" cxnId="{D0C7DDDA-1B4C-4B47-AF33-A0093745EB13}">
      <dgm:prSet/>
      <dgm:spPr/>
      <dgm:t>
        <a:bodyPr/>
        <a:lstStyle/>
        <a:p>
          <a:endParaRPr lang="es-419"/>
        </a:p>
      </dgm:t>
    </dgm:pt>
    <dgm:pt modelId="{7152E18C-8BE0-47E1-9A5B-B4F60EE29049}">
      <dgm:prSet phldrT="[Texto]"/>
      <dgm:spPr/>
      <dgm:t>
        <a:bodyPr/>
        <a:lstStyle/>
        <a:p>
          <a:r>
            <a:rPr lang="es-ES" b="1" dirty="0"/>
            <a:t>Elementos Técnicos de Aplicación</a:t>
          </a:r>
          <a:endParaRPr lang="es-419" b="1" dirty="0"/>
        </a:p>
      </dgm:t>
    </dgm:pt>
    <dgm:pt modelId="{C8BF82E2-B2F1-49D8-B34D-FAFAF878CE74}" type="parTrans" cxnId="{FE427622-5DC6-4ED9-80F0-D8AD673BEC2C}">
      <dgm:prSet/>
      <dgm:spPr/>
      <dgm:t>
        <a:bodyPr/>
        <a:lstStyle/>
        <a:p>
          <a:endParaRPr lang="es-419"/>
        </a:p>
      </dgm:t>
    </dgm:pt>
    <dgm:pt modelId="{39F01A51-A918-42BE-9BBA-40737F4ABD88}" type="sibTrans" cxnId="{FE427622-5DC6-4ED9-80F0-D8AD673BEC2C}">
      <dgm:prSet/>
      <dgm:spPr/>
      <dgm:t>
        <a:bodyPr/>
        <a:lstStyle/>
        <a:p>
          <a:endParaRPr lang="es-419"/>
        </a:p>
      </dgm:t>
    </dgm:pt>
    <dgm:pt modelId="{B83BC1AD-53A1-48F8-8889-5FDEA99FABD1}" type="pres">
      <dgm:prSet presAssocID="{6EB73739-98AD-441E-A47E-BCFD26514F7B}" presName="Name0" presStyleCnt="0">
        <dgm:presLayoutVars>
          <dgm:dir/>
          <dgm:resizeHandles val="exact"/>
        </dgm:presLayoutVars>
      </dgm:prSet>
      <dgm:spPr/>
    </dgm:pt>
    <dgm:pt modelId="{9E237A07-758E-43B5-9BC8-1D602D502E90}" type="pres">
      <dgm:prSet presAssocID="{57E7D223-5F1E-41AB-A29B-31CA16AE349F}" presName="node" presStyleLbl="node1" presStyleIdx="0" presStyleCnt="3">
        <dgm:presLayoutVars>
          <dgm:bulletEnabled val="1"/>
        </dgm:presLayoutVars>
      </dgm:prSet>
      <dgm:spPr/>
    </dgm:pt>
    <dgm:pt modelId="{679EC6E5-B94E-419C-83C9-5E2FE498AD25}" type="pres">
      <dgm:prSet presAssocID="{848FA1EE-8C49-402C-87F3-0984B17B541D}" presName="sibTrans" presStyleLbl="sibTrans2D1" presStyleIdx="0" presStyleCnt="3"/>
      <dgm:spPr/>
    </dgm:pt>
    <dgm:pt modelId="{D8E69029-F37B-4991-90F3-724B6A51D899}" type="pres">
      <dgm:prSet presAssocID="{848FA1EE-8C49-402C-87F3-0984B17B541D}" presName="connectorText" presStyleLbl="sibTrans2D1" presStyleIdx="0" presStyleCnt="3"/>
      <dgm:spPr/>
    </dgm:pt>
    <dgm:pt modelId="{88ECB311-21E8-4BC9-BFD7-EDDE6D3BA810}" type="pres">
      <dgm:prSet presAssocID="{76B5D6F3-0D22-40EE-8D47-7F33D2D85C6C}" presName="node" presStyleLbl="node1" presStyleIdx="1" presStyleCnt="3">
        <dgm:presLayoutVars>
          <dgm:bulletEnabled val="1"/>
        </dgm:presLayoutVars>
      </dgm:prSet>
      <dgm:spPr/>
    </dgm:pt>
    <dgm:pt modelId="{A8ABF848-9D2D-4C1F-A353-6EA384CC8381}" type="pres">
      <dgm:prSet presAssocID="{4F0F2704-BDC3-4131-9A24-91308E27A0AA}" presName="sibTrans" presStyleLbl="sibTrans2D1" presStyleIdx="1" presStyleCnt="3"/>
      <dgm:spPr/>
    </dgm:pt>
    <dgm:pt modelId="{73C08AAA-A5AE-4E21-BE57-039ED852897C}" type="pres">
      <dgm:prSet presAssocID="{4F0F2704-BDC3-4131-9A24-91308E27A0AA}" presName="connectorText" presStyleLbl="sibTrans2D1" presStyleIdx="1" presStyleCnt="3"/>
      <dgm:spPr/>
    </dgm:pt>
    <dgm:pt modelId="{BE7759FA-D5E5-4597-BE48-15E122883FEE}" type="pres">
      <dgm:prSet presAssocID="{7152E18C-8BE0-47E1-9A5B-B4F60EE29049}" presName="node" presStyleLbl="node1" presStyleIdx="2" presStyleCnt="3">
        <dgm:presLayoutVars>
          <dgm:bulletEnabled val="1"/>
        </dgm:presLayoutVars>
      </dgm:prSet>
      <dgm:spPr/>
    </dgm:pt>
    <dgm:pt modelId="{4C98911C-929A-46D2-ACC1-BCA668A10C52}" type="pres">
      <dgm:prSet presAssocID="{39F01A51-A918-42BE-9BBA-40737F4ABD88}" presName="sibTrans" presStyleLbl="sibTrans2D1" presStyleIdx="2" presStyleCnt="3"/>
      <dgm:spPr/>
    </dgm:pt>
    <dgm:pt modelId="{C6115955-E3E1-4B8C-8E92-526AD9AD08FD}" type="pres">
      <dgm:prSet presAssocID="{39F01A51-A918-42BE-9BBA-40737F4ABD88}" presName="connectorText" presStyleLbl="sibTrans2D1" presStyleIdx="2" presStyleCnt="3"/>
      <dgm:spPr/>
    </dgm:pt>
  </dgm:ptLst>
  <dgm:cxnLst>
    <dgm:cxn modelId="{3086B905-9358-4F68-9F1F-7D17E99E9AB3}" type="presOf" srcId="{76B5D6F3-0D22-40EE-8D47-7F33D2D85C6C}" destId="{88ECB311-21E8-4BC9-BFD7-EDDE6D3BA810}" srcOrd="0" destOrd="0" presId="urn:microsoft.com/office/officeart/2005/8/layout/cycle7"/>
    <dgm:cxn modelId="{FE427622-5DC6-4ED9-80F0-D8AD673BEC2C}" srcId="{6EB73739-98AD-441E-A47E-BCFD26514F7B}" destId="{7152E18C-8BE0-47E1-9A5B-B4F60EE29049}" srcOrd="2" destOrd="0" parTransId="{C8BF82E2-B2F1-49D8-B34D-FAFAF878CE74}" sibTransId="{39F01A51-A918-42BE-9BBA-40737F4ABD88}"/>
    <dgm:cxn modelId="{858E0D2F-6377-44C1-8334-DFAE082A71BA}" type="presOf" srcId="{848FA1EE-8C49-402C-87F3-0984B17B541D}" destId="{D8E69029-F37B-4991-90F3-724B6A51D899}" srcOrd="1" destOrd="0" presId="urn:microsoft.com/office/officeart/2005/8/layout/cycle7"/>
    <dgm:cxn modelId="{D1F7AD3C-AEA5-4B5D-9492-FA7D7F92DBF3}" type="presOf" srcId="{4F0F2704-BDC3-4131-9A24-91308E27A0AA}" destId="{A8ABF848-9D2D-4C1F-A353-6EA384CC8381}" srcOrd="0" destOrd="0" presId="urn:microsoft.com/office/officeart/2005/8/layout/cycle7"/>
    <dgm:cxn modelId="{6FB6FA5F-D704-44F4-9E70-2025319561C3}" srcId="{6EB73739-98AD-441E-A47E-BCFD26514F7B}" destId="{57E7D223-5F1E-41AB-A29B-31CA16AE349F}" srcOrd="0" destOrd="0" parTransId="{2F88BEC6-7A90-41E1-BD33-3F3ECD4B5F48}" sibTransId="{848FA1EE-8C49-402C-87F3-0984B17B541D}"/>
    <dgm:cxn modelId="{FDECD446-A769-4AF8-8082-3BC58222274C}" type="presOf" srcId="{848FA1EE-8C49-402C-87F3-0984B17B541D}" destId="{679EC6E5-B94E-419C-83C9-5E2FE498AD25}" srcOrd="0" destOrd="0" presId="urn:microsoft.com/office/officeart/2005/8/layout/cycle7"/>
    <dgm:cxn modelId="{BDBBA44E-4F07-452C-82E8-B206990CDDAF}" type="presOf" srcId="{39F01A51-A918-42BE-9BBA-40737F4ABD88}" destId="{4C98911C-929A-46D2-ACC1-BCA668A10C52}" srcOrd="0" destOrd="0" presId="urn:microsoft.com/office/officeart/2005/8/layout/cycle7"/>
    <dgm:cxn modelId="{9A0B786F-F1EB-40DC-B897-79EFEFF03B18}" type="presOf" srcId="{4F0F2704-BDC3-4131-9A24-91308E27A0AA}" destId="{73C08AAA-A5AE-4E21-BE57-039ED852897C}" srcOrd="1" destOrd="0" presId="urn:microsoft.com/office/officeart/2005/8/layout/cycle7"/>
    <dgm:cxn modelId="{A74A0B83-EC5A-4D59-AF92-4C957F581FC8}" type="presOf" srcId="{57E7D223-5F1E-41AB-A29B-31CA16AE349F}" destId="{9E237A07-758E-43B5-9BC8-1D602D502E90}" srcOrd="0" destOrd="0" presId="urn:microsoft.com/office/officeart/2005/8/layout/cycle7"/>
    <dgm:cxn modelId="{23CFF498-09FA-4FC4-A789-326846A2A14D}" type="presOf" srcId="{6EB73739-98AD-441E-A47E-BCFD26514F7B}" destId="{B83BC1AD-53A1-48F8-8889-5FDEA99FABD1}" srcOrd="0" destOrd="0" presId="urn:microsoft.com/office/officeart/2005/8/layout/cycle7"/>
    <dgm:cxn modelId="{D9F8DAB6-1D0F-4321-AB1D-9685E3DBBA09}" type="presOf" srcId="{39F01A51-A918-42BE-9BBA-40737F4ABD88}" destId="{C6115955-E3E1-4B8C-8E92-526AD9AD08FD}" srcOrd="1" destOrd="0" presId="urn:microsoft.com/office/officeart/2005/8/layout/cycle7"/>
    <dgm:cxn modelId="{D0C7DDDA-1B4C-4B47-AF33-A0093745EB13}" srcId="{6EB73739-98AD-441E-A47E-BCFD26514F7B}" destId="{76B5D6F3-0D22-40EE-8D47-7F33D2D85C6C}" srcOrd="1" destOrd="0" parTransId="{4B8AA3FD-C316-447E-A8F0-41C97BA64513}" sibTransId="{4F0F2704-BDC3-4131-9A24-91308E27A0AA}"/>
    <dgm:cxn modelId="{549C1EF6-EA05-4609-B8EC-018FB20F00EF}" type="presOf" srcId="{7152E18C-8BE0-47E1-9A5B-B4F60EE29049}" destId="{BE7759FA-D5E5-4597-BE48-15E122883FEE}" srcOrd="0" destOrd="0" presId="urn:microsoft.com/office/officeart/2005/8/layout/cycle7"/>
    <dgm:cxn modelId="{81CFACBF-1F1A-4506-BC68-289912FFB67B}" type="presParOf" srcId="{B83BC1AD-53A1-48F8-8889-5FDEA99FABD1}" destId="{9E237A07-758E-43B5-9BC8-1D602D502E90}" srcOrd="0" destOrd="0" presId="urn:microsoft.com/office/officeart/2005/8/layout/cycle7"/>
    <dgm:cxn modelId="{697D8456-2576-4F5E-B864-731ED1A10509}" type="presParOf" srcId="{B83BC1AD-53A1-48F8-8889-5FDEA99FABD1}" destId="{679EC6E5-B94E-419C-83C9-5E2FE498AD25}" srcOrd="1" destOrd="0" presId="urn:microsoft.com/office/officeart/2005/8/layout/cycle7"/>
    <dgm:cxn modelId="{D2BB4A28-5F48-45BD-9637-7E02E44E4849}" type="presParOf" srcId="{679EC6E5-B94E-419C-83C9-5E2FE498AD25}" destId="{D8E69029-F37B-4991-90F3-724B6A51D899}" srcOrd="0" destOrd="0" presId="urn:microsoft.com/office/officeart/2005/8/layout/cycle7"/>
    <dgm:cxn modelId="{BE1B2B5D-92A8-47C4-9976-6209960EF5EB}" type="presParOf" srcId="{B83BC1AD-53A1-48F8-8889-5FDEA99FABD1}" destId="{88ECB311-21E8-4BC9-BFD7-EDDE6D3BA810}" srcOrd="2" destOrd="0" presId="urn:microsoft.com/office/officeart/2005/8/layout/cycle7"/>
    <dgm:cxn modelId="{C0C1FCB7-E69A-4C85-8EE0-3F2F4C29A5C6}" type="presParOf" srcId="{B83BC1AD-53A1-48F8-8889-5FDEA99FABD1}" destId="{A8ABF848-9D2D-4C1F-A353-6EA384CC8381}" srcOrd="3" destOrd="0" presId="urn:microsoft.com/office/officeart/2005/8/layout/cycle7"/>
    <dgm:cxn modelId="{63DEFFA3-87D3-4403-8FE0-CB6BB823DEBF}" type="presParOf" srcId="{A8ABF848-9D2D-4C1F-A353-6EA384CC8381}" destId="{73C08AAA-A5AE-4E21-BE57-039ED852897C}" srcOrd="0" destOrd="0" presId="urn:microsoft.com/office/officeart/2005/8/layout/cycle7"/>
    <dgm:cxn modelId="{0A6E23FB-D3BA-4981-BF95-6A1CCA5D8D8A}" type="presParOf" srcId="{B83BC1AD-53A1-48F8-8889-5FDEA99FABD1}" destId="{BE7759FA-D5E5-4597-BE48-15E122883FEE}" srcOrd="4" destOrd="0" presId="urn:microsoft.com/office/officeart/2005/8/layout/cycle7"/>
    <dgm:cxn modelId="{57B8C628-C250-48D2-9EEE-A4F75A2F1182}" type="presParOf" srcId="{B83BC1AD-53A1-48F8-8889-5FDEA99FABD1}" destId="{4C98911C-929A-46D2-ACC1-BCA668A10C52}" srcOrd="5" destOrd="0" presId="urn:microsoft.com/office/officeart/2005/8/layout/cycle7"/>
    <dgm:cxn modelId="{A0B0CCA7-A24A-424F-9012-5814866C66CC}" type="presParOf" srcId="{4C98911C-929A-46D2-ACC1-BCA668A10C52}" destId="{C6115955-E3E1-4B8C-8E92-526AD9AD08FD}"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1A5C8-8718-4C08-8572-6E5836838BCF}" type="doc">
      <dgm:prSet loTypeId="urn:microsoft.com/office/officeart/2005/8/layout/gear1" loCatId="relationship" qsTypeId="urn:microsoft.com/office/officeart/2005/8/quickstyle/simple1" qsCatId="simple" csTypeId="urn:microsoft.com/office/officeart/2005/8/colors/accent1_2" csCatId="accent1" phldr="1"/>
      <dgm:spPr/>
    </dgm:pt>
    <dgm:pt modelId="{8D9CF587-182D-4C9E-B463-59C067EBB4C6}">
      <dgm:prSet phldrT="[Texto]" custT="1"/>
      <dgm:spPr/>
      <dgm:t>
        <a:bodyPr/>
        <a:lstStyle/>
        <a:p>
          <a:r>
            <a:rPr lang="es-CO" sz="1600" b="1" dirty="0"/>
            <a:t>13 Universidades </a:t>
          </a:r>
          <a:r>
            <a:rPr lang="es-CO" sz="1600" b="1" dirty="0" err="1"/>
            <a:t>Multicampus</a:t>
          </a:r>
          <a:endParaRPr lang="es-CO" sz="1600" b="1" dirty="0"/>
        </a:p>
      </dgm:t>
    </dgm:pt>
    <dgm:pt modelId="{C3671929-ADC9-4B46-9F59-10C2BD0C2FF7}" type="parTrans" cxnId="{198FF309-2989-4B7F-9EC3-0EEE91021A61}">
      <dgm:prSet/>
      <dgm:spPr/>
      <dgm:t>
        <a:bodyPr/>
        <a:lstStyle/>
        <a:p>
          <a:endParaRPr lang="es-CO"/>
        </a:p>
      </dgm:t>
    </dgm:pt>
    <dgm:pt modelId="{67151CD6-B91F-4161-8661-3FF1A5D70B7E}" type="sibTrans" cxnId="{198FF309-2989-4B7F-9EC3-0EEE91021A61}">
      <dgm:prSet/>
      <dgm:spPr/>
      <dgm:t>
        <a:bodyPr/>
        <a:lstStyle/>
        <a:p>
          <a:endParaRPr lang="es-CO"/>
        </a:p>
      </dgm:t>
    </dgm:pt>
    <dgm:pt modelId="{382BB7AA-1E71-4F89-936B-116DA3714BF5}">
      <dgm:prSet phldrT="[Texto]" custT="1"/>
      <dgm:spPr/>
      <dgm:t>
        <a:bodyPr/>
        <a:lstStyle/>
        <a:p>
          <a:r>
            <a:rPr lang="es-CO" sz="1600" b="1" dirty="0"/>
            <a:t>10 </a:t>
          </a:r>
          <a:r>
            <a:rPr lang="es-CO" sz="1100" b="1" dirty="0"/>
            <a:t>Universidades en 3 sedes</a:t>
          </a:r>
        </a:p>
      </dgm:t>
    </dgm:pt>
    <dgm:pt modelId="{FA6786CF-48E2-435D-B5C7-FE86BC6EAD88}" type="parTrans" cxnId="{C5E49E58-3DD8-4655-8762-5D308EDC42EA}">
      <dgm:prSet/>
      <dgm:spPr/>
      <dgm:t>
        <a:bodyPr/>
        <a:lstStyle/>
        <a:p>
          <a:endParaRPr lang="es-CO"/>
        </a:p>
      </dgm:t>
    </dgm:pt>
    <dgm:pt modelId="{64A38C17-CC0B-43FC-AF82-065FE98FB869}" type="sibTrans" cxnId="{C5E49E58-3DD8-4655-8762-5D308EDC42EA}">
      <dgm:prSet/>
      <dgm:spPr/>
      <dgm:t>
        <a:bodyPr/>
        <a:lstStyle/>
        <a:p>
          <a:endParaRPr lang="es-CO"/>
        </a:p>
      </dgm:t>
    </dgm:pt>
    <dgm:pt modelId="{26E2DC38-E901-4085-BB4E-91B160A66C3B}">
      <dgm:prSet phldrT="[Texto]" custT="1"/>
      <dgm:spPr/>
      <dgm:t>
        <a:bodyPr/>
        <a:lstStyle/>
        <a:p>
          <a:r>
            <a:rPr lang="es-CO" sz="1100" b="1" dirty="0"/>
            <a:t>23 Universidades</a:t>
          </a:r>
        </a:p>
      </dgm:t>
    </dgm:pt>
    <dgm:pt modelId="{581975F0-1741-43D9-8610-1C230685EAD2}" type="parTrans" cxnId="{ACF542F6-4ED3-4A81-A8C7-40512870BBEE}">
      <dgm:prSet/>
      <dgm:spPr/>
      <dgm:t>
        <a:bodyPr/>
        <a:lstStyle/>
        <a:p>
          <a:endParaRPr lang="es-CO"/>
        </a:p>
      </dgm:t>
    </dgm:pt>
    <dgm:pt modelId="{06655469-8C88-461E-97C2-9C695BE95E26}" type="sibTrans" cxnId="{ACF542F6-4ED3-4A81-A8C7-40512870BBEE}">
      <dgm:prSet/>
      <dgm:spPr/>
      <dgm:t>
        <a:bodyPr/>
        <a:lstStyle/>
        <a:p>
          <a:endParaRPr lang="es-CO"/>
        </a:p>
      </dgm:t>
    </dgm:pt>
    <dgm:pt modelId="{E63EFD99-78BE-4A60-8A78-4866806BFF77}" type="pres">
      <dgm:prSet presAssocID="{7501A5C8-8718-4C08-8572-6E5836838BCF}" presName="composite" presStyleCnt="0">
        <dgm:presLayoutVars>
          <dgm:chMax val="3"/>
          <dgm:animLvl val="lvl"/>
          <dgm:resizeHandles val="exact"/>
        </dgm:presLayoutVars>
      </dgm:prSet>
      <dgm:spPr/>
    </dgm:pt>
    <dgm:pt modelId="{B6C7FA0E-4FAB-461D-99D5-35C3E29BDE93}" type="pres">
      <dgm:prSet presAssocID="{8D9CF587-182D-4C9E-B463-59C067EBB4C6}" presName="gear1" presStyleLbl="node1" presStyleIdx="0" presStyleCnt="3">
        <dgm:presLayoutVars>
          <dgm:chMax val="1"/>
          <dgm:bulletEnabled val="1"/>
        </dgm:presLayoutVars>
      </dgm:prSet>
      <dgm:spPr/>
    </dgm:pt>
    <dgm:pt modelId="{29E508F8-CE30-4677-8CE9-F5C490CCAE65}" type="pres">
      <dgm:prSet presAssocID="{8D9CF587-182D-4C9E-B463-59C067EBB4C6}" presName="gear1srcNode" presStyleLbl="node1" presStyleIdx="0" presStyleCnt="3"/>
      <dgm:spPr/>
    </dgm:pt>
    <dgm:pt modelId="{D3982691-0A72-4D51-AB4D-3FEE8E47D6F5}" type="pres">
      <dgm:prSet presAssocID="{8D9CF587-182D-4C9E-B463-59C067EBB4C6}" presName="gear1dstNode" presStyleLbl="node1" presStyleIdx="0" presStyleCnt="3"/>
      <dgm:spPr/>
    </dgm:pt>
    <dgm:pt modelId="{E37950E3-C0D0-47AD-A4BD-B90E49797126}" type="pres">
      <dgm:prSet presAssocID="{382BB7AA-1E71-4F89-936B-116DA3714BF5}" presName="gear2" presStyleLbl="node1" presStyleIdx="1" presStyleCnt="3">
        <dgm:presLayoutVars>
          <dgm:chMax val="1"/>
          <dgm:bulletEnabled val="1"/>
        </dgm:presLayoutVars>
      </dgm:prSet>
      <dgm:spPr/>
    </dgm:pt>
    <dgm:pt modelId="{2DF677B3-76AD-422F-8FA1-20AA1F7D0012}" type="pres">
      <dgm:prSet presAssocID="{382BB7AA-1E71-4F89-936B-116DA3714BF5}" presName="gear2srcNode" presStyleLbl="node1" presStyleIdx="1" presStyleCnt="3"/>
      <dgm:spPr/>
    </dgm:pt>
    <dgm:pt modelId="{CC1FC8EB-4754-429F-A7EC-B6E342AB13F4}" type="pres">
      <dgm:prSet presAssocID="{382BB7AA-1E71-4F89-936B-116DA3714BF5}" presName="gear2dstNode" presStyleLbl="node1" presStyleIdx="1" presStyleCnt="3"/>
      <dgm:spPr/>
    </dgm:pt>
    <dgm:pt modelId="{FDD3CA28-9EC7-4DF3-88D1-0A7EC90549D9}" type="pres">
      <dgm:prSet presAssocID="{26E2DC38-E901-4085-BB4E-91B160A66C3B}" presName="gear3" presStyleLbl="node1" presStyleIdx="2" presStyleCnt="3"/>
      <dgm:spPr/>
    </dgm:pt>
    <dgm:pt modelId="{0A5790A8-D950-4D94-922E-7CA6118707E3}" type="pres">
      <dgm:prSet presAssocID="{26E2DC38-E901-4085-BB4E-91B160A66C3B}" presName="gear3tx" presStyleLbl="node1" presStyleIdx="2" presStyleCnt="3">
        <dgm:presLayoutVars>
          <dgm:chMax val="1"/>
          <dgm:bulletEnabled val="1"/>
        </dgm:presLayoutVars>
      </dgm:prSet>
      <dgm:spPr/>
    </dgm:pt>
    <dgm:pt modelId="{857AD304-1FF6-443A-9615-B94B6F89F786}" type="pres">
      <dgm:prSet presAssocID="{26E2DC38-E901-4085-BB4E-91B160A66C3B}" presName="gear3srcNode" presStyleLbl="node1" presStyleIdx="2" presStyleCnt="3"/>
      <dgm:spPr/>
    </dgm:pt>
    <dgm:pt modelId="{4FCA5E2D-0918-4E31-AFF5-ED7F1389774A}" type="pres">
      <dgm:prSet presAssocID="{26E2DC38-E901-4085-BB4E-91B160A66C3B}" presName="gear3dstNode" presStyleLbl="node1" presStyleIdx="2" presStyleCnt="3"/>
      <dgm:spPr/>
    </dgm:pt>
    <dgm:pt modelId="{1713855A-413E-48D2-AEFA-383EFAEBAF02}" type="pres">
      <dgm:prSet presAssocID="{67151CD6-B91F-4161-8661-3FF1A5D70B7E}" presName="connector1" presStyleLbl="sibTrans2D1" presStyleIdx="0" presStyleCnt="3"/>
      <dgm:spPr/>
    </dgm:pt>
    <dgm:pt modelId="{C6A65533-E751-407C-9CDC-2A1CFAB35D22}" type="pres">
      <dgm:prSet presAssocID="{64A38C17-CC0B-43FC-AF82-065FE98FB869}" presName="connector2" presStyleLbl="sibTrans2D1" presStyleIdx="1" presStyleCnt="3"/>
      <dgm:spPr/>
    </dgm:pt>
    <dgm:pt modelId="{366B10B9-6889-4DF5-AD92-8C2F61D7EC2C}" type="pres">
      <dgm:prSet presAssocID="{06655469-8C88-461E-97C2-9C695BE95E26}" presName="connector3" presStyleLbl="sibTrans2D1" presStyleIdx="2" presStyleCnt="3"/>
      <dgm:spPr/>
    </dgm:pt>
  </dgm:ptLst>
  <dgm:cxnLst>
    <dgm:cxn modelId="{198FF309-2989-4B7F-9EC3-0EEE91021A61}" srcId="{7501A5C8-8718-4C08-8572-6E5836838BCF}" destId="{8D9CF587-182D-4C9E-B463-59C067EBB4C6}" srcOrd="0" destOrd="0" parTransId="{C3671929-ADC9-4B46-9F59-10C2BD0C2FF7}" sibTransId="{67151CD6-B91F-4161-8661-3FF1A5D70B7E}"/>
    <dgm:cxn modelId="{87E6650A-2A42-4D51-87AE-E28F425A651A}" type="presOf" srcId="{8D9CF587-182D-4C9E-B463-59C067EBB4C6}" destId="{D3982691-0A72-4D51-AB4D-3FEE8E47D6F5}" srcOrd="2" destOrd="0" presId="urn:microsoft.com/office/officeart/2005/8/layout/gear1"/>
    <dgm:cxn modelId="{FFB55E12-F643-438F-9B98-6F2CDD8A4692}" type="presOf" srcId="{26E2DC38-E901-4085-BB4E-91B160A66C3B}" destId="{857AD304-1FF6-443A-9615-B94B6F89F786}" srcOrd="2" destOrd="0" presId="urn:microsoft.com/office/officeart/2005/8/layout/gear1"/>
    <dgm:cxn modelId="{7C61F612-D47A-462E-B0D4-A0B5D03F88BB}" type="presOf" srcId="{382BB7AA-1E71-4F89-936B-116DA3714BF5}" destId="{CC1FC8EB-4754-429F-A7EC-B6E342AB13F4}" srcOrd="2" destOrd="0" presId="urn:microsoft.com/office/officeart/2005/8/layout/gear1"/>
    <dgm:cxn modelId="{4CA04532-F89B-488C-9164-1B2B473E3478}" type="presOf" srcId="{64A38C17-CC0B-43FC-AF82-065FE98FB869}" destId="{C6A65533-E751-407C-9CDC-2A1CFAB35D22}" srcOrd="0" destOrd="0" presId="urn:microsoft.com/office/officeart/2005/8/layout/gear1"/>
    <dgm:cxn modelId="{576F4D40-8013-41D8-9160-D7C8924612F4}" type="presOf" srcId="{06655469-8C88-461E-97C2-9C695BE95E26}" destId="{366B10B9-6889-4DF5-AD92-8C2F61D7EC2C}" srcOrd="0" destOrd="0" presId="urn:microsoft.com/office/officeart/2005/8/layout/gear1"/>
    <dgm:cxn modelId="{F69E5C5D-F0DE-434A-871B-DA4F86BB9582}" type="presOf" srcId="{8D9CF587-182D-4C9E-B463-59C067EBB4C6}" destId="{29E508F8-CE30-4677-8CE9-F5C490CCAE65}" srcOrd="1" destOrd="0" presId="urn:microsoft.com/office/officeart/2005/8/layout/gear1"/>
    <dgm:cxn modelId="{2B80CD71-F805-44E6-AF65-DF8592275D98}" type="presOf" srcId="{8D9CF587-182D-4C9E-B463-59C067EBB4C6}" destId="{B6C7FA0E-4FAB-461D-99D5-35C3E29BDE93}" srcOrd="0" destOrd="0" presId="urn:microsoft.com/office/officeart/2005/8/layout/gear1"/>
    <dgm:cxn modelId="{19A42774-AB23-4E3D-85C3-BA7AE43DE9BB}" type="presOf" srcId="{67151CD6-B91F-4161-8661-3FF1A5D70B7E}" destId="{1713855A-413E-48D2-AEFA-383EFAEBAF02}" srcOrd="0" destOrd="0" presId="urn:microsoft.com/office/officeart/2005/8/layout/gear1"/>
    <dgm:cxn modelId="{AD979676-DD29-41FC-AF04-DFB8690B51DE}" type="presOf" srcId="{26E2DC38-E901-4085-BB4E-91B160A66C3B}" destId="{4FCA5E2D-0918-4E31-AFF5-ED7F1389774A}" srcOrd="3" destOrd="0" presId="urn:microsoft.com/office/officeart/2005/8/layout/gear1"/>
    <dgm:cxn modelId="{C5E49E58-3DD8-4655-8762-5D308EDC42EA}" srcId="{7501A5C8-8718-4C08-8572-6E5836838BCF}" destId="{382BB7AA-1E71-4F89-936B-116DA3714BF5}" srcOrd="1" destOrd="0" parTransId="{FA6786CF-48E2-435D-B5C7-FE86BC6EAD88}" sibTransId="{64A38C17-CC0B-43FC-AF82-065FE98FB869}"/>
    <dgm:cxn modelId="{8CBB64A8-5038-4170-B3C6-FB18F051E01F}" type="presOf" srcId="{7501A5C8-8718-4C08-8572-6E5836838BCF}" destId="{E63EFD99-78BE-4A60-8A78-4866806BFF77}" srcOrd="0" destOrd="0" presId="urn:microsoft.com/office/officeart/2005/8/layout/gear1"/>
    <dgm:cxn modelId="{D468A8B7-237C-43F3-9BF1-1618E06E17EF}" type="presOf" srcId="{382BB7AA-1E71-4F89-936B-116DA3714BF5}" destId="{2DF677B3-76AD-422F-8FA1-20AA1F7D0012}" srcOrd="1" destOrd="0" presId="urn:microsoft.com/office/officeart/2005/8/layout/gear1"/>
    <dgm:cxn modelId="{218AECF2-2E12-4868-A0CE-20F2B85CA5FE}" type="presOf" srcId="{26E2DC38-E901-4085-BB4E-91B160A66C3B}" destId="{FDD3CA28-9EC7-4DF3-88D1-0A7EC90549D9}" srcOrd="0" destOrd="0" presId="urn:microsoft.com/office/officeart/2005/8/layout/gear1"/>
    <dgm:cxn modelId="{ACF542F6-4ED3-4A81-A8C7-40512870BBEE}" srcId="{7501A5C8-8718-4C08-8572-6E5836838BCF}" destId="{26E2DC38-E901-4085-BB4E-91B160A66C3B}" srcOrd="2" destOrd="0" parTransId="{581975F0-1741-43D9-8610-1C230685EAD2}" sibTransId="{06655469-8C88-461E-97C2-9C695BE95E26}"/>
    <dgm:cxn modelId="{F40939FF-EAFB-4A4F-843D-D121C0DD31BE}" type="presOf" srcId="{382BB7AA-1E71-4F89-936B-116DA3714BF5}" destId="{E37950E3-C0D0-47AD-A4BD-B90E49797126}" srcOrd="0" destOrd="0" presId="urn:microsoft.com/office/officeart/2005/8/layout/gear1"/>
    <dgm:cxn modelId="{2813F9FF-40AB-4D45-BB2E-A84DB5F303DB}" type="presOf" srcId="{26E2DC38-E901-4085-BB4E-91B160A66C3B}" destId="{0A5790A8-D950-4D94-922E-7CA6118707E3}" srcOrd="1" destOrd="0" presId="urn:microsoft.com/office/officeart/2005/8/layout/gear1"/>
    <dgm:cxn modelId="{D5756D19-212A-4CF6-9890-444D9405E654}" type="presParOf" srcId="{E63EFD99-78BE-4A60-8A78-4866806BFF77}" destId="{B6C7FA0E-4FAB-461D-99D5-35C3E29BDE93}" srcOrd="0" destOrd="0" presId="urn:microsoft.com/office/officeart/2005/8/layout/gear1"/>
    <dgm:cxn modelId="{882F77DB-8493-4F51-9648-106C0B917B12}" type="presParOf" srcId="{E63EFD99-78BE-4A60-8A78-4866806BFF77}" destId="{29E508F8-CE30-4677-8CE9-F5C490CCAE65}" srcOrd="1" destOrd="0" presId="urn:microsoft.com/office/officeart/2005/8/layout/gear1"/>
    <dgm:cxn modelId="{12B2607E-C880-41FC-B88A-156D15005957}" type="presParOf" srcId="{E63EFD99-78BE-4A60-8A78-4866806BFF77}" destId="{D3982691-0A72-4D51-AB4D-3FEE8E47D6F5}" srcOrd="2" destOrd="0" presId="urn:microsoft.com/office/officeart/2005/8/layout/gear1"/>
    <dgm:cxn modelId="{42590C4E-1C74-4584-AE25-392076F12EA4}" type="presParOf" srcId="{E63EFD99-78BE-4A60-8A78-4866806BFF77}" destId="{E37950E3-C0D0-47AD-A4BD-B90E49797126}" srcOrd="3" destOrd="0" presId="urn:microsoft.com/office/officeart/2005/8/layout/gear1"/>
    <dgm:cxn modelId="{4734CE48-3E0F-4C7A-85BE-66A2D73A87D3}" type="presParOf" srcId="{E63EFD99-78BE-4A60-8A78-4866806BFF77}" destId="{2DF677B3-76AD-422F-8FA1-20AA1F7D0012}" srcOrd="4" destOrd="0" presId="urn:microsoft.com/office/officeart/2005/8/layout/gear1"/>
    <dgm:cxn modelId="{AD9CB9B1-212C-4E31-8B2E-693EFF046322}" type="presParOf" srcId="{E63EFD99-78BE-4A60-8A78-4866806BFF77}" destId="{CC1FC8EB-4754-429F-A7EC-B6E342AB13F4}" srcOrd="5" destOrd="0" presId="urn:microsoft.com/office/officeart/2005/8/layout/gear1"/>
    <dgm:cxn modelId="{2BF3152A-C6E5-4021-B32E-3BA4358B0403}" type="presParOf" srcId="{E63EFD99-78BE-4A60-8A78-4866806BFF77}" destId="{FDD3CA28-9EC7-4DF3-88D1-0A7EC90549D9}" srcOrd="6" destOrd="0" presId="urn:microsoft.com/office/officeart/2005/8/layout/gear1"/>
    <dgm:cxn modelId="{765254B5-CB20-4E18-8243-677031840C91}" type="presParOf" srcId="{E63EFD99-78BE-4A60-8A78-4866806BFF77}" destId="{0A5790A8-D950-4D94-922E-7CA6118707E3}" srcOrd="7" destOrd="0" presId="urn:microsoft.com/office/officeart/2005/8/layout/gear1"/>
    <dgm:cxn modelId="{237F6808-A1FF-44AD-9032-ABAD32D06270}" type="presParOf" srcId="{E63EFD99-78BE-4A60-8A78-4866806BFF77}" destId="{857AD304-1FF6-443A-9615-B94B6F89F786}" srcOrd="8" destOrd="0" presId="urn:microsoft.com/office/officeart/2005/8/layout/gear1"/>
    <dgm:cxn modelId="{A4F41AA8-92A1-4BB2-92FE-BA4C465C8E83}" type="presParOf" srcId="{E63EFD99-78BE-4A60-8A78-4866806BFF77}" destId="{4FCA5E2D-0918-4E31-AFF5-ED7F1389774A}" srcOrd="9" destOrd="0" presId="urn:microsoft.com/office/officeart/2005/8/layout/gear1"/>
    <dgm:cxn modelId="{98DE9E36-E77E-40ED-96B8-235052E9AAFF}" type="presParOf" srcId="{E63EFD99-78BE-4A60-8A78-4866806BFF77}" destId="{1713855A-413E-48D2-AEFA-383EFAEBAF02}" srcOrd="10" destOrd="0" presId="urn:microsoft.com/office/officeart/2005/8/layout/gear1"/>
    <dgm:cxn modelId="{E84ED6A4-9F62-4A01-8C6C-278562CC0807}" type="presParOf" srcId="{E63EFD99-78BE-4A60-8A78-4866806BFF77}" destId="{C6A65533-E751-407C-9CDC-2A1CFAB35D22}" srcOrd="11" destOrd="0" presId="urn:microsoft.com/office/officeart/2005/8/layout/gear1"/>
    <dgm:cxn modelId="{FD62DB6B-6452-4712-8425-D652A679F57C}" type="presParOf" srcId="{E63EFD99-78BE-4A60-8A78-4866806BFF77}" destId="{366B10B9-6889-4DF5-AD92-8C2F61D7EC2C}"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395141-28F8-40CB-BD87-30D7AF32682C}" type="doc">
      <dgm:prSet loTypeId="urn:microsoft.com/office/officeart/2005/8/layout/hList7" loCatId="picture" qsTypeId="urn:microsoft.com/office/officeart/2005/8/quickstyle/simple1" qsCatId="simple" csTypeId="urn:microsoft.com/office/officeart/2005/8/colors/accent1_2" csCatId="accent1" phldr="1"/>
      <dgm:spPr/>
    </dgm:pt>
    <dgm:pt modelId="{19FA7EEF-6798-4604-AD66-A7B9C05791D9}">
      <dgm:prSet phldrT="[Texto]"/>
      <dgm:spPr>
        <a:solidFill>
          <a:schemeClr val="accent4"/>
        </a:solidFill>
      </dgm:spPr>
      <dgm:t>
        <a:bodyPr/>
        <a:lstStyle/>
        <a:p>
          <a:r>
            <a:rPr lang="es-CO" b="1" dirty="0">
              <a:solidFill>
                <a:schemeClr val="tx1"/>
              </a:solidFill>
            </a:rPr>
            <a:t>Ley 58 de 1931</a:t>
          </a:r>
        </a:p>
        <a:p>
          <a:r>
            <a:rPr lang="es-CO" b="1" dirty="0">
              <a:solidFill>
                <a:schemeClr val="tx1"/>
              </a:solidFill>
            </a:rPr>
            <a:t>Ley 145/1960</a:t>
          </a:r>
        </a:p>
      </dgm:t>
    </dgm:pt>
    <dgm:pt modelId="{98D9FECB-B8A0-4FBE-9E6A-5F4778416F29}" type="parTrans" cxnId="{B0B00C7E-F766-4BE1-963B-17A09596FA87}">
      <dgm:prSet/>
      <dgm:spPr/>
      <dgm:t>
        <a:bodyPr/>
        <a:lstStyle/>
        <a:p>
          <a:endParaRPr lang="es-CO"/>
        </a:p>
      </dgm:t>
    </dgm:pt>
    <dgm:pt modelId="{4EF18AD6-DBB0-446A-B4E8-65B13FD4BFD2}" type="sibTrans" cxnId="{B0B00C7E-F766-4BE1-963B-17A09596FA87}">
      <dgm:prSet/>
      <dgm:spPr/>
      <dgm:t>
        <a:bodyPr/>
        <a:lstStyle/>
        <a:p>
          <a:endParaRPr lang="es-CO"/>
        </a:p>
      </dgm:t>
    </dgm:pt>
    <dgm:pt modelId="{2D008C4E-5F33-499E-A020-06F92FBDB2E0}">
      <dgm:prSet phldrT="[Texto]"/>
      <dgm:spPr/>
      <dgm:t>
        <a:bodyPr/>
        <a:lstStyle/>
        <a:p>
          <a:r>
            <a:rPr lang="es-CO" b="1" dirty="0">
              <a:solidFill>
                <a:schemeClr val="bg1"/>
              </a:solidFill>
            </a:rPr>
            <a:t>Código de Comercio Art. 203 y </a:t>
          </a:r>
          <a:r>
            <a:rPr lang="es-CO" b="1" dirty="0" err="1">
              <a:solidFill>
                <a:schemeClr val="bg1"/>
              </a:solidFill>
            </a:rPr>
            <a:t>ss</a:t>
          </a:r>
          <a:endParaRPr lang="es-CO" b="1" dirty="0">
            <a:solidFill>
              <a:schemeClr val="bg1"/>
            </a:solidFill>
          </a:endParaRPr>
        </a:p>
      </dgm:t>
    </dgm:pt>
    <dgm:pt modelId="{E7A0FFC5-43F9-4CCA-A366-5201601BDFE2}" type="parTrans" cxnId="{E20DF6E6-5538-4F8B-B755-962CBCAF1116}">
      <dgm:prSet/>
      <dgm:spPr/>
      <dgm:t>
        <a:bodyPr/>
        <a:lstStyle/>
        <a:p>
          <a:endParaRPr lang="es-CO"/>
        </a:p>
      </dgm:t>
    </dgm:pt>
    <dgm:pt modelId="{797BC658-04BB-4F18-B9CD-B919334BD6DA}" type="sibTrans" cxnId="{E20DF6E6-5538-4F8B-B755-962CBCAF1116}">
      <dgm:prSet/>
      <dgm:spPr/>
      <dgm:t>
        <a:bodyPr/>
        <a:lstStyle/>
        <a:p>
          <a:endParaRPr lang="es-CO"/>
        </a:p>
      </dgm:t>
    </dgm:pt>
    <dgm:pt modelId="{5B7CCF52-89EF-4958-895F-E370F5A4D785}">
      <dgm:prSet phldrT="[Texto]"/>
      <dgm:spPr>
        <a:solidFill>
          <a:schemeClr val="accent6">
            <a:lumMod val="60000"/>
            <a:lumOff val="40000"/>
          </a:schemeClr>
        </a:solidFill>
      </dgm:spPr>
      <dgm:t>
        <a:bodyPr/>
        <a:lstStyle/>
        <a:p>
          <a:r>
            <a:rPr lang="es-CO" b="1" dirty="0">
              <a:solidFill>
                <a:schemeClr val="tx1"/>
              </a:solidFill>
            </a:rPr>
            <a:t>Ley 43 de 1990, Ley 222 de 1995</a:t>
          </a:r>
        </a:p>
      </dgm:t>
    </dgm:pt>
    <dgm:pt modelId="{D37DA28F-938F-4E10-8C93-FDB8E7F5D28F}" type="parTrans" cxnId="{16588861-4299-40CF-8EB6-2A8483C22230}">
      <dgm:prSet/>
      <dgm:spPr/>
      <dgm:t>
        <a:bodyPr/>
        <a:lstStyle/>
        <a:p>
          <a:endParaRPr lang="es-CO"/>
        </a:p>
      </dgm:t>
    </dgm:pt>
    <dgm:pt modelId="{4312D6E1-3F76-41C2-A278-1296ECE6C50C}" type="sibTrans" cxnId="{16588861-4299-40CF-8EB6-2A8483C22230}">
      <dgm:prSet/>
      <dgm:spPr/>
      <dgm:t>
        <a:bodyPr/>
        <a:lstStyle/>
        <a:p>
          <a:endParaRPr lang="es-CO"/>
        </a:p>
      </dgm:t>
    </dgm:pt>
    <dgm:pt modelId="{F17C4134-31B8-4B7F-96FB-A71AE0861E8C}" type="pres">
      <dgm:prSet presAssocID="{17395141-28F8-40CB-BD87-30D7AF32682C}" presName="Name0" presStyleCnt="0">
        <dgm:presLayoutVars>
          <dgm:dir/>
          <dgm:resizeHandles val="exact"/>
        </dgm:presLayoutVars>
      </dgm:prSet>
      <dgm:spPr/>
    </dgm:pt>
    <dgm:pt modelId="{5D54F6F9-3FEB-4C83-B721-60DB5D2A7F3A}" type="pres">
      <dgm:prSet presAssocID="{17395141-28F8-40CB-BD87-30D7AF32682C}" presName="fgShape" presStyleLbl="fgShp" presStyleIdx="0" presStyleCnt="1"/>
      <dgm:spPr/>
    </dgm:pt>
    <dgm:pt modelId="{6BE81B61-FD1E-4CEF-9839-E44BB5E7B16B}" type="pres">
      <dgm:prSet presAssocID="{17395141-28F8-40CB-BD87-30D7AF32682C}" presName="linComp" presStyleCnt="0"/>
      <dgm:spPr/>
    </dgm:pt>
    <dgm:pt modelId="{EB4C9588-4C93-464D-8BD2-3AB1AE7AFBCD}" type="pres">
      <dgm:prSet presAssocID="{19FA7EEF-6798-4604-AD66-A7B9C05791D9}" presName="compNode" presStyleCnt="0"/>
      <dgm:spPr/>
    </dgm:pt>
    <dgm:pt modelId="{B624BA6A-CFEC-4EBD-BC6E-03F2C83318D1}" type="pres">
      <dgm:prSet presAssocID="{19FA7EEF-6798-4604-AD66-A7B9C05791D9}" presName="bkgdShape" presStyleLbl="node1" presStyleIdx="0" presStyleCnt="3"/>
      <dgm:spPr/>
    </dgm:pt>
    <dgm:pt modelId="{BF935EBD-E8B8-4A59-914D-C0B55052955C}" type="pres">
      <dgm:prSet presAssocID="{19FA7EEF-6798-4604-AD66-A7B9C05791D9}" presName="nodeTx" presStyleLbl="node1" presStyleIdx="0" presStyleCnt="3">
        <dgm:presLayoutVars>
          <dgm:bulletEnabled val="1"/>
        </dgm:presLayoutVars>
      </dgm:prSet>
      <dgm:spPr/>
    </dgm:pt>
    <dgm:pt modelId="{6C9FAF91-8715-4946-B002-A422731697DF}" type="pres">
      <dgm:prSet presAssocID="{19FA7EEF-6798-4604-AD66-A7B9C05791D9}" presName="invisiNode" presStyleLbl="node1" presStyleIdx="0" presStyleCnt="3"/>
      <dgm:spPr/>
    </dgm:pt>
    <dgm:pt modelId="{BE21C97E-6D8C-4A0C-AB57-D6E32DA9A880}" type="pres">
      <dgm:prSet presAssocID="{19FA7EEF-6798-4604-AD66-A7B9C05791D9}" presName="imagNode" presStyleLbl="fgImgPlace1" presStyleIdx="0" presStyleCnt="3"/>
      <dgm:spPr/>
    </dgm:pt>
    <dgm:pt modelId="{42F8001F-755C-46DE-A906-CCDF3CE52D0B}" type="pres">
      <dgm:prSet presAssocID="{4EF18AD6-DBB0-446A-B4E8-65B13FD4BFD2}" presName="sibTrans" presStyleLbl="sibTrans2D1" presStyleIdx="0" presStyleCnt="0"/>
      <dgm:spPr/>
    </dgm:pt>
    <dgm:pt modelId="{FFF78F32-662A-423A-8623-EA57ADEE601B}" type="pres">
      <dgm:prSet presAssocID="{2D008C4E-5F33-499E-A020-06F92FBDB2E0}" presName="compNode" presStyleCnt="0"/>
      <dgm:spPr/>
    </dgm:pt>
    <dgm:pt modelId="{B4A6DF72-0618-4064-8F46-CCA4C2D70179}" type="pres">
      <dgm:prSet presAssocID="{2D008C4E-5F33-499E-A020-06F92FBDB2E0}" presName="bkgdShape" presStyleLbl="node1" presStyleIdx="1" presStyleCnt="3"/>
      <dgm:spPr/>
    </dgm:pt>
    <dgm:pt modelId="{C0DDBC93-922E-4188-99D3-871B9F979EA3}" type="pres">
      <dgm:prSet presAssocID="{2D008C4E-5F33-499E-A020-06F92FBDB2E0}" presName="nodeTx" presStyleLbl="node1" presStyleIdx="1" presStyleCnt="3">
        <dgm:presLayoutVars>
          <dgm:bulletEnabled val="1"/>
        </dgm:presLayoutVars>
      </dgm:prSet>
      <dgm:spPr/>
    </dgm:pt>
    <dgm:pt modelId="{B768237F-57EB-4A41-B1A8-D96840AEE2D8}" type="pres">
      <dgm:prSet presAssocID="{2D008C4E-5F33-499E-A020-06F92FBDB2E0}" presName="invisiNode" presStyleLbl="node1" presStyleIdx="1" presStyleCnt="3"/>
      <dgm:spPr/>
    </dgm:pt>
    <dgm:pt modelId="{4A43F008-51A0-402D-AB44-429E28CB9394}" type="pres">
      <dgm:prSet presAssocID="{2D008C4E-5F33-499E-A020-06F92FBDB2E0}" presName="imagNode" presStyleLbl="fgImgPlace1" presStyleIdx="1" presStyleCnt="3"/>
      <dgm:spPr/>
    </dgm:pt>
    <dgm:pt modelId="{4E63A9BA-8735-45F7-BCF9-88085EED618C}" type="pres">
      <dgm:prSet presAssocID="{797BC658-04BB-4F18-B9CD-B919334BD6DA}" presName="sibTrans" presStyleLbl="sibTrans2D1" presStyleIdx="0" presStyleCnt="0"/>
      <dgm:spPr/>
    </dgm:pt>
    <dgm:pt modelId="{6EE2AF60-B4CB-4EE3-A3AD-68C2882E520E}" type="pres">
      <dgm:prSet presAssocID="{5B7CCF52-89EF-4958-895F-E370F5A4D785}" presName="compNode" presStyleCnt="0"/>
      <dgm:spPr/>
    </dgm:pt>
    <dgm:pt modelId="{B92DA576-13CA-42E1-BE2E-27238340EE9B}" type="pres">
      <dgm:prSet presAssocID="{5B7CCF52-89EF-4958-895F-E370F5A4D785}" presName="bkgdShape" presStyleLbl="node1" presStyleIdx="2" presStyleCnt="3"/>
      <dgm:spPr/>
    </dgm:pt>
    <dgm:pt modelId="{C25C2E61-C4DD-4522-B20F-8F68CF02474D}" type="pres">
      <dgm:prSet presAssocID="{5B7CCF52-89EF-4958-895F-E370F5A4D785}" presName="nodeTx" presStyleLbl="node1" presStyleIdx="2" presStyleCnt="3">
        <dgm:presLayoutVars>
          <dgm:bulletEnabled val="1"/>
        </dgm:presLayoutVars>
      </dgm:prSet>
      <dgm:spPr/>
    </dgm:pt>
    <dgm:pt modelId="{FF99933E-21C9-4A0F-BD84-CF0F7B98515D}" type="pres">
      <dgm:prSet presAssocID="{5B7CCF52-89EF-4958-895F-E370F5A4D785}" presName="invisiNode" presStyleLbl="node1" presStyleIdx="2" presStyleCnt="3"/>
      <dgm:spPr/>
    </dgm:pt>
    <dgm:pt modelId="{4CF605B5-B591-4AD8-905D-A4F74446248D}" type="pres">
      <dgm:prSet presAssocID="{5B7CCF52-89EF-4958-895F-E370F5A4D785}" presName="imagNode" presStyleLbl="fgImgPlace1" presStyleIdx="2" presStyleCnt="3"/>
      <dgm:spPr/>
    </dgm:pt>
  </dgm:ptLst>
  <dgm:cxnLst>
    <dgm:cxn modelId="{6F9CD224-672B-4A99-839B-717F4B6437AC}" type="presOf" srcId="{17395141-28F8-40CB-BD87-30D7AF32682C}" destId="{F17C4134-31B8-4B7F-96FB-A71AE0861E8C}" srcOrd="0" destOrd="0" presId="urn:microsoft.com/office/officeart/2005/8/layout/hList7"/>
    <dgm:cxn modelId="{B59AAC38-9833-4ADF-9CFB-6592BD747EA5}" type="presOf" srcId="{4EF18AD6-DBB0-446A-B4E8-65B13FD4BFD2}" destId="{42F8001F-755C-46DE-A906-CCDF3CE52D0B}" srcOrd="0" destOrd="0" presId="urn:microsoft.com/office/officeart/2005/8/layout/hList7"/>
    <dgm:cxn modelId="{B640453E-3C2E-4B2E-9198-2EA87CC79255}" type="presOf" srcId="{2D008C4E-5F33-499E-A020-06F92FBDB2E0}" destId="{B4A6DF72-0618-4064-8F46-CCA4C2D70179}" srcOrd="0" destOrd="0" presId="urn:microsoft.com/office/officeart/2005/8/layout/hList7"/>
    <dgm:cxn modelId="{D930B85C-D694-49E2-BD4F-A1BB78A1739B}" type="presOf" srcId="{2D008C4E-5F33-499E-A020-06F92FBDB2E0}" destId="{C0DDBC93-922E-4188-99D3-871B9F979EA3}" srcOrd="1" destOrd="0" presId="urn:microsoft.com/office/officeart/2005/8/layout/hList7"/>
    <dgm:cxn modelId="{16588861-4299-40CF-8EB6-2A8483C22230}" srcId="{17395141-28F8-40CB-BD87-30D7AF32682C}" destId="{5B7CCF52-89EF-4958-895F-E370F5A4D785}" srcOrd="2" destOrd="0" parTransId="{D37DA28F-938F-4E10-8C93-FDB8E7F5D28F}" sibTransId="{4312D6E1-3F76-41C2-A278-1296ECE6C50C}"/>
    <dgm:cxn modelId="{22A74659-26E3-4A1D-9E27-EFE1CA3AC081}" type="presOf" srcId="{797BC658-04BB-4F18-B9CD-B919334BD6DA}" destId="{4E63A9BA-8735-45F7-BCF9-88085EED618C}" srcOrd="0" destOrd="0" presId="urn:microsoft.com/office/officeart/2005/8/layout/hList7"/>
    <dgm:cxn modelId="{B0B00C7E-F766-4BE1-963B-17A09596FA87}" srcId="{17395141-28F8-40CB-BD87-30D7AF32682C}" destId="{19FA7EEF-6798-4604-AD66-A7B9C05791D9}" srcOrd="0" destOrd="0" parTransId="{98D9FECB-B8A0-4FBE-9E6A-5F4778416F29}" sibTransId="{4EF18AD6-DBB0-446A-B4E8-65B13FD4BFD2}"/>
    <dgm:cxn modelId="{A02B6283-FCF0-44A8-BE21-F7EC68EB44AB}" type="presOf" srcId="{19FA7EEF-6798-4604-AD66-A7B9C05791D9}" destId="{B624BA6A-CFEC-4EBD-BC6E-03F2C83318D1}" srcOrd="0" destOrd="0" presId="urn:microsoft.com/office/officeart/2005/8/layout/hList7"/>
    <dgm:cxn modelId="{DA7F6E91-146A-45FF-BDCE-BC2CFCB13168}" type="presOf" srcId="{5B7CCF52-89EF-4958-895F-E370F5A4D785}" destId="{B92DA576-13CA-42E1-BE2E-27238340EE9B}" srcOrd="0" destOrd="0" presId="urn:microsoft.com/office/officeart/2005/8/layout/hList7"/>
    <dgm:cxn modelId="{242B9FCA-F641-4641-9F78-FFD71F667704}" type="presOf" srcId="{19FA7EEF-6798-4604-AD66-A7B9C05791D9}" destId="{BF935EBD-E8B8-4A59-914D-C0B55052955C}" srcOrd="1" destOrd="0" presId="urn:microsoft.com/office/officeart/2005/8/layout/hList7"/>
    <dgm:cxn modelId="{16F40CCC-DFDC-4BA2-92F4-463913846831}" type="presOf" srcId="{5B7CCF52-89EF-4958-895F-E370F5A4D785}" destId="{C25C2E61-C4DD-4522-B20F-8F68CF02474D}" srcOrd="1" destOrd="0" presId="urn:microsoft.com/office/officeart/2005/8/layout/hList7"/>
    <dgm:cxn modelId="{E20DF6E6-5538-4F8B-B755-962CBCAF1116}" srcId="{17395141-28F8-40CB-BD87-30D7AF32682C}" destId="{2D008C4E-5F33-499E-A020-06F92FBDB2E0}" srcOrd="1" destOrd="0" parTransId="{E7A0FFC5-43F9-4CCA-A366-5201601BDFE2}" sibTransId="{797BC658-04BB-4F18-B9CD-B919334BD6DA}"/>
    <dgm:cxn modelId="{3960E34E-EFB2-473E-A97E-3D86DE9B20BB}" type="presParOf" srcId="{F17C4134-31B8-4B7F-96FB-A71AE0861E8C}" destId="{5D54F6F9-3FEB-4C83-B721-60DB5D2A7F3A}" srcOrd="0" destOrd="0" presId="urn:microsoft.com/office/officeart/2005/8/layout/hList7"/>
    <dgm:cxn modelId="{3E475823-7394-4F24-9FF8-BFC9F226330D}" type="presParOf" srcId="{F17C4134-31B8-4B7F-96FB-A71AE0861E8C}" destId="{6BE81B61-FD1E-4CEF-9839-E44BB5E7B16B}" srcOrd="1" destOrd="0" presId="urn:microsoft.com/office/officeart/2005/8/layout/hList7"/>
    <dgm:cxn modelId="{CF975B73-056B-4D84-BFF8-6F886DEA80D6}" type="presParOf" srcId="{6BE81B61-FD1E-4CEF-9839-E44BB5E7B16B}" destId="{EB4C9588-4C93-464D-8BD2-3AB1AE7AFBCD}" srcOrd="0" destOrd="0" presId="urn:microsoft.com/office/officeart/2005/8/layout/hList7"/>
    <dgm:cxn modelId="{D949469A-B505-4AD5-B86D-C60E1E4198E4}" type="presParOf" srcId="{EB4C9588-4C93-464D-8BD2-3AB1AE7AFBCD}" destId="{B624BA6A-CFEC-4EBD-BC6E-03F2C83318D1}" srcOrd="0" destOrd="0" presId="urn:microsoft.com/office/officeart/2005/8/layout/hList7"/>
    <dgm:cxn modelId="{677DF51C-1443-4BB8-9DD1-9ED3927D7E31}" type="presParOf" srcId="{EB4C9588-4C93-464D-8BD2-3AB1AE7AFBCD}" destId="{BF935EBD-E8B8-4A59-914D-C0B55052955C}" srcOrd="1" destOrd="0" presId="urn:microsoft.com/office/officeart/2005/8/layout/hList7"/>
    <dgm:cxn modelId="{B2950F5A-61B5-4139-A7A8-F83079A9749E}" type="presParOf" srcId="{EB4C9588-4C93-464D-8BD2-3AB1AE7AFBCD}" destId="{6C9FAF91-8715-4946-B002-A422731697DF}" srcOrd="2" destOrd="0" presId="urn:microsoft.com/office/officeart/2005/8/layout/hList7"/>
    <dgm:cxn modelId="{D42A132D-0AAF-43C9-9325-F80456A60F2A}" type="presParOf" srcId="{EB4C9588-4C93-464D-8BD2-3AB1AE7AFBCD}" destId="{BE21C97E-6D8C-4A0C-AB57-D6E32DA9A880}" srcOrd="3" destOrd="0" presId="urn:microsoft.com/office/officeart/2005/8/layout/hList7"/>
    <dgm:cxn modelId="{51F47EEA-7F13-4B99-99BC-025B1C65A7AE}" type="presParOf" srcId="{6BE81B61-FD1E-4CEF-9839-E44BB5E7B16B}" destId="{42F8001F-755C-46DE-A906-CCDF3CE52D0B}" srcOrd="1" destOrd="0" presId="urn:microsoft.com/office/officeart/2005/8/layout/hList7"/>
    <dgm:cxn modelId="{E16E6D92-656C-491E-9004-19D233CD670A}" type="presParOf" srcId="{6BE81B61-FD1E-4CEF-9839-E44BB5E7B16B}" destId="{FFF78F32-662A-423A-8623-EA57ADEE601B}" srcOrd="2" destOrd="0" presId="urn:microsoft.com/office/officeart/2005/8/layout/hList7"/>
    <dgm:cxn modelId="{EBB970FC-A8ED-46A8-B3EC-DF54A5DA548F}" type="presParOf" srcId="{FFF78F32-662A-423A-8623-EA57ADEE601B}" destId="{B4A6DF72-0618-4064-8F46-CCA4C2D70179}" srcOrd="0" destOrd="0" presId="urn:microsoft.com/office/officeart/2005/8/layout/hList7"/>
    <dgm:cxn modelId="{2A0FA999-BEF4-4322-A69E-9D5F7F7B7CFC}" type="presParOf" srcId="{FFF78F32-662A-423A-8623-EA57ADEE601B}" destId="{C0DDBC93-922E-4188-99D3-871B9F979EA3}" srcOrd="1" destOrd="0" presId="urn:microsoft.com/office/officeart/2005/8/layout/hList7"/>
    <dgm:cxn modelId="{E9F61A9B-E6F8-4620-9EA5-741169372F22}" type="presParOf" srcId="{FFF78F32-662A-423A-8623-EA57ADEE601B}" destId="{B768237F-57EB-4A41-B1A8-D96840AEE2D8}" srcOrd="2" destOrd="0" presId="urn:microsoft.com/office/officeart/2005/8/layout/hList7"/>
    <dgm:cxn modelId="{940FEF55-55A5-4D79-993A-2E3E9A4033B6}" type="presParOf" srcId="{FFF78F32-662A-423A-8623-EA57ADEE601B}" destId="{4A43F008-51A0-402D-AB44-429E28CB9394}" srcOrd="3" destOrd="0" presId="urn:microsoft.com/office/officeart/2005/8/layout/hList7"/>
    <dgm:cxn modelId="{F46B5A66-1D82-466D-83EC-D85705304921}" type="presParOf" srcId="{6BE81B61-FD1E-4CEF-9839-E44BB5E7B16B}" destId="{4E63A9BA-8735-45F7-BCF9-88085EED618C}" srcOrd="3" destOrd="0" presId="urn:microsoft.com/office/officeart/2005/8/layout/hList7"/>
    <dgm:cxn modelId="{313D8B51-3491-4942-88C9-96653F70BE93}" type="presParOf" srcId="{6BE81B61-FD1E-4CEF-9839-E44BB5E7B16B}" destId="{6EE2AF60-B4CB-4EE3-A3AD-68C2882E520E}" srcOrd="4" destOrd="0" presId="urn:microsoft.com/office/officeart/2005/8/layout/hList7"/>
    <dgm:cxn modelId="{AD842491-7356-4DD8-A6CD-E5622C9F4B44}" type="presParOf" srcId="{6EE2AF60-B4CB-4EE3-A3AD-68C2882E520E}" destId="{B92DA576-13CA-42E1-BE2E-27238340EE9B}" srcOrd="0" destOrd="0" presId="urn:microsoft.com/office/officeart/2005/8/layout/hList7"/>
    <dgm:cxn modelId="{90594D03-9796-4A3B-BAC2-D5D931C8629C}" type="presParOf" srcId="{6EE2AF60-B4CB-4EE3-A3AD-68C2882E520E}" destId="{C25C2E61-C4DD-4522-B20F-8F68CF02474D}" srcOrd="1" destOrd="0" presId="urn:microsoft.com/office/officeart/2005/8/layout/hList7"/>
    <dgm:cxn modelId="{42CB4EC5-9BA4-412F-A807-F75AE665E1B8}" type="presParOf" srcId="{6EE2AF60-B4CB-4EE3-A3AD-68C2882E520E}" destId="{FF99933E-21C9-4A0F-BD84-CF0F7B98515D}" srcOrd="2" destOrd="0" presId="urn:microsoft.com/office/officeart/2005/8/layout/hList7"/>
    <dgm:cxn modelId="{ADE6530A-E749-436A-8F6A-28A858C552AE}" type="presParOf" srcId="{6EE2AF60-B4CB-4EE3-A3AD-68C2882E520E}" destId="{4CF605B5-B591-4AD8-905D-A4F74446248D}"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01A5C8-8718-4C08-8572-6E5836838BCF}" type="doc">
      <dgm:prSet loTypeId="urn:microsoft.com/office/officeart/2005/8/layout/gear1" loCatId="relationship" qsTypeId="urn:microsoft.com/office/officeart/2005/8/quickstyle/simple1" qsCatId="simple" csTypeId="urn:microsoft.com/office/officeart/2005/8/colors/accent1_2" csCatId="accent1" phldr="1"/>
      <dgm:spPr/>
    </dgm:pt>
    <dgm:pt modelId="{8D9CF587-182D-4C9E-B463-59C067EBB4C6}">
      <dgm:prSet phldrT="[Texto]" custT="1"/>
      <dgm:spPr/>
      <dgm:t>
        <a:bodyPr/>
        <a:lstStyle/>
        <a:p>
          <a:r>
            <a:rPr lang="es-CO" sz="1600" b="1" dirty="0"/>
            <a:t>13 Universidades </a:t>
          </a:r>
          <a:r>
            <a:rPr lang="es-CO" sz="1600" b="1" dirty="0" err="1"/>
            <a:t>Multicampus</a:t>
          </a:r>
          <a:endParaRPr lang="es-CO" sz="1600" b="1" dirty="0"/>
        </a:p>
      </dgm:t>
    </dgm:pt>
    <dgm:pt modelId="{C3671929-ADC9-4B46-9F59-10C2BD0C2FF7}" type="parTrans" cxnId="{198FF309-2989-4B7F-9EC3-0EEE91021A61}">
      <dgm:prSet/>
      <dgm:spPr/>
      <dgm:t>
        <a:bodyPr/>
        <a:lstStyle/>
        <a:p>
          <a:endParaRPr lang="es-CO"/>
        </a:p>
      </dgm:t>
    </dgm:pt>
    <dgm:pt modelId="{67151CD6-B91F-4161-8661-3FF1A5D70B7E}" type="sibTrans" cxnId="{198FF309-2989-4B7F-9EC3-0EEE91021A61}">
      <dgm:prSet/>
      <dgm:spPr/>
      <dgm:t>
        <a:bodyPr/>
        <a:lstStyle/>
        <a:p>
          <a:endParaRPr lang="es-CO"/>
        </a:p>
      </dgm:t>
    </dgm:pt>
    <dgm:pt modelId="{382BB7AA-1E71-4F89-936B-116DA3714BF5}">
      <dgm:prSet phldrT="[Texto]" custT="1"/>
      <dgm:spPr/>
      <dgm:t>
        <a:bodyPr/>
        <a:lstStyle/>
        <a:p>
          <a:r>
            <a:rPr lang="es-CO" sz="1600" b="1" dirty="0"/>
            <a:t>10 </a:t>
          </a:r>
          <a:r>
            <a:rPr lang="es-CO" sz="1100" b="1" dirty="0"/>
            <a:t>Universidades en 3 sedes</a:t>
          </a:r>
        </a:p>
      </dgm:t>
    </dgm:pt>
    <dgm:pt modelId="{FA6786CF-48E2-435D-B5C7-FE86BC6EAD88}" type="parTrans" cxnId="{C5E49E58-3DD8-4655-8762-5D308EDC42EA}">
      <dgm:prSet/>
      <dgm:spPr/>
      <dgm:t>
        <a:bodyPr/>
        <a:lstStyle/>
        <a:p>
          <a:endParaRPr lang="es-CO"/>
        </a:p>
      </dgm:t>
    </dgm:pt>
    <dgm:pt modelId="{64A38C17-CC0B-43FC-AF82-065FE98FB869}" type="sibTrans" cxnId="{C5E49E58-3DD8-4655-8762-5D308EDC42EA}">
      <dgm:prSet/>
      <dgm:spPr/>
      <dgm:t>
        <a:bodyPr/>
        <a:lstStyle/>
        <a:p>
          <a:endParaRPr lang="es-CO"/>
        </a:p>
      </dgm:t>
    </dgm:pt>
    <dgm:pt modelId="{26E2DC38-E901-4085-BB4E-91B160A66C3B}">
      <dgm:prSet phldrT="[Texto]" custT="1"/>
      <dgm:spPr/>
      <dgm:t>
        <a:bodyPr/>
        <a:lstStyle/>
        <a:p>
          <a:r>
            <a:rPr lang="es-CO" sz="1100" b="1" dirty="0"/>
            <a:t>23 Universidades</a:t>
          </a:r>
        </a:p>
      </dgm:t>
    </dgm:pt>
    <dgm:pt modelId="{581975F0-1741-43D9-8610-1C230685EAD2}" type="parTrans" cxnId="{ACF542F6-4ED3-4A81-A8C7-40512870BBEE}">
      <dgm:prSet/>
      <dgm:spPr/>
      <dgm:t>
        <a:bodyPr/>
        <a:lstStyle/>
        <a:p>
          <a:endParaRPr lang="es-CO"/>
        </a:p>
      </dgm:t>
    </dgm:pt>
    <dgm:pt modelId="{06655469-8C88-461E-97C2-9C695BE95E26}" type="sibTrans" cxnId="{ACF542F6-4ED3-4A81-A8C7-40512870BBEE}">
      <dgm:prSet/>
      <dgm:spPr/>
      <dgm:t>
        <a:bodyPr/>
        <a:lstStyle/>
        <a:p>
          <a:endParaRPr lang="es-CO"/>
        </a:p>
      </dgm:t>
    </dgm:pt>
    <dgm:pt modelId="{E63EFD99-78BE-4A60-8A78-4866806BFF77}" type="pres">
      <dgm:prSet presAssocID="{7501A5C8-8718-4C08-8572-6E5836838BCF}" presName="composite" presStyleCnt="0">
        <dgm:presLayoutVars>
          <dgm:chMax val="3"/>
          <dgm:animLvl val="lvl"/>
          <dgm:resizeHandles val="exact"/>
        </dgm:presLayoutVars>
      </dgm:prSet>
      <dgm:spPr/>
    </dgm:pt>
    <dgm:pt modelId="{B6C7FA0E-4FAB-461D-99D5-35C3E29BDE93}" type="pres">
      <dgm:prSet presAssocID="{8D9CF587-182D-4C9E-B463-59C067EBB4C6}" presName="gear1" presStyleLbl="node1" presStyleIdx="0" presStyleCnt="3">
        <dgm:presLayoutVars>
          <dgm:chMax val="1"/>
          <dgm:bulletEnabled val="1"/>
        </dgm:presLayoutVars>
      </dgm:prSet>
      <dgm:spPr/>
    </dgm:pt>
    <dgm:pt modelId="{29E508F8-CE30-4677-8CE9-F5C490CCAE65}" type="pres">
      <dgm:prSet presAssocID="{8D9CF587-182D-4C9E-B463-59C067EBB4C6}" presName="gear1srcNode" presStyleLbl="node1" presStyleIdx="0" presStyleCnt="3"/>
      <dgm:spPr/>
    </dgm:pt>
    <dgm:pt modelId="{D3982691-0A72-4D51-AB4D-3FEE8E47D6F5}" type="pres">
      <dgm:prSet presAssocID="{8D9CF587-182D-4C9E-B463-59C067EBB4C6}" presName="gear1dstNode" presStyleLbl="node1" presStyleIdx="0" presStyleCnt="3"/>
      <dgm:spPr/>
    </dgm:pt>
    <dgm:pt modelId="{E37950E3-C0D0-47AD-A4BD-B90E49797126}" type="pres">
      <dgm:prSet presAssocID="{382BB7AA-1E71-4F89-936B-116DA3714BF5}" presName="gear2" presStyleLbl="node1" presStyleIdx="1" presStyleCnt="3">
        <dgm:presLayoutVars>
          <dgm:chMax val="1"/>
          <dgm:bulletEnabled val="1"/>
        </dgm:presLayoutVars>
      </dgm:prSet>
      <dgm:spPr/>
    </dgm:pt>
    <dgm:pt modelId="{2DF677B3-76AD-422F-8FA1-20AA1F7D0012}" type="pres">
      <dgm:prSet presAssocID="{382BB7AA-1E71-4F89-936B-116DA3714BF5}" presName="gear2srcNode" presStyleLbl="node1" presStyleIdx="1" presStyleCnt="3"/>
      <dgm:spPr/>
    </dgm:pt>
    <dgm:pt modelId="{CC1FC8EB-4754-429F-A7EC-B6E342AB13F4}" type="pres">
      <dgm:prSet presAssocID="{382BB7AA-1E71-4F89-936B-116DA3714BF5}" presName="gear2dstNode" presStyleLbl="node1" presStyleIdx="1" presStyleCnt="3"/>
      <dgm:spPr/>
    </dgm:pt>
    <dgm:pt modelId="{FDD3CA28-9EC7-4DF3-88D1-0A7EC90549D9}" type="pres">
      <dgm:prSet presAssocID="{26E2DC38-E901-4085-BB4E-91B160A66C3B}" presName="gear3" presStyleLbl="node1" presStyleIdx="2" presStyleCnt="3"/>
      <dgm:spPr/>
    </dgm:pt>
    <dgm:pt modelId="{0A5790A8-D950-4D94-922E-7CA6118707E3}" type="pres">
      <dgm:prSet presAssocID="{26E2DC38-E901-4085-BB4E-91B160A66C3B}" presName="gear3tx" presStyleLbl="node1" presStyleIdx="2" presStyleCnt="3">
        <dgm:presLayoutVars>
          <dgm:chMax val="1"/>
          <dgm:bulletEnabled val="1"/>
        </dgm:presLayoutVars>
      </dgm:prSet>
      <dgm:spPr/>
    </dgm:pt>
    <dgm:pt modelId="{857AD304-1FF6-443A-9615-B94B6F89F786}" type="pres">
      <dgm:prSet presAssocID="{26E2DC38-E901-4085-BB4E-91B160A66C3B}" presName="gear3srcNode" presStyleLbl="node1" presStyleIdx="2" presStyleCnt="3"/>
      <dgm:spPr/>
    </dgm:pt>
    <dgm:pt modelId="{4FCA5E2D-0918-4E31-AFF5-ED7F1389774A}" type="pres">
      <dgm:prSet presAssocID="{26E2DC38-E901-4085-BB4E-91B160A66C3B}" presName="gear3dstNode" presStyleLbl="node1" presStyleIdx="2" presStyleCnt="3"/>
      <dgm:spPr/>
    </dgm:pt>
    <dgm:pt modelId="{1713855A-413E-48D2-AEFA-383EFAEBAF02}" type="pres">
      <dgm:prSet presAssocID="{67151CD6-B91F-4161-8661-3FF1A5D70B7E}" presName="connector1" presStyleLbl="sibTrans2D1" presStyleIdx="0" presStyleCnt="3"/>
      <dgm:spPr/>
    </dgm:pt>
    <dgm:pt modelId="{C6A65533-E751-407C-9CDC-2A1CFAB35D22}" type="pres">
      <dgm:prSet presAssocID="{64A38C17-CC0B-43FC-AF82-065FE98FB869}" presName="connector2" presStyleLbl="sibTrans2D1" presStyleIdx="1" presStyleCnt="3"/>
      <dgm:spPr/>
    </dgm:pt>
    <dgm:pt modelId="{366B10B9-6889-4DF5-AD92-8C2F61D7EC2C}" type="pres">
      <dgm:prSet presAssocID="{06655469-8C88-461E-97C2-9C695BE95E26}" presName="connector3" presStyleLbl="sibTrans2D1" presStyleIdx="2" presStyleCnt="3"/>
      <dgm:spPr/>
    </dgm:pt>
  </dgm:ptLst>
  <dgm:cxnLst>
    <dgm:cxn modelId="{A7A33601-68A9-46CF-B585-8B5F20C0E30E}" type="presOf" srcId="{382BB7AA-1E71-4F89-936B-116DA3714BF5}" destId="{CC1FC8EB-4754-429F-A7EC-B6E342AB13F4}" srcOrd="2" destOrd="0" presId="urn:microsoft.com/office/officeart/2005/8/layout/gear1"/>
    <dgm:cxn modelId="{6035CA02-B5D1-4B95-9A59-C2ED624CA971}" type="presOf" srcId="{67151CD6-B91F-4161-8661-3FF1A5D70B7E}" destId="{1713855A-413E-48D2-AEFA-383EFAEBAF02}" srcOrd="0" destOrd="0" presId="urn:microsoft.com/office/officeart/2005/8/layout/gear1"/>
    <dgm:cxn modelId="{198FF309-2989-4B7F-9EC3-0EEE91021A61}" srcId="{7501A5C8-8718-4C08-8572-6E5836838BCF}" destId="{8D9CF587-182D-4C9E-B463-59C067EBB4C6}" srcOrd="0" destOrd="0" parTransId="{C3671929-ADC9-4B46-9F59-10C2BD0C2FF7}" sibTransId="{67151CD6-B91F-4161-8661-3FF1A5D70B7E}"/>
    <dgm:cxn modelId="{3413E45D-2C64-40C6-A728-484271677025}" type="presOf" srcId="{26E2DC38-E901-4085-BB4E-91B160A66C3B}" destId="{0A5790A8-D950-4D94-922E-7CA6118707E3}" srcOrd="1" destOrd="0" presId="urn:microsoft.com/office/officeart/2005/8/layout/gear1"/>
    <dgm:cxn modelId="{DAC6BA61-451E-4E01-93C5-5CDDBF1853AD}" type="presOf" srcId="{8D9CF587-182D-4C9E-B463-59C067EBB4C6}" destId="{29E508F8-CE30-4677-8CE9-F5C490CCAE65}" srcOrd="1" destOrd="0" presId="urn:microsoft.com/office/officeart/2005/8/layout/gear1"/>
    <dgm:cxn modelId="{24DE8852-2B1E-4B32-B0EF-D0CC2BF5F417}" type="presOf" srcId="{8D9CF587-182D-4C9E-B463-59C067EBB4C6}" destId="{D3982691-0A72-4D51-AB4D-3FEE8E47D6F5}" srcOrd="2" destOrd="0" presId="urn:microsoft.com/office/officeart/2005/8/layout/gear1"/>
    <dgm:cxn modelId="{05614F74-6D4A-4850-A751-D14841E0933D}" type="presOf" srcId="{26E2DC38-E901-4085-BB4E-91B160A66C3B}" destId="{4FCA5E2D-0918-4E31-AFF5-ED7F1389774A}" srcOrd="3" destOrd="0" presId="urn:microsoft.com/office/officeart/2005/8/layout/gear1"/>
    <dgm:cxn modelId="{CF7D6476-0B13-4A1E-8830-5D41E289F614}" type="presOf" srcId="{06655469-8C88-461E-97C2-9C695BE95E26}" destId="{366B10B9-6889-4DF5-AD92-8C2F61D7EC2C}" srcOrd="0" destOrd="0" presId="urn:microsoft.com/office/officeart/2005/8/layout/gear1"/>
    <dgm:cxn modelId="{C9740178-5FE1-49B5-AC30-191F8529A055}" type="presOf" srcId="{26E2DC38-E901-4085-BB4E-91B160A66C3B}" destId="{857AD304-1FF6-443A-9615-B94B6F89F786}" srcOrd="2" destOrd="0" presId="urn:microsoft.com/office/officeart/2005/8/layout/gear1"/>
    <dgm:cxn modelId="{C5E49E58-3DD8-4655-8762-5D308EDC42EA}" srcId="{7501A5C8-8718-4C08-8572-6E5836838BCF}" destId="{382BB7AA-1E71-4F89-936B-116DA3714BF5}" srcOrd="1" destOrd="0" parTransId="{FA6786CF-48E2-435D-B5C7-FE86BC6EAD88}" sibTransId="{64A38C17-CC0B-43FC-AF82-065FE98FB869}"/>
    <dgm:cxn modelId="{E7F5A27D-F104-4743-8D16-5D9A152A5B60}" type="presOf" srcId="{64A38C17-CC0B-43FC-AF82-065FE98FB869}" destId="{C6A65533-E751-407C-9CDC-2A1CFAB35D22}" srcOrd="0" destOrd="0" presId="urn:microsoft.com/office/officeart/2005/8/layout/gear1"/>
    <dgm:cxn modelId="{BFCA028E-178D-40EC-A78A-C5216BF2C711}" type="presOf" srcId="{7501A5C8-8718-4C08-8572-6E5836838BCF}" destId="{E63EFD99-78BE-4A60-8A78-4866806BFF77}" srcOrd="0" destOrd="0" presId="urn:microsoft.com/office/officeart/2005/8/layout/gear1"/>
    <dgm:cxn modelId="{8EA29DA7-4126-4572-B19C-29A221CE3211}" type="presOf" srcId="{26E2DC38-E901-4085-BB4E-91B160A66C3B}" destId="{FDD3CA28-9EC7-4DF3-88D1-0A7EC90549D9}" srcOrd="0" destOrd="0" presId="urn:microsoft.com/office/officeart/2005/8/layout/gear1"/>
    <dgm:cxn modelId="{2F78E3B3-46CB-41A2-B027-4A42782F2713}" type="presOf" srcId="{382BB7AA-1E71-4F89-936B-116DA3714BF5}" destId="{E37950E3-C0D0-47AD-A4BD-B90E49797126}" srcOrd="0" destOrd="0" presId="urn:microsoft.com/office/officeart/2005/8/layout/gear1"/>
    <dgm:cxn modelId="{C326FAB9-58E6-4EAF-B0D4-0D8FF477CD41}" type="presOf" srcId="{8D9CF587-182D-4C9E-B463-59C067EBB4C6}" destId="{B6C7FA0E-4FAB-461D-99D5-35C3E29BDE93}" srcOrd="0" destOrd="0" presId="urn:microsoft.com/office/officeart/2005/8/layout/gear1"/>
    <dgm:cxn modelId="{8F5EDFD5-1B8B-482E-A34A-7032E319FEBE}" type="presOf" srcId="{382BB7AA-1E71-4F89-936B-116DA3714BF5}" destId="{2DF677B3-76AD-422F-8FA1-20AA1F7D0012}" srcOrd="1" destOrd="0" presId="urn:microsoft.com/office/officeart/2005/8/layout/gear1"/>
    <dgm:cxn modelId="{ACF542F6-4ED3-4A81-A8C7-40512870BBEE}" srcId="{7501A5C8-8718-4C08-8572-6E5836838BCF}" destId="{26E2DC38-E901-4085-BB4E-91B160A66C3B}" srcOrd="2" destOrd="0" parTransId="{581975F0-1741-43D9-8610-1C230685EAD2}" sibTransId="{06655469-8C88-461E-97C2-9C695BE95E26}"/>
    <dgm:cxn modelId="{5301DD7D-2637-4DFA-BD17-296D4EE409B3}" type="presParOf" srcId="{E63EFD99-78BE-4A60-8A78-4866806BFF77}" destId="{B6C7FA0E-4FAB-461D-99D5-35C3E29BDE93}" srcOrd="0" destOrd="0" presId="urn:microsoft.com/office/officeart/2005/8/layout/gear1"/>
    <dgm:cxn modelId="{D8A60B15-4553-46AF-9B75-8CA8F6951AE6}" type="presParOf" srcId="{E63EFD99-78BE-4A60-8A78-4866806BFF77}" destId="{29E508F8-CE30-4677-8CE9-F5C490CCAE65}" srcOrd="1" destOrd="0" presId="urn:microsoft.com/office/officeart/2005/8/layout/gear1"/>
    <dgm:cxn modelId="{68A6E714-F136-47A8-803F-A0458CA3744A}" type="presParOf" srcId="{E63EFD99-78BE-4A60-8A78-4866806BFF77}" destId="{D3982691-0A72-4D51-AB4D-3FEE8E47D6F5}" srcOrd="2" destOrd="0" presId="urn:microsoft.com/office/officeart/2005/8/layout/gear1"/>
    <dgm:cxn modelId="{A4D18BC7-B42C-4B64-AF4B-2A32DC7E15DE}" type="presParOf" srcId="{E63EFD99-78BE-4A60-8A78-4866806BFF77}" destId="{E37950E3-C0D0-47AD-A4BD-B90E49797126}" srcOrd="3" destOrd="0" presId="urn:microsoft.com/office/officeart/2005/8/layout/gear1"/>
    <dgm:cxn modelId="{C4FCE724-97DB-435B-BF14-0247BD559C7C}" type="presParOf" srcId="{E63EFD99-78BE-4A60-8A78-4866806BFF77}" destId="{2DF677B3-76AD-422F-8FA1-20AA1F7D0012}" srcOrd="4" destOrd="0" presId="urn:microsoft.com/office/officeart/2005/8/layout/gear1"/>
    <dgm:cxn modelId="{A242189C-DD7A-496B-AEFB-80788B12ABFE}" type="presParOf" srcId="{E63EFD99-78BE-4A60-8A78-4866806BFF77}" destId="{CC1FC8EB-4754-429F-A7EC-B6E342AB13F4}" srcOrd="5" destOrd="0" presId="urn:microsoft.com/office/officeart/2005/8/layout/gear1"/>
    <dgm:cxn modelId="{6D308E7F-69F4-45BD-86B9-263248166849}" type="presParOf" srcId="{E63EFD99-78BE-4A60-8A78-4866806BFF77}" destId="{FDD3CA28-9EC7-4DF3-88D1-0A7EC90549D9}" srcOrd="6" destOrd="0" presId="urn:microsoft.com/office/officeart/2005/8/layout/gear1"/>
    <dgm:cxn modelId="{75D0B73C-F3EE-4BAD-BBDF-EDD68CBFFA1A}" type="presParOf" srcId="{E63EFD99-78BE-4A60-8A78-4866806BFF77}" destId="{0A5790A8-D950-4D94-922E-7CA6118707E3}" srcOrd="7" destOrd="0" presId="urn:microsoft.com/office/officeart/2005/8/layout/gear1"/>
    <dgm:cxn modelId="{DE9BCCD9-0DCE-444C-B1E7-99D0B8C1D0CE}" type="presParOf" srcId="{E63EFD99-78BE-4A60-8A78-4866806BFF77}" destId="{857AD304-1FF6-443A-9615-B94B6F89F786}" srcOrd="8" destOrd="0" presId="urn:microsoft.com/office/officeart/2005/8/layout/gear1"/>
    <dgm:cxn modelId="{80D7D616-1422-4D8B-B493-F0554E2881A8}" type="presParOf" srcId="{E63EFD99-78BE-4A60-8A78-4866806BFF77}" destId="{4FCA5E2D-0918-4E31-AFF5-ED7F1389774A}" srcOrd="9" destOrd="0" presId="urn:microsoft.com/office/officeart/2005/8/layout/gear1"/>
    <dgm:cxn modelId="{618B1963-01F8-45D0-8418-AC5D49C36398}" type="presParOf" srcId="{E63EFD99-78BE-4A60-8A78-4866806BFF77}" destId="{1713855A-413E-48D2-AEFA-383EFAEBAF02}" srcOrd="10" destOrd="0" presId="urn:microsoft.com/office/officeart/2005/8/layout/gear1"/>
    <dgm:cxn modelId="{806F7B96-1FE7-4E25-8B1D-561CDA675B8F}" type="presParOf" srcId="{E63EFD99-78BE-4A60-8A78-4866806BFF77}" destId="{C6A65533-E751-407C-9CDC-2A1CFAB35D22}" srcOrd="11" destOrd="0" presId="urn:microsoft.com/office/officeart/2005/8/layout/gear1"/>
    <dgm:cxn modelId="{B8D7835B-CAFA-4F05-931C-15B3424A3E1A}" type="presParOf" srcId="{E63EFD99-78BE-4A60-8A78-4866806BFF77}" destId="{366B10B9-6889-4DF5-AD92-8C2F61D7EC2C}"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37A07-758E-43B5-9BC8-1D602D502E90}">
      <dsp:nvSpPr>
        <dsp:cNvPr id="0" name=""/>
        <dsp:cNvSpPr/>
      </dsp:nvSpPr>
      <dsp:spPr>
        <a:xfrm>
          <a:off x="2587445" y="615"/>
          <a:ext cx="1566951" cy="7834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Formación del Contador Publico</a:t>
          </a:r>
          <a:endParaRPr lang="es-419" sz="1400" b="1" kern="1200" dirty="0"/>
        </a:p>
      </dsp:txBody>
      <dsp:txXfrm>
        <a:off x="2610392" y="23562"/>
        <a:ext cx="1521057" cy="737581"/>
      </dsp:txXfrm>
    </dsp:sp>
    <dsp:sp modelId="{679EC6E5-B94E-419C-83C9-5E2FE498AD25}">
      <dsp:nvSpPr>
        <dsp:cNvPr id="0" name=""/>
        <dsp:cNvSpPr/>
      </dsp:nvSpPr>
      <dsp:spPr>
        <a:xfrm rot="3600000">
          <a:off x="3609815" y="1374976"/>
          <a:ext cx="815164" cy="274216"/>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419" sz="1100" kern="1200"/>
        </a:p>
      </dsp:txBody>
      <dsp:txXfrm>
        <a:off x="3692080" y="1429819"/>
        <a:ext cx="650634" cy="164530"/>
      </dsp:txXfrm>
    </dsp:sp>
    <dsp:sp modelId="{88ECB311-21E8-4BC9-BFD7-EDDE6D3BA810}">
      <dsp:nvSpPr>
        <dsp:cNvPr id="0" name=""/>
        <dsp:cNvSpPr/>
      </dsp:nvSpPr>
      <dsp:spPr>
        <a:xfrm>
          <a:off x="3880399" y="2240077"/>
          <a:ext cx="1566951" cy="7834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Elementos Teóricos y Conceptuales</a:t>
          </a:r>
          <a:endParaRPr lang="es-419" sz="1400" b="1" kern="1200" dirty="0"/>
        </a:p>
      </dsp:txBody>
      <dsp:txXfrm>
        <a:off x="3903346" y="2263024"/>
        <a:ext cx="1521057" cy="737581"/>
      </dsp:txXfrm>
    </dsp:sp>
    <dsp:sp modelId="{A8ABF848-9D2D-4C1F-A353-6EA384CC8381}">
      <dsp:nvSpPr>
        <dsp:cNvPr id="0" name=""/>
        <dsp:cNvSpPr/>
      </dsp:nvSpPr>
      <dsp:spPr>
        <a:xfrm rot="10800000">
          <a:off x="2963338" y="2494707"/>
          <a:ext cx="815164" cy="274216"/>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419" sz="1100" kern="1200"/>
        </a:p>
      </dsp:txBody>
      <dsp:txXfrm rot="10800000">
        <a:off x="3045603" y="2549550"/>
        <a:ext cx="650634" cy="164530"/>
      </dsp:txXfrm>
    </dsp:sp>
    <dsp:sp modelId="{BE7759FA-D5E5-4597-BE48-15E122883FEE}">
      <dsp:nvSpPr>
        <dsp:cNvPr id="0" name=""/>
        <dsp:cNvSpPr/>
      </dsp:nvSpPr>
      <dsp:spPr>
        <a:xfrm>
          <a:off x="1294491" y="2240077"/>
          <a:ext cx="1566951" cy="7834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Elementos Técnicos de Aplicación</a:t>
          </a:r>
          <a:endParaRPr lang="es-419" sz="1400" b="1" kern="1200" dirty="0"/>
        </a:p>
      </dsp:txBody>
      <dsp:txXfrm>
        <a:off x="1317438" y="2263024"/>
        <a:ext cx="1521057" cy="737581"/>
      </dsp:txXfrm>
    </dsp:sp>
    <dsp:sp modelId="{4C98911C-929A-46D2-ACC1-BCA668A10C52}">
      <dsp:nvSpPr>
        <dsp:cNvPr id="0" name=""/>
        <dsp:cNvSpPr/>
      </dsp:nvSpPr>
      <dsp:spPr>
        <a:xfrm rot="18000000">
          <a:off x="2316861" y="1374976"/>
          <a:ext cx="815164" cy="274216"/>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419" sz="1100" kern="1200"/>
        </a:p>
      </dsp:txBody>
      <dsp:txXfrm>
        <a:off x="2399126" y="1429819"/>
        <a:ext cx="650634" cy="164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7FA0E-4FAB-461D-99D5-35C3E29BDE93}">
      <dsp:nvSpPr>
        <dsp:cNvPr id="0" name=""/>
        <dsp:cNvSpPr/>
      </dsp:nvSpPr>
      <dsp:spPr>
        <a:xfrm>
          <a:off x="3485609" y="1833245"/>
          <a:ext cx="2240632" cy="224063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a:t>13 Universidades </a:t>
          </a:r>
          <a:r>
            <a:rPr lang="es-CO" sz="1600" b="1" kern="1200" dirty="0" err="1"/>
            <a:t>Multicampus</a:t>
          </a:r>
          <a:endParaRPr lang="es-CO" sz="1600" b="1" kern="1200" dirty="0"/>
        </a:p>
      </dsp:txBody>
      <dsp:txXfrm>
        <a:off x="3936076" y="2358102"/>
        <a:ext cx="1339698" cy="1151731"/>
      </dsp:txXfrm>
    </dsp:sp>
    <dsp:sp modelId="{E37950E3-C0D0-47AD-A4BD-B90E49797126}">
      <dsp:nvSpPr>
        <dsp:cNvPr id="0" name=""/>
        <dsp:cNvSpPr/>
      </dsp:nvSpPr>
      <dsp:spPr>
        <a:xfrm>
          <a:off x="2181968" y="1303640"/>
          <a:ext cx="1629551" cy="162955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a:t>10 </a:t>
          </a:r>
          <a:r>
            <a:rPr lang="es-CO" sz="1100" b="1" kern="1200" dirty="0"/>
            <a:t>Universidades en 3 sedes</a:t>
          </a:r>
        </a:p>
      </dsp:txBody>
      <dsp:txXfrm>
        <a:off x="2592212" y="1716364"/>
        <a:ext cx="809063" cy="804103"/>
      </dsp:txXfrm>
    </dsp:sp>
    <dsp:sp modelId="{FDD3CA28-9EC7-4DF3-88D1-0A7EC90549D9}">
      <dsp:nvSpPr>
        <dsp:cNvPr id="0" name=""/>
        <dsp:cNvSpPr/>
      </dsp:nvSpPr>
      <dsp:spPr>
        <a:xfrm rot="20700000">
          <a:off x="3094683" y="179416"/>
          <a:ext cx="1596627" cy="159662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1" kern="1200" dirty="0"/>
            <a:t>23 Universidades</a:t>
          </a:r>
        </a:p>
      </dsp:txBody>
      <dsp:txXfrm rot="-20700000">
        <a:off x="3444870" y="529604"/>
        <a:ext cx="896253" cy="896253"/>
      </dsp:txXfrm>
    </dsp:sp>
    <dsp:sp modelId="{1713855A-413E-48D2-AEFA-383EFAEBAF02}">
      <dsp:nvSpPr>
        <dsp:cNvPr id="0" name=""/>
        <dsp:cNvSpPr/>
      </dsp:nvSpPr>
      <dsp:spPr>
        <a:xfrm>
          <a:off x="3312005" y="1495884"/>
          <a:ext cx="2868010" cy="2868010"/>
        </a:xfrm>
        <a:prstGeom prst="circularArrow">
          <a:avLst>
            <a:gd name="adj1" fmla="val 4688"/>
            <a:gd name="adj2" fmla="val 299029"/>
            <a:gd name="adj3" fmla="val 2513329"/>
            <a:gd name="adj4" fmla="val 1586740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A65533-E751-407C-9CDC-2A1CFAB35D22}">
      <dsp:nvSpPr>
        <dsp:cNvPr id="0" name=""/>
        <dsp:cNvSpPr/>
      </dsp:nvSpPr>
      <dsp:spPr>
        <a:xfrm>
          <a:off x="1893378" y="943599"/>
          <a:ext cx="2083788" cy="208378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6B10B9-6889-4DF5-AD92-8C2F61D7EC2C}">
      <dsp:nvSpPr>
        <dsp:cNvPr id="0" name=""/>
        <dsp:cNvSpPr/>
      </dsp:nvSpPr>
      <dsp:spPr>
        <a:xfrm>
          <a:off x="2725367" y="-169787"/>
          <a:ext cx="2246743" cy="224674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4BA6A-CFEC-4EBD-BC6E-03F2C83318D1}">
      <dsp:nvSpPr>
        <dsp:cNvPr id="0" name=""/>
        <dsp:cNvSpPr/>
      </dsp:nvSpPr>
      <dsp:spPr>
        <a:xfrm>
          <a:off x="1221" y="0"/>
          <a:ext cx="1900151" cy="340382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CO" sz="2200" b="1" kern="1200" dirty="0">
              <a:solidFill>
                <a:schemeClr val="tx1"/>
              </a:solidFill>
            </a:rPr>
            <a:t>Ley 58 de 1931</a:t>
          </a:r>
        </a:p>
        <a:p>
          <a:pPr marL="0" lvl="0" indent="0" algn="ctr" defTabSz="977900">
            <a:lnSpc>
              <a:spcPct val="90000"/>
            </a:lnSpc>
            <a:spcBef>
              <a:spcPct val="0"/>
            </a:spcBef>
            <a:spcAft>
              <a:spcPct val="35000"/>
            </a:spcAft>
            <a:buNone/>
          </a:pPr>
          <a:r>
            <a:rPr lang="es-CO" sz="2200" b="1" kern="1200" dirty="0">
              <a:solidFill>
                <a:schemeClr val="tx1"/>
              </a:solidFill>
            </a:rPr>
            <a:t>Ley 145/1960</a:t>
          </a:r>
        </a:p>
      </dsp:txBody>
      <dsp:txXfrm>
        <a:off x="1221" y="1361531"/>
        <a:ext cx="1900151" cy="1361531"/>
      </dsp:txXfrm>
    </dsp:sp>
    <dsp:sp modelId="{BE21C97E-6D8C-4A0C-AB57-D6E32DA9A880}">
      <dsp:nvSpPr>
        <dsp:cNvPr id="0" name=""/>
        <dsp:cNvSpPr/>
      </dsp:nvSpPr>
      <dsp:spPr>
        <a:xfrm>
          <a:off x="384559" y="204229"/>
          <a:ext cx="1133474" cy="113347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A6DF72-0618-4064-8F46-CCA4C2D70179}">
      <dsp:nvSpPr>
        <dsp:cNvPr id="0" name=""/>
        <dsp:cNvSpPr/>
      </dsp:nvSpPr>
      <dsp:spPr>
        <a:xfrm>
          <a:off x="1958377" y="0"/>
          <a:ext cx="1900151" cy="3403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CO" sz="2200" b="1" kern="1200" dirty="0">
              <a:solidFill>
                <a:schemeClr val="bg1"/>
              </a:solidFill>
            </a:rPr>
            <a:t>Código de Comercio Art. 203 y </a:t>
          </a:r>
          <a:r>
            <a:rPr lang="es-CO" sz="2200" b="1" kern="1200" dirty="0" err="1">
              <a:solidFill>
                <a:schemeClr val="bg1"/>
              </a:solidFill>
            </a:rPr>
            <a:t>ss</a:t>
          </a:r>
          <a:endParaRPr lang="es-CO" sz="2200" b="1" kern="1200" dirty="0">
            <a:solidFill>
              <a:schemeClr val="bg1"/>
            </a:solidFill>
          </a:endParaRPr>
        </a:p>
      </dsp:txBody>
      <dsp:txXfrm>
        <a:off x="1958377" y="1361531"/>
        <a:ext cx="1900151" cy="1361531"/>
      </dsp:txXfrm>
    </dsp:sp>
    <dsp:sp modelId="{4A43F008-51A0-402D-AB44-429E28CB9394}">
      <dsp:nvSpPr>
        <dsp:cNvPr id="0" name=""/>
        <dsp:cNvSpPr/>
      </dsp:nvSpPr>
      <dsp:spPr>
        <a:xfrm>
          <a:off x="2341715" y="204229"/>
          <a:ext cx="1133474" cy="113347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2DA576-13CA-42E1-BE2E-27238340EE9B}">
      <dsp:nvSpPr>
        <dsp:cNvPr id="0" name=""/>
        <dsp:cNvSpPr/>
      </dsp:nvSpPr>
      <dsp:spPr>
        <a:xfrm>
          <a:off x="3915533" y="0"/>
          <a:ext cx="1900151" cy="340382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CO" sz="2200" b="1" kern="1200" dirty="0">
              <a:solidFill>
                <a:schemeClr val="tx1"/>
              </a:solidFill>
            </a:rPr>
            <a:t>Ley 43 de 1990, Ley 222 de 1995</a:t>
          </a:r>
        </a:p>
      </dsp:txBody>
      <dsp:txXfrm>
        <a:off x="3915533" y="1361531"/>
        <a:ext cx="1900151" cy="1361531"/>
      </dsp:txXfrm>
    </dsp:sp>
    <dsp:sp modelId="{4CF605B5-B591-4AD8-905D-A4F74446248D}">
      <dsp:nvSpPr>
        <dsp:cNvPr id="0" name=""/>
        <dsp:cNvSpPr/>
      </dsp:nvSpPr>
      <dsp:spPr>
        <a:xfrm>
          <a:off x="4298871" y="204229"/>
          <a:ext cx="1133474" cy="113347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54F6F9-3FEB-4C83-B721-60DB5D2A7F3A}">
      <dsp:nvSpPr>
        <dsp:cNvPr id="0" name=""/>
        <dsp:cNvSpPr/>
      </dsp:nvSpPr>
      <dsp:spPr>
        <a:xfrm>
          <a:off x="232676" y="2723062"/>
          <a:ext cx="5351553" cy="510574"/>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7FA0E-4FAB-461D-99D5-35C3E29BDE93}">
      <dsp:nvSpPr>
        <dsp:cNvPr id="0" name=""/>
        <dsp:cNvSpPr/>
      </dsp:nvSpPr>
      <dsp:spPr>
        <a:xfrm>
          <a:off x="3485609" y="1833245"/>
          <a:ext cx="2240632" cy="224063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a:t>13 Universidades </a:t>
          </a:r>
          <a:r>
            <a:rPr lang="es-CO" sz="1600" b="1" kern="1200" dirty="0" err="1"/>
            <a:t>Multicampus</a:t>
          </a:r>
          <a:endParaRPr lang="es-CO" sz="1600" b="1" kern="1200" dirty="0"/>
        </a:p>
      </dsp:txBody>
      <dsp:txXfrm>
        <a:off x="3936076" y="2358102"/>
        <a:ext cx="1339698" cy="1151731"/>
      </dsp:txXfrm>
    </dsp:sp>
    <dsp:sp modelId="{E37950E3-C0D0-47AD-A4BD-B90E49797126}">
      <dsp:nvSpPr>
        <dsp:cNvPr id="0" name=""/>
        <dsp:cNvSpPr/>
      </dsp:nvSpPr>
      <dsp:spPr>
        <a:xfrm>
          <a:off x="2181968" y="1303640"/>
          <a:ext cx="1629551" cy="162955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a:t>10 </a:t>
          </a:r>
          <a:r>
            <a:rPr lang="es-CO" sz="1100" b="1" kern="1200" dirty="0"/>
            <a:t>Universidades en 3 sedes</a:t>
          </a:r>
        </a:p>
      </dsp:txBody>
      <dsp:txXfrm>
        <a:off x="2592212" y="1716364"/>
        <a:ext cx="809063" cy="804103"/>
      </dsp:txXfrm>
    </dsp:sp>
    <dsp:sp modelId="{FDD3CA28-9EC7-4DF3-88D1-0A7EC90549D9}">
      <dsp:nvSpPr>
        <dsp:cNvPr id="0" name=""/>
        <dsp:cNvSpPr/>
      </dsp:nvSpPr>
      <dsp:spPr>
        <a:xfrm rot="20700000">
          <a:off x="3094683" y="179416"/>
          <a:ext cx="1596627" cy="159662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1" kern="1200" dirty="0"/>
            <a:t>23 Universidades</a:t>
          </a:r>
        </a:p>
      </dsp:txBody>
      <dsp:txXfrm rot="-20700000">
        <a:off x="3444870" y="529604"/>
        <a:ext cx="896253" cy="896253"/>
      </dsp:txXfrm>
    </dsp:sp>
    <dsp:sp modelId="{1713855A-413E-48D2-AEFA-383EFAEBAF02}">
      <dsp:nvSpPr>
        <dsp:cNvPr id="0" name=""/>
        <dsp:cNvSpPr/>
      </dsp:nvSpPr>
      <dsp:spPr>
        <a:xfrm>
          <a:off x="3312005" y="1495884"/>
          <a:ext cx="2868010" cy="2868010"/>
        </a:xfrm>
        <a:prstGeom prst="circularArrow">
          <a:avLst>
            <a:gd name="adj1" fmla="val 4688"/>
            <a:gd name="adj2" fmla="val 299029"/>
            <a:gd name="adj3" fmla="val 2513329"/>
            <a:gd name="adj4" fmla="val 1586740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A65533-E751-407C-9CDC-2A1CFAB35D22}">
      <dsp:nvSpPr>
        <dsp:cNvPr id="0" name=""/>
        <dsp:cNvSpPr/>
      </dsp:nvSpPr>
      <dsp:spPr>
        <a:xfrm>
          <a:off x="1893378" y="943599"/>
          <a:ext cx="2083788" cy="208378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6B10B9-6889-4DF5-AD92-8C2F61D7EC2C}">
      <dsp:nvSpPr>
        <dsp:cNvPr id="0" name=""/>
        <dsp:cNvSpPr/>
      </dsp:nvSpPr>
      <dsp:spPr>
        <a:xfrm>
          <a:off x="2725367" y="-169787"/>
          <a:ext cx="2246743" cy="224674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5D8E0-7AA1-C64E-AC2F-30E41D1DC886}" type="datetimeFigureOut">
              <a:rPr lang="x-none" smtClean="0"/>
              <a:t>10/05/2023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E63E3-00AE-3D44-AE36-9B67270C6546}" type="slidenum">
              <a:rPr lang="x-none" smtClean="0"/>
              <a:t>‹Nº›</a:t>
            </a:fld>
            <a:endParaRPr lang="x-none"/>
          </a:p>
        </p:txBody>
      </p:sp>
    </p:spTree>
    <p:extLst>
      <p:ext uri="{BB962C8B-B14F-4D97-AF65-F5344CB8AC3E}">
        <p14:creationId xmlns:p14="http://schemas.microsoft.com/office/powerpoint/2010/main" val="406681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E851561-583B-48F2-B1E7-8273E9FCBAA0}" type="slidenum">
              <a:rPr lang="es-CO" smtClean="0"/>
              <a:t>1</a:t>
            </a:fld>
            <a:endParaRPr lang="es-CO"/>
          </a:p>
        </p:txBody>
      </p:sp>
    </p:spTree>
    <p:extLst>
      <p:ext uri="{BB962C8B-B14F-4D97-AF65-F5344CB8AC3E}">
        <p14:creationId xmlns:p14="http://schemas.microsoft.com/office/powerpoint/2010/main" val="24384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E851561-583B-48F2-B1E7-8273E9FCBAA0}" type="slidenum">
              <a:rPr lang="es-CO" smtClean="0"/>
              <a:t>2</a:t>
            </a:fld>
            <a:endParaRPr lang="es-CO"/>
          </a:p>
        </p:txBody>
      </p:sp>
    </p:spTree>
    <p:extLst>
      <p:ext uri="{BB962C8B-B14F-4D97-AF65-F5344CB8AC3E}">
        <p14:creationId xmlns:p14="http://schemas.microsoft.com/office/powerpoint/2010/main" val="159818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E851561-583B-48F2-B1E7-8273E9FCBAA0}" type="slidenum">
              <a:rPr lang="es-CO" smtClean="0"/>
              <a:t>4</a:t>
            </a:fld>
            <a:endParaRPr lang="es-CO"/>
          </a:p>
        </p:txBody>
      </p:sp>
    </p:spTree>
    <p:extLst>
      <p:ext uri="{BB962C8B-B14F-4D97-AF65-F5344CB8AC3E}">
        <p14:creationId xmlns:p14="http://schemas.microsoft.com/office/powerpoint/2010/main" val="213997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6DB2-AD16-4C45-866C-EC7C8D8E43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8427C3F3-741D-8D4D-BE0B-F3B8314E23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7EC0AFF4-7AEB-4749-AA73-2905D301364D}"/>
              </a:ext>
            </a:extLst>
          </p:cNvPr>
          <p:cNvSpPr>
            <a:spLocks noGrp="1"/>
          </p:cNvSpPr>
          <p:nvPr>
            <p:ph type="dt" sz="half" idx="10"/>
          </p:nvPr>
        </p:nvSpPr>
        <p:spPr/>
        <p:txBody>
          <a:bodyPr/>
          <a:lstStyle/>
          <a:p>
            <a:fld id="{79C1B375-3C73-9348-91BC-179B5180D88F}" type="datetimeFigureOut">
              <a:rPr lang="x-none" smtClean="0"/>
              <a:t>10/05/2023</a:t>
            </a:fld>
            <a:endParaRPr lang="x-none"/>
          </a:p>
        </p:txBody>
      </p:sp>
      <p:sp>
        <p:nvSpPr>
          <p:cNvPr id="5" name="Footer Placeholder 4">
            <a:extLst>
              <a:ext uri="{FF2B5EF4-FFF2-40B4-BE49-F238E27FC236}">
                <a16:creationId xmlns:a16="http://schemas.microsoft.com/office/drawing/2014/main" id="{208785B7-8C9E-EB41-BACB-3E0980EDF51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0EB7304-E027-F647-8CF0-3B2F9E038A52}"/>
              </a:ext>
            </a:extLst>
          </p:cNvPr>
          <p:cNvSpPr>
            <a:spLocks noGrp="1"/>
          </p:cNvSpPr>
          <p:nvPr>
            <p:ph type="sldNum" sz="quarter" idx="12"/>
          </p:nvPr>
        </p:nvSpPr>
        <p:spPr/>
        <p:txBody>
          <a:bodyPr/>
          <a:lstStyle/>
          <a:p>
            <a:fld id="{C790E399-EE92-5747-ABB6-AA6692754A6A}" type="slidenum">
              <a:rPr lang="x-none" smtClean="0"/>
              <a:t>‹Nº›</a:t>
            </a:fld>
            <a:endParaRPr lang="x-none"/>
          </a:p>
        </p:txBody>
      </p:sp>
    </p:spTree>
    <p:extLst>
      <p:ext uri="{BB962C8B-B14F-4D97-AF65-F5344CB8AC3E}">
        <p14:creationId xmlns:p14="http://schemas.microsoft.com/office/powerpoint/2010/main" val="125704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0790-B713-D643-B9E6-8C27AF7D45FC}"/>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C66BB3CD-55F1-C942-A07E-2CB2AB0B63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2BAB2EB-53EC-F84D-88EF-0EF6E57FAEFD}"/>
              </a:ext>
            </a:extLst>
          </p:cNvPr>
          <p:cNvSpPr>
            <a:spLocks noGrp="1"/>
          </p:cNvSpPr>
          <p:nvPr>
            <p:ph type="dt" sz="half" idx="10"/>
          </p:nvPr>
        </p:nvSpPr>
        <p:spPr/>
        <p:txBody>
          <a:bodyPr/>
          <a:lstStyle/>
          <a:p>
            <a:fld id="{79C1B375-3C73-9348-91BC-179B5180D88F}" type="datetimeFigureOut">
              <a:rPr lang="x-none" smtClean="0"/>
              <a:t>10/05/2023</a:t>
            </a:fld>
            <a:endParaRPr lang="x-none"/>
          </a:p>
        </p:txBody>
      </p:sp>
      <p:sp>
        <p:nvSpPr>
          <p:cNvPr id="5" name="Footer Placeholder 4">
            <a:extLst>
              <a:ext uri="{FF2B5EF4-FFF2-40B4-BE49-F238E27FC236}">
                <a16:creationId xmlns:a16="http://schemas.microsoft.com/office/drawing/2014/main" id="{A6049BFE-E16E-9C43-8236-689F65492EB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B6FDFE4-A14A-8F4E-92CC-6BCEF52B7707}"/>
              </a:ext>
            </a:extLst>
          </p:cNvPr>
          <p:cNvSpPr>
            <a:spLocks noGrp="1"/>
          </p:cNvSpPr>
          <p:nvPr>
            <p:ph type="sldNum" sz="quarter" idx="12"/>
          </p:nvPr>
        </p:nvSpPr>
        <p:spPr/>
        <p:txBody>
          <a:bodyPr/>
          <a:lstStyle/>
          <a:p>
            <a:fld id="{C790E399-EE92-5747-ABB6-AA6692754A6A}" type="slidenum">
              <a:rPr lang="x-none" smtClean="0"/>
              <a:t>‹Nº›</a:t>
            </a:fld>
            <a:endParaRPr lang="x-none"/>
          </a:p>
        </p:txBody>
      </p:sp>
    </p:spTree>
    <p:extLst>
      <p:ext uri="{BB962C8B-B14F-4D97-AF65-F5344CB8AC3E}">
        <p14:creationId xmlns:p14="http://schemas.microsoft.com/office/powerpoint/2010/main" val="47482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A38BC-0F12-8B4F-BD22-1D8D568BA2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BB99A36-32B5-3149-B07D-C6AC200AFC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76955F9D-E8D0-084B-B490-FF344163E92A}"/>
              </a:ext>
            </a:extLst>
          </p:cNvPr>
          <p:cNvSpPr>
            <a:spLocks noGrp="1"/>
          </p:cNvSpPr>
          <p:nvPr>
            <p:ph type="dt" sz="half" idx="10"/>
          </p:nvPr>
        </p:nvSpPr>
        <p:spPr/>
        <p:txBody>
          <a:bodyPr/>
          <a:lstStyle/>
          <a:p>
            <a:fld id="{79C1B375-3C73-9348-91BC-179B5180D88F}" type="datetimeFigureOut">
              <a:rPr lang="x-none" smtClean="0"/>
              <a:t>10/05/2023</a:t>
            </a:fld>
            <a:endParaRPr lang="x-none"/>
          </a:p>
        </p:txBody>
      </p:sp>
      <p:sp>
        <p:nvSpPr>
          <p:cNvPr id="5" name="Footer Placeholder 4">
            <a:extLst>
              <a:ext uri="{FF2B5EF4-FFF2-40B4-BE49-F238E27FC236}">
                <a16:creationId xmlns:a16="http://schemas.microsoft.com/office/drawing/2014/main" id="{5CD35C68-2EB6-6448-B574-9E0166F12D3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1305A09-7D58-7F4B-B1AF-76C57A29E649}"/>
              </a:ext>
            </a:extLst>
          </p:cNvPr>
          <p:cNvSpPr>
            <a:spLocks noGrp="1"/>
          </p:cNvSpPr>
          <p:nvPr>
            <p:ph type="sldNum" sz="quarter" idx="12"/>
          </p:nvPr>
        </p:nvSpPr>
        <p:spPr/>
        <p:txBody>
          <a:bodyPr/>
          <a:lstStyle/>
          <a:p>
            <a:fld id="{C790E399-EE92-5747-ABB6-AA6692754A6A}" type="slidenum">
              <a:rPr lang="x-none" smtClean="0"/>
              <a:t>‹Nº›</a:t>
            </a:fld>
            <a:endParaRPr lang="x-none"/>
          </a:p>
        </p:txBody>
      </p:sp>
    </p:spTree>
    <p:extLst>
      <p:ext uri="{BB962C8B-B14F-4D97-AF65-F5344CB8AC3E}">
        <p14:creationId xmlns:p14="http://schemas.microsoft.com/office/powerpoint/2010/main" val="399134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50F3-C9B1-D349-B72C-B17B331D3CB4}"/>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EBFD9BD6-FF0E-DA4A-9550-B2BB2AB0CC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FE20F0F-6B01-2F4F-A644-B5DC10BA13AE}"/>
              </a:ext>
            </a:extLst>
          </p:cNvPr>
          <p:cNvSpPr>
            <a:spLocks noGrp="1"/>
          </p:cNvSpPr>
          <p:nvPr>
            <p:ph type="dt" sz="half" idx="10"/>
          </p:nvPr>
        </p:nvSpPr>
        <p:spPr/>
        <p:txBody>
          <a:bodyPr/>
          <a:lstStyle/>
          <a:p>
            <a:fld id="{79C1B375-3C73-9348-91BC-179B5180D88F}" type="datetimeFigureOut">
              <a:rPr lang="x-none" smtClean="0"/>
              <a:t>10/05/2023</a:t>
            </a:fld>
            <a:endParaRPr lang="x-none"/>
          </a:p>
        </p:txBody>
      </p:sp>
      <p:sp>
        <p:nvSpPr>
          <p:cNvPr id="5" name="Footer Placeholder 4">
            <a:extLst>
              <a:ext uri="{FF2B5EF4-FFF2-40B4-BE49-F238E27FC236}">
                <a16:creationId xmlns:a16="http://schemas.microsoft.com/office/drawing/2014/main" id="{2F2B57A0-5DE3-164A-9F47-6942457CCBB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E5ACF61-7A1B-D74A-A272-6C0046DFF422}"/>
              </a:ext>
            </a:extLst>
          </p:cNvPr>
          <p:cNvSpPr>
            <a:spLocks noGrp="1"/>
          </p:cNvSpPr>
          <p:nvPr>
            <p:ph type="sldNum" sz="quarter" idx="12"/>
          </p:nvPr>
        </p:nvSpPr>
        <p:spPr/>
        <p:txBody>
          <a:bodyPr/>
          <a:lstStyle/>
          <a:p>
            <a:fld id="{C790E399-EE92-5747-ABB6-AA6692754A6A}" type="slidenum">
              <a:rPr lang="x-none" smtClean="0"/>
              <a:t>‹Nº›</a:t>
            </a:fld>
            <a:endParaRPr lang="x-none"/>
          </a:p>
        </p:txBody>
      </p:sp>
    </p:spTree>
    <p:extLst>
      <p:ext uri="{BB962C8B-B14F-4D97-AF65-F5344CB8AC3E}">
        <p14:creationId xmlns:p14="http://schemas.microsoft.com/office/powerpoint/2010/main" val="406965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D95E-DDB4-0046-A577-1D0628D662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F9E0D11F-C176-6E43-AE19-FD3772570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F1B026-E03D-0B40-8E39-D6DC06CEF206}"/>
              </a:ext>
            </a:extLst>
          </p:cNvPr>
          <p:cNvSpPr>
            <a:spLocks noGrp="1"/>
          </p:cNvSpPr>
          <p:nvPr>
            <p:ph type="dt" sz="half" idx="10"/>
          </p:nvPr>
        </p:nvSpPr>
        <p:spPr/>
        <p:txBody>
          <a:bodyPr/>
          <a:lstStyle/>
          <a:p>
            <a:fld id="{79C1B375-3C73-9348-91BC-179B5180D88F}" type="datetimeFigureOut">
              <a:rPr lang="x-none" smtClean="0"/>
              <a:t>10/05/2023</a:t>
            </a:fld>
            <a:endParaRPr lang="x-none"/>
          </a:p>
        </p:txBody>
      </p:sp>
      <p:sp>
        <p:nvSpPr>
          <p:cNvPr id="5" name="Footer Placeholder 4">
            <a:extLst>
              <a:ext uri="{FF2B5EF4-FFF2-40B4-BE49-F238E27FC236}">
                <a16:creationId xmlns:a16="http://schemas.microsoft.com/office/drawing/2014/main" id="{C6E53B7F-248D-C24A-AB31-029BAB35FC6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3A30F0A-9429-1C48-B174-64D95F30EC0E}"/>
              </a:ext>
            </a:extLst>
          </p:cNvPr>
          <p:cNvSpPr>
            <a:spLocks noGrp="1"/>
          </p:cNvSpPr>
          <p:nvPr>
            <p:ph type="sldNum" sz="quarter" idx="12"/>
          </p:nvPr>
        </p:nvSpPr>
        <p:spPr/>
        <p:txBody>
          <a:bodyPr/>
          <a:lstStyle/>
          <a:p>
            <a:fld id="{C790E399-EE92-5747-ABB6-AA6692754A6A}" type="slidenum">
              <a:rPr lang="x-none" smtClean="0"/>
              <a:t>‹Nº›</a:t>
            </a:fld>
            <a:endParaRPr lang="x-none"/>
          </a:p>
        </p:txBody>
      </p:sp>
    </p:spTree>
    <p:extLst>
      <p:ext uri="{BB962C8B-B14F-4D97-AF65-F5344CB8AC3E}">
        <p14:creationId xmlns:p14="http://schemas.microsoft.com/office/powerpoint/2010/main" val="3390160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701E-E8D1-8649-BDAE-63281330CF8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1C985AF7-1CB2-6940-9FF0-F032E3CCAA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53D3DCA7-DECD-1948-8D39-4153DF0573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3511EF05-0977-1C46-AD35-6576A5FC7C58}"/>
              </a:ext>
            </a:extLst>
          </p:cNvPr>
          <p:cNvSpPr>
            <a:spLocks noGrp="1"/>
          </p:cNvSpPr>
          <p:nvPr>
            <p:ph type="dt" sz="half" idx="10"/>
          </p:nvPr>
        </p:nvSpPr>
        <p:spPr/>
        <p:txBody>
          <a:bodyPr/>
          <a:lstStyle/>
          <a:p>
            <a:fld id="{79C1B375-3C73-9348-91BC-179B5180D88F}" type="datetimeFigureOut">
              <a:rPr lang="x-none" smtClean="0"/>
              <a:t>10/05/2023</a:t>
            </a:fld>
            <a:endParaRPr lang="x-none"/>
          </a:p>
        </p:txBody>
      </p:sp>
      <p:sp>
        <p:nvSpPr>
          <p:cNvPr id="6" name="Footer Placeholder 5">
            <a:extLst>
              <a:ext uri="{FF2B5EF4-FFF2-40B4-BE49-F238E27FC236}">
                <a16:creationId xmlns:a16="http://schemas.microsoft.com/office/drawing/2014/main" id="{EF0BC5ED-8463-F146-A185-E87C3C4E03F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E0A5DA5-4F2B-7D40-B239-003EC958763E}"/>
              </a:ext>
            </a:extLst>
          </p:cNvPr>
          <p:cNvSpPr>
            <a:spLocks noGrp="1"/>
          </p:cNvSpPr>
          <p:nvPr>
            <p:ph type="sldNum" sz="quarter" idx="12"/>
          </p:nvPr>
        </p:nvSpPr>
        <p:spPr/>
        <p:txBody>
          <a:bodyPr/>
          <a:lstStyle/>
          <a:p>
            <a:fld id="{C790E399-EE92-5747-ABB6-AA6692754A6A}" type="slidenum">
              <a:rPr lang="x-none" smtClean="0"/>
              <a:t>‹Nº›</a:t>
            </a:fld>
            <a:endParaRPr lang="x-none"/>
          </a:p>
        </p:txBody>
      </p:sp>
    </p:spTree>
    <p:extLst>
      <p:ext uri="{BB962C8B-B14F-4D97-AF65-F5344CB8AC3E}">
        <p14:creationId xmlns:p14="http://schemas.microsoft.com/office/powerpoint/2010/main" val="300127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FB2C-5D09-3D44-8146-0199A5AD40F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3E875EB2-1B17-674A-950F-13822243D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CB13B4-D30D-564C-9A9B-62520F86D5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9C339A6A-3625-0447-AD3E-4F9E4DB2F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5C1655-952E-F24F-B8F8-04383B2AE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AD54BC07-D501-9A48-813A-DE77F705E463}"/>
              </a:ext>
            </a:extLst>
          </p:cNvPr>
          <p:cNvSpPr>
            <a:spLocks noGrp="1"/>
          </p:cNvSpPr>
          <p:nvPr>
            <p:ph type="dt" sz="half" idx="10"/>
          </p:nvPr>
        </p:nvSpPr>
        <p:spPr/>
        <p:txBody>
          <a:bodyPr/>
          <a:lstStyle/>
          <a:p>
            <a:fld id="{79C1B375-3C73-9348-91BC-179B5180D88F}" type="datetimeFigureOut">
              <a:rPr lang="x-none" smtClean="0"/>
              <a:t>10/05/2023</a:t>
            </a:fld>
            <a:endParaRPr lang="x-none"/>
          </a:p>
        </p:txBody>
      </p:sp>
      <p:sp>
        <p:nvSpPr>
          <p:cNvPr id="8" name="Footer Placeholder 7">
            <a:extLst>
              <a:ext uri="{FF2B5EF4-FFF2-40B4-BE49-F238E27FC236}">
                <a16:creationId xmlns:a16="http://schemas.microsoft.com/office/drawing/2014/main" id="{8C087779-CEFC-CE44-839A-22B5BCB3022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40E69778-D2A1-2C4C-B682-8CFABD105259}"/>
              </a:ext>
            </a:extLst>
          </p:cNvPr>
          <p:cNvSpPr>
            <a:spLocks noGrp="1"/>
          </p:cNvSpPr>
          <p:nvPr>
            <p:ph type="sldNum" sz="quarter" idx="12"/>
          </p:nvPr>
        </p:nvSpPr>
        <p:spPr/>
        <p:txBody>
          <a:bodyPr/>
          <a:lstStyle/>
          <a:p>
            <a:fld id="{C790E399-EE92-5747-ABB6-AA6692754A6A}" type="slidenum">
              <a:rPr lang="x-none" smtClean="0"/>
              <a:t>‹Nº›</a:t>
            </a:fld>
            <a:endParaRPr lang="x-none"/>
          </a:p>
        </p:txBody>
      </p:sp>
    </p:spTree>
    <p:extLst>
      <p:ext uri="{BB962C8B-B14F-4D97-AF65-F5344CB8AC3E}">
        <p14:creationId xmlns:p14="http://schemas.microsoft.com/office/powerpoint/2010/main" val="219534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8A94-16B4-A74C-AD45-0169A4A882F9}"/>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DB5BB5C-137E-334F-9DC0-A2AD4508D802}"/>
              </a:ext>
            </a:extLst>
          </p:cNvPr>
          <p:cNvSpPr>
            <a:spLocks noGrp="1"/>
          </p:cNvSpPr>
          <p:nvPr>
            <p:ph type="dt" sz="half" idx="10"/>
          </p:nvPr>
        </p:nvSpPr>
        <p:spPr/>
        <p:txBody>
          <a:bodyPr/>
          <a:lstStyle/>
          <a:p>
            <a:fld id="{79C1B375-3C73-9348-91BC-179B5180D88F}" type="datetimeFigureOut">
              <a:rPr lang="x-none" smtClean="0"/>
              <a:t>10/05/2023</a:t>
            </a:fld>
            <a:endParaRPr lang="x-none"/>
          </a:p>
        </p:txBody>
      </p:sp>
      <p:sp>
        <p:nvSpPr>
          <p:cNvPr id="4" name="Footer Placeholder 3">
            <a:extLst>
              <a:ext uri="{FF2B5EF4-FFF2-40B4-BE49-F238E27FC236}">
                <a16:creationId xmlns:a16="http://schemas.microsoft.com/office/drawing/2014/main" id="{66EA131D-526D-4F4C-98A3-C06E607707D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CA8373F-8D90-6248-9E15-49E6E51C454F}"/>
              </a:ext>
            </a:extLst>
          </p:cNvPr>
          <p:cNvSpPr>
            <a:spLocks noGrp="1"/>
          </p:cNvSpPr>
          <p:nvPr>
            <p:ph type="sldNum" sz="quarter" idx="12"/>
          </p:nvPr>
        </p:nvSpPr>
        <p:spPr/>
        <p:txBody>
          <a:bodyPr/>
          <a:lstStyle/>
          <a:p>
            <a:fld id="{C790E399-EE92-5747-ABB6-AA6692754A6A}" type="slidenum">
              <a:rPr lang="x-none" smtClean="0"/>
              <a:t>‹Nº›</a:t>
            </a:fld>
            <a:endParaRPr lang="x-none"/>
          </a:p>
        </p:txBody>
      </p:sp>
    </p:spTree>
    <p:extLst>
      <p:ext uri="{BB962C8B-B14F-4D97-AF65-F5344CB8AC3E}">
        <p14:creationId xmlns:p14="http://schemas.microsoft.com/office/powerpoint/2010/main" val="64424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98A0B2-6859-194E-BAE3-4B898657B696}"/>
              </a:ext>
            </a:extLst>
          </p:cNvPr>
          <p:cNvSpPr>
            <a:spLocks noGrp="1"/>
          </p:cNvSpPr>
          <p:nvPr>
            <p:ph type="dt" sz="half" idx="10"/>
          </p:nvPr>
        </p:nvSpPr>
        <p:spPr/>
        <p:txBody>
          <a:bodyPr/>
          <a:lstStyle/>
          <a:p>
            <a:fld id="{79C1B375-3C73-9348-91BC-179B5180D88F}" type="datetimeFigureOut">
              <a:rPr lang="x-none" smtClean="0"/>
              <a:t>10/05/2023</a:t>
            </a:fld>
            <a:endParaRPr lang="x-none"/>
          </a:p>
        </p:txBody>
      </p:sp>
      <p:sp>
        <p:nvSpPr>
          <p:cNvPr id="3" name="Footer Placeholder 2">
            <a:extLst>
              <a:ext uri="{FF2B5EF4-FFF2-40B4-BE49-F238E27FC236}">
                <a16:creationId xmlns:a16="http://schemas.microsoft.com/office/drawing/2014/main" id="{1E59026C-2517-6440-BBA5-F0F547429026}"/>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8EA87D31-2248-3A4F-8A55-B8D893C5FD2E}"/>
              </a:ext>
            </a:extLst>
          </p:cNvPr>
          <p:cNvSpPr>
            <a:spLocks noGrp="1"/>
          </p:cNvSpPr>
          <p:nvPr>
            <p:ph type="sldNum" sz="quarter" idx="12"/>
          </p:nvPr>
        </p:nvSpPr>
        <p:spPr/>
        <p:txBody>
          <a:bodyPr/>
          <a:lstStyle/>
          <a:p>
            <a:fld id="{C790E399-EE92-5747-ABB6-AA6692754A6A}" type="slidenum">
              <a:rPr lang="x-none" smtClean="0"/>
              <a:t>‹Nº›</a:t>
            </a:fld>
            <a:endParaRPr lang="x-none"/>
          </a:p>
        </p:txBody>
      </p:sp>
    </p:spTree>
    <p:extLst>
      <p:ext uri="{BB962C8B-B14F-4D97-AF65-F5344CB8AC3E}">
        <p14:creationId xmlns:p14="http://schemas.microsoft.com/office/powerpoint/2010/main" val="50819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26EC-C95B-B04C-A141-BE119085E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3921432-35DC-E346-AE0F-4D6FD244B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631AD203-4FF2-E84A-A1F2-84D47E256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4E7FAF-3842-8246-9FD9-2E1B28EE12A2}"/>
              </a:ext>
            </a:extLst>
          </p:cNvPr>
          <p:cNvSpPr>
            <a:spLocks noGrp="1"/>
          </p:cNvSpPr>
          <p:nvPr>
            <p:ph type="dt" sz="half" idx="10"/>
          </p:nvPr>
        </p:nvSpPr>
        <p:spPr/>
        <p:txBody>
          <a:bodyPr/>
          <a:lstStyle/>
          <a:p>
            <a:fld id="{79C1B375-3C73-9348-91BC-179B5180D88F}" type="datetimeFigureOut">
              <a:rPr lang="x-none" smtClean="0"/>
              <a:t>10/05/2023</a:t>
            </a:fld>
            <a:endParaRPr lang="x-none"/>
          </a:p>
        </p:txBody>
      </p:sp>
      <p:sp>
        <p:nvSpPr>
          <p:cNvPr id="6" name="Footer Placeholder 5">
            <a:extLst>
              <a:ext uri="{FF2B5EF4-FFF2-40B4-BE49-F238E27FC236}">
                <a16:creationId xmlns:a16="http://schemas.microsoft.com/office/drawing/2014/main" id="{499C1A3F-68B3-F542-8C4D-ECCDF2EBC23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F45A977-3459-4945-A823-DDACCE313DAF}"/>
              </a:ext>
            </a:extLst>
          </p:cNvPr>
          <p:cNvSpPr>
            <a:spLocks noGrp="1"/>
          </p:cNvSpPr>
          <p:nvPr>
            <p:ph type="sldNum" sz="quarter" idx="12"/>
          </p:nvPr>
        </p:nvSpPr>
        <p:spPr/>
        <p:txBody>
          <a:bodyPr/>
          <a:lstStyle/>
          <a:p>
            <a:fld id="{C790E399-EE92-5747-ABB6-AA6692754A6A}" type="slidenum">
              <a:rPr lang="x-none" smtClean="0"/>
              <a:t>‹Nº›</a:t>
            </a:fld>
            <a:endParaRPr lang="x-none"/>
          </a:p>
        </p:txBody>
      </p:sp>
    </p:spTree>
    <p:extLst>
      <p:ext uri="{BB962C8B-B14F-4D97-AF65-F5344CB8AC3E}">
        <p14:creationId xmlns:p14="http://schemas.microsoft.com/office/powerpoint/2010/main" val="60306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3607-25C0-DE49-B9A1-375AD9D79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CA377302-6714-BF40-A13D-B668E7E533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1445CBBA-7191-104C-8F1E-B72CFC211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A1AF4-DD37-B341-B7B5-9149E4FEB185}"/>
              </a:ext>
            </a:extLst>
          </p:cNvPr>
          <p:cNvSpPr>
            <a:spLocks noGrp="1"/>
          </p:cNvSpPr>
          <p:nvPr>
            <p:ph type="dt" sz="half" idx="10"/>
          </p:nvPr>
        </p:nvSpPr>
        <p:spPr/>
        <p:txBody>
          <a:bodyPr/>
          <a:lstStyle/>
          <a:p>
            <a:fld id="{79C1B375-3C73-9348-91BC-179B5180D88F}" type="datetimeFigureOut">
              <a:rPr lang="x-none" smtClean="0"/>
              <a:t>10/05/2023</a:t>
            </a:fld>
            <a:endParaRPr lang="x-none"/>
          </a:p>
        </p:txBody>
      </p:sp>
      <p:sp>
        <p:nvSpPr>
          <p:cNvPr id="6" name="Footer Placeholder 5">
            <a:extLst>
              <a:ext uri="{FF2B5EF4-FFF2-40B4-BE49-F238E27FC236}">
                <a16:creationId xmlns:a16="http://schemas.microsoft.com/office/drawing/2014/main" id="{BCC2F7CC-1F7A-E148-B689-0BFDD5D5DD8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4E8BF661-3C0F-DD4C-B0CE-3996A87FC751}"/>
              </a:ext>
            </a:extLst>
          </p:cNvPr>
          <p:cNvSpPr>
            <a:spLocks noGrp="1"/>
          </p:cNvSpPr>
          <p:nvPr>
            <p:ph type="sldNum" sz="quarter" idx="12"/>
          </p:nvPr>
        </p:nvSpPr>
        <p:spPr/>
        <p:txBody>
          <a:bodyPr/>
          <a:lstStyle/>
          <a:p>
            <a:fld id="{C790E399-EE92-5747-ABB6-AA6692754A6A}" type="slidenum">
              <a:rPr lang="x-none" smtClean="0"/>
              <a:t>‹Nº›</a:t>
            </a:fld>
            <a:endParaRPr lang="x-none"/>
          </a:p>
        </p:txBody>
      </p:sp>
    </p:spTree>
    <p:extLst>
      <p:ext uri="{BB962C8B-B14F-4D97-AF65-F5344CB8AC3E}">
        <p14:creationId xmlns:p14="http://schemas.microsoft.com/office/powerpoint/2010/main" val="139319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5EC49-457A-2048-A008-D9DE496244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5305BF1-C8FE-BE47-9B9D-AE72BF69B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6664F07-CB26-9F45-B53A-2AA803230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1B375-3C73-9348-91BC-179B5180D88F}" type="datetimeFigureOut">
              <a:rPr lang="x-none" smtClean="0"/>
              <a:t>10/05/2023</a:t>
            </a:fld>
            <a:endParaRPr lang="x-none"/>
          </a:p>
        </p:txBody>
      </p:sp>
      <p:sp>
        <p:nvSpPr>
          <p:cNvPr id="5" name="Footer Placeholder 4">
            <a:extLst>
              <a:ext uri="{FF2B5EF4-FFF2-40B4-BE49-F238E27FC236}">
                <a16:creationId xmlns:a16="http://schemas.microsoft.com/office/drawing/2014/main" id="{4DA7DE95-B811-B94E-BA6E-F36223FD0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98D66426-3D50-F74E-ADEB-DC71308AF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0E399-EE92-5747-ABB6-AA6692754A6A}" type="slidenum">
              <a:rPr lang="x-none" smtClean="0"/>
              <a:t>‹Nº›</a:t>
            </a:fld>
            <a:endParaRPr lang="x-none"/>
          </a:p>
        </p:txBody>
      </p:sp>
    </p:spTree>
    <p:extLst>
      <p:ext uri="{BB962C8B-B14F-4D97-AF65-F5344CB8AC3E}">
        <p14:creationId xmlns:p14="http://schemas.microsoft.com/office/powerpoint/2010/main" val="1334388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jpeg"/><Relationship Id="rId7"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jpeg"/><Relationship Id="rId7" Type="http://schemas.openxmlformats.org/officeDocument/2006/relationships/diagramData" Target="../diagrams/data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jpeg"/><Relationship Id="rId7" Type="http://schemas.openxmlformats.org/officeDocument/2006/relationships/diagramData" Target="../diagrams/data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jpeg"/><Relationship Id="rId7" Type="http://schemas.openxmlformats.org/officeDocument/2006/relationships/diagramData" Target="../diagrams/data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4.xml"/><Relationship Id="rId5" Type="http://schemas.openxmlformats.org/officeDocument/2006/relationships/image" Target="../media/image4.png"/><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1"/>
            <a:ext cx="12192000" cy="1316507"/>
          </a:xfrm>
          <a:prstGeom prst="rect">
            <a:avLst/>
          </a:prstGeom>
        </p:spPr>
      </p:pic>
      <p:sp>
        <p:nvSpPr>
          <p:cNvPr id="18" name="Título 17"/>
          <p:cNvSpPr>
            <a:spLocks noGrp="1"/>
          </p:cNvSpPr>
          <p:nvPr>
            <p:ph type="ctrTitle"/>
          </p:nvPr>
        </p:nvSpPr>
        <p:spPr>
          <a:xfrm>
            <a:off x="1754531" y="2076161"/>
            <a:ext cx="9144000" cy="2977306"/>
          </a:xfrm>
        </p:spPr>
        <p:txBody>
          <a:bodyPr>
            <a:noAutofit/>
          </a:bodyPr>
          <a:lstStyle/>
          <a:p>
            <a:r>
              <a:rPr lang="es-ES" sz="4400" b="1" dirty="0"/>
              <a:t>Retos Actuales de la Enseñanza y el Ejercicio de la Revisoría Fiscal: Una aproximación desde la mirada de la Academia, la empresa y el Estado.</a:t>
            </a:r>
            <a:endParaRPr lang="es-CO" sz="4400" b="1" dirty="0">
              <a:solidFill>
                <a:srgbClr val="009D48"/>
              </a:solidFill>
            </a:endParaRPr>
          </a:p>
        </p:txBody>
      </p:sp>
      <p:sp>
        <p:nvSpPr>
          <p:cNvPr id="26" name="Marcador de pie de página 18">
            <a:extLst>
              <a:ext uri="{FF2B5EF4-FFF2-40B4-BE49-F238E27FC236}">
                <a16:creationId xmlns:a16="http://schemas.microsoft.com/office/drawing/2014/main" id="{F7380A5E-6D6F-8F46-98E7-12D687B2D5CB}"/>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grpSp>
        <p:nvGrpSpPr>
          <p:cNvPr id="5" name="Grupo 4">
            <a:extLst>
              <a:ext uri="{FF2B5EF4-FFF2-40B4-BE49-F238E27FC236}">
                <a16:creationId xmlns:a16="http://schemas.microsoft.com/office/drawing/2014/main" id="{F732C51F-DB11-46C8-BCEF-CC72FB05DE75}"/>
              </a:ext>
            </a:extLst>
          </p:cNvPr>
          <p:cNvGrpSpPr/>
          <p:nvPr/>
        </p:nvGrpSpPr>
        <p:grpSpPr>
          <a:xfrm>
            <a:off x="197239" y="5450848"/>
            <a:ext cx="11643365" cy="1407152"/>
            <a:chOff x="197239" y="5450848"/>
            <a:chExt cx="11643365" cy="1407152"/>
          </a:xfrm>
        </p:grpSpPr>
        <p:pic>
          <p:nvPicPr>
            <p:cNvPr id="11" name="image1.jpeg">
              <a:extLst>
                <a:ext uri="{FF2B5EF4-FFF2-40B4-BE49-F238E27FC236}">
                  <a16:creationId xmlns:a16="http://schemas.microsoft.com/office/drawing/2014/main" id="{DFA8054D-A75E-48F3-B660-F7B355D225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23888AF4-9378-4DCF-8D51-34CD6C730B3C}"/>
                </a:ext>
              </a:extLst>
            </p:cNvPr>
            <p:cNvPicPr>
              <a:picLocks noChangeAspect="1"/>
            </p:cNvPicPr>
            <p:nvPr/>
          </p:nvPicPr>
          <p:blipFill rotWithShape="1">
            <a:blip r:embed="rId5">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889FF966-190B-4397-86FA-849F81506DCF}"/>
                </a:ext>
              </a:extLst>
            </p:cNvPr>
            <p:cNvPicPr>
              <a:picLocks noChangeAspect="1"/>
            </p:cNvPicPr>
            <p:nvPr/>
          </p:nvPicPr>
          <p:blipFill rotWithShape="1">
            <a:blip r:embed="rId5">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0BA371FC-4A92-4F41-B52F-DC60D68A7D92}"/>
                </a:ext>
              </a:extLst>
            </p:cNvPr>
            <p:cNvPicPr>
              <a:picLocks noChangeAspect="1"/>
            </p:cNvPicPr>
            <p:nvPr/>
          </p:nvPicPr>
          <p:blipFill rotWithShape="1">
            <a:blip r:embed="rId5">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31AD838B-73CE-4E28-8195-B70994843BAD}"/>
                </a:ext>
              </a:extLst>
            </p:cNvPr>
            <p:cNvPicPr>
              <a:picLocks noChangeAspect="1"/>
            </p:cNvPicPr>
            <p:nvPr/>
          </p:nvPicPr>
          <p:blipFill rotWithShape="1">
            <a:blip r:embed="rId5">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E8D43DCB-5AA0-42C8-8349-E27D159374DC}"/>
                </a:ext>
              </a:extLst>
            </p:cNvPr>
            <p:cNvPicPr>
              <a:picLocks noChangeAspect="1"/>
            </p:cNvPicPr>
            <p:nvPr/>
          </p:nvPicPr>
          <p:blipFill rotWithShape="1">
            <a:blip r:embed="rId5">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B4540135-F092-4D3C-9E8A-706FBC0E8441}"/>
                </a:ext>
              </a:extLst>
            </p:cNvPr>
            <p:cNvPicPr>
              <a:picLocks noChangeAspect="1"/>
            </p:cNvPicPr>
            <p:nvPr/>
          </p:nvPicPr>
          <p:blipFill rotWithShape="1">
            <a:blip r:embed="rId5">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590D63DC-01F0-4CAB-A9CB-50F844B1CAD8}"/>
                </a:ext>
              </a:extLst>
            </p:cNvPr>
            <p:cNvPicPr>
              <a:picLocks noChangeAspect="1"/>
            </p:cNvPicPr>
            <p:nvPr/>
          </p:nvPicPr>
          <p:blipFill rotWithShape="1">
            <a:blip r:embed="rId5">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32C0E019-401F-4DCE-87A0-977709673A59}"/>
                </a:ext>
              </a:extLst>
            </p:cNvPr>
            <p:cNvPicPr>
              <a:picLocks noChangeAspect="1"/>
            </p:cNvPicPr>
            <p:nvPr/>
          </p:nvPicPr>
          <p:blipFill rotWithShape="1">
            <a:blip r:embed="rId5">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FF626FE-D1B7-4C0D-B186-9B3B5D6C97C7}"/>
                </a:ext>
              </a:extLst>
            </p:cNvPr>
            <p:cNvPicPr>
              <a:picLocks noChangeAspect="1"/>
            </p:cNvPicPr>
            <p:nvPr/>
          </p:nvPicPr>
          <p:blipFill rotWithShape="1">
            <a:blip r:embed="rId5">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38EA8D2D-D809-43BB-ACD5-F7AB26EAA050}"/>
                </a:ext>
              </a:extLst>
            </p:cNvPr>
            <p:cNvPicPr>
              <a:picLocks noChangeAspect="1"/>
            </p:cNvPicPr>
            <p:nvPr/>
          </p:nvPicPr>
          <p:blipFill rotWithShape="1">
            <a:blip r:embed="rId5">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5" name="Imagen 24">
              <a:extLst>
                <a:ext uri="{FF2B5EF4-FFF2-40B4-BE49-F238E27FC236}">
                  <a16:creationId xmlns:a16="http://schemas.microsoft.com/office/drawing/2014/main" id="{1B2ACBF6-C523-4D65-84BF-1654A541D1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8" name="Imagen 27">
              <a:extLst>
                <a:ext uri="{FF2B5EF4-FFF2-40B4-BE49-F238E27FC236}">
                  <a16:creationId xmlns:a16="http://schemas.microsoft.com/office/drawing/2014/main" id="{0159EEA7-8C52-4CE1-BAB1-27F174BB441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9" name="Imagen 28">
              <a:extLst>
                <a:ext uri="{FF2B5EF4-FFF2-40B4-BE49-F238E27FC236}">
                  <a16:creationId xmlns:a16="http://schemas.microsoft.com/office/drawing/2014/main" id="{5F52F5D7-4927-441D-98D1-6B9CE4667BAD}"/>
                </a:ext>
              </a:extLst>
            </p:cNvPr>
            <p:cNvPicPr>
              <a:picLocks noChangeAspect="1"/>
            </p:cNvPicPr>
            <p:nvPr/>
          </p:nvPicPr>
          <p:blipFill rotWithShape="1">
            <a:blip r:embed="rId5">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6683863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sp>
        <p:nvSpPr>
          <p:cNvPr id="2" name="CuadroTexto 1"/>
          <p:cNvSpPr txBox="1"/>
          <p:nvPr/>
        </p:nvSpPr>
        <p:spPr>
          <a:xfrm>
            <a:off x="3920570" y="1528743"/>
            <a:ext cx="3279616" cy="369332"/>
          </a:xfrm>
          <a:prstGeom prst="rect">
            <a:avLst/>
          </a:prstGeom>
          <a:noFill/>
        </p:spPr>
        <p:txBody>
          <a:bodyPr wrap="none" rtlCol="0">
            <a:spAutoFit/>
          </a:bodyPr>
          <a:lstStyle/>
          <a:p>
            <a:r>
              <a:rPr lang="es-CO" b="1" dirty="0">
                <a:solidFill>
                  <a:srgbClr val="009D48"/>
                </a:solidFill>
              </a:rPr>
              <a:t>Encuestas Sobre Revisoría Fiscal</a:t>
            </a:r>
          </a:p>
        </p:txBody>
      </p:sp>
      <p:pic>
        <p:nvPicPr>
          <p:cNvPr id="27" name="Imagen 26"/>
          <p:cNvPicPr/>
          <p:nvPr/>
        </p:nvPicPr>
        <p:blipFill>
          <a:blip r:embed="rId7">
            <a:extLst>
              <a:ext uri="{28A0092B-C50C-407E-A947-70E740481C1C}">
                <a14:useLocalDpi xmlns:a14="http://schemas.microsoft.com/office/drawing/2010/main" val="0"/>
              </a:ext>
            </a:extLst>
          </a:blip>
          <a:srcRect/>
          <a:stretch>
            <a:fillRect/>
          </a:stretch>
        </p:blipFill>
        <p:spPr bwMode="auto">
          <a:xfrm>
            <a:off x="1173688" y="2193321"/>
            <a:ext cx="4775420" cy="3022388"/>
          </a:xfrm>
          <a:prstGeom prst="rect">
            <a:avLst/>
          </a:prstGeom>
          <a:noFill/>
          <a:ln>
            <a:noFill/>
          </a:ln>
        </p:spPr>
      </p:pic>
      <p:pic>
        <p:nvPicPr>
          <p:cNvPr id="28" name="Imagen 27"/>
          <p:cNvPicPr/>
          <p:nvPr/>
        </p:nvPicPr>
        <p:blipFill>
          <a:blip r:embed="rId8">
            <a:extLst>
              <a:ext uri="{28A0092B-C50C-407E-A947-70E740481C1C}">
                <a14:useLocalDpi xmlns:a14="http://schemas.microsoft.com/office/drawing/2010/main" val="0"/>
              </a:ext>
            </a:extLst>
          </a:blip>
          <a:srcRect/>
          <a:stretch>
            <a:fillRect/>
          </a:stretch>
        </p:blipFill>
        <p:spPr bwMode="auto">
          <a:xfrm>
            <a:off x="6758181" y="2193321"/>
            <a:ext cx="4622244" cy="3171893"/>
          </a:xfrm>
          <a:prstGeom prst="rect">
            <a:avLst/>
          </a:prstGeom>
          <a:noFill/>
          <a:ln>
            <a:noFill/>
          </a:ln>
        </p:spPr>
      </p:pic>
    </p:spTree>
    <p:extLst>
      <p:ext uri="{BB962C8B-B14F-4D97-AF65-F5344CB8AC3E}">
        <p14:creationId xmlns:p14="http://schemas.microsoft.com/office/powerpoint/2010/main" val="21976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sp>
        <p:nvSpPr>
          <p:cNvPr id="2" name="CuadroTexto 1"/>
          <p:cNvSpPr txBox="1"/>
          <p:nvPr/>
        </p:nvSpPr>
        <p:spPr>
          <a:xfrm>
            <a:off x="3920570" y="1528743"/>
            <a:ext cx="3279616" cy="369332"/>
          </a:xfrm>
          <a:prstGeom prst="rect">
            <a:avLst/>
          </a:prstGeom>
          <a:noFill/>
        </p:spPr>
        <p:txBody>
          <a:bodyPr wrap="none" rtlCol="0">
            <a:spAutoFit/>
          </a:bodyPr>
          <a:lstStyle/>
          <a:p>
            <a:r>
              <a:rPr lang="es-CO" b="1" dirty="0">
                <a:solidFill>
                  <a:srgbClr val="009D48"/>
                </a:solidFill>
              </a:rPr>
              <a:t>Encuestas Sobre Revisoría Fiscal</a:t>
            </a:r>
          </a:p>
        </p:txBody>
      </p:sp>
      <p:pic>
        <p:nvPicPr>
          <p:cNvPr id="29" name="Imagen 28"/>
          <p:cNvPicPr/>
          <p:nvPr/>
        </p:nvPicPr>
        <p:blipFill>
          <a:blip r:embed="rId7">
            <a:extLst>
              <a:ext uri="{28A0092B-C50C-407E-A947-70E740481C1C}">
                <a14:useLocalDpi xmlns:a14="http://schemas.microsoft.com/office/drawing/2010/main" val="0"/>
              </a:ext>
            </a:extLst>
          </a:blip>
          <a:srcRect/>
          <a:stretch>
            <a:fillRect/>
          </a:stretch>
        </p:blipFill>
        <p:spPr bwMode="auto">
          <a:xfrm>
            <a:off x="1057619" y="2110311"/>
            <a:ext cx="4618940" cy="3152554"/>
          </a:xfrm>
          <a:prstGeom prst="rect">
            <a:avLst/>
          </a:prstGeom>
          <a:noFill/>
          <a:ln>
            <a:noFill/>
          </a:ln>
        </p:spPr>
      </p:pic>
      <p:pic>
        <p:nvPicPr>
          <p:cNvPr id="30" name="Imagen 29"/>
          <p:cNvPicPr/>
          <p:nvPr/>
        </p:nvPicPr>
        <p:blipFill>
          <a:blip r:embed="rId8">
            <a:extLst>
              <a:ext uri="{28A0092B-C50C-407E-A947-70E740481C1C}">
                <a14:useLocalDpi xmlns:a14="http://schemas.microsoft.com/office/drawing/2010/main" val="0"/>
              </a:ext>
            </a:extLst>
          </a:blip>
          <a:srcRect/>
          <a:stretch>
            <a:fillRect/>
          </a:stretch>
        </p:blipFill>
        <p:spPr bwMode="auto">
          <a:xfrm>
            <a:off x="6080093" y="2110313"/>
            <a:ext cx="4426069" cy="3152552"/>
          </a:xfrm>
          <a:prstGeom prst="rect">
            <a:avLst/>
          </a:prstGeom>
          <a:noFill/>
          <a:ln>
            <a:noFill/>
          </a:ln>
        </p:spPr>
      </p:pic>
    </p:spTree>
    <p:extLst>
      <p:ext uri="{BB962C8B-B14F-4D97-AF65-F5344CB8AC3E}">
        <p14:creationId xmlns:p14="http://schemas.microsoft.com/office/powerpoint/2010/main" val="3297258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sp>
        <p:nvSpPr>
          <p:cNvPr id="2" name="CuadroTexto 1"/>
          <p:cNvSpPr txBox="1"/>
          <p:nvPr/>
        </p:nvSpPr>
        <p:spPr>
          <a:xfrm>
            <a:off x="3920570" y="1528743"/>
            <a:ext cx="3279616" cy="369332"/>
          </a:xfrm>
          <a:prstGeom prst="rect">
            <a:avLst/>
          </a:prstGeom>
          <a:noFill/>
        </p:spPr>
        <p:txBody>
          <a:bodyPr wrap="none" rtlCol="0">
            <a:spAutoFit/>
          </a:bodyPr>
          <a:lstStyle/>
          <a:p>
            <a:r>
              <a:rPr lang="es-CO" b="1" dirty="0">
                <a:solidFill>
                  <a:srgbClr val="009D48"/>
                </a:solidFill>
              </a:rPr>
              <a:t>Encuestas Sobre Revisoría Fiscal</a:t>
            </a:r>
          </a:p>
        </p:txBody>
      </p:sp>
      <p:pic>
        <p:nvPicPr>
          <p:cNvPr id="27" name="Imagen 26"/>
          <p:cNvPicPr/>
          <p:nvPr/>
        </p:nvPicPr>
        <p:blipFill>
          <a:blip r:embed="rId7">
            <a:extLst>
              <a:ext uri="{28A0092B-C50C-407E-A947-70E740481C1C}">
                <a14:useLocalDpi xmlns:a14="http://schemas.microsoft.com/office/drawing/2010/main" val="0"/>
              </a:ext>
            </a:extLst>
          </a:blip>
          <a:srcRect/>
          <a:stretch>
            <a:fillRect/>
          </a:stretch>
        </p:blipFill>
        <p:spPr bwMode="auto">
          <a:xfrm>
            <a:off x="855910" y="2104687"/>
            <a:ext cx="4905912" cy="3111021"/>
          </a:xfrm>
          <a:prstGeom prst="rect">
            <a:avLst/>
          </a:prstGeom>
          <a:noFill/>
          <a:ln>
            <a:noFill/>
          </a:ln>
        </p:spPr>
      </p:pic>
      <p:pic>
        <p:nvPicPr>
          <p:cNvPr id="28" name="Imagen 27"/>
          <p:cNvPicPr/>
          <p:nvPr/>
        </p:nvPicPr>
        <p:blipFill>
          <a:blip r:embed="rId8">
            <a:extLst>
              <a:ext uri="{28A0092B-C50C-407E-A947-70E740481C1C}">
                <a14:useLocalDpi xmlns:a14="http://schemas.microsoft.com/office/drawing/2010/main" val="0"/>
              </a:ext>
            </a:extLst>
          </a:blip>
          <a:srcRect/>
          <a:stretch>
            <a:fillRect/>
          </a:stretch>
        </p:blipFill>
        <p:spPr bwMode="auto">
          <a:xfrm>
            <a:off x="7200186" y="2155838"/>
            <a:ext cx="4047915" cy="3112448"/>
          </a:xfrm>
          <a:prstGeom prst="rect">
            <a:avLst/>
          </a:prstGeom>
          <a:noFill/>
          <a:ln>
            <a:noFill/>
          </a:ln>
        </p:spPr>
      </p:pic>
    </p:spTree>
    <p:extLst>
      <p:ext uri="{BB962C8B-B14F-4D97-AF65-F5344CB8AC3E}">
        <p14:creationId xmlns:p14="http://schemas.microsoft.com/office/powerpoint/2010/main" val="400585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sp>
        <p:nvSpPr>
          <p:cNvPr id="2" name="CuadroTexto 1"/>
          <p:cNvSpPr txBox="1"/>
          <p:nvPr/>
        </p:nvSpPr>
        <p:spPr>
          <a:xfrm>
            <a:off x="3920570" y="1528743"/>
            <a:ext cx="3279616" cy="369332"/>
          </a:xfrm>
          <a:prstGeom prst="rect">
            <a:avLst/>
          </a:prstGeom>
          <a:noFill/>
        </p:spPr>
        <p:txBody>
          <a:bodyPr wrap="none" rtlCol="0">
            <a:spAutoFit/>
          </a:bodyPr>
          <a:lstStyle/>
          <a:p>
            <a:r>
              <a:rPr lang="es-CO" b="1" dirty="0">
                <a:solidFill>
                  <a:srgbClr val="009D48"/>
                </a:solidFill>
              </a:rPr>
              <a:t>Encuestas Sobre Revisoría Fiscal</a:t>
            </a:r>
          </a:p>
        </p:txBody>
      </p:sp>
      <p:pic>
        <p:nvPicPr>
          <p:cNvPr id="29" name="Imagen 28"/>
          <p:cNvPicPr/>
          <p:nvPr/>
        </p:nvPicPr>
        <p:blipFill>
          <a:blip r:embed="rId7">
            <a:extLst>
              <a:ext uri="{28A0092B-C50C-407E-A947-70E740481C1C}">
                <a14:useLocalDpi xmlns:a14="http://schemas.microsoft.com/office/drawing/2010/main" val="0"/>
              </a:ext>
            </a:extLst>
          </a:blip>
          <a:srcRect/>
          <a:stretch>
            <a:fillRect/>
          </a:stretch>
        </p:blipFill>
        <p:spPr bwMode="auto">
          <a:xfrm>
            <a:off x="1032653" y="1928336"/>
            <a:ext cx="3704599" cy="3201106"/>
          </a:xfrm>
          <a:prstGeom prst="rect">
            <a:avLst/>
          </a:prstGeom>
          <a:noFill/>
          <a:ln>
            <a:noFill/>
          </a:ln>
        </p:spPr>
      </p:pic>
      <p:sp>
        <p:nvSpPr>
          <p:cNvPr id="30" name="CuadroTexto 29"/>
          <p:cNvSpPr txBox="1"/>
          <p:nvPr/>
        </p:nvSpPr>
        <p:spPr>
          <a:xfrm>
            <a:off x="5874558" y="1939746"/>
            <a:ext cx="6078744" cy="3600986"/>
          </a:xfrm>
          <a:prstGeom prst="rect">
            <a:avLst/>
          </a:prstGeom>
          <a:noFill/>
        </p:spPr>
        <p:txBody>
          <a:bodyPr wrap="square" rtlCol="0">
            <a:spAutoFit/>
          </a:bodyPr>
          <a:lstStyle/>
          <a:p>
            <a:r>
              <a:rPr lang="es-CO" sz="1400" b="1" dirty="0"/>
              <a:t>La pregunta número 12, es una pregunta abierta la cual indica que “Cuál es su apreciación en la relación teoría y práctica en el trabajo del revisor fiscal</a:t>
            </a:r>
            <a:r>
              <a:rPr lang="es-CO" dirty="0"/>
              <a:t>.  </a:t>
            </a:r>
          </a:p>
          <a:p>
            <a:pPr marL="285750" lvl="0" indent="-285750">
              <a:buFont typeface="Arial" panose="020B0604020202020204" pitchFamily="34" charset="0"/>
              <a:buChar char="•"/>
            </a:pPr>
            <a:r>
              <a:rPr lang="es-419" sz="1400" b="1" dirty="0"/>
              <a:t>Hoy con las normas internacionales de auditoría la relación teoría y práctica es bastante compleja porque son muchas las normas que hay que aplicar</a:t>
            </a:r>
            <a:endParaRPr lang="es-CO" sz="1400" b="1" dirty="0"/>
          </a:p>
          <a:p>
            <a:pPr marL="285750" lvl="0" indent="-285750">
              <a:buFont typeface="Arial" panose="020B0604020202020204" pitchFamily="34" charset="0"/>
              <a:buChar char="•"/>
            </a:pPr>
            <a:r>
              <a:rPr lang="es-419" sz="1400" b="1" dirty="0"/>
              <a:t>Actualmente la figura de revisor fiscal es muy amplia en sus funciones en Colombia por lo que su relación con la teoría tiene que estar constantemente actualizado con el fin de dar cumplimiento a todas las leyes actualmente vigentes</a:t>
            </a:r>
            <a:endParaRPr lang="es-CO" sz="1400" b="1" dirty="0"/>
          </a:p>
          <a:p>
            <a:pPr marL="285750" lvl="0" indent="-285750">
              <a:buFont typeface="Arial" panose="020B0604020202020204" pitchFamily="34" charset="0"/>
              <a:buChar char="•"/>
            </a:pPr>
            <a:r>
              <a:rPr lang="es-419" sz="1400" b="1" dirty="0"/>
              <a:t>Creo hay una brecha entre la formación teórica y la práctica</a:t>
            </a:r>
            <a:endParaRPr lang="es-CO" sz="1400" b="1" dirty="0"/>
          </a:p>
          <a:p>
            <a:pPr marL="285750" lvl="0" indent="-285750">
              <a:buFont typeface="Arial" panose="020B0604020202020204" pitchFamily="34" charset="0"/>
              <a:buChar char="•"/>
            </a:pPr>
            <a:r>
              <a:rPr lang="es-419" sz="1400" b="1" dirty="0"/>
              <a:t>Hay que reforzar la teoría y realizar ejercicios prácticos.</a:t>
            </a:r>
            <a:endParaRPr lang="es-CO" sz="1400" b="1" dirty="0"/>
          </a:p>
          <a:p>
            <a:pPr marL="285750" lvl="0" indent="-285750">
              <a:buFont typeface="Arial" panose="020B0604020202020204" pitchFamily="34" charset="0"/>
              <a:buChar char="•"/>
            </a:pPr>
            <a:r>
              <a:rPr lang="es-419" sz="1400" b="1" dirty="0"/>
              <a:t>De mucha responsabilidad, constante actualización normas económicas, tributaria, gestión, ambiental y financiera.</a:t>
            </a:r>
            <a:endParaRPr lang="es-CO" sz="1400" b="1" dirty="0"/>
          </a:p>
          <a:p>
            <a:pPr marL="285750" lvl="0" indent="-285750">
              <a:buFont typeface="Arial" panose="020B0604020202020204" pitchFamily="34" charset="0"/>
              <a:buChar char="•"/>
            </a:pPr>
            <a:r>
              <a:rPr lang="es-419" sz="1400" b="1" dirty="0"/>
              <a:t>Que hay aspectos que no tienen atención por parte de la Revisoría Fiscal como los cualitativos.</a:t>
            </a:r>
            <a:endParaRPr lang="es-CO" sz="1400" b="1" dirty="0"/>
          </a:p>
          <a:p>
            <a:pPr marL="285750" lvl="0" indent="-285750">
              <a:buFont typeface="Arial" panose="020B0604020202020204" pitchFamily="34" charset="0"/>
              <a:buChar char="•"/>
            </a:pPr>
            <a:r>
              <a:rPr lang="es-419" sz="1400" b="1" dirty="0"/>
              <a:t>Más allá de aplicar una tendencia regulatoria se necesita un compromiso real de la profesión en sí</a:t>
            </a:r>
            <a:r>
              <a:rPr lang="es-419" sz="1400" dirty="0"/>
              <a:t>. </a:t>
            </a:r>
            <a:endParaRPr lang="es-CO" sz="1400" dirty="0"/>
          </a:p>
        </p:txBody>
      </p:sp>
    </p:spTree>
    <p:extLst>
      <p:ext uri="{BB962C8B-B14F-4D97-AF65-F5344CB8AC3E}">
        <p14:creationId xmlns:p14="http://schemas.microsoft.com/office/powerpoint/2010/main" val="1420813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sp>
        <p:nvSpPr>
          <p:cNvPr id="2" name="CuadroTexto 1"/>
          <p:cNvSpPr txBox="1"/>
          <p:nvPr/>
        </p:nvSpPr>
        <p:spPr>
          <a:xfrm>
            <a:off x="1662718" y="1362774"/>
            <a:ext cx="8242898" cy="369332"/>
          </a:xfrm>
          <a:prstGeom prst="rect">
            <a:avLst/>
          </a:prstGeom>
          <a:noFill/>
        </p:spPr>
        <p:txBody>
          <a:bodyPr wrap="none" rtlCol="0">
            <a:spAutoFit/>
          </a:bodyPr>
          <a:lstStyle/>
          <a:p>
            <a:r>
              <a:rPr lang="es-CO" b="1" dirty="0">
                <a:solidFill>
                  <a:srgbClr val="009D48"/>
                </a:solidFill>
              </a:rPr>
              <a:t>Propuesta de Revisión Conceptual para el ejercicio de la Revisoría Fiscal en Colombia</a:t>
            </a:r>
          </a:p>
        </p:txBody>
      </p:sp>
      <p:pic>
        <p:nvPicPr>
          <p:cNvPr id="3" name="Imagen 2"/>
          <p:cNvPicPr>
            <a:picLocks noChangeAspect="1"/>
          </p:cNvPicPr>
          <p:nvPr/>
        </p:nvPicPr>
        <p:blipFill>
          <a:blip r:embed="rId7"/>
          <a:stretch>
            <a:fillRect/>
          </a:stretch>
        </p:blipFill>
        <p:spPr>
          <a:xfrm>
            <a:off x="1826034" y="1877348"/>
            <a:ext cx="7959123" cy="3562309"/>
          </a:xfrm>
          <a:prstGeom prst="rect">
            <a:avLst/>
          </a:prstGeom>
        </p:spPr>
      </p:pic>
    </p:spTree>
    <p:extLst>
      <p:ext uri="{BB962C8B-B14F-4D97-AF65-F5344CB8AC3E}">
        <p14:creationId xmlns:p14="http://schemas.microsoft.com/office/powerpoint/2010/main" val="86164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sp>
        <p:nvSpPr>
          <p:cNvPr id="2" name="CuadroTexto 1"/>
          <p:cNvSpPr txBox="1"/>
          <p:nvPr/>
        </p:nvSpPr>
        <p:spPr>
          <a:xfrm>
            <a:off x="4947207" y="1708858"/>
            <a:ext cx="1673920" cy="369332"/>
          </a:xfrm>
          <a:prstGeom prst="rect">
            <a:avLst/>
          </a:prstGeom>
          <a:noFill/>
        </p:spPr>
        <p:txBody>
          <a:bodyPr wrap="none" rtlCol="0">
            <a:spAutoFit/>
          </a:bodyPr>
          <a:lstStyle/>
          <a:p>
            <a:r>
              <a:rPr lang="es-CO" b="1" dirty="0">
                <a:solidFill>
                  <a:srgbClr val="009D48"/>
                </a:solidFill>
              </a:rPr>
              <a:t>CONCLUSIONES</a:t>
            </a:r>
          </a:p>
        </p:txBody>
      </p:sp>
      <p:sp>
        <p:nvSpPr>
          <p:cNvPr id="27" name="CuadroTexto 26"/>
          <p:cNvSpPr txBox="1"/>
          <p:nvPr/>
        </p:nvSpPr>
        <p:spPr>
          <a:xfrm>
            <a:off x="1544889" y="2252105"/>
            <a:ext cx="9102221" cy="2554545"/>
          </a:xfrm>
          <a:prstGeom prst="rect">
            <a:avLst/>
          </a:prstGeom>
          <a:noFill/>
        </p:spPr>
        <p:txBody>
          <a:bodyPr wrap="square" rtlCol="0">
            <a:spAutoFit/>
          </a:bodyPr>
          <a:lstStyle/>
          <a:p>
            <a:pPr algn="just"/>
            <a:r>
              <a:rPr lang="es-CO" sz="2000" dirty="0"/>
              <a:t>Las Instituciones de Educación Superior (IES), requieren en su oferta académica para la formación en revisoría fiscal, una base conceptual teórica y aplicada, que supere la regulación legal dada a esta figura.</a:t>
            </a:r>
          </a:p>
          <a:p>
            <a:pPr algn="just"/>
            <a:endParaRPr lang="es-CO" sz="2000" dirty="0"/>
          </a:p>
          <a:p>
            <a:pPr algn="just"/>
            <a:r>
              <a:rPr lang="es-CO" sz="2000" dirty="0"/>
              <a:t>Los Contadores Públicos, reconocen la carencia de elementos teóricos en el desarrollo de la revisoría fiscal y su trabajo centrado en auditorías financieras, como soporte de su labor, y precisan que los aspectos teóricos de control permiten mejorar sus prácticas.</a:t>
            </a:r>
          </a:p>
        </p:txBody>
      </p:sp>
    </p:spTree>
    <p:extLst>
      <p:ext uri="{BB962C8B-B14F-4D97-AF65-F5344CB8AC3E}">
        <p14:creationId xmlns:p14="http://schemas.microsoft.com/office/powerpoint/2010/main" val="274235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sp>
        <p:nvSpPr>
          <p:cNvPr id="2" name="CuadroTexto 1"/>
          <p:cNvSpPr txBox="1"/>
          <p:nvPr/>
        </p:nvSpPr>
        <p:spPr>
          <a:xfrm>
            <a:off x="4947207" y="1708858"/>
            <a:ext cx="1673920" cy="369332"/>
          </a:xfrm>
          <a:prstGeom prst="rect">
            <a:avLst/>
          </a:prstGeom>
          <a:noFill/>
        </p:spPr>
        <p:txBody>
          <a:bodyPr wrap="none" rtlCol="0">
            <a:spAutoFit/>
          </a:bodyPr>
          <a:lstStyle/>
          <a:p>
            <a:r>
              <a:rPr lang="es-CO" b="1" dirty="0">
                <a:solidFill>
                  <a:srgbClr val="009D48"/>
                </a:solidFill>
              </a:rPr>
              <a:t>CONCLUSIONES</a:t>
            </a:r>
          </a:p>
        </p:txBody>
      </p:sp>
      <p:sp>
        <p:nvSpPr>
          <p:cNvPr id="27" name="CuadroTexto 26"/>
          <p:cNvSpPr txBox="1"/>
          <p:nvPr/>
        </p:nvSpPr>
        <p:spPr>
          <a:xfrm>
            <a:off x="1544889" y="2252105"/>
            <a:ext cx="9102221" cy="2554545"/>
          </a:xfrm>
          <a:prstGeom prst="rect">
            <a:avLst/>
          </a:prstGeom>
          <a:noFill/>
        </p:spPr>
        <p:txBody>
          <a:bodyPr wrap="square" rtlCol="0">
            <a:spAutoFit/>
          </a:bodyPr>
          <a:lstStyle/>
          <a:p>
            <a:pPr algn="just"/>
            <a:r>
              <a:rPr lang="es-CO" sz="2000" dirty="0"/>
              <a:t>Es claro de acuerdo con los resultados, que se debe reflexionar en las definiciones de la Revisoría Fiscal y del Revisor Fiscal como componentes de la organización que evalúan el control y dan cuenta de sus implicaciones por el desvío de este.</a:t>
            </a:r>
          </a:p>
          <a:p>
            <a:pPr algn="just"/>
            <a:endParaRPr lang="es-CO" sz="2000" dirty="0"/>
          </a:p>
          <a:p>
            <a:pPr algn="just"/>
            <a:r>
              <a:rPr lang="es-CO" sz="2000" dirty="0"/>
              <a:t>La carencia de un referente conceptual en el trabajo del revisor fiscal hace que su trabajo quede en un plano de requisito legal, que no aporta a la evaluación del control empresarial y por supuesto dicha falencia repercute en el impacto social de su juicio profesional</a:t>
            </a:r>
          </a:p>
        </p:txBody>
      </p:sp>
    </p:spTree>
    <p:extLst>
      <p:ext uri="{BB962C8B-B14F-4D97-AF65-F5344CB8AC3E}">
        <p14:creationId xmlns:p14="http://schemas.microsoft.com/office/powerpoint/2010/main" val="139251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pic>
        <p:nvPicPr>
          <p:cNvPr id="27" name="Imagen 26">
            <a:extLst>
              <a:ext uri="{FF2B5EF4-FFF2-40B4-BE49-F238E27FC236}">
                <a16:creationId xmlns:a16="http://schemas.microsoft.com/office/drawing/2014/main" id="{3956DCC7-CC03-6FE1-7DE2-1E53729D3D80}"/>
              </a:ext>
            </a:extLst>
          </p:cNvPr>
          <p:cNvPicPr>
            <a:picLocks noChangeAspect="1"/>
          </p:cNvPicPr>
          <p:nvPr/>
        </p:nvPicPr>
        <p:blipFill>
          <a:blip r:embed="rId7"/>
          <a:stretch>
            <a:fillRect/>
          </a:stretch>
        </p:blipFill>
        <p:spPr>
          <a:xfrm>
            <a:off x="1652530" y="1640008"/>
            <a:ext cx="8350786" cy="3271944"/>
          </a:xfrm>
          <a:prstGeom prst="rect">
            <a:avLst/>
          </a:prstGeom>
        </p:spPr>
      </p:pic>
      <p:pic>
        <p:nvPicPr>
          <p:cNvPr id="2" name="Imagen 1"/>
          <p:cNvPicPr>
            <a:picLocks noChangeAspect="1"/>
          </p:cNvPicPr>
          <p:nvPr/>
        </p:nvPicPr>
        <p:blipFill>
          <a:blip r:embed="rId8"/>
          <a:stretch>
            <a:fillRect/>
          </a:stretch>
        </p:blipFill>
        <p:spPr>
          <a:xfrm>
            <a:off x="5643026" y="3725430"/>
            <a:ext cx="3267075" cy="1209675"/>
          </a:xfrm>
          <a:prstGeom prst="rect">
            <a:avLst/>
          </a:prstGeom>
        </p:spPr>
      </p:pic>
    </p:spTree>
    <p:extLst>
      <p:ext uri="{BB962C8B-B14F-4D97-AF65-F5344CB8AC3E}">
        <p14:creationId xmlns:p14="http://schemas.microsoft.com/office/powerpoint/2010/main" val="374283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1"/>
            <a:ext cx="12192000" cy="1316507"/>
          </a:xfrm>
          <a:prstGeom prst="rect">
            <a:avLst/>
          </a:prstGeom>
        </p:spPr>
      </p:pic>
      <p:sp>
        <p:nvSpPr>
          <p:cNvPr id="18" name="Título 17"/>
          <p:cNvSpPr>
            <a:spLocks noGrp="1"/>
          </p:cNvSpPr>
          <p:nvPr>
            <p:ph type="ctrTitle"/>
          </p:nvPr>
        </p:nvSpPr>
        <p:spPr>
          <a:xfrm>
            <a:off x="1754531" y="1708858"/>
            <a:ext cx="9144000" cy="3344609"/>
          </a:xfrm>
        </p:spPr>
        <p:txBody>
          <a:bodyPr>
            <a:noAutofit/>
          </a:bodyPr>
          <a:lstStyle/>
          <a:p>
            <a:r>
              <a:rPr lang="es-CO" sz="3200" b="1" dirty="0">
                <a:effectLst/>
                <a:latin typeface="Calibri" panose="020F0502020204030204" pitchFamily="34" charset="0"/>
                <a:ea typeface="Calibri" panose="020F0502020204030204" pitchFamily="34" charset="0"/>
                <a:cs typeface="Times New Roman" panose="02020603050405020304" pitchFamily="18" charset="0"/>
              </a:rPr>
              <a:t>La Revisoría Fiscal una Revisión Conceptual para su Ejercicio Profesional.</a:t>
            </a:r>
            <a:br>
              <a:rPr lang="es-CO" sz="3200" b="1" dirty="0">
                <a:effectLst/>
                <a:latin typeface="Calibri" panose="020F0502020204030204" pitchFamily="34" charset="0"/>
                <a:ea typeface="Calibri" panose="020F0502020204030204" pitchFamily="34" charset="0"/>
                <a:cs typeface="Times New Roman" panose="02020603050405020304" pitchFamily="18" charset="0"/>
              </a:rPr>
            </a:br>
            <a:br>
              <a:rPr lang="es-CO" sz="3200" b="1" dirty="0">
                <a:effectLst/>
                <a:latin typeface="Calibri" panose="020F0502020204030204" pitchFamily="34" charset="0"/>
                <a:ea typeface="Calibri" panose="020F0502020204030204" pitchFamily="34" charset="0"/>
                <a:cs typeface="Times New Roman" panose="02020603050405020304" pitchFamily="18" charset="0"/>
              </a:rPr>
            </a:br>
            <a:br>
              <a:rPr lang="es-CO" sz="3200" b="1" dirty="0">
                <a:effectLst/>
                <a:latin typeface="Calibri" panose="020F0502020204030204" pitchFamily="34" charset="0"/>
                <a:ea typeface="Calibri" panose="020F0502020204030204" pitchFamily="34" charset="0"/>
                <a:cs typeface="Times New Roman" panose="02020603050405020304" pitchFamily="18" charset="0"/>
              </a:rPr>
            </a:br>
            <a:r>
              <a:rPr lang="es-CO" sz="2000" b="1" dirty="0">
                <a:effectLst/>
                <a:latin typeface="Calibri" panose="020F0502020204030204" pitchFamily="34" charset="0"/>
                <a:ea typeface="Calibri" panose="020F0502020204030204" pitchFamily="34" charset="0"/>
                <a:cs typeface="Times New Roman" panose="02020603050405020304" pitchFamily="18" charset="0"/>
              </a:rPr>
              <a:t>Viviana Paola Delgado Sánchez</a:t>
            </a:r>
            <a:br>
              <a:rPr lang="es-CO" sz="2000" b="1" dirty="0">
                <a:effectLst/>
                <a:latin typeface="Calibri" panose="020F0502020204030204" pitchFamily="34" charset="0"/>
                <a:ea typeface="Calibri" panose="020F0502020204030204" pitchFamily="34" charset="0"/>
                <a:cs typeface="Times New Roman" panose="02020603050405020304" pitchFamily="18" charset="0"/>
              </a:rPr>
            </a:br>
            <a:r>
              <a:rPr lang="es-CO" sz="2000" b="1" dirty="0">
                <a:effectLst/>
                <a:latin typeface="Calibri" panose="020F0502020204030204" pitchFamily="34" charset="0"/>
                <a:ea typeface="Calibri" panose="020F0502020204030204" pitchFamily="34" charset="0"/>
                <a:cs typeface="Times New Roman" panose="02020603050405020304" pitchFamily="18" charset="0"/>
              </a:rPr>
              <a:t>Joaquin Oswaldo Acosta Mora</a:t>
            </a:r>
            <a:br>
              <a:rPr lang="es-CO" sz="2000" b="1" dirty="0">
                <a:effectLst/>
                <a:latin typeface="Calibri" panose="020F0502020204030204" pitchFamily="34" charset="0"/>
                <a:ea typeface="Calibri" panose="020F0502020204030204" pitchFamily="34" charset="0"/>
                <a:cs typeface="Times New Roman" panose="02020603050405020304" pitchFamily="18" charset="0"/>
              </a:rPr>
            </a:br>
            <a:r>
              <a:rPr lang="es-CO" sz="2000" b="1" dirty="0">
                <a:effectLst/>
                <a:latin typeface="Calibri" panose="020F0502020204030204" pitchFamily="34" charset="0"/>
                <a:ea typeface="Calibri" panose="020F0502020204030204" pitchFamily="34" charset="0"/>
                <a:cs typeface="Times New Roman" panose="02020603050405020304" pitchFamily="18" charset="0"/>
              </a:rPr>
              <a:t>Luis German Zamora Alejo </a:t>
            </a:r>
            <a:br>
              <a:rPr lang="es-CO" sz="2000" b="1" dirty="0">
                <a:effectLst/>
                <a:latin typeface="Calibri" panose="020F0502020204030204" pitchFamily="34" charset="0"/>
                <a:ea typeface="Calibri" panose="020F0502020204030204" pitchFamily="34" charset="0"/>
                <a:cs typeface="Times New Roman" panose="02020603050405020304" pitchFamily="18" charset="0"/>
              </a:rPr>
            </a:br>
            <a:br>
              <a:rPr lang="es-CO" sz="3200" b="1" dirty="0">
                <a:effectLst/>
                <a:latin typeface="Calibri" panose="020F0502020204030204" pitchFamily="34" charset="0"/>
                <a:ea typeface="Calibri" panose="020F0502020204030204" pitchFamily="34" charset="0"/>
                <a:cs typeface="Times New Roman" panose="02020603050405020304" pitchFamily="18" charset="0"/>
              </a:rPr>
            </a:br>
            <a:r>
              <a:rPr lang="es-CO" sz="2000" b="1" dirty="0">
                <a:effectLst/>
                <a:latin typeface="Calibri" panose="020F0502020204030204" pitchFamily="34" charset="0"/>
                <a:ea typeface="Calibri" panose="020F0502020204030204" pitchFamily="34" charset="0"/>
                <a:cs typeface="Times New Roman" panose="02020603050405020304" pitchFamily="18" charset="0"/>
              </a:rPr>
              <a:t>Universidad Piloto de Colombia</a:t>
            </a:r>
            <a:endParaRPr lang="es-CO" sz="2000" b="1" dirty="0">
              <a:solidFill>
                <a:srgbClr val="009D48"/>
              </a:solidFill>
            </a:endParaRPr>
          </a:p>
        </p:txBody>
      </p:sp>
      <p:sp>
        <p:nvSpPr>
          <p:cNvPr id="26" name="Marcador de pie de página 18">
            <a:extLst>
              <a:ext uri="{FF2B5EF4-FFF2-40B4-BE49-F238E27FC236}">
                <a16:creationId xmlns:a16="http://schemas.microsoft.com/office/drawing/2014/main" id="{F7380A5E-6D6F-8F46-98E7-12D687B2D5CB}"/>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grpSp>
        <p:nvGrpSpPr>
          <p:cNvPr id="5" name="Grupo 4">
            <a:extLst>
              <a:ext uri="{FF2B5EF4-FFF2-40B4-BE49-F238E27FC236}">
                <a16:creationId xmlns:a16="http://schemas.microsoft.com/office/drawing/2014/main" id="{F732C51F-DB11-46C8-BCEF-CC72FB05DE75}"/>
              </a:ext>
            </a:extLst>
          </p:cNvPr>
          <p:cNvGrpSpPr/>
          <p:nvPr/>
        </p:nvGrpSpPr>
        <p:grpSpPr>
          <a:xfrm>
            <a:off x="197239" y="5450848"/>
            <a:ext cx="11643365" cy="1407152"/>
            <a:chOff x="197239" y="5450848"/>
            <a:chExt cx="11643365" cy="1407152"/>
          </a:xfrm>
        </p:grpSpPr>
        <p:pic>
          <p:nvPicPr>
            <p:cNvPr id="11" name="image1.jpeg">
              <a:extLst>
                <a:ext uri="{FF2B5EF4-FFF2-40B4-BE49-F238E27FC236}">
                  <a16:creationId xmlns:a16="http://schemas.microsoft.com/office/drawing/2014/main" id="{DFA8054D-A75E-48F3-B660-F7B355D225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23888AF4-9378-4DCF-8D51-34CD6C730B3C}"/>
                </a:ext>
              </a:extLst>
            </p:cNvPr>
            <p:cNvPicPr>
              <a:picLocks noChangeAspect="1"/>
            </p:cNvPicPr>
            <p:nvPr/>
          </p:nvPicPr>
          <p:blipFill rotWithShape="1">
            <a:blip r:embed="rId5">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889FF966-190B-4397-86FA-849F81506DCF}"/>
                </a:ext>
              </a:extLst>
            </p:cNvPr>
            <p:cNvPicPr>
              <a:picLocks noChangeAspect="1"/>
            </p:cNvPicPr>
            <p:nvPr/>
          </p:nvPicPr>
          <p:blipFill rotWithShape="1">
            <a:blip r:embed="rId5">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0BA371FC-4A92-4F41-B52F-DC60D68A7D92}"/>
                </a:ext>
              </a:extLst>
            </p:cNvPr>
            <p:cNvPicPr>
              <a:picLocks noChangeAspect="1"/>
            </p:cNvPicPr>
            <p:nvPr/>
          </p:nvPicPr>
          <p:blipFill rotWithShape="1">
            <a:blip r:embed="rId5">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31AD838B-73CE-4E28-8195-B70994843BAD}"/>
                </a:ext>
              </a:extLst>
            </p:cNvPr>
            <p:cNvPicPr>
              <a:picLocks noChangeAspect="1"/>
            </p:cNvPicPr>
            <p:nvPr/>
          </p:nvPicPr>
          <p:blipFill rotWithShape="1">
            <a:blip r:embed="rId5">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E8D43DCB-5AA0-42C8-8349-E27D159374DC}"/>
                </a:ext>
              </a:extLst>
            </p:cNvPr>
            <p:cNvPicPr>
              <a:picLocks noChangeAspect="1"/>
            </p:cNvPicPr>
            <p:nvPr/>
          </p:nvPicPr>
          <p:blipFill rotWithShape="1">
            <a:blip r:embed="rId5">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B4540135-F092-4D3C-9E8A-706FBC0E8441}"/>
                </a:ext>
              </a:extLst>
            </p:cNvPr>
            <p:cNvPicPr>
              <a:picLocks noChangeAspect="1"/>
            </p:cNvPicPr>
            <p:nvPr/>
          </p:nvPicPr>
          <p:blipFill rotWithShape="1">
            <a:blip r:embed="rId5">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590D63DC-01F0-4CAB-A9CB-50F844B1CAD8}"/>
                </a:ext>
              </a:extLst>
            </p:cNvPr>
            <p:cNvPicPr>
              <a:picLocks noChangeAspect="1"/>
            </p:cNvPicPr>
            <p:nvPr/>
          </p:nvPicPr>
          <p:blipFill rotWithShape="1">
            <a:blip r:embed="rId5">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32C0E019-401F-4DCE-87A0-977709673A59}"/>
                </a:ext>
              </a:extLst>
            </p:cNvPr>
            <p:cNvPicPr>
              <a:picLocks noChangeAspect="1"/>
            </p:cNvPicPr>
            <p:nvPr/>
          </p:nvPicPr>
          <p:blipFill rotWithShape="1">
            <a:blip r:embed="rId5">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FF626FE-D1B7-4C0D-B186-9B3B5D6C97C7}"/>
                </a:ext>
              </a:extLst>
            </p:cNvPr>
            <p:cNvPicPr>
              <a:picLocks noChangeAspect="1"/>
            </p:cNvPicPr>
            <p:nvPr/>
          </p:nvPicPr>
          <p:blipFill rotWithShape="1">
            <a:blip r:embed="rId5">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38EA8D2D-D809-43BB-ACD5-F7AB26EAA050}"/>
                </a:ext>
              </a:extLst>
            </p:cNvPr>
            <p:cNvPicPr>
              <a:picLocks noChangeAspect="1"/>
            </p:cNvPicPr>
            <p:nvPr/>
          </p:nvPicPr>
          <p:blipFill rotWithShape="1">
            <a:blip r:embed="rId5">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5" name="Imagen 24">
              <a:extLst>
                <a:ext uri="{FF2B5EF4-FFF2-40B4-BE49-F238E27FC236}">
                  <a16:creationId xmlns:a16="http://schemas.microsoft.com/office/drawing/2014/main" id="{1B2ACBF6-C523-4D65-84BF-1654A541D1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8" name="Imagen 27">
              <a:extLst>
                <a:ext uri="{FF2B5EF4-FFF2-40B4-BE49-F238E27FC236}">
                  <a16:creationId xmlns:a16="http://schemas.microsoft.com/office/drawing/2014/main" id="{0159EEA7-8C52-4CE1-BAB1-27F174BB441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9" name="Imagen 28">
              <a:extLst>
                <a:ext uri="{FF2B5EF4-FFF2-40B4-BE49-F238E27FC236}">
                  <a16:creationId xmlns:a16="http://schemas.microsoft.com/office/drawing/2014/main" id="{5F52F5D7-4927-441D-98D1-6B9CE4667BAD}"/>
                </a:ext>
              </a:extLst>
            </p:cNvPr>
            <p:cNvPicPr>
              <a:picLocks noChangeAspect="1"/>
            </p:cNvPicPr>
            <p:nvPr/>
          </p:nvPicPr>
          <p:blipFill rotWithShape="1">
            <a:blip r:embed="rId5">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5825398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sp>
        <p:nvSpPr>
          <p:cNvPr id="3" name="CuadroTexto 2">
            <a:extLst>
              <a:ext uri="{FF2B5EF4-FFF2-40B4-BE49-F238E27FC236}">
                <a16:creationId xmlns:a16="http://schemas.microsoft.com/office/drawing/2014/main" id="{370832F6-52DA-27C4-5F9C-933FD7CB48EC}"/>
              </a:ext>
            </a:extLst>
          </p:cNvPr>
          <p:cNvSpPr txBox="1"/>
          <p:nvPr/>
        </p:nvSpPr>
        <p:spPr>
          <a:xfrm>
            <a:off x="4946871" y="1618136"/>
            <a:ext cx="2298258" cy="584775"/>
          </a:xfrm>
          <a:prstGeom prst="rect">
            <a:avLst/>
          </a:prstGeom>
          <a:noFill/>
        </p:spPr>
        <p:txBody>
          <a:bodyPr wrap="none" rtlCol="0">
            <a:spAutoFit/>
          </a:bodyPr>
          <a:lstStyle/>
          <a:p>
            <a:r>
              <a:rPr lang="es-ES" sz="3200" dirty="0"/>
              <a:t>Introducción</a:t>
            </a:r>
            <a:endParaRPr lang="es-419" sz="3200" dirty="0"/>
          </a:p>
        </p:txBody>
      </p:sp>
      <p:graphicFrame>
        <p:nvGraphicFramePr>
          <p:cNvPr id="5" name="Diagrama 4">
            <a:extLst>
              <a:ext uri="{FF2B5EF4-FFF2-40B4-BE49-F238E27FC236}">
                <a16:creationId xmlns:a16="http://schemas.microsoft.com/office/drawing/2014/main" id="{F0A9451C-6B36-2E9D-6B43-019D8F9B6270}"/>
              </a:ext>
            </a:extLst>
          </p:cNvPr>
          <p:cNvGraphicFramePr/>
          <p:nvPr>
            <p:extLst>
              <p:ext uri="{D42A27DB-BD31-4B8C-83A1-F6EECF244321}">
                <p14:modId xmlns:p14="http://schemas.microsoft.com/office/powerpoint/2010/main" val="2158924436"/>
              </p:ext>
            </p:extLst>
          </p:nvPr>
        </p:nvGraphicFramePr>
        <p:xfrm>
          <a:off x="2671497" y="2257361"/>
          <a:ext cx="6741842" cy="30241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uadroTexto 5">
            <a:extLst>
              <a:ext uri="{FF2B5EF4-FFF2-40B4-BE49-F238E27FC236}">
                <a16:creationId xmlns:a16="http://schemas.microsoft.com/office/drawing/2014/main" id="{859CFEC3-E150-59B7-7B08-9588BB3DF2E7}"/>
              </a:ext>
            </a:extLst>
          </p:cNvPr>
          <p:cNvSpPr txBox="1"/>
          <p:nvPr/>
        </p:nvSpPr>
        <p:spPr>
          <a:xfrm>
            <a:off x="10193867" y="5281530"/>
            <a:ext cx="981359" cy="307777"/>
          </a:xfrm>
          <a:prstGeom prst="rect">
            <a:avLst/>
          </a:prstGeom>
          <a:noFill/>
        </p:spPr>
        <p:txBody>
          <a:bodyPr wrap="none" rtlCol="0">
            <a:spAutoFit/>
          </a:bodyPr>
          <a:lstStyle/>
          <a:p>
            <a:r>
              <a:rPr lang="es-ES" sz="1400" b="1" dirty="0">
                <a:solidFill>
                  <a:srgbClr val="FF0000"/>
                </a:solidFill>
              </a:rPr>
              <a:t>Cejas 2019</a:t>
            </a:r>
            <a:endParaRPr lang="es-419" sz="1400" b="1" dirty="0">
              <a:solidFill>
                <a:srgbClr val="FF0000"/>
              </a:solidFill>
            </a:endParaRPr>
          </a:p>
        </p:txBody>
      </p:sp>
      <p:sp>
        <p:nvSpPr>
          <p:cNvPr id="8" name="CuadroTexto 7">
            <a:extLst>
              <a:ext uri="{FF2B5EF4-FFF2-40B4-BE49-F238E27FC236}">
                <a16:creationId xmlns:a16="http://schemas.microsoft.com/office/drawing/2014/main" id="{4DAF0D53-3E2D-88F5-70AA-EBE85B68FF97}"/>
              </a:ext>
            </a:extLst>
          </p:cNvPr>
          <p:cNvSpPr txBox="1"/>
          <p:nvPr/>
        </p:nvSpPr>
        <p:spPr>
          <a:xfrm>
            <a:off x="9095614" y="3342036"/>
            <a:ext cx="1683474" cy="461665"/>
          </a:xfrm>
          <a:prstGeom prst="rect">
            <a:avLst/>
          </a:prstGeom>
          <a:noFill/>
        </p:spPr>
        <p:txBody>
          <a:bodyPr wrap="none" rtlCol="0">
            <a:spAutoFit/>
          </a:bodyPr>
          <a:lstStyle/>
          <a:p>
            <a:r>
              <a:rPr lang="es-ES" sz="2400" b="1" dirty="0">
                <a:solidFill>
                  <a:srgbClr val="009D48"/>
                </a:solidFill>
              </a:rPr>
              <a:t>Habilidades</a:t>
            </a:r>
            <a:endParaRPr lang="es-419" sz="2400" b="1" dirty="0">
              <a:solidFill>
                <a:srgbClr val="009D48"/>
              </a:solidFill>
            </a:endParaRPr>
          </a:p>
        </p:txBody>
      </p:sp>
      <p:sp>
        <p:nvSpPr>
          <p:cNvPr id="11" name="CuadroTexto 10">
            <a:extLst>
              <a:ext uri="{FF2B5EF4-FFF2-40B4-BE49-F238E27FC236}">
                <a16:creationId xmlns:a16="http://schemas.microsoft.com/office/drawing/2014/main" id="{BFA5F80A-B4C1-7FA9-AD81-57714405C307}"/>
              </a:ext>
            </a:extLst>
          </p:cNvPr>
          <p:cNvSpPr txBox="1"/>
          <p:nvPr/>
        </p:nvSpPr>
        <p:spPr>
          <a:xfrm>
            <a:off x="2147485" y="3247156"/>
            <a:ext cx="2506782" cy="461665"/>
          </a:xfrm>
          <a:prstGeom prst="rect">
            <a:avLst/>
          </a:prstGeom>
          <a:noFill/>
        </p:spPr>
        <p:txBody>
          <a:bodyPr wrap="square">
            <a:spAutoFit/>
          </a:bodyPr>
          <a:lstStyle/>
          <a:p>
            <a:r>
              <a:rPr lang="es-ES" sz="2400" b="1" dirty="0">
                <a:solidFill>
                  <a:srgbClr val="009D48"/>
                </a:solidFill>
              </a:rPr>
              <a:t>Competencias</a:t>
            </a:r>
            <a:endParaRPr lang="es-419" sz="2400" b="1" dirty="0">
              <a:solidFill>
                <a:srgbClr val="009D48"/>
              </a:solidFill>
            </a:endParaRPr>
          </a:p>
        </p:txBody>
      </p:sp>
    </p:spTree>
    <p:extLst>
      <p:ext uri="{BB962C8B-B14F-4D97-AF65-F5344CB8AC3E}">
        <p14:creationId xmlns:p14="http://schemas.microsoft.com/office/powerpoint/2010/main" val="144021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1"/>
            <a:ext cx="12192000" cy="1316507"/>
          </a:xfrm>
          <a:prstGeom prst="rect">
            <a:avLst/>
          </a:prstGeom>
        </p:spPr>
      </p:pic>
      <p:sp>
        <p:nvSpPr>
          <p:cNvPr id="18" name="Título 17"/>
          <p:cNvSpPr>
            <a:spLocks noGrp="1"/>
          </p:cNvSpPr>
          <p:nvPr>
            <p:ph type="ctrTitle"/>
          </p:nvPr>
        </p:nvSpPr>
        <p:spPr>
          <a:xfrm>
            <a:off x="1754531" y="1941638"/>
            <a:ext cx="9144000" cy="3111829"/>
          </a:xfrm>
        </p:spPr>
        <p:txBody>
          <a:bodyPr>
            <a:noAutofit/>
          </a:bodyPr>
          <a:lstStyle/>
          <a:p>
            <a:r>
              <a:rPr lang="es-CO" sz="2800" b="1" dirty="0">
                <a:solidFill>
                  <a:srgbClr val="FF0000"/>
                </a:solidFill>
              </a:rPr>
              <a:t>La Formación Profesional</a:t>
            </a:r>
            <a:br>
              <a:rPr lang="es-CO" sz="1800" b="1" dirty="0"/>
            </a:br>
            <a:r>
              <a:rPr lang="es-CO" sz="1800" b="1" dirty="0"/>
              <a:t> </a:t>
            </a:r>
            <a:br>
              <a:rPr lang="es-CO" sz="1800" b="1" dirty="0"/>
            </a:br>
            <a:br>
              <a:rPr lang="es-CO" sz="1800" b="1" dirty="0"/>
            </a:br>
            <a:r>
              <a:rPr lang="es-CO" sz="1800" b="1" dirty="0"/>
              <a:t>Desde su etimología, surge del latín “</a:t>
            </a:r>
            <a:r>
              <a:rPr lang="es-CO" sz="1800" b="1" dirty="0" err="1"/>
              <a:t>formatio</a:t>
            </a:r>
            <a:r>
              <a:rPr lang="es-CO" sz="1800" b="1" dirty="0"/>
              <a:t>, </a:t>
            </a:r>
            <a:r>
              <a:rPr lang="es-CO" sz="1800" b="1" dirty="0" err="1"/>
              <a:t>onis</a:t>
            </a:r>
            <a:r>
              <a:rPr lang="es-CO" sz="1800" b="1" dirty="0"/>
              <a:t>”, entendida como la acción</a:t>
            </a:r>
            <a:br>
              <a:rPr lang="es-CO" sz="1800" b="1" dirty="0"/>
            </a:br>
            <a:r>
              <a:rPr lang="es-CO" sz="1800" b="1" dirty="0"/>
              <a:t>y efecto de formar o formase, y en el sentido estricto,  como la preparación</a:t>
            </a:r>
            <a:br>
              <a:rPr lang="es-CO" sz="1800" b="1" dirty="0"/>
            </a:br>
            <a:r>
              <a:rPr lang="es-CO" sz="1800" b="1" dirty="0"/>
              <a:t>intelectual, moral o profesionalmente de una persona o grupo de personas, (RAE, 2023)</a:t>
            </a:r>
            <a:br>
              <a:rPr lang="es-CO" sz="1800" b="1" dirty="0"/>
            </a:br>
            <a:br>
              <a:rPr lang="es-CO" sz="1800" b="1" dirty="0"/>
            </a:br>
            <a:r>
              <a:rPr lang="es-CO" sz="1800" b="1" dirty="0"/>
              <a:t>De tal de tal manera que esté es el compromiso intelectual desde el conocimiento, para las instituciones de educación superior en Colombia (IES)</a:t>
            </a:r>
            <a:br>
              <a:rPr lang="es-CO" sz="1800" b="1" dirty="0"/>
            </a:br>
            <a:br>
              <a:rPr lang="es-CO" sz="1800" b="1" dirty="0"/>
            </a:br>
            <a:r>
              <a:rPr lang="es-ES" sz="1800" b="1" dirty="0"/>
              <a:t>.</a:t>
            </a:r>
            <a:endParaRPr lang="es-CO" sz="1800" b="1" dirty="0">
              <a:solidFill>
                <a:srgbClr val="009D48"/>
              </a:solidFill>
            </a:endParaRPr>
          </a:p>
        </p:txBody>
      </p:sp>
      <p:sp>
        <p:nvSpPr>
          <p:cNvPr id="26" name="Marcador de pie de página 18">
            <a:extLst>
              <a:ext uri="{FF2B5EF4-FFF2-40B4-BE49-F238E27FC236}">
                <a16:creationId xmlns:a16="http://schemas.microsoft.com/office/drawing/2014/main" id="{F7380A5E-6D6F-8F46-98E7-12D687B2D5CB}"/>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grpSp>
        <p:nvGrpSpPr>
          <p:cNvPr id="5" name="Grupo 4">
            <a:extLst>
              <a:ext uri="{FF2B5EF4-FFF2-40B4-BE49-F238E27FC236}">
                <a16:creationId xmlns:a16="http://schemas.microsoft.com/office/drawing/2014/main" id="{F732C51F-DB11-46C8-BCEF-CC72FB05DE75}"/>
              </a:ext>
            </a:extLst>
          </p:cNvPr>
          <p:cNvGrpSpPr/>
          <p:nvPr/>
        </p:nvGrpSpPr>
        <p:grpSpPr>
          <a:xfrm>
            <a:off x="197239" y="5450848"/>
            <a:ext cx="11643365" cy="1407152"/>
            <a:chOff x="197239" y="5450848"/>
            <a:chExt cx="11643365" cy="1407152"/>
          </a:xfrm>
        </p:grpSpPr>
        <p:pic>
          <p:nvPicPr>
            <p:cNvPr id="11" name="image1.jpeg">
              <a:extLst>
                <a:ext uri="{FF2B5EF4-FFF2-40B4-BE49-F238E27FC236}">
                  <a16:creationId xmlns:a16="http://schemas.microsoft.com/office/drawing/2014/main" id="{DFA8054D-A75E-48F3-B660-F7B355D225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23888AF4-9378-4DCF-8D51-34CD6C730B3C}"/>
                </a:ext>
              </a:extLst>
            </p:cNvPr>
            <p:cNvPicPr>
              <a:picLocks noChangeAspect="1"/>
            </p:cNvPicPr>
            <p:nvPr/>
          </p:nvPicPr>
          <p:blipFill rotWithShape="1">
            <a:blip r:embed="rId5">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889FF966-190B-4397-86FA-849F81506DCF}"/>
                </a:ext>
              </a:extLst>
            </p:cNvPr>
            <p:cNvPicPr>
              <a:picLocks noChangeAspect="1"/>
            </p:cNvPicPr>
            <p:nvPr/>
          </p:nvPicPr>
          <p:blipFill rotWithShape="1">
            <a:blip r:embed="rId5">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0BA371FC-4A92-4F41-B52F-DC60D68A7D92}"/>
                </a:ext>
              </a:extLst>
            </p:cNvPr>
            <p:cNvPicPr>
              <a:picLocks noChangeAspect="1"/>
            </p:cNvPicPr>
            <p:nvPr/>
          </p:nvPicPr>
          <p:blipFill rotWithShape="1">
            <a:blip r:embed="rId5">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31AD838B-73CE-4E28-8195-B70994843BAD}"/>
                </a:ext>
              </a:extLst>
            </p:cNvPr>
            <p:cNvPicPr>
              <a:picLocks noChangeAspect="1"/>
            </p:cNvPicPr>
            <p:nvPr/>
          </p:nvPicPr>
          <p:blipFill rotWithShape="1">
            <a:blip r:embed="rId5">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E8D43DCB-5AA0-42C8-8349-E27D159374DC}"/>
                </a:ext>
              </a:extLst>
            </p:cNvPr>
            <p:cNvPicPr>
              <a:picLocks noChangeAspect="1"/>
            </p:cNvPicPr>
            <p:nvPr/>
          </p:nvPicPr>
          <p:blipFill rotWithShape="1">
            <a:blip r:embed="rId5">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B4540135-F092-4D3C-9E8A-706FBC0E8441}"/>
                </a:ext>
              </a:extLst>
            </p:cNvPr>
            <p:cNvPicPr>
              <a:picLocks noChangeAspect="1"/>
            </p:cNvPicPr>
            <p:nvPr/>
          </p:nvPicPr>
          <p:blipFill rotWithShape="1">
            <a:blip r:embed="rId5">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590D63DC-01F0-4CAB-A9CB-50F844B1CAD8}"/>
                </a:ext>
              </a:extLst>
            </p:cNvPr>
            <p:cNvPicPr>
              <a:picLocks noChangeAspect="1"/>
            </p:cNvPicPr>
            <p:nvPr/>
          </p:nvPicPr>
          <p:blipFill rotWithShape="1">
            <a:blip r:embed="rId5">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32C0E019-401F-4DCE-87A0-977709673A59}"/>
                </a:ext>
              </a:extLst>
            </p:cNvPr>
            <p:cNvPicPr>
              <a:picLocks noChangeAspect="1"/>
            </p:cNvPicPr>
            <p:nvPr/>
          </p:nvPicPr>
          <p:blipFill rotWithShape="1">
            <a:blip r:embed="rId5">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FF626FE-D1B7-4C0D-B186-9B3B5D6C97C7}"/>
                </a:ext>
              </a:extLst>
            </p:cNvPr>
            <p:cNvPicPr>
              <a:picLocks noChangeAspect="1"/>
            </p:cNvPicPr>
            <p:nvPr/>
          </p:nvPicPr>
          <p:blipFill rotWithShape="1">
            <a:blip r:embed="rId5">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38EA8D2D-D809-43BB-ACD5-F7AB26EAA050}"/>
                </a:ext>
              </a:extLst>
            </p:cNvPr>
            <p:cNvPicPr>
              <a:picLocks noChangeAspect="1"/>
            </p:cNvPicPr>
            <p:nvPr/>
          </p:nvPicPr>
          <p:blipFill rotWithShape="1">
            <a:blip r:embed="rId5">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5" name="Imagen 24">
              <a:extLst>
                <a:ext uri="{FF2B5EF4-FFF2-40B4-BE49-F238E27FC236}">
                  <a16:creationId xmlns:a16="http://schemas.microsoft.com/office/drawing/2014/main" id="{1B2ACBF6-C523-4D65-84BF-1654A541D1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8" name="Imagen 27">
              <a:extLst>
                <a:ext uri="{FF2B5EF4-FFF2-40B4-BE49-F238E27FC236}">
                  <a16:creationId xmlns:a16="http://schemas.microsoft.com/office/drawing/2014/main" id="{0159EEA7-8C52-4CE1-BAB1-27F174BB441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9" name="Imagen 28">
              <a:extLst>
                <a:ext uri="{FF2B5EF4-FFF2-40B4-BE49-F238E27FC236}">
                  <a16:creationId xmlns:a16="http://schemas.microsoft.com/office/drawing/2014/main" id="{5F52F5D7-4927-441D-98D1-6B9CE4667BAD}"/>
                </a:ext>
              </a:extLst>
            </p:cNvPr>
            <p:cNvPicPr>
              <a:picLocks noChangeAspect="1"/>
            </p:cNvPicPr>
            <p:nvPr/>
          </p:nvPicPr>
          <p:blipFill rotWithShape="1">
            <a:blip r:embed="rId5">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529440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graphicFrame>
        <p:nvGraphicFramePr>
          <p:cNvPr id="6" name="Diagrama 5"/>
          <p:cNvGraphicFramePr/>
          <p:nvPr>
            <p:extLst>
              <p:ext uri="{D42A27DB-BD31-4B8C-83A1-F6EECF244321}">
                <p14:modId xmlns:p14="http://schemas.microsoft.com/office/powerpoint/2010/main" val="3817186726"/>
              </p:ext>
            </p:extLst>
          </p:nvPr>
        </p:nvGraphicFramePr>
        <p:xfrm>
          <a:off x="-620428" y="1654893"/>
          <a:ext cx="7378607" cy="40738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uadroTexto 6"/>
          <p:cNvSpPr txBox="1"/>
          <p:nvPr/>
        </p:nvSpPr>
        <p:spPr>
          <a:xfrm>
            <a:off x="8221053" y="5450848"/>
            <a:ext cx="2007665" cy="369332"/>
          </a:xfrm>
          <a:prstGeom prst="rect">
            <a:avLst/>
          </a:prstGeom>
          <a:noFill/>
        </p:spPr>
        <p:txBody>
          <a:bodyPr wrap="none" rtlCol="0">
            <a:spAutoFit/>
          </a:bodyPr>
          <a:lstStyle/>
          <a:p>
            <a:r>
              <a:rPr lang="es-CO" b="1" dirty="0">
                <a:solidFill>
                  <a:srgbClr val="FF0000"/>
                </a:solidFill>
              </a:rPr>
              <a:t>Total 98 Programas</a:t>
            </a:r>
          </a:p>
        </p:txBody>
      </p:sp>
      <p:sp>
        <p:nvSpPr>
          <p:cNvPr id="8" name="CuadroTexto 7"/>
          <p:cNvSpPr txBox="1"/>
          <p:nvPr/>
        </p:nvSpPr>
        <p:spPr>
          <a:xfrm>
            <a:off x="6312666" y="1928336"/>
            <a:ext cx="5640636" cy="3693319"/>
          </a:xfrm>
          <a:prstGeom prst="rect">
            <a:avLst/>
          </a:prstGeom>
          <a:noFill/>
        </p:spPr>
        <p:txBody>
          <a:bodyPr wrap="square" rtlCol="0">
            <a:spAutoFit/>
          </a:bodyPr>
          <a:lstStyle/>
          <a:p>
            <a:pPr marL="285750" indent="-285750">
              <a:buFont typeface="Arial" panose="020B0604020202020204" pitchFamily="34" charset="0"/>
              <a:buChar char="•"/>
            </a:pPr>
            <a:r>
              <a:rPr lang="es-CO" b="1" dirty="0"/>
              <a:t>Que en la misión 5 universidades, expresan el marco teórico y epistemológico de lo contable.</a:t>
            </a:r>
          </a:p>
          <a:p>
            <a:pPr marL="285750" indent="-285750">
              <a:buFont typeface="Arial" panose="020B0604020202020204" pitchFamily="34" charset="0"/>
              <a:buChar char="•"/>
            </a:pPr>
            <a:r>
              <a:rPr lang="es-CO" b="1" dirty="0"/>
              <a:t>Que 6 universidades en su currículo plantean acerca del conocimiento científico</a:t>
            </a:r>
          </a:p>
          <a:p>
            <a:pPr marL="285750" indent="-285750">
              <a:buFont typeface="Arial" panose="020B0604020202020204" pitchFamily="34" charset="0"/>
              <a:buChar char="•"/>
            </a:pPr>
            <a:r>
              <a:rPr lang="es-CO" b="1" dirty="0"/>
              <a:t>Que el 80%, de los programas, expresan su formación en la regulación contable</a:t>
            </a:r>
          </a:p>
          <a:p>
            <a:pPr marL="285750" indent="-285750">
              <a:buFont typeface="Arial" panose="020B0604020202020204" pitchFamily="34" charset="0"/>
              <a:buChar char="•"/>
            </a:pPr>
            <a:r>
              <a:rPr lang="es-CO" b="1" dirty="0"/>
              <a:t>Que mas del 90% de los contenidos se acogen a la estructura NIC - NIFF – NIAS.</a:t>
            </a:r>
          </a:p>
          <a:p>
            <a:pPr marL="285750" indent="-285750">
              <a:buFont typeface="Arial" panose="020B0604020202020204" pitchFamily="34" charset="0"/>
              <a:buChar char="•"/>
            </a:pPr>
            <a:r>
              <a:rPr lang="es-CO" b="1" dirty="0"/>
              <a:t>Que 5 programas en sus contenidos incorporan la teoría contable</a:t>
            </a:r>
          </a:p>
          <a:p>
            <a:pPr marL="285750" indent="-285750">
              <a:buFont typeface="Arial" panose="020B0604020202020204" pitchFamily="34" charset="0"/>
              <a:buChar char="•"/>
            </a:pPr>
            <a:r>
              <a:rPr lang="es-CO" b="1" dirty="0"/>
              <a:t>Que el 95% de los programas expresa su formación en temas financieros</a:t>
            </a:r>
          </a:p>
          <a:p>
            <a:endParaRPr lang="es-CO" dirty="0"/>
          </a:p>
        </p:txBody>
      </p:sp>
      <p:sp>
        <p:nvSpPr>
          <p:cNvPr id="9" name="Rectángulo 8"/>
          <p:cNvSpPr/>
          <p:nvPr/>
        </p:nvSpPr>
        <p:spPr>
          <a:xfrm>
            <a:off x="4509529" y="1437755"/>
            <a:ext cx="3390544" cy="461665"/>
          </a:xfrm>
          <a:prstGeom prst="rect">
            <a:avLst/>
          </a:prstGeom>
        </p:spPr>
        <p:txBody>
          <a:bodyPr wrap="none">
            <a:spAutoFit/>
          </a:bodyPr>
          <a:lstStyle/>
          <a:p>
            <a:r>
              <a:rPr lang="es-CO" sz="2400" b="1" dirty="0">
                <a:solidFill>
                  <a:srgbClr val="FF0000"/>
                </a:solidFill>
              </a:rPr>
              <a:t>La Formación Profesional</a:t>
            </a:r>
            <a:endParaRPr lang="es-CO" sz="2400" dirty="0"/>
          </a:p>
        </p:txBody>
      </p:sp>
    </p:spTree>
    <p:extLst>
      <p:ext uri="{BB962C8B-B14F-4D97-AF65-F5344CB8AC3E}">
        <p14:creationId xmlns:p14="http://schemas.microsoft.com/office/powerpoint/2010/main" val="207328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sp>
        <p:nvSpPr>
          <p:cNvPr id="8" name="CuadroTexto 7"/>
          <p:cNvSpPr txBox="1"/>
          <p:nvPr/>
        </p:nvSpPr>
        <p:spPr>
          <a:xfrm>
            <a:off x="6585475" y="1873253"/>
            <a:ext cx="5166910" cy="3816429"/>
          </a:xfrm>
          <a:prstGeom prst="rect">
            <a:avLst/>
          </a:prstGeom>
          <a:noFill/>
        </p:spPr>
        <p:txBody>
          <a:bodyPr wrap="square" rtlCol="0">
            <a:spAutoFit/>
          </a:bodyPr>
          <a:lstStyle/>
          <a:p>
            <a:r>
              <a:rPr lang="es-CO" sz="2200" b="1" dirty="0"/>
              <a:t>Los principios de la Integralidad y Permanencia.</a:t>
            </a:r>
          </a:p>
          <a:p>
            <a:endParaRPr lang="es-CO" sz="2200" b="1" dirty="0"/>
          </a:p>
          <a:p>
            <a:r>
              <a:rPr lang="es-CO" sz="2200" b="1" dirty="0"/>
              <a:t>Puede predicarse de una cobertura general de modo, tiempo y lugar</a:t>
            </a:r>
          </a:p>
          <a:p>
            <a:endParaRPr lang="es-CO" sz="2200" b="1" dirty="0"/>
          </a:p>
          <a:p>
            <a:r>
              <a:rPr lang="es-CO" sz="2200" b="1" dirty="0"/>
              <a:t>Cubre todas las fases, operaciones y áreas de naturaleza abstracta o física y da garantías de la certeza patrimonial o impositiva y de resultados económicos.”. (Bermúdez, 1996)</a:t>
            </a:r>
          </a:p>
        </p:txBody>
      </p:sp>
      <p:sp>
        <p:nvSpPr>
          <p:cNvPr id="9" name="Rectángulo 8"/>
          <p:cNvSpPr/>
          <p:nvPr/>
        </p:nvSpPr>
        <p:spPr>
          <a:xfrm>
            <a:off x="4509529" y="1437755"/>
            <a:ext cx="2467599" cy="461665"/>
          </a:xfrm>
          <a:prstGeom prst="rect">
            <a:avLst/>
          </a:prstGeom>
        </p:spPr>
        <p:txBody>
          <a:bodyPr wrap="none">
            <a:spAutoFit/>
          </a:bodyPr>
          <a:lstStyle/>
          <a:p>
            <a:r>
              <a:rPr lang="es-CO" sz="2400" b="1" dirty="0">
                <a:solidFill>
                  <a:srgbClr val="FF0000"/>
                </a:solidFill>
              </a:rPr>
              <a:t>La Revisoría Fiscal</a:t>
            </a:r>
            <a:endParaRPr lang="es-CO" sz="2400" dirty="0"/>
          </a:p>
        </p:txBody>
      </p:sp>
      <p:graphicFrame>
        <p:nvGraphicFramePr>
          <p:cNvPr id="2" name="Diagrama 1"/>
          <p:cNvGraphicFramePr/>
          <p:nvPr>
            <p:extLst>
              <p:ext uri="{D42A27DB-BD31-4B8C-83A1-F6EECF244321}">
                <p14:modId xmlns:p14="http://schemas.microsoft.com/office/powerpoint/2010/main" val="3786510372"/>
              </p:ext>
            </p:extLst>
          </p:nvPr>
        </p:nvGraphicFramePr>
        <p:xfrm>
          <a:off x="197239" y="2032360"/>
          <a:ext cx="5816906" cy="34038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1560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graphicFrame>
        <p:nvGraphicFramePr>
          <p:cNvPr id="6" name="Diagrama 5"/>
          <p:cNvGraphicFramePr/>
          <p:nvPr>
            <p:extLst>
              <p:ext uri="{D42A27DB-BD31-4B8C-83A1-F6EECF244321}">
                <p14:modId xmlns:p14="http://schemas.microsoft.com/office/powerpoint/2010/main" val="3817186726"/>
              </p:ext>
            </p:extLst>
          </p:nvPr>
        </p:nvGraphicFramePr>
        <p:xfrm>
          <a:off x="-620428" y="1654893"/>
          <a:ext cx="7378607" cy="40738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uadroTexto 6"/>
          <p:cNvSpPr txBox="1"/>
          <p:nvPr/>
        </p:nvSpPr>
        <p:spPr>
          <a:xfrm>
            <a:off x="8237965" y="5635514"/>
            <a:ext cx="2007665" cy="369332"/>
          </a:xfrm>
          <a:prstGeom prst="rect">
            <a:avLst/>
          </a:prstGeom>
          <a:noFill/>
        </p:spPr>
        <p:txBody>
          <a:bodyPr wrap="none" rtlCol="0">
            <a:spAutoFit/>
          </a:bodyPr>
          <a:lstStyle/>
          <a:p>
            <a:r>
              <a:rPr lang="es-CO" b="1" dirty="0">
                <a:solidFill>
                  <a:srgbClr val="FF0000"/>
                </a:solidFill>
              </a:rPr>
              <a:t>Total 98 Programas</a:t>
            </a:r>
          </a:p>
        </p:txBody>
      </p:sp>
      <p:sp>
        <p:nvSpPr>
          <p:cNvPr id="8" name="CuadroTexto 7"/>
          <p:cNvSpPr txBox="1"/>
          <p:nvPr/>
        </p:nvSpPr>
        <p:spPr>
          <a:xfrm>
            <a:off x="6312666" y="1928336"/>
            <a:ext cx="5640636" cy="3539430"/>
          </a:xfrm>
          <a:prstGeom prst="rect">
            <a:avLst/>
          </a:prstGeom>
          <a:noFill/>
        </p:spPr>
        <p:txBody>
          <a:bodyPr wrap="square" rtlCol="0">
            <a:spAutoFit/>
          </a:bodyPr>
          <a:lstStyle/>
          <a:p>
            <a:pPr marL="285750" indent="-285750">
              <a:buFont typeface="Arial" panose="020B0604020202020204" pitchFamily="34" charset="0"/>
              <a:buChar char="•"/>
            </a:pPr>
            <a:r>
              <a:rPr lang="es-CO" sz="1400" b="1" dirty="0">
                <a:latin typeface="Arial" panose="020B0604020202020204" pitchFamily="34" charset="0"/>
                <a:cs typeface="Arial" panose="020B0604020202020204" pitchFamily="34" charset="0"/>
              </a:rPr>
              <a:t>Los 98 Programas de Contaduría Pública, se encontró que el programa de Contaduría tiene una duración de 10 semestres el 72.2%, el 22% tienen 9 semestres de duración y el 5.56% tienen 8 semestres de duración.</a:t>
            </a:r>
          </a:p>
          <a:p>
            <a:pPr marL="285750" indent="-285750">
              <a:buFont typeface="Arial" panose="020B0604020202020204" pitchFamily="34" charset="0"/>
              <a:buChar char="•"/>
            </a:pPr>
            <a:r>
              <a:rPr lang="es-CO" sz="1400" b="1" dirty="0">
                <a:latin typeface="Arial" panose="020B0604020202020204" pitchFamily="34" charset="0"/>
                <a:cs typeface="Arial" panose="020B0604020202020204" pitchFamily="34" charset="0"/>
              </a:rPr>
              <a:t>El 89% de los programas revisados tiene el curso de Revisoría Fiscal</a:t>
            </a:r>
          </a:p>
          <a:p>
            <a:pPr marL="285750" indent="-285750">
              <a:buFont typeface="Arial" panose="020B0604020202020204" pitchFamily="34" charset="0"/>
              <a:buChar char="•"/>
            </a:pPr>
            <a:r>
              <a:rPr lang="es-CO" sz="1400" b="1" dirty="0">
                <a:latin typeface="Arial" panose="020B0604020202020204" pitchFamily="34" charset="0"/>
                <a:cs typeface="Arial" panose="020B0604020202020204" pitchFamily="34" charset="0"/>
              </a:rPr>
              <a:t>La asignatura de revisoría fiscal es del 59%, de dos créditos y del 41%  de tres créditos</a:t>
            </a:r>
          </a:p>
          <a:p>
            <a:pPr marL="285750" indent="-285750">
              <a:buFont typeface="Arial" panose="020B0604020202020204" pitchFamily="34" charset="0"/>
              <a:buChar char="•"/>
            </a:pPr>
            <a:r>
              <a:rPr lang="es-CO" sz="1400" b="1" dirty="0">
                <a:latin typeface="Arial" panose="020B0604020202020204" pitchFamily="34" charset="0"/>
                <a:cs typeface="Arial" panose="020B0604020202020204" pitchFamily="34" charset="0"/>
              </a:rPr>
              <a:t>El contenido temático del curso Revisoría Fiscal, se revisan las disposiciones legales, asuntos como la responsabilidad y ética, Los dictámenes e informes, la Auditoria y los papeles de trabajo</a:t>
            </a:r>
          </a:p>
          <a:p>
            <a:pPr marL="285750" indent="-285750">
              <a:buFont typeface="Arial" panose="020B0604020202020204" pitchFamily="34" charset="0"/>
              <a:buChar char="•"/>
            </a:pPr>
            <a:r>
              <a:rPr lang="es-CO" sz="1400" b="1" dirty="0">
                <a:latin typeface="Arial" panose="020B0604020202020204" pitchFamily="34" charset="0"/>
                <a:cs typeface="Arial" panose="020B0604020202020204" pitchFamily="34" charset="0"/>
              </a:rPr>
              <a:t>El 62% contenidos hacen referencia a la jurisprudencia de la Revisoría Fiscal</a:t>
            </a:r>
          </a:p>
          <a:p>
            <a:pPr marL="285750" indent="-285750">
              <a:buFont typeface="Arial" panose="020B0604020202020204" pitchFamily="34" charset="0"/>
              <a:buChar char="•"/>
            </a:pPr>
            <a:r>
              <a:rPr lang="es-CO" sz="1400" b="1" dirty="0">
                <a:latin typeface="Arial" panose="020B0604020202020204" pitchFamily="34" charset="0"/>
                <a:cs typeface="Arial" panose="020B0604020202020204" pitchFamily="34" charset="0"/>
              </a:rPr>
              <a:t>En menos del 50%, integran la historia de la Revisoría Fiscal</a:t>
            </a:r>
          </a:p>
          <a:p>
            <a:pPr marL="285750" indent="-285750">
              <a:buFont typeface="Arial" panose="020B0604020202020204" pitchFamily="34" charset="0"/>
              <a:buChar char="•"/>
            </a:pPr>
            <a:r>
              <a:rPr lang="es-CO" sz="1400" b="1" dirty="0">
                <a:latin typeface="Arial" panose="020B0604020202020204" pitchFamily="34" charset="0"/>
                <a:cs typeface="Arial" panose="020B0604020202020204" pitchFamily="34" charset="0"/>
              </a:rPr>
              <a:t>Cerca del 15% integran en sus contenidos el interés público</a:t>
            </a:r>
          </a:p>
        </p:txBody>
      </p:sp>
      <p:sp>
        <p:nvSpPr>
          <p:cNvPr id="9" name="Rectángulo 8"/>
          <p:cNvSpPr/>
          <p:nvPr/>
        </p:nvSpPr>
        <p:spPr>
          <a:xfrm>
            <a:off x="4509529" y="1437755"/>
            <a:ext cx="3045257" cy="461665"/>
          </a:xfrm>
          <a:prstGeom prst="rect">
            <a:avLst/>
          </a:prstGeom>
        </p:spPr>
        <p:txBody>
          <a:bodyPr wrap="none">
            <a:spAutoFit/>
          </a:bodyPr>
          <a:lstStyle/>
          <a:p>
            <a:r>
              <a:rPr lang="es-CO" sz="2400" b="1" dirty="0">
                <a:solidFill>
                  <a:srgbClr val="FF0000"/>
                </a:solidFill>
              </a:rPr>
              <a:t>Contenidos Temáticos </a:t>
            </a:r>
            <a:endParaRPr lang="es-CO" sz="2400" dirty="0"/>
          </a:p>
        </p:txBody>
      </p:sp>
    </p:spTree>
    <p:extLst>
      <p:ext uri="{BB962C8B-B14F-4D97-AF65-F5344CB8AC3E}">
        <p14:creationId xmlns:p14="http://schemas.microsoft.com/office/powerpoint/2010/main" val="30125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sp>
        <p:nvSpPr>
          <p:cNvPr id="2" name="CuadroTexto 1"/>
          <p:cNvSpPr txBox="1"/>
          <p:nvPr/>
        </p:nvSpPr>
        <p:spPr>
          <a:xfrm>
            <a:off x="3428955" y="1561290"/>
            <a:ext cx="3279616" cy="369332"/>
          </a:xfrm>
          <a:prstGeom prst="rect">
            <a:avLst/>
          </a:prstGeom>
          <a:noFill/>
        </p:spPr>
        <p:txBody>
          <a:bodyPr wrap="none" rtlCol="0">
            <a:spAutoFit/>
          </a:bodyPr>
          <a:lstStyle/>
          <a:p>
            <a:r>
              <a:rPr lang="es-CO" b="1" dirty="0">
                <a:solidFill>
                  <a:srgbClr val="009D48"/>
                </a:solidFill>
              </a:rPr>
              <a:t>Encuestas Sobre Revisoría Fiscal</a:t>
            </a:r>
          </a:p>
        </p:txBody>
      </p:sp>
      <p:sp>
        <p:nvSpPr>
          <p:cNvPr id="3" name="CuadroTexto 2"/>
          <p:cNvSpPr txBox="1"/>
          <p:nvPr/>
        </p:nvSpPr>
        <p:spPr>
          <a:xfrm>
            <a:off x="650477" y="1965044"/>
            <a:ext cx="10274416" cy="923330"/>
          </a:xfrm>
          <a:prstGeom prst="rect">
            <a:avLst/>
          </a:prstGeom>
          <a:noFill/>
        </p:spPr>
        <p:txBody>
          <a:bodyPr wrap="none" rtlCol="0">
            <a:spAutoFit/>
          </a:bodyPr>
          <a:lstStyle/>
          <a:p>
            <a:pPr algn="ctr"/>
            <a:r>
              <a:rPr lang="es-CO" b="1" dirty="0"/>
              <a:t>Se aplicaron 100 encuestas dirigidas a profesionales, empresarios y académicos, acerca del entendimiento</a:t>
            </a:r>
          </a:p>
          <a:p>
            <a:pPr algn="ctr"/>
            <a:r>
              <a:rPr lang="es-CO" b="1" dirty="0"/>
              <a:t> del concepto de la figura del revisor fiscal; de las cuáles se recibieron un total de 96 respuestas con una </a:t>
            </a:r>
          </a:p>
          <a:p>
            <a:pPr algn="ctr"/>
            <a:r>
              <a:rPr lang="es-CO" b="1" dirty="0"/>
              <a:t>cobertura del 96%.  Se realizaron 12 preguntas referidas a:</a:t>
            </a:r>
          </a:p>
        </p:txBody>
      </p:sp>
      <p:pic>
        <p:nvPicPr>
          <p:cNvPr id="27" name="Imagen 26"/>
          <p:cNvPicPr/>
          <p:nvPr/>
        </p:nvPicPr>
        <p:blipFill>
          <a:blip r:embed="rId7">
            <a:extLst>
              <a:ext uri="{28A0092B-C50C-407E-A947-70E740481C1C}">
                <a14:useLocalDpi xmlns:a14="http://schemas.microsoft.com/office/drawing/2010/main" val="0"/>
              </a:ext>
            </a:extLst>
          </a:blip>
          <a:srcRect/>
          <a:stretch>
            <a:fillRect/>
          </a:stretch>
        </p:blipFill>
        <p:spPr bwMode="auto">
          <a:xfrm>
            <a:off x="587975" y="2997254"/>
            <a:ext cx="4755206" cy="2436287"/>
          </a:xfrm>
          <a:prstGeom prst="rect">
            <a:avLst/>
          </a:prstGeom>
          <a:noFill/>
          <a:ln>
            <a:noFill/>
          </a:ln>
        </p:spPr>
      </p:pic>
      <p:pic>
        <p:nvPicPr>
          <p:cNvPr id="28" name="Imagen 27"/>
          <p:cNvPicPr/>
          <p:nvPr/>
        </p:nvPicPr>
        <p:blipFill>
          <a:blip r:embed="rId8">
            <a:extLst>
              <a:ext uri="{28A0092B-C50C-407E-A947-70E740481C1C}">
                <a14:useLocalDpi xmlns:a14="http://schemas.microsoft.com/office/drawing/2010/main" val="0"/>
              </a:ext>
            </a:extLst>
          </a:blip>
          <a:srcRect/>
          <a:stretch>
            <a:fillRect/>
          </a:stretch>
        </p:blipFill>
        <p:spPr bwMode="auto">
          <a:xfrm>
            <a:off x="6224530" y="3009202"/>
            <a:ext cx="4700363" cy="2560468"/>
          </a:xfrm>
          <a:prstGeom prst="rect">
            <a:avLst/>
          </a:prstGeom>
          <a:noFill/>
          <a:ln>
            <a:noFill/>
          </a:ln>
        </p:spPr>
      </p:pic>
    </p:spTree>
    <p:extLst>
      <p:ext uri="{BB962C8B-B14F-4D97-AF65-F5344CB8AC3E}">
        <p14:creationId xmlns:p14="http://schemas.microsoft.com/office/powerpoint/2010/main" val="45549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867700-C353-F34F-B630-6D5E58F8C915}"/>
              </a:ext>
            </a:extLst>
          </p:cNvPr>
          <p:cNvPicPr>
            <a:picLocks noChangeAspect="1"/>
          </p:cNvPicPr>
          <p:nvPr/>
        </p:nvPicPr>
        <p:blipFill>
          <a:blip r:embed="rId2"/>
          <a:stretch>
            <a:fillRect/>
          </a:stretch>
        </p:blipFill>
        <p:spPr>
          <a:xfrm>
            <a:off x="0" y="-1"/>
            <a:ext cx="12192000" cy="1316507"/>
          </a:xfrm>
          <a:prstGeom prst="rect">
            <a:avLst/>
          </a:prstGeom>
        </p:spPr>
      </p:pic>
      <p:grpSp>
        <p:nvGrpSpPr>
          <p:cNvPr id="10" name="Grupo 9">
            <a:extLst>
              <a:ext uri="{FF2B5EF4-FFF2-40B4-BE49-F238E27FC236}">
                <a16:creationId xmlns:a16="http://schemas.microsoft.com/office/drawing/2014/main" id="{40255C9A-6374-4145-90E0-EA8FB45C4762}"/>
              </a:ext>
            </a:extLst>
          </p:cNvPr>
          <p:cNvGrpSpPr/>
          <p:nvPr/>
        </p:nvGrpSpPr>
        <p:grpSpPr>
          <a:xfrm>
            <a:off x="197239" y="5450848"/>
            <a:ext cx="11643365" cy="1407152"/>
            <a:chOff x="197239" y="5450848"/>
            <a:chExt cx="11643365" cy="1407152"/>
          </a:xfrm>
        </p:grpSpPr>
        <p:pic>
          <p:nvPicPr>
            <p:cNvPr id="12" name="image1.jpeg">
              <a:extLst>
                <a:ext uri="{FF2B5EF4-FFF2-40B4-BE49-F238E27FC236}">
                  <a16:creationId xmlns:a16="http://schemas.microsoft.com/office/drawing/2014/main" id="{2A5CDF3E-9B79-480F-94CD-41CFB41433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8" t="83989" r="81425" b="8282"/>
            <a:stretch/>
          </p:blipFill>
          <p:spPr bwMode="auto">
            <a:xfrm>
              <a:off x="1826034" y="6181500"/>
              <a:ext cx="1690927" cy="570208"/>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03FCEDE-8750-4BBF-B286-AE64F16EA586}"/>
                </a:ext>
              </a:extLst>
            </p:cNvPr>
            <p:cNvPicPr>
              <a:picLocks noChangeAspect="1"/>
            </p:cNvPicPr>
            <p:nvPr/>
          </p:nvPicPr>
          <p:blipFill rotWithShape="1">
            <a:blip r:embed="rId4">
              <a:extLst>
                <a:ext uri="{28A0092B-C50C-407E-A947-70E740481C1C}">
                  <a14:useLocalDpi xmlns:a14="http://schemas.microsoft.com/office/drawing/2010/main" val="0"/>
                </a:ext>
              </a:extLst>
            </a:blip>
            <a:srcRect l="3453" t="54974" r="76483"/>
            <a:stretch/>
          </p:blipFill>
          <p:spPr bwMode="auto">
            <a:xfrm>
              <a:off x="197239" y="6290898"/>
              <a:ext cx="1580149" cy="533617"/>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9B5204C-6CFD-4FB5-9A31-7EFC7547230F}"/>
                </a:ext>
              </a:extLst>
            </p:cNvPr>
            <p:cNvPicPr>
              <a:picLocks noChangeAspect="1"/>
            </p:cNvPicPr>
            <p:nvPr/>
          </p:nvPicPr>
          <p:blipFill rotWithShape="1">
            <a:blip r:embed="rId4">
              <a:extLst>
                <a:ext uri="{28A0092B-C50C-407E-A947-70E740481C1C}">
                  <a14:useLocalDpi xmlns:a14="http://schemas.microsoft.com/office/drawing/2010/main" val="0"/>
                </a:ext>
              </a:extLst>
            </a:blip>
            <a:srcRect l="19570" t="6981" r="73030" b="50262"/>
            <a:stretch/>
          </p:blipFill>
          <p:spPr bwMode="auto">
            <a:xfrm>
              <a:off x="3613611" y="5450848"/>
              <a:ext cx="828993" cy="773195"/>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5D27E418-C692-40EC-AE7D-4A7C0AD61BED}"/>
                </a:ext>
              </a:extLst>
            </p:cNvPr>
            <p:cNvPicPr>
              <a:picLocks noChangeAspect="1"/>
            </p:cNvPicPr>
            <p:nvPr/>
          </p:nvPicPr>
          <p:blipFill rotWithShape="1">
            <a:blip r:embed="rId4">
              <a:extLst>
                <a:ext uri="{28A0092B-C50C-407E-A947-70E740481C1C}">
                  <a14:useLocalDpi xmlns:a14="http://schemas.microsoft.com/office/drawing/2010/main" val="0"/>
                </a:ext>
              </a:extLst>
            </a:blip>
            <a:srcRect l="27262" t="5260" r="56876" b="57043"/>
            <a:stretch/>
          </p:blipFill>
          <p:spPr bwMode="auto">
            <a:xfrm>
              <a:off x="5231580" y="6167935"/>
              <a:ext cx="1353895" cy="586305"/>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660EDB7-EE1D-4A9D-9F63-221921D19F2C}"/>
                </a:ext>
              </a:extLst>
            </p:cNvPr>
            <p:cNvPicPr>
              <a:picLocks noChangeAspect="1"/>
            </p:cNvPicPr>
            <p:nvPr/>
          </p:nvPicPr>
          <p:blipFill rotWithShape="1">
            <a:blip r:embed="rId4">
              <a:extLst>
                <a:ext uri="{28A0092B-C50C-407E-A947-70E740481C1C}">
                  <a14:useLocalDpi xmlns:a14="http://schemas.microsoft.com/office/drawing/2010/main" val="0"/>
                </a:ext>
              </a:extLst>
            </a:blip>
            <a:srcRect l="36019" t="56108" r="56546" b="4442"/>
            <a:stretch/>
          </p:blipFill>
          <p:spPr bwMode="auto">
            <a:xfrm>
              <a:off x="8910102" y="6094744"/>
              <a:ext cx="663392" cy="663392"/>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5057DF39-257F-4268-B338-DBA7890F67D4}"/>
                </a:ext>
              </a:extLst>
            </p:cNvPr>
            <p:cNvPicPr>
              <a:picLocks noChangeAspect="1"/>
            </p:cNvPicPr>
            <p:nvPr/>
          </p:nvPicPr>
          <p:blipFill rotWithShape="1">
            <a:blip r:embed="rId4">
              <a:extLst>
                <a:ext uri="{28A0092B-C50C-407E-A947-70E740481C1C}">
                  <a14:useLocalDpi xmlns:a14="http://schemas.microsoft.com/office/drawing/2010/main" val="0"/>
                </a:ext>
              </a:extLst>
            </a:blip>
            <a:srcRect l="43619" t="10520" r="44815" b="50029"/>
            <a:stretch/>
          </p:blipFill>
          <p:spPr bwMode="auto">
            <a:xfrm>
              <a:off x="7504918" y="6107619"/>
              <a:ext cx="1268924" cy="663392"/>
            </a:xfrm>
            <a:prstGeom prst="rect">
              <a:avLst/>
            </a:prstGeom>
            <a:noFill/>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F2A9EABD-170E-4A3D-8502-EC101C887C42}"/>
                </a:ext>
              </a:extLst>
            </p:cNvPr>
            <p:cNvPicPr>
              <a:picLocks noChangeAspect="1"/>
            </p:cNvPicPr>
            <p:nvPr/>
          </p:nvPicPr>
          <p:blipFill rotWithShape="1">
            <a:blip r:embed="rId4">
              <a:extLst>
                <a:ext uri="{28A0092B-C50C-407E-A947-70E740481C1C}">
                  <a14:useLocalDpi xmlns:a14="http://schemas.microsoft.com/office/drawing/2010/main" val="0"/>
                </a:ext>
              </a:extLst>
            </a:blip>
            <a:srcRect l="45106" t="52601" r="45805" b="1807"/>
            <a:stretch/>
          </p:blipFill>
          <p:spPr bwMode="auto">
            <a:xfrm>
              <a:off x="9785157" y="6052066"/>
              <a:ext cx="721005" cy="680793"/>
            </a:xfrm>
            <a:prstGeom prst="rect">
              <a:avLst/>
            </a:prstGeom>
            <a:noFill/>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85FF6054-7290-4A47-AC71-EC397968285E}"/>
                </a:ext>
              </a:extLst>
            </p:cNvPr>
            <p:cNvPicPr>
              <a:picLocks noChangeAspect="1"/>
            </p:cNvPicPr>
            <p:nvPr/>
          </p:nvPicPr>
          <p:blipFill rotWithShape="1">
            <a:blip r:embed="rId4">
              <a:extLst>
                <a:ext uri="{28A0092B-C50C-407E-A947-70E740481C1C}">
                  <a14:useLocalDpi xmlns:a14="http://schemas.microsoft.com/office/drawing/2010/main" val="0"/>
                </a:ext>
              </a:extLst>
            </a:blip>
            <a:srcRect l="55185" t="7890" r="36884" b="52659"/>
            <a:stretch/>
          </p:blipFill>
          <p:spPr bwMode="auto">
            <a:xfrm>
              <a:off x="4654267" y="5542803"/>
              <a:ext cx="828992" cy="776301"/>
            </a:xfrm>
            <a:prstGeom prst="rect">
              <a:avLst/>
            </a:prstGeom>
            <a:noFill/>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7BF8432D-BD88-46D3-9885-6D5E49EF1ED0}"/>
                </a:ext>
              </a:extLst>
            </p:cNvPr>
            <p:cNvPicPr>
              <a:picLocks noChangeAspect="1"/>
            </p:cNvPicPr>
            <p:nvPr/>
          </p:nvPicPr>
          <p:blipFill rotWithShape="1">
            <a:blip r:embed="rId4">
              <a:extLst>
                <a:ext uri="{28A0092B-C50C-407E-A947-70E740481C1C}">
                  <a14:useLocalDpi xmlns:a14="http://schemas.microsoft.com/office/drawing/2010/main" val="0"/>
                </a:ext>
              </a:extLst>
            </a:blip>
            <a:srcRect l="63281" t="18410" r="22509" b="52659"/>
            <a:stretch/>
          </p:blipFill>
          <p:spPr bwMode="auto">
            <a:xfrm>
              <a:off x="3603703" y="6258657"/>
              <a:ext cx="1559747" cy="599343"/>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7176D676-0D44-40E8-B020-65758A847258}"/>
                </a:ext>
              </a:extLst>
            </p:cNvPr>
            <p:cNvPicPr>
              <a:picLocks noChangeAspect="1"/>
            </p:cNvPicPr>
            <p:nvPr/>
          </p:nvPicPr>
          <p:blipFill rotWithShape="1">
            <a:blip r:embed="rId4">
              <a:extLst>
                <a:ext uri="{28A0092B-C50C-407E-A947-70E740481C1C}">
                  <a14:useLocalDpi xmlns:a14="http://schemas.microsoft.com/office/drawing/2010/main" val="0"/>
                </a:ext>
              </a:extLst>
            </a:blip>
            <a:srcRect l="57168" t="56116" r="25977" b="5318"/>
            <a:stretch/>
          </p:blipFill>
          <p:spPr bwMode="auto">
            <a:xfrm>
              <a:off x="10655599" y="6170309"/>
              <a:ext cx="1185005" cy="510539"/>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3B353F06-1953-40E2-AB57-67E00C2EB001}"/>
                </a:ext>
              </a:extLst>
            </p:cNvPr>
            <p:cNvPicPr>
              <a:picLocks noChangeAspect="1"/>
            </p:cNvPicPr>
            <p:nvPr/>
          </p:nvPicPr>
          <p:blipFill rotWithShape="1">
            <a:blip r:embed="rId4">
              <a:extLst>
                <a:ext uri="{28A0092B-C50C-407E-A947-70E740481C1C}">
                  <a14:useLocalDpi xmlns:a14="http://schemas.microsoft.com/office/drawing/2010/main" val="0"/>
                </a:ext>
              </a:extLst>
            </a:blip>
            <a:srcRect l="77160" t="15781" r="3839" b="51782"/>
            <a:stretch/>
          </p:blipFill>
          <p:spPr bwMode="auto">
            <a:xfrm>
              <a:off x="197239" y="5569670"/>
              <a:ext cx="1950246" cy="627506"/>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ACAE2E3-68A2-4BB9-A990-097CF09B3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164" y="5539211"/>
              <a:ext cx="634612" cy="631098"/>
            </a:xfrm>
            <a:prstGeom prst="rect">
              <a:avLst/>
            </a:prstGeom>
            <a:noFill/>
            <a:ln>
              <a:noFill/>
            </a:ln>
          </p:spPr>
        </p:pic>
        <p:pic>
          <p:nvPicPr>
            <p:cNvPr id="24" name="Imagen 23">
              <a:extLst>
                <a:ext uri="{FF2B5EF4-FFF2-40B4-BE49-F238E27FC236}">
                  <a16:creationId xmlns:a16="http://schemas.microsoft.com/office/drawing/2014/main" id="{250C2A60-3AAA-44C9-8DA5-A43DA1D5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8180" y="6077807"/>
              <a:ext cx="609096" cy="695542"/>
            </a:xfrm>
            <a:prstGeom prst="rect">
              <a:avLst/>
            </a:prstGeom>
            <a:noFill/>
            <a:ln>
              <a:noFill/>
            </a:ln>
          </p:spPr>
        </p:pic>
        <p:pic>
          <p:nvPicPr>
            <p:cNvPr id="25" name="Imagen 24">
              <a:extLst>
                <a:ext uri="{FF2B5EF4-FFF2-40B4-BE49-F238E27FC236}">
                  <a16:creationId xmlns:a16="http://schemas.microsoft.com/office/drawing/2014/main" id="{5CC0F506-048F-4211-9EBA-8943DF8368E4}"/>
                </a:ext>
              </a:extLst>
            </p:cNvPr>
            <p:cNvPicPr>
              <a:picLocks noChangeAspect="1"/>
            </p:cNvPicPr>
            <p:nvPr/>
          </p:nvPicPr>
          <p:blipFill rotWithShape="1">
            <a:blip r:embed="rId4">
              <a:extLst>
                <a:ext uri="{28A0092B-C50C-407E-A947-70E740481C1C}">
                  <a14:useLocalDpi xmlns:a14="http://schemas.microsoft.com/office/drawing/2010/main" val="0"/>
                </a:ext>
              </a:extLst>
            </a:blip>
            <a:srcRect l="25940" t="50847" r="66460"/>
            <a:stretch/>
          </p:blipFill>
          <p:spPr bwMode="auto">
            <a:xfrm>
              <a:off x="5676559" y="5542803"/>
              <a:ext cx="819910" cy="766695"/>
            </a:xfrm>
            <a:prstGeom prst="rect">
              <a:avLst/>
            </a:prstGeom>
            <a:noFill/>
            <a:ln>
              <a:noFill/>
            </a:ln>
            <a:extLst>
              <a:ext uri="{53640926-AAD7-44D8-BBD7-CCE9431645EC}">
                <a14:shadowObscured xmlns:a14="http://schemas.microsoft.com/office/drawing/2010/main"/>
              </a:ext>
            </a:extLst>
          </p:spPr>
        </p:pic>
      </p:grpSp>
      <p:sp>
        <p:nvSpPr>
          <p:cNvPr id="26" name="Marcador de pie de página 18">
            <a:extLst>
              <a:ext uri="{FF2B5EF4-FFF2-40B4-BE49-F238E27FC236}">
                <a16:creationId xmlns:a16="http://schemas.microsoft.com/office/drawing/2014/main" id="{2291D258-22CA-47EF-BF7D-A3AB4B69B62E}"/>
              </a:ext>
            </a:extLst>
          </p:cNvPr>
          <p:cNvSpPr txBox="1">
            <a:spLocks/>
          </p:cNvSpPr>
          <p:nvPr/>
        </p:nvSpPr>
        <p:spPr>
          <a:xfrm>
            <a:off x="3726767" y="323500"/>
            <a:ext cx="4114800" cy="669504"/>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chemeClr val="accent6"/>
                </a:solidFill>
              </a:rPr>
              <a:t>XVII ENCUENTRO DE PROFESORES DE REVISORÍA FISCAL </a:t>
            </a:r>
          </a:p>
        </p:txBody>
      </p:sp>
      <p:sp>
        <p:nvSpPr>
          <p:cNvPr id="2" name="CuadroTexto 1"/>
          <p:cNvSpPr txBox="1"/>
          <p:nvPr/>
        </p:nvSpPr>
        <p:spPr>
          <a:xfrm>
            <a:off x="3920570" y="1528743"/>
            <a:ext cx="3279616" cy="369332"/>
          </a:xfrm>
          <a:prstGeom prst="rect">
            <a:avLst/>
          </a:prstGeom>
          <a:noFill/>
        </p:spPr>
        <p:txBody>
          <a:bodyPr wrap="none" rtlCol="0">
            <a:spAutoFit/>
          </a:bodyPr>
          <a:lstStyle/>
          <a:p>
            <a:r>
              <a:rPr lang="es-CO" b="1" dirty="0">
                <a:solidFill>
                  <a:srgbClr val="009D48"/>
                </a:solidFill>
              </a:rPr>
              <a:t>Encuestas Sobre Revisoría Fiscal</a:t>
            </a:r>
          </a:p>
        </p:txBody>
      </p:sp>
      <p:pic>
        <p:nvPicPr>
          <p:cNvPr id="29" name="Imagen 28"/>
          <p:cNvPicPr/>
          <p:nvPr/>
        </p:nvPicPr>
        <p:blipFill>
          <a:blip r:embed="rId7">
            <a:extLst>
              <a:ext uri="{28A0092B-C50C-407E-A947-70E740481C1C}">
                <a14:useLocalDpi xmlns:a14="http://schemas.microsoft.com/office/drawing/2010/main" val="0"/>
              </a:ext>
            </a:extLst>
          </a:blip>
          <a:srcRect/>
          <a:stretch>
            <a:fillRect/>
          </a:stretch>
        </p:blipFill>
        <p:spPr bwMode="auto">
          <a:xfrm>
            <a:off x="362548" y="2032360"/>
            <a:ext cx="5314011" cy="3105872"/>
          </a:xfrm>
          <a:prstGeom prst="rect">
            <a:avLst/>
          </a:prstGeom>
          <a:noFill/>
          <a:ln>
            <a:noFill/>
          </a:ln>
        </p:spPr>
      </p:pic>
      <p:pic>
        <p:nvPicPr>
          <p:cNvPr id="30" name="Imagen 29"/>
          <p:cNvPicPr/>
          <p:nvPr/>
        </p:nvPicPr>
        <p:blipFill>
          <a:blip r:embed="rId8">
            <a:extLst>
              <a:ext uri="{28A0092B-C50C-407E-A947-70E740481C1C}">
                <a14:useLocalDpi xmlns:a14="http://schemas.microsoft.com/office/drawing/2010/main" val="0"/>
              </a:ext>
            </a:extLst>
          </a:blip>
          <a:srcRect/>
          <a:stretch>
            <a:fillRect/>
          </a:stretch>
        </p:blipFill>
        <p:spPr bwMode="auto">
          <a:xfrm>
            <a:off x="6496469" y="2092294"/>
            <a:ext cx="4619550" cy="3045938"/>
          </a:xfrm>
          <a:prstGeom prst="rect">
            <a:avLst/>
          </a:prstGeom>
          <a:noFill/>
          <a:ln>
            <a:noFill/>
          </a:ln>
        </p:spPr>
      </p:pic>
    </p:spTree>
    <p:extLst>
      <p:ext uri="{BB962C8B-B14F-4D97-AF65-F5344CB8AC3E}">
        <p14:creationId xmlns:p14="http://schemas.microsoft.com/office/powerpoint/2010/main" val="3971554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E4E853DB10B24F8B71E1DFBFDB1E6B" ma:contentTypeVersion="14" ma:contentTypeDescription="Create a new document." ma:contentTypeScope="" ma:versionID="e7eb9b523023f0dfb447268123859813">
  <xsd:schema xmlns:xsd="http://www.w3.org/2001/XMLSchema" xmlns:xs="http://www.w3.org/2001/XMLSchema" xmlns:p="http://schemas.microsoft.com/office/2006/metadata/properties" xmlns:ns3="a2e9671a-1747-42ae-90a0-f221e43ca48a" xmlns:ns4="f1338250-f45c-49bd-a98f-8be4a3025f38" targetNamespace="http://schemas.microsoft.com/office/2006/metadata/properties" ma:root="true" ma:fieldsID="e7b8542045de504a78afd6384f589627" ns3:_="" ns4:_="">
    <xsd:import namespace="a2e9671a-1747-42ae-90a0-f221e43ca48a"/>
    <xsd:import namespace="f1338250-f45c-49bd-a98f-8be4a3025f3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e9671a-1747-42ae-90a0-f221e43ca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338250-f45c-49bd-a98f-8be4a3025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CF7AA9-2B9C-4362-B5F2-E9FBCC31A983}">
  <ds:schemaRefs>
    <ds:schemaRef ds:uri="http://schemas.microsoft.com/sharepoint/v3/contenttype/forms"/>
  </ds:schemaRefs>
</ds:datastoreItem>
</file>

<file path=customXml/itemProps2.xml><?xml version="1.0" encoding="utf-8"?>
<ds:datastoreItem xmlns:ds="http://schemas.openxmlformats.org/officeDocument/2006/customXml" ds:itemID="{D3CAD810-276C-4FFD-9B17-DE33A09C01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e9671a-1747-42ae-90a0-f221e43ca48a"/>
    <ds:schemaRef ds:uri="f1338250-f45c-49bd-a98f-8be4a3025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A6A77D-3A7A-484C-A832-B382B5184457}">
  <ds:schemaRefs>
    <ds:schemaRef ds:uri="a2e9671a-1747-42ae-90a0-f221e43ca48a"/>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f1338250-f45c-49bd-a98f-8be4a3025f38"/>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517</TotalTime>
  <Words>1053</Words>
  <Application>Microsoft Office PowerPoint</Application>
  <PresentationFormat>Panorámica</PresentationFormat>
  <Paragraphs>89</Paragraphs>
  <Slides>17</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Calibri Light</vt:lpstr>
      <vt:lpstr>Office Theme</vt:lpstr>
      <vt:lpstr>Retos Actuales de la Enseñanza y el Ejercicio de la Revisoría Fiscal: Una aproximación desde la mirada de la Academia, la empresa y el Estado.</vt:lpstr>
      <vt:lpstr>La Revisoría Fiscal una Revisión Conceptual para su Ejercicio Profesional.   Viviana Paola Delgado Sánchez Joaquin Oswaldo Acosta Mora Luis German Zamora Alejo   Universidad Piloto de Colombia</vt:lpstr>
      <vt:lpstr>Presentación de PowerPoint</vt:lpstr>
      <vt:lpstr>La Formación Profesional    Desde su etimología, surge del latín “formatio, onis”, entendida como la acción y efecto de formar o formase, y en el sentido estricto,  como la preparación intelectual, moral o profesionalmente de una persona o grupo de personas, (RAE, 2023)  De tal de tal manera que esté es el compromiso intelectual desde el conocimiento, para las instituciones de educación superior en Colombia (IES)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PATRICIA ORTIZ VIAFARA</dc:creator>
  <cp:lastModifiedBy>OLGA LUCIA CARREÑO LEON</cp:lastModifiedBy>
  <cp:revision>450</cp:revision>
  <dcterms:created xsi:type="dcterms:W3CDTF">2021-10-11T21:38:16Z</dcterms:created>
  <dcterms:modified xsi:type="dcterms:W3CDTF">2023-05-10T19:50:24Z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0x010100E6E4E853DB10B24F8B71E1DFBFDB1E6B</vt:lpwstr>
  </property>
</Properties>
</file>