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7" r:id="rId5"/>
    <p:sldId id="283" r:id="rId6"/>
    <p:sldId id="285" r:id="rId7"/>
    <p:sldId id="286" r:id="rId8"/>
    <p:sldId id="287" r:id="rId9"/>
    <p:sldId id="288" r:id="rId10"/>
    <p:sldId id="289" r:id="rId11"/>
    <p:sldId id="290" r:id="rId12"/>
    <p:sldId id="261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5D8E0-7AA1-C64E-AC2F-30E41D1DC886}" type="datetimeFigureOut">
              <a:rPr lang="en-CO" smtClean="0"/>
              <a:t>05/06/2023</a:t>
            </a:fld>
            <a:endParaRPr lang="en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E63E3-00AE-3D44-AE36-9B67270C6546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06681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51561-583B-48F2-B1E7-8273E9FCBAA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4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E63E3-00AE-3D44-AE36-9B67270C6546}" type="slidenum">
              <a:rPr lang="en-CO" smtClean="0"/>
              <a:t>4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64798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6DB2-AD16-4C45-866C-EC7C8D8E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7C3F3-741D-8D4D-BE0B-F3B8314E2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0AFF4-7AEB-4749-AA73-2905D301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05/06/2023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785B7-8C9E-EB41-BACB-3E0980EDF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B7304-E027-F647-8CF0-3B2F9E03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25704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0790-B713-D643-B9E6-8C27AF7D4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6BB3CD-55F1-C942-A07E-2CB2AB0B6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AB2EB-53EC-F84D-88EF-0EF6E57F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05/06/2023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49BFE-E16E-9C43-8236-689F6549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FDFE4-A14A-8F4E-92CC-6BCEF52B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7482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A38BC-0F12-8B4F-BD22-1D8D568BA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99A36-32B5-3149-B07D-C6AC200AF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55F9D-E8D0-084B-B490-FF344163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05/06/2023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35C68-2EB6-6448-B574-9E0166F1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05A09-7D58-7F4B-B1AF-76C57A29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99134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50F3-C9B1-D349-B72C-B17B331D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D9BD6-FF0E-DA4A-9550-B2BB2AB0C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20F0F-6B01-2F4F-A644-B5DC10BA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05/06/2023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B57A0-5DE3-164A-9F47-6942457C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ACF61-7A1B-D74A-A272-6C0046DF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06965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FD95E-DDB4-0046-A577-1D0628D6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0D11F-C176-6E43-AE19-FD377257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1B026-E03D-0B40-8E39-D6DC06CE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05/06/2023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53B7F-248D-C24A-AB31-029BAB35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30F0A-9429-1C48-B174-64D95F30E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39016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701E-E8D1-8649-BDAE-63281330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85AF7-1CB2-6940-9FF0-F032E3CCA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3DCA7-DECD-1948-8D39-4153DF057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1EF05-0977-1C46-AD35-6576A5FC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05/06/2023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BC5ED-8463-F146-A185-E87C3C4E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A5DA5-4F2B-7D40-B239-003EC958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00127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FB2C-5D09-3D44-8146-0199A5AD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75EB2-1B17-674A-950F-13822243D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B13B4-D30D-564C-9A9B-62520F86D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39A6A-3625-0447-AD3E-4F9E4DB2F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5C1655-952E-F24F-B8F8-04383B2AE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54BC07-D501-9A48-813A-DE77F705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05/06/2023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87779-CEFC-CE44-839A-22B5BCB3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69778-D2A1-2C4C-B682-8CFABD10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19534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8A94-16B4-A74C-AD45-0169A4A8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5BB5C-137E-334F-9DC0-A2AD4508D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05/06/2023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A131D-526D-4F4C-98A3-C06E6077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8373F-8D90-6248-9E15-49E6E51C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6442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8A0B2-6859-194E-BAE3-4B898657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05/06/2023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9026C-2517-6440-BBA5-F0F54742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87D31-2248-3A4F-8A55-B8D893C5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50819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26EC-C95B-B04C-A141-BE119085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21432-35DC-E346-AE0F-4D6FD244B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AD203-4FF2-E84A-A1F2-84D47E256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E7FAF-3842-8246-9FD9-2E1B28EE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05/06/2023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1A3F-68B3-F542-8C4D-ECCDF2EB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5A977-3459-4945-A823-DDACCE31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60306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3607-25C0-DE49-B9A1-375AD9D7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77302-6714-BF40-A13D-B668E7E53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5CBBA-7191-104C-8F1E-B72CFC211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A1AF4-DD37-B341-B7B5-9149E4FEB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05/06/2023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2F7CC-1F7A-E148-B689-0BFDD5D5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BF661-3C0F-DD4C-B0CE-3996A87F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39319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5EC49-457A-2048-A008-D9DE4962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05BF1-C8FE-BE47-9B9D-AE72BF69B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64F07-CB26-9F45-B53A-2AA803230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1B375-3C73-9348-91BC-179B5180D88F}" type="datetimeFigureOut">
              <a:rPr lang="en-CO" smtClean="0"/>
              <a:t>05/06/2023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7DE95-B811-B94E-BA6E-F36223FD0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66426-3D50-F74E-ADEB-DC71308AF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33438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javeriana.edu.co/personales/hbermude/contrapartida/index1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wsanchezc1@ucentral.edu.c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sp>
        <p:nvSpPr>
          <p:cNvPr id="18" name="Título 17"/>
          <p:cNvSpPr>
            <a:spLocks noGrp="1"/>
          </p:cNvSpPr>
          <p:nvPr>
            <p:ph type="ctrTitle"/>
          </p:nvPr>
        </p:nvSpPr>
        <p:spPr>
          <a:xfrm>
            <a:off x="1683510" y="2237173"/>
            <a:ext cx="9144000" cy="2549964"/>
          </a:xfrm>
        </p:spPr>
        <p:txBody>
          <a:bodyPr>
            <a:noAutofit/>
          </a:bodyPr>
          <a:lstStyle/>
          <a:p>
            <a:r>
              <a:rPr lang="es-ES" sz="4400" b="1" dirty="0"/>
              <a:t>Retos Actuales de la Enseñanza y el Ejercicio de la Revisoría Fiscal: Una aproximación desde la mirada de la Academia, la empresa y el Estado.</a:t>
            </a:r>
            <a:endParaRPr lang="es-CO" sz="4400" b="1" dirty="0">
              <a:solidFill>
                <a:srgbClr val="009D48"/>
              </a:solidFill>
            </a:endParaRPr>
          </a:p>
        </p:txBody>
      </p: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F7380A5E-6D6F-8F46-98E7-12D687B2D5CB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pic>
        <p:nvPicPr>
          <p:cNvPr id="11" name="image1.jpeg">
            <a:extLst>
              <a:ext uri="{FF2B5EF4-FFF2-40B4-BE49-F238E27FC236}">
                <a16:creationId xmlns:a16="http://schemas.microsoft.com/office/drawing/2014/main" id="{DFA8054D-A75E-48F3-B660-F7B355D225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83989" r="81425" b="8282"/>
          <a:stretch/>
        </p:blipFill>
        <p:spPr bwMode="auto">
          <a:xfrm>
            <a:off x="2083933" y="6225265"/>
            <a:ext cx="1690927" cy="570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3888AF4-9378-4DCF-8D51-34CD6C730B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54974" r="76483"/>
          <a:stretch/>
        </p:blipFill>
        <p:spPr bwMode="auto">
          <a:xfrm>
            <a:off x="197239" y="6290898"/>
            <a:ext cx="1580149" cy="533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89FF966-190B-4397-86FA-849F81506D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0" t="6981" r="73030" b="50262"/>
          <a:stretch/>
        </p:blipFill>
        <p:spPr bwMode="auto">
          <a:xfrm>
            <a:off x="3710994" y="5517703"/>
            <a:ext cx="828993" cy="773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BA371FC-4A92-4F41-B52F-DC60D68A7D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2" t="5260" r="56876" b="57043"/>
          <a:stretch/>
        </p:blipFill>
        <p:spPr bwMode="auto">
          <a:xfrm>
            <a:off x="5939360" y="6167935"/>
            <a:ext cx="1353895" cy="586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1AD838B-73CE-4E28-8195-B70994843B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9" t="56108" r="56546" b="4442"/>
          <a:stretch/>
        </p:blipFill>
        <p:spPr bwMode="auto">
          <a:xfrm>
            <a:off x="8910102" y="6094744"/>
            <a:ext cx="663392" cy="663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8D43DCB-5AA0-42C8-8349-E27D159374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9" t="10520" r="44815" b="50029"/>
          <a:stretch/>
        </p:blipFill>
        <p:spPr bwMode="auto">
          <a:xfrm>
            <a:off x="7504918" y="6107619"/>
            <a:ext cx="1268924" cy="663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4540135-F092-4D3C-9E8A-706FBC0E84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6" t="52601" r="45805" b="1807"/>
          <a:stretch/>
        </p:blipFill>
        <p:spPr bwMode="auto">
          <a:xfrm>
            <a:off x="9785157" y="6052066"/>
            <a:ext cx="721005" cy="6807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90D63DC-01F0-4CAB-A9CB-50F844B1CA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5" t="7890" r="36884" b="52659"/>
          <a:stretch/>
        </p:blipFill>
        <p:spPr bwMode="auto">
          <a:xfrm>
            <a:off x="4718057" y="5569670"/>
            <a:ext cx="828992" cy="7763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2C0E019-401F-4DCE-87A0-977709673A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1" t="18410" r="22509" b="52659"/>
          <a:stretch/>
        </p:blipFill>
        <p:spPr bwMode="auto">
          <a:xfrm>
            <a:off x="4017423" y="6290898"/>
            <a:ext cx="1559747" cy="5993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FF626FE-D1B7-4C0D-B186-9B3B5D6C97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t="56116" r="25977" b="5318"/>
          <a:stretch/>
        </p:blipFill>
        <p:spPr bwMode="auto">
          <a:xfrm>
            <a:off x="10655599" y="6170309"/>
            <a:ext cx="1185005" cy="510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8EA8D2D-D809-43BB-ACD5-F7AB26EAA0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0" t="15781" r="3839" b="51782"/>
          <a:stretch/>
        </p:blipFill>
        <p:spPr bwMode="auto">
          <a:xfrm>
            <a:off x="197239" y="5569670"/>
            <a:ext cx="1950246" cy="627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159EEA7-8C52-4CE1-BAB1-27F174BB4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33" y="5595356"/>
            <a:ext cx="609096" cy="69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F52F5D7-4927-441D-98D1-6B9CE4667B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t="50847" r="66460"/>
          <a:stretch/>
        </p:blipFill>
        <p:spPr bwMode="auto">
          <a:xfrm>
            <a:off x="5726607" y="5524203"/>
            <a:ext cx="819910" cy="766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83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A567DB-8AF9-0916-251A-6C13AAB3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536" y="1371738"/>
            <a:ext cx="8019777" cy="633931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Playing with Two Legs Joe">
            <a:extLst>
              <a:ext uri="{FF2B5EF4-FFF2-40B4-BE49-F238E27FC236}">
                <a16:creationId xmlns:a16="http://schemas.microsoft.com/office/drawing/2014/main" id="{2457F6F8-B0B3-CFA7-7FC1-521AFB869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7" y="1630414"/>
            <a:ext cx="4932110" cy="385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SNEY XD CANAL, SERIES, JUEGOS, ANIME, CARTOONS,: ISLA DE MUTANTES">
            <a:extLst>
              <a:ext uri="{FF2B5EF4-FFF2-40B4-BE49-F238E27FC236}">
                <a16:creationId xmlns:a16="http://schemas.microsoft.com/office/drawing/2014/main" id="{5A87CDFC-2DAF-73DB-8702-D6AAF24D0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54" y="2447790"/>
            <a:ext cx="4960886" cy="339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FC1433-DD05-A2BC-3EB4-08F9B76D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814" y="2789152"/>
            <a:ext cx="4955425" cy="65393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¿Para qué sirve?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Herramientas Mecánicas más utilizadas">
            <a:extLst>
              <a:ext uri="{FF2B5EF4-FFF2-40B4-BE49-F238E27FC236}">
                <a16:creationId xmlns:a16="http://schemas.microsoft.com/office/drawing/2014/main" id="{A451787A-68F3-85B4-7F36-C9BCBA4BE0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2" y="1400129"/>
            <a:ext cx="5679953" cy="410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4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6414A3-664D-9E16-DB9A-4E243EC1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9" y="3088727"/>
            <a:ext cx="5006621" cy="78693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las empresas tienen revisoría fiscal?</a:t>
            </a:r>
            <a:b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Marcador de contenido 3">
            <a:extLst>
              <a:ext uri="{FF2B5EF4-FFF2-40B4-BE49-F238E27FC236}">
                <a16:creationId xmlns:a16="http://schemas.microsoft.com/office/drawing/2014/main" id="{BA2805F3-A419-2BC1-D08C-6C7943697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b="6666"/>
          <a:stretch/>
        </p:blipFill>
        <p:spPr>
          <a:xfrm>
            <a:off x="4312391" y="1455941"/>
            <a:ext cx="7534791" cy="405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1A3150-FF2B-15DD-ECD5-36114D5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29" y="1414081"/>
            <a:ext cx="9774733" cy="820189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 se enseña en revisoría fiscal desde 1.971?</a:t>
            </a:r>
            <a:b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BA1CBB-96F7-65FD-BFF8-87F7AF04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090" y="2239866"/>
            <a:ext cx="6864833" cy="3199791"/>
          </a:xfrm>
        </p:spPr>
        <p:txBody>
          <a:bodyPr>
            <a:normAutofit fontScale="85000" lnSpcReduction="20000"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¿…?</a:t>
            </a:r>
          </a:p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¡…!</a:t>
            </a:r>
          </a:p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1960 – 1971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(en el pregrado comenzó a enseñarse auditoría financiera)</a:t>
            </a:r>
          </a:p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1971 – 1990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(en la década del 80 comienza la primera especialización)</a:t>
            </a:r>
          </a:p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1990 – 2023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(nuevos programas, viejas enseñanzas y prácticas con estándares)</a:t>
            </a:r>
          </a:p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Pssss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(que no se escuche)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C302170-B4A8-44C6-A0AC-CA79EBA24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3467"/>
              </p:ext>
            </p:extLst>
          </p:nvPr>
        </p:nvGraphicFramePr>
        <p:xfrm>
          <a:off x="1376039" y="1283089"/>
          <a:ext cx="9676659" cy="416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7" imgW="8334360" imgH="5029200" progId="Paint.Picture">
                  <p:embed/>
                </p:oleObj>
              </mc:Choice>
              <mc:Fallback>
                <p:oleObj name="Imagen de mapa de bits" r:id="rId7" imgW="8334360" imgH="5029200" progId="Paint.Picture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6039" y="1283089"/>
                        <a:ext cx="9676659" cy="4167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083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FC1CF4-8D6E-0891-532C-5C9BF5F8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29" y="1446543"/>
            <a:ext cx="8596668" cy="73706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¿Se puede enseñar revisoría fiscal?</a:t>
            </a:r>
            <a:b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36B4AC-987B-FDAB-80F2-9F9996D2A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739" y="1953125"/>
            <a:ext cx="7755920" cy="38485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Lo cierto es que la Universidad no puede dirigir sus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esfuerzos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a preparar para un cargo, cualquiera sea su alcance. </a:t>
            </a:r>
            <a:r>
              <a:rPr lang="es-CO" sz="2800" u="sng" dirty="0">
                <a:latin typeface="Arial" panose="020B0604020202020204" pitchFamily="34" charset="0"/>
                <a:cs typeface="Arial" panose="020B0604020202020204" pitchFamily="34" charset="0"/>
              </a:rPr>
              <a:t>Hay que preparar para tareas, las cuales pueden ser ejercidas desde distintas posiciones y con diferentes enfoques. Formar para ejercer control habilitará para desarrollar múltiples cargos, incluida la revisoría fiscal.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En cambio, formar revisores fiscales seguramente generaría un cuerpo profesional especializado, amarrado a la suerte de la institución, sin solucionar otras facetas de la problemática. </a:t>
            </a:r>
            <a:r>
              <a:rPr lang="es-CO" dirty="0"/>
              <a:t>Bermúdez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6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7EE6542-95DB-F7A7-EB23-2D32CB156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337" y="3287947"/>
            <a:ext cx="5563668" cy="62068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la revisoría fiscal? 1. Normas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6643273-C5E3-B2E4-FA80-8BAB7B50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988" y="1340740"/>
            <a:ext cx="9397396" cy="471132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7"/>
              </a:rPr>
              <a:t>https://www.javeriana.edu.co/personales/hbermude/contrapartida/index1.htm</a:t>
            </a:r>
            <a:r>
              <a:rPr lang="en-US" dirty="0"/>
              <a:t> </a:t>
            </a:r>
            <a:r>
              <a:rPr lang="es-ES" dirty="0"/>
              <a:t>1055</a:t>
            </a:r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9" name="27 Grupo">
            <a:extLst>
              <a:ext uri="{FF2B5EF4-FFF2-40B4-BE49-F238E27FC236}">
                <a16:creationId xmlns:a16="http://schemas.microsoft.com/office/drawing/2014/main" id="{DC32E0D7-0C73-AB9D-A84F-A0657F783AF5}"/>
              </a:ext>
            </a:extLst>
          </p:cNvPr>
          <p:cNvGrpSpPr/>
          <p:nvPr/>
        </p:nvGrpSpPr>
        <p:grpSpPr>
          <a:xfrm>
            <a:off x="5297872" y="1735370"/>
            <a:ext cx="5087389" cy="4206240"/>
            <a:chOff x="0" y="0"/>
            <a:chExt cx="2826385" cy="2171700"/>
          </a:xfrm>
        </p:grpSpPr>
        <p:cxnSp>
          <p:nvCxnSpPr>
            <p:cNvPr id="11" name="12 Conector recto">
              <a:extLst>
                <a:ext uri="{FF2B5EF4-FFF2-40B4-BE49-F238E27FC236}">
                  <a16:creationId xmlns:a16="http://schemas.microsoft.com/office/drawing/2014/main" id="{FCDD86EA-5C21-F643-C0B4-386093DA27EC}"/>
                </a:ext>
              </a:extLst>
            </p:cNvPr>
            <p:cNvCxnSpPr/>
            <p:nvPr/>
          </p:nvCxnSpPr>
          <p:spPr>
            <a:xfrm>
              <a:off x="2543175" y="1114425"/>
              <a:ext cx="0" cy="6762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16 Grupo">
              <a:extLst>
                <a:ext uri="{FF2B5EF4-FFF2-40B4-BE49-F238E27FC236}">
                  <a16:creationId xmlns:a16="http://schemas.microsoft.com/office/drawing/2014/main" id="{7266C1D1-4E8A-516A-AC76-C050D0F582BC}"/>
                </a:ext>
              </a:extLst>
            </p:cNvPr>
            <p:cNvGrpSpPr/>
            <p:nvPr/>
          </p:nvGrpSpPr>
          <p:grpSpPr>
            <a:xfrm>
              <a:off x="0" y="0"/>
              <a:ext cx="2826385" cy="2171700"/>
              <a:chOff x="0" y="0"/>
              <a:chExt cx="2826385" cy="2171700"/>
            </a:xfrm>
          </p:grpSpPr>
          <p:cxnSp>
            <p:nvCxnSpPr>
              <p:cNvPr id="28" name="2 Conector recto">
                <a:extLst>
                  <a:ext uri="{FF2B5EF4-FFF2-40B4-BE49-F238E27FC236}">
                    <a16:creationId xmlns:a16="http://schemas.microsoft.com/office/drawing/2014/main" id="{EA1FA4B1-5262-FF30-5BE5-62D700723B4B}"/>
                  </a:ext>
                </a:extLst>
              </p:cNvPr>
              <p:cNvCxnSpPr/>
              <p:nvPr/>
            </p:nvCxnSpPr>
            <p:spPr>
              <a:xfrm>
                <a:off x="1390650" y="0"/>
                <a:ext cx="0" cy="8286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3 Cuadro de texto">
                <a:extLst>
                  <a:ext uri="{FF2B5EF4-FFF2-40B4-BE49-F238E27FC236}">
                    <a16:creationId xmlns:a16="http://schemas.microsoft.com/office/drawing/2014/main" id="{863C14B3-88FE-83F9-70B7-E5F24310DC76}"/>
                  </a:ext>
                </a:extLst>
              </p:cNvPr>
              <p:cNvSpPr txBox="1"/>
              <p:nvPr/>
            </p:nvSpPr>
            <p:spPr>
              <a:xfrm>
                <a:off x="847725" y="828675"/>
                <a:ext cx="1102360" cy="62865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CO" sz="2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REVISORIA</a:t>
                </a:r>
                <a:endPara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CO" sz="2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FISCAL</a:t>
                </a:r>
                <a:endPara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0" name="4 Conector recto">
                <a:extLst>
                  <a:ext uri="{FF2B5EF4-FFF2-40B4-BE49-F238E27FC236}">
                    <a16:creationId xmlns:a16="http://schemas.microsoft.com/office/drawing/2014/main" id="{8DCCA89F-4326-D612-79B7-9DDB9D1FCF5F}"/>
                  </a:ext>
                </a:extLst>
              </p:cNvPr>
              <p:cNvCxnSpPr/>
              <p:nvPr/>
            </p:nvCxnSpPr>
            <p:spPr>
              <a:xfrm>
                <a:off x="0" y="1114425"/>
                <a:ext cx="84772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5 Conector recto">
                <a:extLst>
                  <a:ext uri="{FF2B5EF4-FFF2-40B4-BE49-F238E27FC236}">
                    <a16:creationId xmlns:a16="http://schemas.microsoft.com/office/drawing/2014/main" id="{35A47326-8F0C-8B7B-43BC-53E57BBBE44D}"/>
                  </a:ext>
                </a:extLst>
              </p:cNvPr>
              <p:cNvCxnSpPr/>
              <p:nvPr/>
            </p:nvCxnSpPr>
            <p:spPr>
              <a:xfrm flipH="1">
                <a:off x="180975" y="1114425"/>
                <a:ext cx="5080" cy="10572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7 Conector recto">
                <a:extLst>
                  <a:ext uri="{FF2B5EF4-FFF2-40B4-BE49-F238E27FC236}">
                    <a16:creationId xmlns:a16="http://schemas.microsoft.com/office/drawing/2014/main" id="{B4E3D097-21FA-3E10-C888-D82EA595B5E0}"/>
                  </a:ext>
                </a:extLst>
              </p:cNvPr>
              <p:cNvCxnSpPr/>
              <p:nvPr/>
            </p:nvCxnSpPr>
            <p:spPr>
              <a:xfrm>
                <a:off x="0" y="1352550"/>
                <a:ext cx="187960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8 Conector recto">
                <a:extLst>
                  <a:ext uri="{FF2B5EF4-FFF2-40B4-BE49-F238E27FC236}">
                    <a16:creationId xmlns:a16="http://schemas.microsoft.com/office/drawing/2014/main" id="{BF512C41-B92A-A3B9-A918-F200B47493DC}"/>
                  </a:ext>
                </a:extLst>
              </p:cNvPr>
              <p:cNvCxnSpPr/>
              <p:nvPr/>
            </p:nvCxnSpPr>
            <p:spPr>
              <a:xfrm>
                <a:off x="0" y="1609725"/>
                <a:ext cx="1905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9 Conector recto">
                <a:extLst>
                  <a:ext uri="{FF2B5EF4-FFF2-40B4-BE49-F238E27FC236}">
                    <a16:creationId xmlns:a16="http://schemas.microsoft.com/office/drawing/2014/main" id="{A4E6B682-33DC-6774-DB39-5A12E05BC95E}"/>
                  </a:ext>
                </a:extLst>
              </p:cNvPr>
              <p:cNvCxnSpPr/>
              <p:nvPr/>
            </p:nvCxnSpPr>
            <p:spPr>
              <a:xfrm>
                <a:off x="0" y="1790700"/>
                <a:ext cx="1905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10 Conector recto">
                <a:extLst>
                  <a:ext uri="{FF2B5EF4-FFF2-40B4-BE49-F238E27FC236}">
                    <a16:creationId xmlns:a16="http://schemas.microsoft.com/office/drawing/2014/main" id="{4A799EC2-E6BB-1567-7C22-3DF19B7ADFF7}"/>
                  </a:ext>
                </a:extLst>
              </p:cNvPr>
              <p:cNvCxnSpPr/>
              <p:nvPr/>
            </p:nvCxnSpPr>
            <p:spPr>
              <a:xfrm>
                <a:off x="0" y="2009775"/>
                <a:ext cx="18542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11 Conector recto">
                <a:extLst>
                  <a:ext uri="{FF2B5EF4-FFF2-40B4-BE49-F238E27FC236}">
                    <a16:creationId xmlns:a16="http://schemas.microsoft.com/office/drawing/2014/main" id="{D4C56226-851F-A41C-8766-4FA23A05ED46}"/>
                  </a:ext>
                </a:extLst>
              </p:cNvPr>
              <p:cNvCxnSpPr/>
              <p:nvPr/>
            </p:nvCxnSpPr>
            <p:spPr>
              <a:xfrm>
                <a:off x="1952625" y="1114425"/>
                <a:ext cx="84772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14 Conector recto">
                <a:extLst>
                  <a:ext uri="{FF2B5EF4-FFF2-40B4-BE49-F238E27FC236}">
                    <a16:creationId xmlns:a16="http://schemas.microsoft.com/office/drawing/2014/main" id="{34E30AEF-6F3A-6EAE-1319-32E46C338B2F}"/>
                  </a:ext>
                </a:extLst>
              </p:cNvPr>
              <p:cNvCxnSpPr/>
              <p:nvPr/>
            </p:nvCxnSpPr>
            <p:spPr>
              <a:xfrm>
                <a:off x="2543175" y="1352550"/>
                <a:ext cx="2832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15 Conector recto">
                <a:extLst>
                  <a:ext uri="{FF2B5EF4-FFF2-40B4-BE49-F238E27FC236}">
                    <a16:creationId xmlns:a16="http://schemas.microsoft.com/office/drawing/2014/main" id="{81DF1037-4345-9694-6FDC-2415E8D04430}"/>
                  </a:ext>
                </a:extLst>
              </p:cNvPr>
              <p:cNvCxnSpPr/>
              <p:nvPr/>
            </p:nvCxnSpPr>
            <p:spPr>
              <a:xfrm>
                <a:off x="2543175" y="1562100"/>
                <a:ext cx="2832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730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71" name="Título 1">
            <a:extLst>
              <a:ext uri="{FF2B5EF4-FFF2-40B4-BE49-F238E27FC236}">
                <a16:creationId xmlns:a16="http://schemas.microsoft.com/office/drawing/2014/main" id="{C11FAD17-7E82-D0A5-7225-DB125CD5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9392" y="1744577"/>
            <a:ext cx="4843003" cy="72043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¿Qué es la revisoría fiscal? 2. Interpretaciones</a:t>
            </a:r>
            <a:endParaRPr lang="en-US" dirty="0"/>
          </a:p>
        </p:txBody>
      </p:sp>
      <p:sp>
        <p:nvSpPr>
          <p:cNvPr id="72" name="6 Cuadro de texto">
            <a:extLst>
              <a:ext uri="{FF2B5EF4-FFF2-40B4-BE49-F238E27FC236}">
                <a16:creationId xmlns:a16="http://schemas.microsoft.com/office/drawing/2014/main" id="{21074E15-F6AF-C521-6646-A2AE51C2FB0F}"/>
              </a:ext>
            </a:extLst>
          </p:cNvPr>
          <p:cNvSpPr txBox="1"/>
          <p:nvPr/>
        </p:nvSpPr>
        <p:spPr>
          <a:xfrm>
            <a:off x="4965969" y="2637485"/>
            <a:ext cx="1555115" cy="112395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Escuela latina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Estado intervencionista.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Control.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Interés público.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Poderes/intereses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3" name="27 Grupo">
            <a:extLst>
              <a:ext uri="{FF2B5EF4-FFF2-40B4-BE49-F238E27FC236}">
                <a16:creationId xmlns:a16="http://schemas.microsoft.com/office/drawing/2014/main" id="{777C2330-6F21-2F8B-FC9E-48D1CA7C81A9}"/>
              </a:ext>
            </a:extLst>
          </p:cNvPr>
          <p:cNvGrpSpPr/>
          <p:nvPr/>
        </p:nvGrpSpPr>
        <p:grpSpPr>
          <a:xfrm>
            <a:off x="6428374" y="1561421"/>
            <a:ext cx="2826385" cy="2171700"/>
            <a:chOff x="0" y="0"/>
            <a:chExt cx="2826385" cy="2171700"/>
          </a:xfrm>
        </p:grpSpPr>
        <p:cxnSp>
          <p:nvCxnSpPr>
            <p:cNvPr id="74" name="12 Conector recto">
              <a:extLst>
                <a:ext uri="{FF2B5EF4-FFF2-40B4-BE49-F238E27FC236}">
                  <a16:creationId xmlns:a16="http://schemas.microsoft.com/office/drawing/2014/main" id="{C370419C-3DD6-60E5-B11F-C1D67064BC42}"/>
                </a:ext>
              </a:extLst>
            </p:cNvPr>
            <p:cNvCxnSpPr/>
            <p:nvPr/>
          </p:nvCxnSpPr>
          <p:spPr>
            <a:xfrm>
              <a:off x="2543175" y="1114425"/>
              <a:ext cx="0" cy="67627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grpSp>
          <p:nvGrpSpPr>
            <p:cNvPr id="75" name="16 Grupo">
              <a:extLst>
                <a:ext uri="{FF2B5EF4-FFF2-40B4-BE49-F238E27FC236}">
                  <a16:creationId xmlns:a16="http://schemas.microsoft.com/office/drawing/2014/main" id="{B3F9D85C-51AC-65B7-8BD4-A079B87DDB1A}"/>
                </a:ext>
              </a:extLst>
            </p:cNvPr>
            <p:cNvGrpSpPr/>
            <p:nvPr/>
          </p:nvGrpSpPr>
          <p:grpSpPr>
            <a:xfrm>
              <a:off x="0" y="0"/>
              <a:ext cx="2826385" cy="2171700"/>
              <a:chOff x="0" y="0"/>
              <a:chExt cx="2826385" cy="2171700"/>
            </a:xfrm>
          </p:grpSpPr>
          <p:cxnSp>
            <p:nvCxnSpPr>
              <p:cNvPr id="76" name="2 Conector recto">
                <a:extLst>
                  <a:ext uri="{FF2B5EF4-FFF2-40B4-BE49-F238E27FC236}">
                    <a16:creationId xmlns:a16="http://schemas.microsoft.com/office/drawing/2014/main" id="{479BD261-57C3-2A2E-05FF-E9126D2CEB61}"/>
                  </a:ext>
                </a:extLst>
              </p:cNvPr>
              <p:cNvCxnSpPr/>
              <p:nvPr/>
            </p:nvCxnSpPr>
            <p:spPr>
              <a:xfrm>
                <a:off x="1390650" y="0"/>
                <a:ext cx="0" cy="82867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77" name="3 Cuadro de texto">
                <a:extLst>
                  <a:ext uri="{FF2B5EF4-FFF2-40B4-BE49-F238E27FC236}">
                    <a16:creationId xmlns:a16="http://schemas.microsoft.com/office/drawing/2014/main" id="{32073EDB-9BCD-8AC3-E509-02C95EC11208}"/>
                  </a:ext>
                </a:extLst>
              </p:cNvPr>
              <p:cNvSpPr txBox="1"/>
              <p:nvPr/>
            </p:nvSpPr>
            <p:spPr>
              <a:xfrm>
                <a:off x="847725" y="828675"/>
                <a:ext cx="1102360" cy="62865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REVISORIA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FISCAL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8" name="4 Conector recto">
                <a:extLst>
                  <a:ext uri="{FF2B5EF4-FFF2-40B4-BE49-F238E27FC236}">
                    <a16:creationId xmlns:a16="http://schemas.microsoft.com/office/drawing/2014/main" id="{BDD654B6-4641-0FC2-4CBC-A6DE612840E2}"/>
                  </a:ext>
                </a:extLst>
              </p:cNvPr>
              <p:cNvCxnSpPr/>
              <p:nvPr/>
            </p:nvCxnSpPr>
            <p:spPr>
              <a:xfrm>
                <a:off x="0" y="1114425"/>
                <a:ext cx="847725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79" name="5 Conector recto">
                <a:extLst>
                  <a:ext uri="{FF2B5EF4-FFF2-40B4-BE49-F238E27FC236}">
                    <a16:creationId xmlns:a16="http://schemas.microsoft.com/office/drawing/2014/main" id="{B411E1B2-EB74-309B-20A5-D056C7262E89}"/>
                  </a:ext>
                </a:extLst>
              </p:cNvPr>
              <p:cNvCxnSpPr/>
              <p:nvPr/>
            </p:nvCxnSpPr>
            <p:spPr>
              <a:xfrm flipH="1">
                <a:off x="180975" y="1114425"/>
                <a:ext cx="5080" cy="105727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80" name="7 Conector recto">
                <a:extLst>
                  <a:ext uri="{FF2B5EF4-FFF2-40B4-BE49-F238E27FC236}">
                    <a16:creationId xmlns:a16="http://schemas.microsoft.com/office/drawing/2014/main" id="{B752913F-5770-E947-3A42-BA5E65AF38F9}"/>
                  </a:ext>
                </a:extLst>
              </p:cNvPr>
              <p:cNvCxnSpPr/>
              <p:nvPr/>
            </p:nvCxnSpPr>
            <p:spPr>
              <a:xfrm>
                <a:off x="0" y="1352550"/>
                <a:ext cx="187960" cy="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81" name="8 Conector recto">
                <a:extLst>
                  <a:ext uri="{FF2B5EF4-FFF2-40B4-BE49-F238E27FC236}">
                    <a16:creationId xmlns:a16="http://schemas.microsoft.com/office/drawing/2014/main" id="{AD073DAD-9394-243C-990F-9FDEA2DA1E77}"/>
                  </a:ext>
                </a:extLst>
              </p:cNvPr>
              <p:cNvCxnSpPr/>
              <p:nvPr/>
            </p:nvCxnSpPr>
            <p:spPr>
              <a:xfrm>
                <a:off x="0" y="1609725"/>
                <a:ext cx="1905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82" name="9 Conector recto">
                <a:extLst>
                  <a:ext uri="{FF2B5EF4-FFF2-40B4-BE49-F238E27FC236}">
                    <a16:creationId xmlns:a16="http://schemas.microsoft.com/office/drawing/2014/main" id="{77966326-5EF1-D3F3-0F9E-B510C28678B4}"/>
                  </a:ext>
                </a:extLst>
              </p:cNvPr>
              <p:cNvCxnSpPr/>
              <p:nvPr/>
            </p:nvCxnSpPr>
            <p:spPr>
              <a:xfrm>
                <a:off x="0" y="1790700"/>
                <a:ext cx="1905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83" name="10 Conector recto">
                <a:extLst>
                  <a:ext uri="{FF2B5EF4-FFF2-40B4-BE49-F238E27FC236}">
                    <a16:creationId xmlns:a16="http://schemas.microsoft.com/office/drawing/2014/main" id="{6D3EDE46-2CF4-0E66-66A0-253BD87A2CF4}"/>
                  </a:ext>
                </a:extLst>
              </p:cNvPr>
              <p:cNvCxnSpPr/>
              <p:nvPr/>
            </p:nvCxnSpPr>
            <p:spPr>
              <a:xfrm>
                <a:off x="0" y="2009775"/>
                <a:ext cx="18542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84" name="11 Conector recto">
                <a:extLst>
                  <a:ext uri="{FF2B5EF4-FFF2-40B4-BE49-F238E27FC236}">
                    <a16:creationId xmlns:a16="http://schemas.microsoft.com/office/drawing/2014/main" id="{C6A77AC4-87DB-B275-048D-F47CBA7E7939}"/>
                  </a:ext>
                </a:extLst>
              </p:cNvPr>
              <p:cNvCxnSpPr/>
              <p:nvPr/>
            </p:nvCxnSpPr>
            <p:spPr>
              <a:xfrm>
                <a:off x="1952625" y="1114425"/>
                <a:ext cx="847725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85" name="14 Conector recto">
                <a:extLst>
                  <a:ext uri="{FF2B5EF4-FFF2-40B4-BE49-F238E27FC236}">
                    <a16:creationId xmlns:a16="http://schemas.microsoft.com/office/drawing/2014/main" id="{FC69CD26-29AE-5ABC-AD44-9734C36ECFD2}"/>
                  </a:ext>
                </a:extLst>
              </p:cNvPr>
              <p:cNvCxnSpPr/>
              <p:nvPr/>
            </p:nvCxnSpPr>
            <p:spPr>
              <a:xfrm>
                <a:off x="2543175" y="1352550"/>
                <a:ext cx="28321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86" name="15 Conector recto">
                <a:extLst>
                  <a:ext uri="{FF2B5EF4-FFF2-40B4-BE49-F238E27FC236}">
                    <a16:creationId xmlns:a16="http://schemas.microsoft.com/office/drawing/2014/main" id="{3E33EE16-8D80-8B33-87D7-42E794472FD3}"/>
                  </a:ext>
                </a:extLst>
              </p:cNvPr>
              <p:cNvCxnSpPr/>
              <p:nvPr/>
            </p:nvCxnSpPr>
            <p:spPr>
              <a:xfrm>
                <a:off x="2543175" y="1562100"/>
                <a:ext cx="28321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</p:grpSp>
      </p:grpSp>
      <p:grpSp>
        <p:nvGrpSpPr>
          <p:cNvPr id="87" name="26 Grupo">
            <a:extLst>
              <a:ext uri="{FF2B5EF4-FFF2-40B4-BE49-F238E27FC236}">
                <a16:creationId xmlns:a16="http://schemas.microsoft.com/office/drawing/2014/main" id="{14F2F585-5A1B-E651-DFDF-C8AB3A94469A}"/>
              </a:ext>
            </a:extLst>
          </p:cNvPr>
          <p:cNvGrpSpPr/>
          <p:nvPr/>
        </p:nvGrpSpPr>
        <p:grpSpPr>
          <a:xfrm>
            <a:off x="5068763" y="1435511"/>
            <a:ext cx="5220763" cy="3986978"/>
            <a:chOff x="0" y="0"/>
            <a:chExt cx="4749165" cy="4352925"/>
          </a:xfrm>
        </p:grpSpPr>
        <p:sp>
          <p:nvSpPr>
            <p:cNvPr id="88" name="1 Cuadro de texto">
              <a:extLst>
                <a:ext uri="{FF2B5EF4-FFF2-40B4-BE49-F238E27FC236}">
                  <a16:creationId xmlns:a16="http://schemas.microsoft.com/office/drawing/2014/main" id="{1F1E4472-4359-AB12-CA2F-AC9DF1D031EB}"/>
                </a:ext>
              </a:extLst>
            </p:cNvPr>
            <p:cNvSpPr txBox="1"/>
            <p:nvPr/>
          </p:nvSpPr>
          <p:spPr>
            <a:xfrm>
              <a:off x="1076325" y="0"/>
              <a:ext cx="2826385" cy="31432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Institución</a:t>
              </a:r>
              <a:r>
                <a:rPr kumimoji="0" lang="es-CO" sz="14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de control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9" name="17 Conector recto">
              <a:extLst>
                <a:ext uri="{FF2B5EF4-FFF2-40B4-BE49-F238E27FC236}">
                  <a16:creationId xmlns:a16="http://schemas.microsoft.com/office/drawing/2014/main" id="{8CA5820E-4824-A54A-428D-46EEF9A10E78}"/>
                </a:ext>
              </a:extLst>
            </p:cNvPr>
            <p:cNvCxnSpPr/>
            <p:nvPr/>
          </p:nvCxnSpPr>
          <p:spPr>
            <a:xfrm>
              <a:off x="2466975" y="1781175"/>
              <a:ext cx="0" cy="14573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90" name="18 Conector recto">
              <a:extLst>
                <a:ext uri="{FF2B5EF4-FFF2-40B4-BE49-F238E27FC236}">
                  <a16:creationId xmlns:a16="http://schemas.microsoft.com/office/drawing/2014/main" id="{F5EF8B5A-7FCE-63C8-5336-309ABFC56F8A}"/>
                </a:ext>
              </a:extLst>
            </p:cNvPr>
            <p:cNvCxnSpPr/>
            <p:nvPr/>
          </p:nvCxnSpPr>
          <p:spPr>
            <a:xfrm>
              <a:off x="428625" y="2952750"/>
              <a:ext cx="391477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91" name="19 Conector recto">
              <a:extLst>
                <a:ext uri="{FF2B5EF4-FFF2-40B4-BE49-F238E27FC236}">
                  <a16:creationId xmlns:a16="http://schemas.microsoft.com/office/drawing/2014/main" id="{B4EDA68F-C321-CDD9-DEF3-1710946284DA}"/>
                </a:ext>
              </a:extLst>
            </p:cNvPr>
            <p:cNvCxnSpPr/>
            <p:nvPr/>
          </p:nvCxnSpPr>
          <p:spPr>
            <a:xfrm>
              <a:off x="428625" y="2952750"/>
              <a:ext cx="0" cy="2857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92" name="20 Conector recto">
              <a:extLst>
                <a:ext uri="{FF2B5EF4-FFF2-40B4-BE49-F238E27FC236}">
                  <a16:creationId xmlns:a16="http://schemas.microsoft.com/office/drawing/2014/main" id="{E0EDBD1A-1A03-CE65-6B65-AD20C9F32E5A}"/>
                </a:ext>
              </a:extLst>
            </p:cNvPr>
            <p:cNvCxnSpPr/>
            <p:nvPr/>
          </p:nvCxnSpPr>
          <p:spPr>
            <a:xfrm>
              <a:off x="1362075" y="2952750"/>
              <a:ext cx="0" cy="98107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93" name="21 Conector recto">
              <a:extLst>
                <a:ext uri="{FF2B5EF4-FFF2-40B4-BE49-F238E27FC236}">
                  <a16:creationId xmlns:a16="http://schemas.microsoft.com/office/drawing/2014/main" id="{B4F05B23-490F-9AC0-7510-E52642011964}"/>
                </a:ext>
              </a:extLst>
            </p:cNvPr>
            <p:cNvCxnSpPr/>
            <p:nvPr/>
          </p:nvCxnSpPr>
          <p:spPr>
            <a:xfrm>
              <a:off x="4343400" y="2952750"/>
              <a:ext cx="0" cy="2857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94" name="22 Cuadro de texto">
              <a:extLst>
                <a:ext uri="{FF2B5EF4-FFF2-40B4-BE49-F238E27FC236}">
                  <a16:creationId xmlns:a16="http://schemas.microsoft.com/office/drawing/2014/main" id="{3731D73E-E634-37DA-0EDE-F0B92A8D1A44}"/>
                </a:ext>
              </a:extLst>
            </p:cNvPr>
            <p:cNvSpPr txBox="1"/>
            <p:nvPr/>
          </p:nvSpPr>
          <p:spPr>
            <a:xfrm>
              <a:off x="0" y="3238500"/>
              <a:ext cx="786765" cy="4191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Control de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Estrategia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23 Cuadro de texto">
              <a:extLst>
                <a:ext uri="{FF2B5EF4-FFF2-40B4-BE49-F238E27FC236}">
                  <a16:creationId xmlns:a16="http://schemas.microsoft.com/office/drawing/2014/main" id="{15294E37-BB4F-F8AC-B15E-7E3F95E4D526}"/>
                </a:ext>
              </a:extLst>
            </p:cNvPr>
            <p:cNvSpPr txBox="1"/>
            <p:nvPr/>
          </p:nvSpPr>
          <p:spPr>
            <a:xfrm>
              <a:off x="2066925" y="3238500"/>
              <a:ext cx="782320" cy="4191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Control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Financiero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24 Cuadro de texto">
              <a:extLst>
                <a:ext uri="{FF2B5EF4-FFF2-40B4-BE49-F238E27FC236}">
                  <a16:creationId xmlns:a16="http://schemas.microsoft.com/office/drawing/2014/main" id="{EBDC25D0-B24D-22A5-B01E-5A263B4FEFEF}"/>
                </a:ext>
              </a:extLst>
            </p:cNvPr>
            <p:cNvSpPr txBox="1"/>
            <p:nvPr/>
          </p:nvSpPr>
          <p:spPr>
            <a:xfrm>
              <a:off x="3962400" y="3238500"/>
              <a:ext cx="786765" cy="4191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Control de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Gestión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25 Cuadro de texto">
              <a:extLst>
                <a:ext uri="{FF2B5EF4-FFF2-40B4-BE49-F238E27FC236}">
                  <a16:creationId xmlns:a16="http://schemas.microsoft.com/office/drawing/2014/main" id="{90F8B119-75EB-43C6-1310-8B2FCDE7FEA4}"/>
                </a:ext>
              </a:extLst>
            </p:cNvPr>
            <p:cNvSpPr txBox="1"/>
            <p:nvPr/>
          </p:nvSpPr>
          <p:spPr>
            <a:xfrm>
              <a:off x="942975" y="3933825"/>
              <a:ext cx="1005205" cy="4191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Evaluación del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SCI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66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CDB6AE-143B-9A1E-8517-1A9D3568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28" y="1235575"/>
            <a:ext cx="9265270" cy="708064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la revisoría fiscal? 3. Teoría, Realidad, prospectiva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D57526-7A4A-2C6A-4ED9-98AC81431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4991" y="1785256"/>
            <a:ext cx="6146099" cy="384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0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57C66D-D75B-E165-2B57-68E7B072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25" y="1306307"/>
            <a:ext cx="8101592" cy="525449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Didáctica expresiva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B6E236-12F2-535A-AE6F-8623CE42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456" y="1664374"/>
            <a:ext cx="10278359" cy="4278655"/>
          </a:xfrm>
        </p:spPr>
        <p:txBody>
          <a:bodyPr/>
          <a:lstStyle/>
          <a:p>
            <a:pPr marL="0" indent="0" algn="ctr">
              <a:buNone/>
            </a:pPr>
            <a:r>
              <a:rPr lang="es-E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se requiere para poder proponer?</a:t>
            </a:r>
          </a:p>
          <a:p>
            <a:pPr marL="0" indent="0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¿Qué enseñar para que un CP califique la razonabilidad de unos EE.FF.?</a:t>
            </a:r>
          </a:p>
          <a:p>
            <a:pPr marL="0" indent="0">
              <a:buNone/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¡Qué enseñar (aprender) para formar en una Revisoría Fiscal contemporánea!</a:t>
            </a:r>
          </a:p>
          <a:p>
            <a:pPr marL="0" indent="0" algn="ctr">
              <a:buNone/>
            </a:pPr>
            <a:r>
              <a:rPr lang="es-E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¡Se reciben aportes…innovadores, para el siglo XXI!</a:t>
            </a:r>
          </a:p>
          <a:p>
            <a:pPr marL="0" indent="0">
              <a:buNone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2FA2B7-3C93-E6D0-3E1D-D6B7C101E18D}"/>
              </a:ext>
            </a:extLst>
          </p:cNvPr>
          <p:cNvSpPr txBox="1">
            <a:spLocks/>
          </p:cNvSpPr>
          <p:nvPr/>
        </p:nvSpPr>
        <p:spPr>
          <a:xfrm>
            <a:off x="3323238" y="1057245"/>
            <a:ext cx="7766936" cy="2438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009D48"/>
                </a:solidFill>
              </a:rPr>
              <a:t>La formación en revisoría fiscal a los ojos de la pedagogía</a:t>
            </a:r>
            <a:endParaRPr lang="en-US" b="1" dirty="0">
              <a:solidFill>
                <a:srgbClr val="009D48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1820FB-0108-F3F9-5180-74BE6307C093}"/>
              </a:ext>
            </a:extLst>
          </p:cNvPr>
          <p:cNvSpPr txBox="1">
            <a:spLocks/>
          </p:cNvSpPr>
          <p:nvPr/>
        </p:nvSpPr>
        <p:spPr>
          <a:xfrm>
            <a:off x="2203046" y="3730339"/>
            <a:ext cx="7766936" cy="2017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Por:</a:t>
            </a:r>
          </a:p>
          <a:p>
            <a:pPr marL="0" indent="0">
              <a:buNone/>
            </a:pPr>
            <a:r>
              <a:rPr lang="es-ES" sz="3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Walter Sánchez Chinchilla</a:t>
            </a:r>
          </a:p>
          <a:p>
            <a:pPr marL="0" indent="0">
              <a:buNone/>
            </a:pPr>
            <a:r>
              <a:rPr lang="es-ES" sz="3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Pedagogo conceptual</a:t>
            </a:r>
            <a:endParaRPr lang="en-US" sz="3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18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F7C1D9-9015-B5F1-4225-A96F0FB10267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¡God Bless You!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FB8E95-BD76-F847-D3D4-4366FC0ECCC7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>
                <a:solidFill>
                  <a:srgbClr val="3508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n-US" sz="6000" dirty="0">
              <a:solidFill>
                <a:srgbClr val="3508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0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9912254-66A4-6B0A-8D8C-A1BD76F2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122" y="1535837"/>
            <a:ext cx="785537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7620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7620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7620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7620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7620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7620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7620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7620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CO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Pedagogo Conceptual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CO" sz="1800" dirty="0">
                <a:latin typeface="Arial" panose="020B0604020202020204" pitchFamily="34" charset="0"/>
                <a:cs typeface="Arial" panose="020B0604020202020204" pitchFamily="34" charset="0"/>
              </a:rPr>
              <a:t>FIPCAM-Fundación Alberto </a:t>
            </a:r>
            <a:r>
              <a:rPr lang="es-ES_tradnl" altLang="es-CO" sz="1800" dirty="0" err="1">
                <a:latin typeface="Arial" panose="020B0604020202020204" pitchFamily="34" charset="0"/>
                <a:cs typeface="Arial" panose="020B0604020202020204" pitchFamily="34" charset="0"/>
              </a:rPr>
              <a:t>Merani</a:t>
            </a:r>
            <a:endParaRPr lang="es-ES_tradnl" alt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CO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Público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CO" sz="1800" dirty="0">
                <a:latin typeface="Arial" panose="020B0604020202020204" pitchFamily="34" charset="0"/>
                <a:cs typeface="Arial" panose="020B0604020202020204" pitchFamily="34" charset="0"/>
              </a:rPr>
              <a:t>Universidad Francisco de Paula Santander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CO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en Desarrollo Intelectual y Educación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CO" sz="1800" dirty="0">
                <a:latin typeface="Arial" panose="020B0604020202020204" pitchFamily="34" charset="0"/>
                <a:cs typeface="Arial" panose="020B0604020202020204" pitchFamily="34" charset="0"/>
              </a:rPr>
              <a:t>Fundación Alberto </a:t>
            </a:r>
            <a:r>
              <a:rPr lang="es-ES_tradnl" altLang="es-CO" sz="1800" dirty="0" err="1">
                <a:latin typeface="Arial" panose="020B0604020202020204" pitchFamily="34" charset="0"/>
                <a:cs typeface="Arial" panose="020B0604020202020204" pitchFamily="34" charset="0"/>
              </a:rPr>
              <a:t>Merani</a:t>
            </a:r>
            <a:r>
              <a:rPr lang="es-ES_tradnl" altLang="es-CO" sz="1800" dirty="0">
                <a:latin typeface="Arial" panose="020B0604020202020204" pitchFamily="34" charset="0"/>
                <a:cs typeface="Arial" panose="020B0604020202020204" pitchFamily="34" charset="0"/>
              </a:rPr>
              <a:t>-USC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CO" sz="1800" dirty="0">
                <a:latin typeface="Arial" panose="020B0604020202020204" pitchFamily="34" charset="0"/>
                <a:cs typeface="Arial" panose="020B0604020202020204" pitchFamily="34" charset="0"/>
              </a:rPr>
              <a:t>Magister en Educación-Docencia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CO" sz="1800" dirty="0">
                <a:latin typeface="Arial" panose="020B0604020202020204" pitchFamily="34" charset="0"/>
                <a:cs typeface="Arial" panose="020B0604020202020204" pitchFamily="34" charset="0"/>
              </a:rPr>
              <a:t>Universidad de Manizales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CO" sz="1800" dirty="0">
                <a:latin typeface="Arial" panose="020B0604020202020204" pitchFamily="34" charset="0"/>
                <a:cs typeface="Arial" panose="020B0604020202020204" pitchFamily="34" charset="0"/>
              </a:rPr>
              <a:t>Pedagogo Conceptual - Experto en Control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CO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 Universidad Central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CO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 en pedagogía afectiva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CO" sz="1800" dirty="0">
                <a:latin typeface="Arial" panose="020B0604020202020204" pitchFamily="34" charset="0"/>
                <a:cs typeface="Arial" panose="020B0604020202020204" pitchFamily="34" charset="0"/>
              </a:rPr>
              <a:t>FIDPA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CO" sz="1800" dirty="0">
                <a:latin typeface="Arial Narrow" panose="020B0606020202030204" pitchFamily="34" charset="0"/>
                <a:hlinkClick r:id="rId7"/>
              </a:rPr>
              <a:t>wsanchezc1@ucentral.edu.co</a:t>
            </a:r>
            <a:r>
              <a:rPr lang="es-ES_tradnl" altLang="es-CO" sz="18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3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3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3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3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3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3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3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3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3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5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B7C799B-A5D6-B6E7-BAA3-55DEF4A0EEEC}"/>
              </a:ext>
            </a:extLst>
          </p:cNvPr>
          <p:cNvSpPr txBox="1">
            <a:spLocks noChangeArrowheads="1"/>
          </p:cNvSpPr>
          <p:nvPr/>
        </p:nvSpPr>
        <p:spPr>
          <a:xfrm>
            <a:off x="2356757" y="1263797"/>
            <a:ext cx="58293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altLang="es-CO" dirty="0">
                <a:solidFill>
                  <a:srgbClr val="FF1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 Intelectual</a:t>
            </a:r>
          </a:p>
        </p:txBody>
      </p:sp>
      <p:pic>
        <p:nvPicPr>
          <p:cNvPr id="3" name="Picture 4" descr="CARATULA_CONTROL_INTERNO">
            <a:extLst>
              <a:ext uri="{FF2B5EF4-FFF2-40B4-BE49-F238E27FC236}">
                <a16:creationId xmlns:a16="http://schemas.microsoft.com/office/drawing/2014/main" id="{81ADF334-0C32-E434-427A-324EA46A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9" y="1846004"/>
            <a:ext cx="1230865" cy="178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ARATULA_VALORES_CONT">
            <a:extLst>
              <a:ext uri="{FF2B5EF4-FFF2-40B4-BE49-F238E27FC236}">
                <a16:creationId xmlns:a16="http://schemas.microsoft.com/office/drawing/2014/main" id="{EBD5F4CA-536C-84DD-01B0-2C212BC8F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55" y="1894898"/>
            <a:ext cx="1327252" cy="17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4">
            <a:extLst>
              <a:ext uri="{FF2B5EF4-FFF2-40B4-BE49-F238E27FC236}">
                <a16:creationId xmlns:a16="http://schemas.microsoft.com/office/drawing/2014/main" id="{F8E81DD8-6C7A-EE5D-0093-B225CED694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05" y="1862336"/>
            <a:ext cx="1327252" cy="17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4CF6C11-3CC4-5F21-94C2-F10B0C72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90" y="3702338"/>
            <a:ext cx="1327252" cy="178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9827C9E-8971-5E22-15E7-6F7E7348B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04" y="3719773"/>
            <a:ext cx="1327252" cy="176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>
            <a:extLst>
              <a:ext uri="{FF2B5EF4-FFF2-40B4-BE49-F238E27FC236}">
                <a16:creationId xmlns:a16="http://schemas.microsoft.com/office/drawing/2014/main" id="{0A1B9EC6-4326-36BC-0785-DD8B008F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24" y="2022783"/>
            <a:ext cx="2601965" cy="35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7832126-3C84-95E2-683C-04C7FFDC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051" y="1431442"/>
            <a:ext cx="2682222" cy="370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5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pic>
        <p:nvPicPr>
          <p:cNvPr id="2" name="Picture 2" descr="D:\Personales\FamiliaOrigen\Mis maestros_2017-05-11 at 4.37.22 PM.jpeg">
            <a:extLst>
              <a:ext uri="{FF2B5EF4-FFF2-40B4-BE49-F238E27FC236}">
                <a16:creationId xmlns:a16="http://schemas.microsoft.com/office/drawing/2014/main" id="{833CD9EE-0844-2514-AE18-ECEBF84F2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96" y="1656500"/>
            <a:ext cx="6642462" cy="37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866B4D9-C7A0-BE14-9933-B28017010B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38" y="1813639"/>
            <a:ext cx="1209763" cy="12829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9ED1426-843A-4652-9002-398276A116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4896" y="1424459"/>
            <a:ext cx="1040194" cy="1412077"/>
          </a:xfrm>
          <a:prstGeom prst="rect">
            <a:avLst/>
          </a:prstGeom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06C0AE1E-34CE-1FA7-EB77-9AF8F96C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17933" y="1190431"/>
            <a:ext cx="6172200" cy="63312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CO" dirty="0">
                <a:solidFill>
                  <a:srgbClr val="FF0000"/>
                </a:solidFill>
                <a:cs typeface="Arial" charset="0"/>
              </a:rPr>
              <a:t>Mis Maestros</a:t>
            </a:r>
          </a:p>
        </p:txBody>
      </p:sp>
    </p:spTree>
    <p:extLst>
      <p:ext uri="{BB962C8B-B14F-4D97-AF65-F5344CB8AC3E}">
        <p14:creationId xmlns:p14="http://schemas.microsoft.com/office/powerpoint/2010/main" val="791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4BF555-1091-DDDA-621E-BEC398E4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6" y="1532860"/>
            <a:ext cx="6315456" cy="3883374"/>
          </a:xfrm>
        </p:spPr>
        <p:txBody>
          <a:bodyPr>
            <a:normAutofit fontScale="90000"/>
          </a:bodyPr>
          <a:lstStyle/>
          <a:p>
            <a:r>
              <a:rPr lang="es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Planeación didáctica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Didáctica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Afectiva</a:t>
            </a:r>
            <a:b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conceptual:</a:t>
            </a:r>
            <a:br>
              <a:rPr lang="es-E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Protéptica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Antes de Franklin, ¿qué significaban socialmente el rayo y el trueno?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Irónica: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¿Cómo construir una casa en el aire? ¡Pregúntele a Escalona!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Mayéutica: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” …la universidad no puede dirigir sus esfuerzos a preparar para un cargo, cualquiera 			sea su alcance. Hay que preparar para tareas…”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AC31B8-44B7-0241-5226-E61A2160E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255" y="1161197"/>
            <a:ext cx="5410179" cy="551965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421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Didáctica Cognitiva</a:t>
            </a:r>
          </a:p>
          <a:p>
            <a:pPr lvl="2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Las preguntas pedagógicas y la formación en revisoría fiscal.</a:t>
            </a:r>
          </a:p>
          <a:p>
            <a:pPr lvl="2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¿Para qué formar un contador público en materia de revisoría fiscal?</a:t>
            </a:r>
          </a:p>
          <a:p>
            <a:pPr lvl="2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¿Qué es la revisoría fiscal? ¿Qué tan importante es esta pregunta?</a:t>
            </a:r>
          </a:p>
          <a:p>
            <a:pPr lvl="2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¿Por qué las empresas (demasiadas) tienen revisor fiscal?</a:t>
            </a:r>
          </a:p>
          <a:p>
            <a:pPr lvl="2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¿Qué enseñan en revisoría fiscal desde 1.971 hasta el 2023?</a:t>
            </a:r>
          </a:p>
          <a:p>
            <a:pPr lvl="2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¿Se puede enseñar revisoría fiscal?</a:t>
            </a:r>
          </a:p>
          <a:p>
            <a:pPr lvl="1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Concepto fallido de revisoría fiscal (por falta de insumos)</a:t>
            </a:r>
          </a:p>
          <a:p>
            <a:pPr lvl="1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Concepto hipotético de revisoría fiscal prospectivo.</a:t>
            </a:r>
          </a:p>
          <a:p>
            <a:pPr marL="457200" lvl="1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Didáctica Expresiva</a:t>
            </a:r>
          </a:p>
          <a:p>
            <a:pPr lvl="1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¡Que enseñar (aprender) para formar en una RF contemporánea!</a:t>
            </a:r>
          </a:p>
        </p:txBody>
      </p:sp>
    </p:spTree>
    <p:extLst>
      <p:ext uri="{BB962C8B-B14F-4D97-AF65-F5344CB8AC3E}">
        <p14:creationId xmlns:p14="http://schemas.microsoft.com/office/powerpoint/2010/main" val="4765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CC506B-6CF6-4419-9C15-4FB6BE9A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62" y="1442865"/>
            <a:ext cx="8596668" cy="653935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Didáctica Afectiva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F7520D-BFEC-2157-B269-1EE84FDAC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05" y="2441074"/>
            <a:ext cx="10561796" cy="3460354"/>
          </a:xfrm>
        </p:spPr>
        <p:txBody>
          <a:bodyPr>
            <a:noAutofit/>
          </a:bodyPr>
          <a:lstStyle/>
          <a:p>
            <a:pPr lvl="1"/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Protéptica: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Franklin, ¿qué significaban socialmente el rayo y el trueno?</a:t>
            </a:r>
          </a:p>
          <a:p>
            <a:pPr lvl="1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Irónica: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construir una casa en el aire? ¡Pregúntele a Escalona!</a:t>
            </a:r>
          </a:p>
          <a:p>
            <a:pPr lvl="1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Mayéutica: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…la universidad no puede dirigir sus esfuerzos a preparar para un cargo, cualquiera sea su alcance. Hay que preparar para tareas…”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02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81151C-A7B5-8DFC-5143-507F3D8D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19" y="1377652"/>
            <a:ext cx="8596668" cy="631767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Didáctica cognitiva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4AB770-4140-91AC-4613-94DFD772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931" y="2257146"/>
            <a:ext cx="8596668" cy="324745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conceptual:</a:t>
            </a:r>
          </a:p>
          <a:p>
            <a:pPr lvl="2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¿Qué es la revisoría fiscal?</a:t>
            </a:r>
          </a:p>
          <a:p>
            <a:pPr lvl="2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¿Para qué sirve la revisoría fiscal?</a:t>
            </a:r>
          </a:p>
          <a:p>
            <a:pPr lvl="2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¿Por qué las empresas tienen revisoría fiscal?</a:t>
            </a:r>
          </a:p>
          <a:p>
            <a:pPr lvl="2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¿Qué enseñan en revisoría fiscal desde 1.971?</a:t>
            </a:r>
          </a:p>
          <a:p>
            <a:pPr lvl="2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¿Se puede enseñar revisoría fiscal?</a:t>
            </a:r>
          </a:p>
          <a:p>
            <a:pPr lvl="1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Concepto fallido de revisoría fiscal (por falta de insumos)</a:t>
            </a:r>
          </a:p>
          <a:p>
            <a:pPr lvl="1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Concepto hipotético de revisoría fiscal prospectivo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27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847" y="326968"/>
            <a:ext cx="8596668" cy="703811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laying with Two Legs J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3" y="1194657"/>
            <a:ext cx="5286894" cy="41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NEY XD CANAL, SERIES, JUEGOS, ANIME, CARTOONS,: ISLA DE MUTA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70" y="2044931"/>
            <a:ext cx="5317740" cy="36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6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4E853DB10B24F8B71E1DFBFDB1E6B" ma:contentTypeVersion="14" ma:contentTypeDescription="Create a new document." ma:contentTypeScope="" ma:versionID="e7eb9b523023f0dfb447268123859813">
  <xsd:schema xmlns:xsd="http://www.w3.org/2001/XMLSchema" xmlns:xs="http://www.w3.org/2001/XMLSchema" xmlns:p="http://schemas.microsoft.com/office/2006/metadata/properties" xmlns:ns3="a2e9671a-1747-42ae-90a0-f221e43ca48a" xmlns:ns4="f1338250-f45c-49bd-a98f-8be4a3025f38" targetNamespace="http://schemas.microsoft.com/office/2006/metadata/properties" ma:root="true" ma:fieldsID="e7b8542045de504a78afd6384f589627" ns3:_="" ns4:_="">
    <xsd:import namespace="a2e9671a-1747-42ae-90a0-f221e43ca48a"/>
    <xsd:import namespace="f1338250-f45c-49bd-a98f-8be4a3025f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9671a-1747-42ae-90a0-f221e43ca4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38250-f45c-49bd-a98f-8be4a3025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A6A77D-3A7A-484C-A832-B382B5184457}">
  <ds:schemaRefs>
    <ds:schemaRef ds:uri="http://schemas.microsoft.com/office/2006/documentManagement/types"/>
    <ds:schemaRef ds:uri="a2e9671a-1747-42ae-90a0-f221e43ca48a"/>
    <ds:schemaRef ds:uri="f1338250-f45c-49bd-a98f-8be4a3025f38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6CF7AA9-2B9C-4362-B5F2-E9FBCC31A9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CAD810-276C-4FFD-9B17-DE33A09C0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e9671a-1747-42ae-90a0-f221e43ca48a"/>
    <ds:schemaRef ds:uri="f1338250-f45c-49bd-a98f-8be4a3025f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863</Words>
  <Application>Microsoft Office PowerPoint</Application>
  <PresentationFormat>Panorámica</PresentationFormat>
  <Paragraphs>113</Paragraphs>
  <Slides>20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Office Theme</vt:lpstr>
      <vt:lpstr>Imagen de mapa de bits</vt:lpstr>
      <vt:lpstr>Retos Actuales de la Enseñanza y el Ejercicio de la Revisoría Fiscal: Una aproximación desde la mirada de la Academia, la empresa y el Estado.</vt:lpstr>
      <vt:lpstr>Presentación de PowerPoint</vt:lpstr>
      <vt:lpstr>Presentación de PowerPoint</vt:lpstr>
      <vt:lpstr>Presentación de PowerPoint</vt:lpstr>
      <vt:lpstr>Mis Maestros</vt:lpstr>
      <vt:lpstr>Planeación didáctica   Didáctica Afectiva Concurso conceptual: Protéptica: Antes de Franklin, ¿qué significaban socialmente el rayo y el trueno? Irónica: ¿Cómo construir una casa en el aire? ¡Pregúntele a Escalona! Mayéutica: ” …la universidad no puede dirigir sus esfuerzos a preparar para un cargo, cualquiera    sea su alcance. Hay que preparar para tareas…”  </vt:lpstr>
      <vt:lpstr>Didáctica Afectiva</vt:lpstr>
      <vt:lpstr>Didáctica cognitiva</vt:lpstr>
      <vt:lpstr>¿Qué es?</vt:lpstr>
      <vt:lpstr>¿Qué es?</vt:lpstr>
      <vt:lpstr>¿Para qué sirve?</vt:lpstr>
      <vt:lpstr>¿Por qué las empresas tienen revisoría fiscal? </vt:lpstr>
      <vt:lpstr>¿Qué  se enseña en revisoría fiscal desde 1.971? </vt:lpstr>
      <vt:lpstr>Presentación de PowerPoint</vt:lpstr>
      <vt:lpstr>¿Se puede enseñar revisoría fiscal? </vt:lpstr>
      <vt:lpstr>¿Qué es la revisoría fiscal? 1. Normas</vt:lpstr>
      <vt:lpstr>¿Qué es la revisoría fiscal? 2. Interpretaciones</vt:lpstr>
      <vt:lpstr>¿Qué es la revisoría fiscal? 3. Teoría, Realidad, prospectiva</vt:lpstr>
      <vt:lpstr>Didáctica expresiva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PATRICIA ORTIZ VIAFARA</dc:creator>
  <cp:lastModifiedBy>OLGA LUCIA CARREÑO LEON</cp:lastModifiedBy>
  <cp:revision>440</cp:revision>
  <dcterms:created xsi:type="dcterms:W3CDTF">2021-10-11T21:38:16Z</dcterms:created>
  <dcterms:modified xsi:type="dcterms:W3CDTF">2023-05-06T17:20:14Z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0x010100E6E4E853DB10B24F8B71E1DFBFDB1E6B</vt:lpwstr>
  </property>
</Properties>
</file>