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7"/>
  </p:notesMasterIdLst>
  <p:sldIdLst>
    <p:sldId id="257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300" r:id="rId15"/>
    <p:sldId id="301" r:id="rId16"/>
    <p:sldId id="302" r:id="rId17"/>
    <p:sldId id="303" r:id="rId18"/>
    <p:sldId id="304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5D8E0-7AA1-C64E-AC2F-30E41D1DC886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63E3-00AE-3D44-AE36-9B67270C6546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668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51561-583B-48F2-B1E7-8273E9FCBAA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4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3205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3046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83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3103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97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01651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0163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3122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4926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1951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13763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8552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3341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48703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94923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69443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B375-3C73-9348-91BC-179B5180D88F}" type="datetimeFigureOut">
              <a:rPr lang="en-CO" smtClean="0"/>
              <a:t>05/12/2023</a:t>
            </a:fld>
            <a:endParaRPr lang="en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90E399-EE92-5747-ABB6-AA6692754A6A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77037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sp>
        <p:nvSpPr>
          <p:cNvPr id="18" name="Título 17"/>
          <p:cNvSpPr>
            <a:spLocks noGrp="1"/>
          </p:cNvSpPr>
          <p:nvPr>
            <p:ph type="ctrTitle"/>
          </p:nvPr>
        </p:nvSpPr>
        <p:spPr>
          <a:xfrm>
            <a:off x="1648690" y="1803279"/>
            <a:ext cx="10446328" cy="2977306"/>
          </a:xfrm>
        </p:spPr>
        <p:txBody>
          <a:bodyPr>
            <a:noAutofit/>
          </a:bodyPr>
          <a:lstStyle/>
          <a:p>
            <a:r>
              <a:rPr lang="es-ES" sz="4400" b="1" dirty="0">
                <a:latin typeface="Baskerville Old Face" panose="02020602080505020303" pitchFamily="18" charset="0"/>
              </a:rPr>
              <a:t>Retos Actuales de la Enseñanza y el Ejercicio de la Revisoría Fiscal: Una aproximación desde la mirada de la Academia, la empresa y el Estado.</a:t>
            </a:r>
            <a:endParaRPr lang="es-CO" sz="4400" b="1" dirty="0">
              <a:solidFill>
                <a:srgbClr val="009D48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F7380A5E-6D6F-8F46-98E7-12D687B2D5CB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732C51F-DB11-46C8-BCEF-CC72FB05DE75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1" name="image1.jpeg">
              <a:extLst>
                <a:ext uri="{FF2B5EF4-FFF2-40B4-BE49-F238E27FC236}">
                  <a16:creationId xmlns:a16="http://schemas.microsoft.com/office/drawing/2014/main" id="{DFA8054D-A75E-48F3-B660-F7B355D22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3888AF4-9378-4DCF-8D51-34CD6C730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89FF966-190B-4397-86FA-849F81506D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BA371FC-4A92-4F41-B52F-DC60D68A7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1AD838B-73CE-4E28-8195-B70994843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8D43DCB-5AA0-42C8-8349-E27D15937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4540135-F092-4D3C-9E8A-706FBC0E8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90D63DC-01F0-4CAB-A9CB-50F844B1CA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32C0E019-401F-4DCE-87A0-977709673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FF626FE-D1B7-4C0D-B186-9B3B5D6C9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38EA8D2D-D809-43BB-ACD5-F7AB26EAA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159EEA7-8C52-4CE1-BAB1-27F174BB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5F52F5D7-4927-441D-98D1-6B9CE4667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83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630094" y="1708858"/>
            <a:ext cx="10912839" cy="1867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es-ES" sz="2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O" sz="28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Financiamiento de armas de proliferación masiva? </a:t>
            </a:r>
            <a:endParaRPr lang="es-CO" sz="2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l que juega Colombia en el financiamiento a la proliferación de armas de  destrucción masiva – Asos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07" y="2615763"/>
            <a:ext cx="4683865" cy="26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09532" y="2683238"/>
            <a:ext cx="10912839" cy="156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5901640-BD3B-0816-6725-19BA183FD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73934"/>
              </p:ext>
            </p:extLst>
          </p:nvPr>
        </p:nvGraphicFramePr>
        <p:xfrm>
          <a:off x="1291772" y="1814286"/>
          <a:ext cx="9965842" cy="3690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8594">
                  <a:extLst>
                    <a:ext uri="{9D8B030D-6E8A-4147-A177-3AD203B41FA5}">
                      <a16:colId xmlns:a16="http://schemas.microsoft.com/office/drawing/2014/main" val="1938924622"/>
                    </a:ext>
                  </a:extLst>
                </a:gridCol>
                <a:gridCol w="6457248">
                  <a:extLst>
                    <a:ext uri="{9D8B030D-6E8A-4147-A177-3AD203B41FA5}">
                      <a16:colId xmlns:a16="http://schemas.microsoft.com/office/drawing/2014/main" val="3407532964"/>
                    </a:ext>
                  </a:extLst>
                </a:gridCol>
              </a:tblGrid>
              <a:tr h="104623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Ley 58 de 1931</a:t>
                      </a:r>
                      <a:endParaRPr lang="es-CO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</a:pPr>
                      <a:r>
                        <a:rPr lang="es-CO" sz="1800">
                          <a:effectLst/>
                          <a:latin typeface="Baskerville Old Face" panose="02020602080505020303" pitchFamily="18" charset="0"/>
                        </a:rPr>
                        <a:t>Articulo 26 Aparece el Revisor Fiscal – Inhabilidades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O" sz="1800">
                          <a:effectLst/>
                          <a:latin typeface="Baskerville Old Face" panose="02020602080505020303" pitchFamily="18" charset="0"/>
                        </a:rPr>
                        <a:t>Articulo 40 Revisor Fiscal responsable con la Sociedad</a:t>
                      </a:r>
                      <a:endParaRPr lang="es-CO" sz="180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300141"/>
                  </a:ext>
                </a:extLst>
              </a:tr>
              <a:tr h="104623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Decreto 410 de 1971 – Código de Comercio </a:t>
                      </a:r>
                      <a:endParaRPr lang="es-CO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Articulo 207 Funciones del Revisor Fiscal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Articulo 211 y 212 Responsabilidades del Revisor Fiscal </a:t>
                      </a:r>
                      <a:endParaRPr lang="es-CO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06938"/>
                  </a:ext>
                </a:extLst>
              </a:tr>
              <a:tr h="159783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Ley 43 de 1990</a:t>
                      </a:r>
                      <a:endParaRPr lang="es-CO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Constituye el Reglamento de la profesión del Contador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Establece el Código de Ética Profesional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800" dirty="0">
                          <a:effectLst/>
                          <a:latin typeface="Baskerville Old Face" panose="02020602080505020303" pitchFamily="18" charset="0"/>
                        </a:rPr>
                        <a:t>Disposiciones sobre el Secreto Profesional y confidencialidad</a:t>
                      </a:r>
                      <a:endParaRPr lang="es-CO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55135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07CACB5A-3269-2B4A-E218-75225151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5" y="2604453"/>
            <a:ext cx="109128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s-CO" altLang="es-C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09532" y="2683238"/>
            <a:ext cx="10912839" cy="156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8A1F19-EA41-02AA-295A-E1592418B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81507"/>
              </p:ext>
            </p:extLst>
          </p:nvPr>
        </p:nvGraphicFramePr>
        <p:xfrm>
          <a:off x="1349829" y="1377790"/>
          <a:ext cx="9900836" cy="4205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5708">
                  <a:extLst>
                    <a:ext uri="{9D8B030D-6E8A-4147-A177-3AD203B41FA5}">
                      <a16:colId xmlns:a16="http://schemas.microsoft.com/office/drawing/2014/main" val="2400349086"/>
                    </a:ext>
                  </a:extLst>
                </a:gridCol>
                <a:gridCol w="6415128">
                  <a:extLst>
                    <a:ext uri="{9D8B030D-6E8A-4147-A177-3AD203B41FA5}">
                      <a16:colId xmlns:a16="http://schemas.microsoft.com/office/drawing/2014/main" val="1136477778"/>
                    </a:ext>
                  </a:extLst>
                </a:gridCol>
              </a:tblGrid>
              <a:tr h="71185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Baskerville Old Face" panose="02020602080505020303" pitchFamily="18" charset="0"/>
                        </a:rPr>
                        <a:t>Ley 190 de 1995</a:t>
                      </a:r>
                      <a:endParaRPr lang="es-CO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r>
                        <a:rPr lang="es-CO" sz="1600" dirty="0">
                          <a:effectLst/>
                          <a:latin typeface="Baskerville Old Face" panose="02020602080505020303" pitchFamily="18" charset="0"/>
                        </a:rPr>
                        <a:t>Establece Responsabilidades para los revisores fiscales que pertenezca a compañías contratadas por el estado:</a:t>
                      </a:r>
                      <a:endParaRPr lang="es-CO" sz="1600" dirty="0">
                        <a:effectLst/>
                        <a:latin typeface="Baskerville Old Face" panose="020206020805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035" marR="60035" marT="0" marB="0"/>
                </a:tc>
                <a:extLst>
                  <a:ext uri="{0D108BD9-81ED-4DB2-BD59-A6C34878D82A}">
                    <a16:rowId xmlns:a16="http://schemas.microsoft.com/office/drawing/2014/main" val="2843612744"/>
                  </a:ext>
                </a:extLst>
              </a:tr>
              <a:tr h="1601678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</a:pPr>
                      <a:r>
                        <a:rPr lang="es-CO" sz="1600" dirty="0">
                          <a:effectLst/>
                          <a:latin typeface="Baskerville Old Face" panose="02020602080505020303" pitchFamily="18" charset="0"/>
                        </a:rPr>
                        <a:t>Ley 1474 de 2011</a:t>
                      </a:r>
                      <a:endParaRPr lang="es-CO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O" sz="1600">
                          <a:effectLst/>
                          <a:latin typeface="Baskerville Old Face" panose="02020602080505020303" pitchFamily="18" charset="0"/>
                        </a:rPr>
                        <a:t>Adiciona un numeral a la ley 43 de 1990 sobre el deber de denunciar actos corruptos hallados en ejercicio de su cargo, así como presunta realización de un delito a las autoridades competentes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CO" sz="1600">
                          <a:effectLst/>
                          <a:latin typeface="Baskerville Old Face" panose="02020602080505020303" pitchFamily="18" charset="0"/>
                        </a:rPr>
                        <a:t>Establece que en relación con actos de corrupción no procede el secreto profesional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O" sz="1600">
                          <a:effectLst/>
                          <a:latin typeface="Baskerville Old Face" panose="02020602080505020303" pitchFamily="18" charset="0"/>
                        </a:rPr>
                        <a:t> </a:t>
                      </a:r>
                      <a:endParaRPr lang="es-CO" sz="160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35" marR="60035" marT="0" marB="0"/>
                </a:tc>
                <a:extLst>
                  <a:ext uri="{0D108BD9-81ED-4DB2-BD59-A6C34878D82A}">
                    <a16:rowId xmlns:a16="http://schemas.microsoft.com/office/drawing/2014/main" val="4170118488"/>
                  </a:ext>
                </a:extLst>
              </a:tr>
              <a:tr h="133473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</a:pPr>
                      <a:r>
                        <a:rPr lang="es-CO" sz="1600">
                          <a:effectLst/>
                          <a:latin typeface="Baskerville Old Face" panose="02020602080505020303" pitchFamily="18" charset="0"/>
                        </a:rPr>
                        <a:t>Ley 1778 de 2016</a:t>
                      </a:r>
                      <a:endParaRPr lang="es-CO" sz="160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35" marR="60035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  <a:latin typeface="Baskerville Old Face" panose="02020602080505020303" pitchFamily="18" charset="0"/>
                        </a:rPr>
                        <a:t>Los Revisores Fiscales tendrán la obligación de denunciar ante las autoridades competentes.</a:t>
                      </a:r>
                      <a:r>
                        <a:rPr lang="es-CO" sz="1600" baseline="0" dirty="0">
                          <a:effectLst/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es-CO" sz="1600" dirty="0">
                          <a:effectLst/>
                          <a:latin typeface="Baskerville Old Face" panose="02020602080505020303" pitchFamily="18" charset="0"/>
                        </a:rPr>
                        <a:t>No será aplicable el régimen de secreto profesional que ampara a los Revisores Fiscales </a:t>
                      </a:r>
                      <a:endParaRPr lang="es-CO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35" marR="60035" marT="0" marB="0"/>
                </a:tc>
                <a:extLst>
                  <a:ext uri="{0D108BD9-81ED-4DB2-BD59-A6C34878D82A}">
                    <a16:rowId xmlns:a16="http://schemas.microsoft.com/office/drawing/2014/main" val="202716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7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520978" y="1530755"/>
            <a:ext cx="11131072" cy="387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Regulación Sobre Lavado de Activos (L/A) y Financiamiento del Terrorismo (F/T)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Ley 1121 de 2006 – Financiación del Terrorismo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Circulares Externas 007 de 2006, 003 de 2009 y 008 Supervigilancia</a:t>
            </a:r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Carta Circular 022 de 2007 Superfinanciera. Nacimiento de SARLAFT</a:t>
            </a: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Circular Externa 007 de 2008 (Circular Básica Jurídica) Supersolidaria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Convención de las Naciones Unidas contra la Corrupción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La realidad penal del lavado de activos en Colombia | Infola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7" y="2191657"/>
            <a:ext cx="3451347" cy="321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634814" y="1578469"/>
            <a:ext cx="10922372" cy="4321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Regulación Sobre Lavado de Activos (L/A) y Financiamiento del Terrorismo (F/T)</a:t>
            </a:r>
            <a:endParaRPr lang="es-CO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Circulares Externas 100-000004 de 2009, 100-00005 de 2014, 100-000006 de 2016, 100-000016 de 2020, 100-000004 de 2021, 100-000011 de 2021 y 100-000015 de 2021.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Ley 1445 de 2011 y las normas que la desarrollan (Decreto 2322 de 2011, Decreto 3160 de 2011, y Circular Externa 010 de 2011 de Coldeportes)</a:t>
            </a:r>
            <a:endParaRPr lang="es-CO" sz="2400" b="1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Ley 1621 de 2013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Decreto 1674 de 2016</a:t>
            </a:r>
            <a:endParaRPr lang="es-CO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22073" y="1432014"/>
            <a:ext cx="10922372" cy="412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Regulación Sobre Lavado de Activos (L/A) y Financiamiento del Terrorismo (F/T)</a:t>
            </a:r>
            <a:endParaRPr lang="es-CO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Resoluciones 1267 de 1999, 1988 de 2011, 1373 de 2001, 1718 y 1737 de 2006 y 2178 de 2014 del Consejo de Seguridad de las Naciones Unidas</a:t>
            </a: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Convención de las Naciones Unidas contra el Tráfico Ilícito de Estupefacientes y Sustancias Sicotrópicas (Viena, Austria, 1988)</a:t>
            </a:r>
            <a:endParaRPr lang="es-CO" sz="2000" b="1" dirty="0">
              <a:latin typeface="Baskerville Old Face" panose="02020602080505020303" pitchFamily="18" charset="0"/>
              <a:ea typeface="Calibri" panose="020F0502020204030204" pitchFamily="34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Memorando de Entendimiento entre los Gobiernos de los Estados del Grupo de Acción Financiera de Sudamérica contra el Lavado de Activos (</a:t>
            </a:r>
            <a:r>
              <a:rPr lang="es-CO" sz="2000" b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Gafisud</a:t>
            </a:r>
            <a:r>
              <a:rPr lang="es-CO" sz="2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), firmado en Cartagena de Indias el 8 de diciembre de 2000</a:t>
            </a:r>
            <a:endParaRPr lang="es-CO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630094" y="1417792"/>
            <a:ext cx="10912840" cy="238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CO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Analizar las Normas Internacionales de Auditoria (NIA) que debe aplicar el Revisor Fiscal, como indicios dentro de sus hallazgos, como: errores, incorreciones materiales que al ser investigado por un especialista sea un acto ilícito como: el Soborno Transnacional, Lavado de Activos y Financiación del Terrorismo</a:t>
            </a:r>
            <a:endParaRPr lang="es-CO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O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1178616" y="4567247"/>
            <a:ext cx="10912839" cy="2052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>
              <a:lnSpc>
                <a:spcPct val="150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C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“El Papel de la Revisoría Fiscal en la lucha contra el Soborno Transnacional, el lavado de activos y la Financiación del Terrorismo”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630094" y="1503897"/>
            <a:ext cx="10912839" cy="59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Aft>
                <a:spcPts val="1000"/>
              </a:spcAft>
            </a:pP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NIA 200 Objetivos Generales del Auditor Independiente </a:t>
            </a:r>
            <a:endParaRPr lang="es-CO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oncepto de lucha contra el soborno y la corrupción rechazo de la oferta de  dinero de la empresa para la aprobación del contrato | Foto Pre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11" y="2341533"/>
            <a:ext cx="4667700" cy="31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569627" y="1604836"/>
            <a:ext cx="1091284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O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907316" y="1840595"/>
            <a:ext cx="10912839" cy="348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NIA 230 Documentación de Auditoria</a:t>
            </a:r>
            <a:endParaRPr lang="es-CO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es-CO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Revisor Fiscal cuando recibe información de su cliente que va auditar recibe evidencia primaria, para buscar evidencia corroborativa debe elaborar programas de auditoría, para aplicar pruebas y procedimientos de auditoria de control, sustantivas de doble propósito o analíticas con el fin de obtener conclusiones obteniendo evidencia suficiente y apropiada, lo cual se refleja en los papeles de trabajo </a:t>
            </a:r>
          </a:p>
          <a:p>
            <a:pPr lvl="1" algn="l">
              <a:lnSpc>
                <a:spcPct val="150000"/>
              </a:lnSpc>
              <a:spcAft>
                <a:spcPts val="1000"/>
              </a:spcAft>
            </a:pPr>
            <a:endParaRPr lang="es-C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09532" y="1551191"/>
            <a:ext cx="11131071" cy="40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Aft>
                <a:spcPts val="1000"/>
              </a:spcAft>
            </a:pPr>
            <a:r>
              <a:rPr lang="es-CO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NIA 240 Responsabilidades del Auditor en relación con el fraude en una auditoria de Estados Financieros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1000"/>
              </a:spcAft>
            </a:pPr>
            <a:r>
              <a:rPr lang="es-C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Regularmente el fraude ocurre cuando existe la intención por parte de una persona o varias personas (colusión), engañando a otra, implicando hechos que pueden terminar en delitos como:</a:t>
            </a: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Manipulación, falsificación o alteración de registros o documentos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Malversación de Activos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Supresión u omisión de los efectos de ciertas transacciones en los registros o documentos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de transacciones sin sustancia o respaldo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 aplicación de políticas contables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ct val="150000"/>
              </a:lnSpc>
              <a:spcAft>
                <a:spcPts val="1000"/>
              </a:spcAft>
            </a:pPr>
            <a:endParaRPr lang="es-C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80" y="1674493"/>
            <a:ext cx="4917048" cy="27668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493486" y="1781498"/>
            <a:ext cx="6264694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solidFill>
                  <a:srgbClr val="00206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el Soborno Transnacional, Lavado de Activos y el Financiamiento del Terrorismo, en el alcance de la Revisoría Fiscal </a:t>
            </a:r>
            <a:endParaRPr lang="es-CO" sz="2800" dirty="0">
              <a:solidFill>
                <a:srgbClr val="002060"/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A4B32D-34A1-E716-8D4A-811A3AB4E487}"/>
              </a:ext>
            </a:extLst>
          </p:cNvPr>
          <p:cNvSpPr txBox="1"/>
          <p:nvPr/>
        </p:nvSpPr>
        <p:spPr>
          <a:xfrm>
            <a:off x="7135679" y="4476192"/>
            <a:ext cx="4212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Docente: </a:t>
            </a:r>
            <a:r>
              <a:rPr lang="es-CO" dirty="0"/>
              <a:t>Miguel Antonio Naranjo Prieto</a:t>
            </a:r>
          </a:p>
          <a:p>
            <a:r>
              <a:rPr lang="es-CO" b="1" dirty="0"/>
              <a:t>Universidad Libre- Seccional Bogotá</a:t>
            </a:r>
          </a:p>
        </p:txBody>
      </p:sp>
      <p:sp>
        <p:nvSpPr>
          <p:cNvPr id="9" name="AutoShape 10" descr="Cómo se configuran inhabilidades por corrupción trasnacional? | Ámbito  Jurídico"/>
          <p:cNvSpPr>
            <a:spLocks noChangeAspect="1" noChangeArrowheads="1"/>
          </p:cNvSpPr>
          <p:nvPr/>
        </p:nvSpPr>
        <p:spPr bwMode="auto">
          <a:xfrm>
            <a:off x="12192000" y="1928338"/>
            <a:ext cx="1341582" cy="13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09532" y="2473377"/>
            <a:ext cx="11131071" cy="2929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Aft>
                <a:spcPts val="1000"/>
              </a:spcAft>
            </a:pP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LA NIA 250 (Vigencia primero (1) de enero 2020)</a:t>
            </a:r>
            <a:endParaRPr lang="es-CO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  <a:spcAft>
                <a:spcPts val="1000"/>
              </a:spcAft>
            </a:pPr>
            <a:r>
              <a:rPr lang="es-CO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Incluye dentro de los tipos de disposiciones legales o reglamentarias que podrían ser objeto de Revisión por parte del Revisor Fiscal, las concernientes a fraude, corrupción, soborno, blanqueo de capitales y financiación de terrorismo </a:t>
            </a:r>
          </a:p>
          <a:p>
            <a:pPr lvl="1" algn="l">
              <a:lnSpc>
                <a:spcPct val="150000"/>
              </a:lnSpc>
              <a:spcAft>
                <a:spcPts val="1000"/>
              </a:spcAft>
            </a:pPr>
            <a:endParaRPr lang="es-C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569626" y="1316506"/>
            <a:ext cx="11270977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800" dirty="0"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  <a:endParaRPr lang="es-CO" sz="2800" dirty="0">
              <a:solidFill>
                <a:srgbClr val="FF0000"/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09533" y="2032360"/>
            <a:ext cx="10997786" cy="29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Al </a:t>
            </a:r>
            <a:r>
              <a:rPr lang="es-CO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Identificar los hechos tipificados como delitos punibles en nuestro sistema penal colombiano que tenga que ver con el Soborno Trasnacional, Lavado de Activos y Financiamiento del Terrorismo, el Revisor Fiscal al aplicar Normas Internacionales de Auditoria (NIA), encuentre,  indicios dentro de sus hallazgos, como: errores, incorreciones materiales que al ser investigado por un especialista sea un acto ilícito como: el Soborno Transnacional, Lavado de Activos y Financiación del Terrorismo. </a:t>
            </a:r>
            <a:r>
              <a:rPr lang="es-ES" dirty="0">
                <a:latin typeface="Baskerville Old Face" panose="02020602080505020303" pitchFamily="18" charset="0"/>
                <a:ea typeface="Calibri" panose="020F0502020204030204" pitchFamily="34" charset="0"/>
              </a:rPr>
              <a:t>L</a:t>
            </a:r>
            <a:r>
              <a:rPr lang="es-ES" sz="1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a recomendación es que aplique la NIA 620 de un especialista como el Auditor Forense que investigan estos hechos tipificados en delitos dentro de nuestro Sistema Penal Colombiano</a:t>
            </a:r>
            <a:endParaRPr lang="es-CO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569626" y="1316506"/>
            <a:ext cx="11270977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  <a:endParaRPr lang="es-CO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09532" y="1909863"/>
            <a:ext cx="10937825" cy="3427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C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C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Revisor Fiscal, cuando presta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sus servicios en empresas del Grupo 1 o Grupo 2 y debe aplicar las Normas de Aseguramiento de la Información (NAI), y dentro los marcos normativos de estas, cuando audita información financiera histórica, de igual forma le toca evaluar el control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interno aplicando la ISAE 3000, solicitando a su cliente donde presta sus servicios la carta de Gerencia donde figuran las aseveraciones que puede utilizar como una salvaguardar, minimizando el riesgo del soborno transnacional, lavado de activos y financiamiento del terrorismo, de igual forma debe hacer monitoreo y seguimiento para dar cumplimiento a las circulares externas de la Superintendencia de Sociedades de SAGRILAFT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3087007" y="1895713"/>
            <a:ext cx="6526743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800" b="1" dirty="0">
                <a:solidFill>
                  <a:srgbClr val="00B05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Contenido</a:t>
            </a:r>
            <a:endParaRPr lang="es-CO" sz="2800" b="1" dirty="0">
              <a:solidFill>
                <a:srgbClr val="00B050"/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30198F-B2F8-382F-ADC7-D6319EF0952C}"/>
              </a:ext>
            </a:extLst>
          </p:cNvPr>
          <p:cNvSpPr txBox="1"/>
          <p:nvPr/>
        </p:nvSpPr>
        <p:spPr>
          <a:xfrm>
            <a:off x="1777388" y="2686588"/>
            <a:ext cx="73628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s-CO" sz="2800" b="1" dirty="0">
                <a:latin typeface="Baskerville Old Face" panose="02020602080505020303" pitchFamily="18" charset="0"/>
              </a:rPr>
              <a:t>Objetivo General</a:t>
            </a:r>
          </a:p>
          <a:p>
            <a:pPr marL="514350" indent="-514350">
              <a:buAutoNum type="arabicPeriod"/>
            </a:pPr>
            <a:r>
              <a:rPr lang="es-CO" sz="2800" b="1" dirty="0">
                <a:latin typeface="Baskerville Old Face" panose="02020602080505020303" pitchFamily="18" charset="0"/>
              </a:rPr>
              <a:t>Objetivos específicos</a:t>
            </a:r>
          </a:p>
          <a:p>
            <a:pPr marL="514350" indent="-514350">
              <a:buAutoNum type="arabicPeriod"/>
            </a:pPr>
            <a:r>
              <a:rPr lang="es-CO" sz="2800" b="1" dirty="0">
                <a:latin typeface="Baskerville Old Face" panose="02020602080505020303" pitchFamily="18" charset="0"/>
              </a:rPr>
              <a:t>Metodología</a:t>
            </a:r>
          </a:p>
          <a:p>
            <a:pPr marL="514350" indent="-514350">
              <a:buAutoNum type="arabicPeriod"/>
            </a:pPr>
            <a:r>
              <a:rPr lang="es-CO" sz="2800" b="1" dirty="0">
                <a:latin typeface="Baskerville Old Face" panose="02020602080505020303" pitchFamily="18" charset="0"/>
              </a:rPr>
              <a:t>Desarrollo</a:t>
            </a:r>
          </a:p>
          <a:p>
            <a:pPr marL="514350" indent="-514350">
              <a:buAutoNum type="arabicPeriod"/>
            </a:pPr>
            <a:r>
              <a:rPr lang="es-CO" sz="2800" b="1" dirty="0">
                <a:latin typeface="Baskerville Old Face" panose="02020602080505020303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0562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3016776" y="1895713"/>
            <a:ext cx="6526743" cy="76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4000" b="1" dirty="0">
                <a:solidFill>
                  <a:srgbClr val="C00000"/>
                </a:solidFill>
                <a:latin typeface="Baskerville Old Face" panose="02020602080505020303" pitchFamily="18" charset="0"/>
                <a:cs typeface="Arial" pitchFamily="34" charset="0"/>
              </a:rPr>
              <a:t>Objetivo general</a:t>
            </a:r>
            <a:endParaRPr lang="es-CO" sz="4000" dirty="0">
              <a:solidFill>
                <a:srgbClr val="FF0000"/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30198F-B2F8-382F-ADC7-D6319EF0952C}"/>
              </a:ext>
            </a:extLst>
          </p:cNvPr>
          <p:cNvSpPr txBox="1"/>
          <p:nvPr/>
        </p:nvSpPr>
        <p:spPr>
          <a:xfrm>
            <a:off x="1004340" y="2693485"/>
            <a:ext cx="108362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los delitos económicos financieros, como el Soborno Transnacional, Lavado de Activos y Financiamiento del </a:t>
            </a:r>
            <a:r>
              <a:rPr lang="es-CO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Terrorismo, que generan consecuencias negativas para la economía del país y para las empresas del sector real, donde el Revisor Fiscal, cumple funciones de denunciar reporte de operaciones inusuales y sospechosas ante la Unidad de Información y Análisis Financiero (UIAF), entre otros</a:t>
            </a:r>
          </a:p>
        </p:txBody>
      </p:sp>
    </p:spTree>
    <p:extLst>
      <p:ext uri="{BB962C8B-B14F-4D97-AF65-F5344CB8AC3E}">
        <p14:creationId xmlns:p14="http://schemas.microsoft.com/office/powerpoint/2010/main" val="8787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3061831" y="1561646"/>
            <a:ext cx="7568592" cy="561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>
                <a:solidFill>
                  <a:srgbClr val="C00000"/>
                </a:solidFill>
                <a:latin typeface="Baskerville Old Face" panose="02020602080505020303" pitchFamily="18" charset="0"/>
                <a:cs typeface="Arial" pitchFamily="34" charset="0"/>
              </a:rPr>
              <a:t>Objetivos específicos</a:t>
            </a:r>
            <a:endParaRPr lang="es-CO" sz="2800" dirty="0">
              <a:solidFill>
                <a:srgbClr val="FF0000"/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F735206-1741-0E45-52AE-18C6A747FE16}"/>
              </a:ext>
            </a:extLst>
          </p:cNvPr>
          <p:cNvSpPr/>
          <p:nvPr/>
        </p:nvSpPr>
        <p:spPr>
          <a:xfrm>
            <a:off x="914401" y="2581950"/>
            <a:ext cx="2923082" cy="169410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ECD66A-897C-56B2-CA84-5797F037BCB4}"/>
              </a:ext>
            </a:extLst>
          </p:cNvPr>
          <p:cNvSpPr txBox="1"/>
          <p:nvPr/>
        </p:nvSpPr>
        <p:spPr>
          <a:xfrm>
            <a:off x="3432404" y="2334996"/>
            <a:ext cx="854586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los hechos tipificados como delitos punibles en nuestro sistema penal colombiano, en el ejercicio de la Revisoría Fiscal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las Normas Internacionales de Auditoria (NIA) que debe aplicar el Revisor Fiscal, en el Soborno Transnacional, Lavado de Activos y Financiamiento del Terrorismo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O" sz="2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2668536" y="1372350"/>
            <a:ext cx="7705911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2800" b="1" dirty="0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</a:t>
            </a:r>
            <a:r>
              <a:rPr lang="es-CO" sz="2800" b="1" dirty="0" err="1">
                <a:solidFill>
                  <a:srgbClr val="C0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etodología</a:t>
            </a:r>
            <a:endParaRPr lang="es-CO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262235" y="2177891"/>
            <a:ext cx="4081041" cy="15232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Baskerville Old Face" panose="020206020805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Producto de la practica en el ejercicio profesional de la Revisoría Fiscal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110525" y="2198623"/>
            <a:ext cx="3856947" cy="14692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Baskerville Old Face" panose="020206020805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Consulta de bibliografía referente al tema, y los estudios de distintos autores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51455" y="4282596"/>
            <a:ext cx="5818878" cy="1394608"/>
          </a:xfrm>
          <a:prstGeom prst="roundRect">
            <a:avLst>
              <a:gd name="adj" fmla="val 1315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49580" algn="ctr">
              <a:lnSpc>
                <a:spcPct val="150000"/>
              </a:lnSpc>
              <a:spcAft>
                <a:spcPts val="1000"/>
              </a:spcAft>
            </a:pPr>
            <a:r>
              <a:rPr lang="es-CO" dirty="0">
                <a:solidFill>
                  <a:schemeClr val="bg1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Posición reflexiva frente a la regulación y al actuar profesional ante el Soborno Transnacional, Lavado de Activos y Financiamiento del Terrorismo. 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5483259" y="2933233"/>
            <a:ext cx="2358308" cy="1358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oblada 10"/>
          <p:cNvSpPr/>
          <p:nvPr/>
        </p:nvSpPr>
        <p:spPr>
          <a:xfrm flipH="1" flipV="1">
            <a:off x="9361830" y="3773239"/>
            <a:ext cx="211664" cy="1553442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nducta Punible, Código Penal Colombiano, Códigos Colombia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62" y="3581400"/>
            <a:ext cx="4562643" cy="159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A0B263-DBAC-2A73-A554-977C5F594E85}"/>
              </a:ext>
            </a:extLst>
          </p:cNvPr>
          <p:cNvSpPr txBox="1"/>
          <p:nvPr/>
        </p:nvSpPr>
        <p:spPr>
          <a:xfrm>
            <a:off x="569627" y="1604836"/>
            <a:ext cx="10912840" cy="266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2800" b="1" dirty="0">
                <a:solidFill>
                  <a:srgbClr val="00B050"/>
                </a:solidFill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Identificar los hechos tipificados como delitos punibles en nuestro sistema penal colombiano que tenga que ver con el Soborno Trasnacional, Lavado de Activos y Financiamiento del Terrorismo en el ejercicio de la Revisoría Fiscal  </a:t>
            </a:r>
            <a:endParaRPr lang="es-CO" sz="2800" dirty="0">
              <a:solidFill>
                <a:srgbClr val="00B050"/>
              </a:solidFill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O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09532" y="2683238"/>
            <a:ext cx="10912839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3711634" y="1613878"/>
            <a:ext cx="7629491" cy="135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lnSpc>
                <a:spcPct val="150000"/>
              </a:lnSpc>
              <a:spcAft>
                <a:spcPts val="1000"/>
              </a:spcAft>
            </a:pPr>
            <a:r>
              <a:rPr lang="es-ES" sz="2800" b="1" dirty="0">
                <a:solidFill>
                  <a:srgbClr val="333333"/>
                </a:solidFill>
                <a:effectLst/>
                <a:latin typeface="Baskerville Old Face" panose="020206020805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el Lavado de Activo?</a:t>
            </a:r>
            <a:endParaRPr lang="es-CO" sz="28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Buenas prácticas para prevenir el lavado de act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605" y="2449424"/>
            <a:ext cx="5186237" cy="25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C867700-C353-F34F-B630-6D5E58F8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1650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0255C9A-6374-4145-90E0-EA8FB45C4762}"/>
              </a:ext>
            </a:extLst>
          </p:cNvPr>
          <p:cNvGrpSpPr/>
          <p:nvPr/>
        </p:nvGrpSpPr>
        <p:grpSpPr>
          <a:xfrm>
            <a:off x="197239" y="5450848"/>
            <a:ext cx="11643365" cy="1407152"/>
            <a:chOff x="197239" y="5450848"/>
            <a:chExt cx="11643365" cy="1407152"/>
          </a:xfrm>
        </p:grpSpPr>
        <p:pic>
          <p:nvPicPr>
            <p:cNvPr id="12" name="image1.jpeg">
              <a:extLst>
                <a:ext uri="{FF2B5EF4-FFF2-40B4-BE49-F238E27FC236}">
                  <a16:creationId xmlns:a16="http://schemas.microsoft.com/office/drawing/2014/main" id="{2A5CDF3E-9B79-480F-94CD-41CFB4143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" t="83989" r="81425" b="8282"/>
            <a:stretch/>
          </p:blipFill>
          <p:spPr bwMode="auto">
            <a:xfrm>
              <a:off x="1826034" y="6181500"/>
              <a:ext cx="1690927" cy="5702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03FCEDE-8750-4BBF-B286-AE64F16E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54974" r="76483"/>
            <a:stretch/>
          </p:blipFill>
          <p:spPr bwMode="auto">
            <a:xfrm>
              <a:off x="197239" y="6290898"/>
              <a:ext cx="1580149" cy="5336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9B5204C-6CFD-4FB5-9A31-7EFC75472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0" t="6981" r="73030" b="50262"/>
            <a:stretch/>
          </p:blipFill>
          <p:spPr bwMode="auto">
            <a:xfrm>
              <a:off x="3613611" y="5450848"/>
              <a:ext cx="828993" cy="7731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D27E418-C692-40EC-AE7D-4A7C0AD61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2" t="5260" r="56876" b="57043"/>
            <a:stretch/>
          </p:blipFill>
          <p:spPr bwMode="auto">
            <a:xfrm>
              <a:off x="5231580" y="6167935"/>
              <a:ext cx="1353895" cy="5863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660EDB7-EE1D-4A9D-9F63-221921D19F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9" t="56108" r="56546" b="4442"/>
            <a:stretch/>
          </p:blipFill>
          <p:spPr bwMode="auto">
            <a:xfrm>
              <a:off x="8910102" y="6094744"/>
              <a:ext cx="663392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057DF39-257F-4268-B338-DBA7890F6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19" t="10520" r="44815" b="50029"/>
            <a:stretch/>
          </p:blipFill>
          <p:spPr bwMode="auto">
            <a:xfrm>
              <a:off x="7504918" y="6107619"/>
              <a:ext cx="1268924" cy="66339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F2A9EABD-170E-4A3D-8502-EC101C887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6" t="52601" r="45805" b="1807"/>
            <a:stretch/>
          </p:blipFill>
          <p:spPr bwMode="auto">
            <a:xfrm>
              <a:off x="9785157" y="6052066"/>
              <a:ext cx="721005" cy="68079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5FF6054-7290-4A47-AC71-EC397968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85" t="7890" r="36884" b="52659"/>
            <a:stretch/>
          </p:blipFill>
          <p:spPr bwMode="auto">
            <a:xfrm>
              <a:off x="4654267" y="5542803"/>
              <a:ext cx="828992" cy="7763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BF8432D-BD88-46D3-9885-6D5E49EF1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1" t="18410" r="22509" b="52659"/>
            <a:stretch/>
          </p:blipFill>
          <p:spPr bwMode="auto">
            <a:xfrm>
              <a:off x="3603703" y="6258657"/>
              <a:ext cx="1559747" cy="59934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176D676-0D44-40E8-B020-65758A847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8" t="56116" r="25977" b="5318"/>
            <a:stretch/>
          </p:blipFill>
          <p:spPr bwMode="auto">
            <a:xfrm>
              <a:off x="10655599" y="6170309"/>
              <a:ext cx="1185005" cy="5105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B353F06-1953-40E2-AB57-67E00C2EB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60" t="15781" r="3839" b="51782"/>
            <a:stretch/>
          </p:blipFill>
          <p:spPr bwMode="auto">
            <a:xfrm>
              <a:off x="197239" y="5569670"/>
              <a:ext cx="1950246" cy="6275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DACAE2E3-68A2-4BB9-A990-097CF09B3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64" y="5539211"/>
              <a:ext cx="634612" cy="631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250C2A60-3AAA-44C9-8DA5-A43DA1D55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180" y="6077807"/>
              <a:ext cx="609096" cy="69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CC0F506-048F-4211-9EBA-8943DF836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0" t="50847" r="66460"/>
            <a:stretch/>
          </p:blipFill>
          <p:spPr bwMode="auto">
            <a:xfrm>
              <a:off x="5676559" y="5542803"/>
              <a:ext cx="819910" cy="7666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Marcador de pie de página 18">
            <a:extLst>
              <a:ext uri="{FF2B5EF4-FFF2-40B4-BE49-F238E27FC236}">
                <a16:creationId xmlns:a16="http://schemas.microsoft.com/office/drawing/2014/main" id="{2291D258-22CA-47EF-BF7D-A3AB4B69B62E}"/>
              </a:ext>
            </a:extLst>
          </p:cNvPr>
          <p:cNvSpPr txBox="1">
            <a:spLocks/>
          </p:cNvSpPr>
          <p:nvPr/>
        </p:nvSpPr>
        <p:spPr>
          <a:xfrm>
            <a:off x="3726767" y="323500"/>
            <a:ext cx="4114800" cy="669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accent6"/>
                </a:solidFill>
              </a:rPr>
              <a:t>XVII ENCUENTRO DE PROFESORES DE REVISORÍA FISCAL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36E59A-A710-DCF0-293B-C856DC6EBA31}"/>
              </a:ext>
            </a:extLst>
          </p:cNvPr>
          <p:cNvSpPr txBox="1"/>
          <p:nvPr/>
        </p:nvSpPr>
        <p:spPr>
          <a:xfrm>
            <a:off x="720905" y="1594054"/>
            <a:ext cx="10912839" cy="113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O" sz="24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la Financiación del Terrorismo? </a:t>
            </a:r>
            <a:endParaRPr lang="es-CO" sz="24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50000"/>
              </a:lnSpc>
              <a:spcAft>
                <a:spcPts val="1000"/>
              </a:spcAft>
            </a:pPr>
            <a:endParaRPr lang="es-CO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inanciamiento al terrorismo en organizaciones no lucrativ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003" y="2428402"/>
            <a:ext cx="6939672" cy="27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4E853DB10B24F8B71E1DFBFDB1E6B" ma:contentTypeVersion="14" ma:contentTypeDescription="Create a new document." ma:contentTypeScope="" ma:versionID="e7eb9b523023f0dfb447268123859813">
  <xsd:schema xmlns:xsd="http://www.w3.org/2001/XMLSchema" xmlns:xs="http://www.w3.org/2001/XMLSchema" xmlns:p="http://schemas.microsoft.com/office/2006/metadata/properties" xmlns:ns3="a2e9671a-1747-42ae-90a0-f221e43ca48a" xmlns:ns4="f1338250-f45c-49bd-a98f-8be4a3025f38" targetNamespace="http://schemas.microsoft.com/office/2006/metadata/properties" ma:root="true" ma:fieldsID="e7b8542045de504a78afd6384f589627" ns3:_="" ns4:_="">
    <xsd:import namespace="a2e9671a-1747-42ae-90a0-f221e43ca48a"/>
    <xsd:import namespace="f1338250-f45c-49bd-a98f-8be4a3025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9671a-1747-42ae-90a0-f221e43ca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38250-f45c-49bd-a98f-8be4a3025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CAD810-276C-4FFD-9B17-DE33A09C0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e9671a-1747-42ae-90a0-f221e43ca48a"/>
    <ds:schemaRef ds:uri="f1338250-f45c-49bd-a98f-8be4a3025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CF7AA9-2B9C-4362-B5F2-E9FBCC31A9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A6A77D-3A7A-484C-A832-B382B518445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2e9671a-1747-42ae-90a0-f221e43ca48a"/>
    <ds:schemaRef ds:uri="http://purl.org/dc/dcmitype/"/>
    <ds:schemaRef ds:uri="http://schemas.microsoft.com/office/infopath/2007/PartnerControls"/>
    <ds:schemaRef ds:uri="http://purl.org/dc/elements/1.1/"/>
    <ds:schemaRef ds:uri="f1338250-f45c-49bd-a98f-8be4a3025f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604</TotalTime>
  <Words>1421</Words>
  <Application>Microsoft Office PowerPoint</Application>
  <PresentationFormat>Panorámica</PresentationFormat>
  <Paragraphs>99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Baskerville Old Face</vt:lpstr>
      <vt:lpstr>Calibri</vt:lpstr>
      <vt:lpstr>Century Gothic</vt:lpstr>
      <vt:lpstr>Symbol</vt:lpstr>
      <vt:lpstr>Times New Roman</vt:lpstr>
      <vt:lpstr>Wingdings 3</vt:lpstr>
      <vt:lpstr>Espiral</vt:lpstr>
      <vt:lpstr>Retos Actuales de la Enseñanza y el Ejercicio de la Revisoría Fiscal: Una aproximación desde la mirada de la Academia, la empresa y el Estado.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PATRICIA ORTIZ VIAFARA</dc:creator>
  <cp:lastModifiedBy>OLGA LUCIA CARREÑO LEON</cp:lastModifiedBy>
  <cp:revision>448</cp:revision>
  <dcterms:created xsi:type="dcterms:W3CDTF">2021-10-11T21:38:16Z</dcterms:created>
  <dcterms:modified xsi:type="dcterms:W3CDTF">2023-05-12T16:33:31Z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0x010100E6E4E853DB10B24F8B71E1DFBFDB1E6B</vt:lpwstr>
  </property>
</Properties>
</file>