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302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77" r:id="rId11"/>
    <p:sldId id="264" r:id="rId12"/>
    <p:sldId id="265" r:id="rId13"/>
    <p:sldId id="266" r:id="rId14"/>
    <p:sldId id="267" r:id="rId15"/>
    <p:sldId id="268" r:id="rId16"/>
    <p:sldId id="271" r:id="rId17"/>
    <p:sldId id="279" r:id="rId18"/>
    <p:sldId id="280" r:id="rId19"/>
    <p:sldId id="281" r:id="rId20"/>
    <p:sldId id="272" r:id="rId21"/>
    <p:sldId id="282" r:id="rId22"/>
    <p:sldId id="273" r:id="rId23"/>
    <p:sldId id="283" r:id="rId24"/>
    <p:sldId id="285" r:id="rId25"/>
    <p:sldId id="284" r:id="rId26"/>
    <p:sldId id="274" r:id="rId27"/>
    <p:sldId id="286" r:id="rId28"/>
    <p:sldId id="287" r:id="rId29"/>
    <p:sldId id="288" r:id="rId30"/>
    <p:sldId id="275" r:id="rId31"/>
    <p:sldId id="289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76" r:id="rId40"/>
    <p:sldId id="290" r:id="rId41"/>
    <p:sldId id="298" r:id="rId42"/>
    <p:sldId id="300" r:id="rId43"/>
    <p:sldId id="301" r:id="rId44"/>
    <p:sldId id="257" r:id="rId4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F2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86" autoAdjust="0"/>
  </p:normalViewPr>
  <p:slideViewPr>
    <p:cSldViewPr>
      <p:cViewPr varScale="1">
        <p:scale>
          <a:sx n="80" d="100"/>
          <a:sy n="80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16A6F-AE43-4D28-B703-6D1233CD54E2}" type="doc">
      <dgm:prSet loTypeId="urn:microsoft.com/office/officeart/2005/8/layout/vProcess5" loCatId="process" qsTypeId="urn:microsoft.com/office/officeart/2005/8/quickstyle/simple4" qsCatId="simple" csTypeId="urn:microsoft.com/office/officeart/2005/8/colors/accent0_3" csCatId="mainScheme" phldr="1"/>
      <dgm:spPr>
        <a:scene3d>
          <a:camera prst="perspectiveRight"/>
          <a:lightRig rig="threePt" dir="t"/>
        </a:scene3d>
      </dgm:spPr>
      <dgm:t>
        <a:bodyPr/>
        <a:lstStyle/>
        <a:p>
          <a:endParaRPr lang="es-ES"/>
        </a:p>
      </dgm:t>
    </dgm:pt>
    <dgm:pt modelId="{AE59B0D1-200D-4065-9560-63BBD0E4FA66}">
      <dgm:prSet phldrT="[Texto]"/>
      <dgm:spPr/>
      <dgm:t>
        <a:bodyPr/>
        <a:lstStyle/>
        <a:p>
          <a:r>
            <a:rPr lang="es-CO" b="1" dirty="0" smtClean="0">
              <a:ln/>
            </a:rPr>
            <a:t>NIVEL ESTRATÉGICO</a:t>
          </a:r>
        </a:p>
        <a:p>
          <a:r>
            <a:rPr lang="es-CO" dirty="0" smtClean="0">
              <a:ln/>
            </a:rPr>
            <a:t>Indicadores de Desempeño Global </a:t>
          </a:r>
        </a:p>
        <a:p>
          <a:r>
            <a:rPr lang="es-CO" dirty="0" smtClean="0">
              <a:ln/>
            </a:rPr>
            <a:t>(Indicadores de resultado o impacto)</a:t>
          </a:r>
          <a:endParaRPr lang="es-ES" dirty="0">
            <a:ln/>
          </a:endParaRPr>
        </a:p>
      </dgm:t>
    </dgm:pt>
    <dgm:pt modelId="{91F8A188-F279-495D-80C2-FF1CD4F9414B}" type="parTrans" cxnId="{C7AB3B9B-1D9C-424B-AA35-EB3504DEB556}">
      <dgm:prSet/>
      <dgm:spPr/>
      <dgm:t>
        <a:bodyPr/>
        <a:lstStyle/>
        <a:p>
          <a:endParaRPr lang="es-ES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gm:t>
    </dgm:pt>
    <dgm:pt modelId="{34D59F0D-EB3A-4CD5-BC90-4FBE413F97B1}" type="sibTrans" cxnId="{C7AB3B9B-1D9C-424B-AA35-EB3504DEB556}">
      <dgm:prSet/>
      <dgm:spPr/>
      <dgm:t>
        <a:bodyPr/>
        <a:lstStyle/>
        <a:p>
          <a:endParaRPr lang="es-ES" dirty="0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gm:t>
    </dgm:pt>
    <dgm:pt modelId="{96BB5565-5155-4A96-B42A-1D5A99608BA5}">
      <dgm:prSet phldrT="[Texto]"/>
      <dgm:spPr/>
      <dgm:t>
        <a:bodyPr/>
        <a:lstStyle/>
        <a:p>
          <a:r>
            <a:rPr lang="es-CO" b="1" dirty="0" smtClean="0">
              <a:ln/>
            </a:rPr>
            <a:t>NIVEL DE COORDINACIÓN</a:t>
          </a:r>
        </a:p>
        <a:p>
          <a:r>
            <a:rPr lang="es-CO" dirty="0" smtClean="0">
              <a:ln/>
            </a:rPr>
            <a:t>Indicadores de Desempeño Subsistemas</a:t>
          </a:r>
        </a:p>
        <a:p>
          <a:r>
            <a:rPr lang="es-CO" dirty="0" smtClean="0">
              <a:ln/>
            </a:rPr>
            <a:t>(Indicadores de producto y resultado)</a:t>
          </a:r>
          <a:endParaRPr lang="es-ES" dirty="0">
            <a:ln/>
          </a:endParaRPr>
        </a:p>
      </dgm:t>
    </dgm:pt>
    <dgm:pt modelId="{B7AF4F04-16BD-4004-AD48-8A4E0ABBBBAA}" type="parTrans" cxnId="{0C643179-8635-4161-A839-2356DCDAFC62}">
      <dgm:prSet/>
      <dgm:spPr/>
      <dgm:t>
        <a:bodyPr/>
        <a:lstStyle/>
        <a:p>
          <a:endParaRPr lang="es-ES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gm:t>
    </dgm:pt>
    <dgm:pt modelId="{FE66B400-8710-4B6D-BE3C-975388392685}" type="sibTrans" cxnId="{0C643179-8635-4161-A839-2356DCDAFC62}">
      <dgm:prSet/>
      <dgm:spPr/>
      <dgm:t>
        <a:bodyPr/>
        <a:lstStyle/>
        <a:p>
          <a:endParaRPr lang="es-ES" dirty="0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gm:t>
    </dgm:pt>
    <dgm:pt modelId="{07BAC901-B8E0-40FC-860E-072DFC3AD3E9}">
      <dgm:prSet phldrT="[Texto]"/>
      <dgm:spPr/>
      <dgm:t>
        <a:bodyPr/>
        <a:lstStyle/>
        <a:p>
          <a:r>
            <a:rPr lang="es-CO" b="1" dirty="0" smtClean="0">
              <a:ln/>
            </a:rPr>
            <a:t>NIVEL OPERATIVO</a:t>
          </a:r>
        </a:p>
        <a:p>
          <a:r>
            <a:rPr lang="es-CO" dirty="0" smtClean="0">
              <a:ln/>
            </a:rPr>
            <a:t>Indicadores de Desempeño Unidades y Dependencias</a:t>
          </a:r>
        </a:p>
        <a:p>
          <a:r>
            <a:rPr lang="es-CO" dirty="0" smtClean="0">
              <a:ln/>
            </a:rPr>
            <a:t>(Indicadores de insumos, procesos, productos y resultados)</a:t>
          </a:r>
          <a:endParaRPr lang="es-ES" dirty="0">
            <a:ln/>
          </a:endParaRPr>
        </a:p>
      </dgm:t>
    </dgm:pt>
    <dgm:pt modelId="{4257BFBB-3127-4CC2-8DF2-1EF6BF69A98E}" type="parTrans" cxnId="{256FB7FC-6194-4C28-B4D0-25897FE88394}">
      <dgm:prSet/>
      <dgm:spPr/>
      <dgm:t>
        <a:bodyPr/>
        <a:lstStyle/>
        <a:p>
          <a:endParaRPr lang="es-ES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gm:t>
    </dgm:pt>
    <dgm:pt modelId="{C6861CC4-ADF7-4B43-9F34-D16DB2378A1F}" type="sibTrans" cxnId="{256FB7FC-6194-4C28-B4D0-25897FE88394}">
      <dgm:prSet/>
      <dgm:spPr/>
      <dgm:t>
        <a:bodyPr/>
        <a:lstStyle/>
        <a:p>
          <a:endParaRPr lang="es-ES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gm:t>
    </dgm:pt>
    <dgm:pt modelId="{860DC74D-02E0-4305-8F57-B0D816722B18}" type="pres">
      <dgm:prSet presAssocID="{F2616A6F-AE43-4D28-B703-6D1233CD54E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89CCCE82-8870-4B7D-9CA2-4D08FE641519}" type="pres">
      <dgm:prSet presAssocID="{F2616A6F-AE43-4D28-B703-6D1233CD54E2}" presName="dummyMaxCanvas" presStyleCnt="0">
        <dgm:presLayoutVars/>
      </dgm:prSet>
      <dgm:spPr/>
      <dgm:t>
        <a:bodyPr/>
        <a:lstStyle/>
        <a:p>
          <a:endParaRPr lang="es-CO"/>
        </a:p>
      </dgm:t>
    </dgm:pt>
    <dgm:pt modelId="{5F8F2754-1BD5-49FE-932A-F3C006947B33}" type="pres">
      <dgm:prSet presAssocID="{F2616A6F-AE43-4D28-B703-6D1233CD54E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604449-B0F9-4DAD-904C-034139DF2F3D}" type="pres">
      <dgm:prSet presAssocID="{F2616A6F-AE43-4D28-B703-6D1233CD54E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97B559-2D74-410E-ADB7-38E87A97BA39}" type="pres">
      <dgm:prSet presAssocID="{F2616A6F-AE43-4D28-B703-6D1233CD54E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9B2AD8-5C55-4447-B49B-F90457267035}" type="pres">
      <dgm:prSet presAssocID="{F2616A6F-AE43-4D28-B703-6D1233CD54E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A27973E-5845-4095-8ED5-EEFB312872EC}" type="pres">
      <dgm:prSet presAssocID="{F2616A6F-AE43-4D28-B703-6D1233CD54E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6231FF0-BF31-4DF0-BE77-C4E3CC4515EE}" type="pres">
      <dgm:prSet presAssocID="{F2616A6F-AE43-4D28-B703-6D1233CD54E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F1608D7-5725-4252-8476-F43A1DA2BD4A}" type="pres">
      <dgm:prSet presAssocID="{F2616A6F-AE43-4D28-B703-6D1233CD54E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899B33-1BD4-48E1-A2C9-E56BB1DF0270}" type="pres">
      <dgm:prSet presAssocID="{F2616A6F-AE43-4D28-B703-6D1233CD54E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D30386A-43DB-42B2-963A-16B84D6A3D3F}" type="presOf" srcId="{07BAC901-B8E0-40FC-860E-072DFC3AD3E9}" destId="{41899B33-1BD4-48E1-A2C9-E56BB1DF0270}" srcOrd="1" destOrd="0" presId="urn:microsoft.com/office/officeart/2005/8/layout/vProcess5"/>
    <dgm:cxn modelId="{DCC7FF41-BBD5-41BE-8612-C8EA74C41D83}" type="presOf" srcId="{96BB5565-5155-4A96-B42A-1D5A99608BA5}" destId="{4E604449-B0F9-4DAD-904C-034139DF2F3D}" srcOrd="0" destOrd="0" presId="urn:microsoft.com/office/officeart/2005/8/layout/vProcess5"/>
    <dgm:cxn modelId="{AF3FC2B6-DCA5-4C86-B464-B919BBC4E3E7}" type="presOf" srcId="{96BB5565-5155-4A96-B42A-1D5A99608BA5}" destId="{9F1608D7-5725-4252-8476-F43A1DA2BD4A}" srcOrd="1" destOrd="0" presId="urn:microsoft.com/office/officeart/2005/8/layout/vProcess5"/>
    <dgm:cxn modelId="{0AC36E32-F6B1-476F-B858-2B0F1006AD77}" type="presOf" srcId="{FE66B400-8710-4B6D-BE3C-975388392685}" destId="{3A27973E-5845-4095-8ED5-EEFB312872EC}" srcOrd="0" destOrd="0" presId="urn:microsoft.com/office/officeart/2005/8/layout/vProcess5"/>
    <dgm:cxn modelId="{B7E6EFAF-FE56-452F-8807-130D1057F689}" type="presOf" srcId="{AE59B0D1-200D-4065-9560-63BBD0E4FA66}" destId="{5F8F2754-1BD5-49FE-932A-F3C006947B33}" srcOrd="0" destOrd="0" presId="urn:microsoft.com/office/officeart/2005/8/layout/vProcess5"/>
    <dgm:cxn modelId="{256FB7FC-6194-4C28-B4D0-25897FE88394}" srcId="{F2616A6F-AE43-4D28-B703-6D1233CD54E2}" destId="{07BAC901-B8E0-40FC-860E-072DFC3AD3E9}" srcOrd="2" destOrd="0" parTransId="{4257BFBB-3127-4CC2-8DF2-1EF6BF69A98E}" sibTransId="{C6861CC4-ADF7-4B43-9F34-D16DB2378A1F}"/>
    <dgm:cxn modelId="{9A529A6E-5996-4319-B537-7864BC3CA696}" type="presOf" srcId="{07BAC901-B8E0-40FC-860E-072DFC3AD3E9}" destId="{DA97B559-2D74-410E-ADB7-38E87A97BA39}" srcOrd="0" destOrd="0" presId="urn:microsoft.com/office/officeart/2005/8/layout/vProcess5"/>
    <dgm:cxn modelId="{1886AFA9-5C42-4BF5-BC88-A54C8BC8697B}" type="presOf" srcId="{AE59B0D1-200D-4065-9560-63BBD0E4FA66}" destId="{36231FF0-BF31-4DF0-BE77-C4E3CC4515EE}" srcOrd="1" destOrd="0" presId="urn:microsoft.com/office/officeart/2005/8/layout/vProcess5"/>
    <dgm:cxn modelId="{0C643179-8635-4161-A839-2356DCDAFC62}" srcId="{F2616A6F-AE43-4D28-B703-6D1233CD54E2}" destId="{96BB5565-5155-4A96-B42A-1D5A99608BA5}" srcOrd="1" destOrd="0" parTransId="{B7AF4F04-16BD-4004-AD48-8A4E0ABBBBAA}" sibTransId="{FE66B400-8710-4B6D-BE3C-975388392685}"/>
    <dgm:cxn modelId="{F915C064-431D-40F0-8E55-AD5305A9B4AC}" type="presOf" srcId="{F2616A6F-AE43-4D28-B703-6D1233CD54E2}" destId="{860DC74D-02E0-4305-8F57-B0D816722B18}" srcOrd="0" destOrd="0" presId="urn:microsoft.com/office/officeart/2005/8/layout/vProcess5"/>
    <dgm:cxn modelId="{C7AB3B9B-1D9C-424B-AA35-EB3504DEB556}" srcId="{F2616A6F-AE43-4D28-B703-6D1233CD54E2}" destId="{AE59B0D1-200D-4065-9560-63BBD0E4FA66}" srcOrd="0" destOrd="0" parTransId="{91F8A188-F279-495D-80C2-FF1CD4F9414B}" sibTransId="{34D59F0D-EB3A-4CD5-BC90-4FBE413F97B1}"/>
    <dgm:cxn modelId="{5B601022-FDCF-4F5D-A9B1-A7AC82A16BE3}" type="presOf" srcId="{34D59F0D-EB3A-4CD5-BC90-4FBE413F97B1}" destId="{849B2AD8-5C55-4447-B49B-F90457267035}" srcOrd="0" destOrd="0" presId="urn:microsoft.com/office/officeart/2005/8/layout/vProcess5"/>
    <dgm:cxn modelId="{5F630739-FCFA-4585-AE84-A4D445600D9A}" type="presParOf" srcId="{860DC74D-02E0-4305-8F57-B0D816722B18}" destId="{89CCCE82-8870-4B7D-9CA2-4D08FE641519}" srcOrd="0" destOrd="0" presId="urn:microsoft.com/office/officeart/2005/8/layout/vProcess5"/>
    <dgm:cxn modelId="{138A8757-24A1-4048-942D-9634C011700C}" type="presParOf" srcId="{860DC74D-02E0-4305-8F57-B0D816722B18}" destId="{5F8F2754-1BD5-49FE-932A-F3C006947B33}" srcOrd="1" destOrd="0" presId="urn:microsoft.com/office/officeart/2005/8/layout/vProcess5"/>
    <dgm:cxn modelId="{267BF32A-90BD-4502-8DAF-8A8714C9D514}" type="presParOf" srcId="{860DC74D-02E0-4305-8F57-B0D816722B18}" destId="{4E604449-B0F9-4DAD-904C-034139DF2F3D}" srcOrd="2" destOrd="0" presId="urn:microsoft.com/office/officeart/2005/8/layout/vProcess5"/>
    <dgm:cxn modelId="{407820D0-096D-4B42-849A-6350FFB3C3C0}" type="presParOf" srcId="{860DC74D-02E0-4305-8F57-B0D816722B18}" destId="{DA97B559-2D74-410E-ADB7-38E87A97BA39}" srcOrd="3" destOrd="0" presId="urn:microsoft.com/office/officeart/2005/8/layout/vProcess5"/>
    <dgm:cxn modelId="{F48A281A-D349-48C2-9BF7-A75CF66F7313}" type="presParOf" srcId="{860DC74D-02E0-4305-8F57-B0D816722B18}" destId="{849B2AD8-5C55-4447-B49B-F90457267035}" srcOrd="4" destOrd="0" presId="urn:microsoft.com/office/officeart/2005/8/layout/vProcess5"/>
    <dgm:cxn modelId="{4F979F03-9F61-4E2D-8201-22B5972A9F26}" type="presParOf" srcId="{860DC74D-02E0-4305-8F57-B0D816722B18}" destId="{3A27973E-5845-4095-8ED5-EEFB312872EC}" srcOrd="5" destOrd="0" presId="urn:microsoft.com/office/officeart/2005/8/layout/vProcess5"/>
    <dgm:cxn modelId="{A81265E3-A263-4FC5-B758-6B4336E9F204}" type="presParOf" srcId="{860DC74D-02E0-4305-8F57-B0D816722B18}" destId="{36231FF0-BF31-4DF0-BE77-C4E3CC4515EE}" srcOrd="6" destOrd="0" presId="urn:microsoft.com/office/officeart/2005/8/layout/vProcess5"/>
    <dgm:cxn modelId="{1401043D-3E27-4735-8746-2B3FAC0E0C15}" type="presParOf" srcId="{860DC74D-02E0-4305-8F57-B0D816722B18}" destId="{9F1608D7-5725-4252-8476-F43A1DA2BD4A}" srcOrd="7" destOrd="0" presId="urn:microsoft.com/office/officeart/2005/8/layout/vProcess5"/>
    <dgm:cxn modelId="{B2BC5BD6-B044-4154-9AAC-EB3389E825C3}" type="presParOf" srcId="{860DC74D-02E0-4305-8F57-B0D816722B18}" destId="{41899B33-1BD4-48E1-A2C9-E56BB1DF027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4E658C-52F3-4317-9157-B4A07D949F5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E7603FB-B0C4-499B-81DA-860993AD9209}">
      <dgm:prSet phldrT="[Texto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>
              <a:solidFill>
                <a:schemeClr val="accent4"/>
              </a:solidFill>
              <a:latin typeface="Arial Black" pitchFamily="34" charset="0"/>
            </a:rPr>
            <a:t>Impulsar la investigación</a:t>
          </a:r>
          <a:endParaRPr lang="es-CO" sz="1600" dirty="0">
            <a:solidFill>
              <a:schemeClr val="accent4"/>
            </a:solidFill>
            <a:latin typeface="Arial Black" pitchFamily="34" charset="0"/>
          </a:endParaRPr>
        </a:p>
      </dgm:t>
    </dgm:pt>
    <dgm:pt modelId="{F6CF76CE-6574-4B39-BCB6-ED697CB07A08}" type="parTrans" cxnId="{6606DCCB-62E3-42D4-981F-9A63198BCF51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92415002-D323-4FA6-B8D4-E714BD80E03C}" type="sibTrans" cxnId="{6606DCCB-62E3-42D4-981F-9A63198BCF51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82857A08-471F-4CB2-8F24-0D6120A1A5E0}">
      <dgm:prSet phldrT="[Tex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>
              <a:solidFill>
                <a:schemeClr val="accent1"/>
              </a:solidFill>
              <a:latin typeface="Arial Black" pitchFamily="34" charset="0"/>
            </a:rPr>
            <a:t>Fortalecer la oferta académica</a:t>
          </a:r>
          <a:endParaRPr lang="es-CO" sz="1600" dirty="0">
            <a:solidFill>
              <a:schemeClr val="accent1"/>
            </a:solidFill>
            <a:latin typeface="Arial Black" pitchFamily="34" charset="0"/>
          </a:endParaRPr>
        </a:p>
      </dgm:t>
    </dgm:pt>
    <dgm:pt modelId="{3F99527F-6A51-4F5C-BAA9-9319FD2420B3}" type="parTrans" cxnId="{82BBA6B3-7A1E-4EF9-881E-019767AFD64C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C8701DB2-E31E-4DB6-9358-BBC6FFB46476}" type="sibTrans" cxnId="{82BBA6B3-7A1E-4EF9-881E-019767AFD64C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3AFF016C-BB05-4BCC-892B-0AA4D01BDAE7}">
      <dgm:prSet phldrT="[Texto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>
              <a:solidFill>
                <a:schemeClr val="accent5"/>
              </a:solidFill>
              <a:latin typeface="Arial Black" pitchFamily="34" charset="0"/>
            </a:rPr>
            <a:t>Fortalecer la condición interdisciplinaria</a:t>
          </a:r>
          <a:endParaRPr lang="es-CO" sz="1600" dirty="0">
            <a:solidFill>
              <a:schemeClr val="accent5"/>
            </a:solidFill>
            <a:latin typeface="Arial Black" pitchFamily="34" charset="0"/>
          </a:endParaRPr>
        </a:p>
      </dgm:t>
    </dgm:pt>
    <dgm:pt modelId="{82078345-B375-45B5-BD8F-7D6072BDA2EB}" type="parTrans" cxnId="{06890B44-2CFD-4560-B0BC-359DCA961FFD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04819CD5-9F86-41CC-9605-78771A8CB426}" type="sibTrans" cxnId="{06890B44-2CFD-4560-B0BC-359DCA961FFD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99367DAF-59F6-4DE9-8219-6C8B50369B05}">
      <dgm:prSet phldrT="[Texto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>
              <a:solidFill>
                <a:schemeClr val="accent3"/>
              </a:solidFill>
              <a:latin typeface="Arial Black" pitchFamily="34" charset="0"/>
            </a:rPr>
            <a:t>Vigorizar la presencia de la Universidad en el país, tanto en el ámbito regional como local</a:t>
          </a:r>
          <a:endParaRPr lang="es-CO" sz="1600" dirty="0">
            <a:solidFill>
              <a:schemeClr val="accent3"/>
            </a:solidFill>
            <a:latin typeface="Arial Black" pitchFamily="34" charset="0"/>
          </a:endParaRPr>
        </a:p>
      </dgm:t>
    </dgm:pt>
    <dgm:pt modelId="{EF501CEB-2FB8-418A-A253-76EB0D83312B}" type="parTrans" cxnId="{F19DC7C5-59BF-4E66-8BE7-C27E4E825F5A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E1AE5CE2-1CF0-47A5-BD2B-A6EC07B3524F}" type="sibTrans" cxnId="{F19DC7C5-59BF-4E66-8BE7-C27E4E825F5A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773879D5-F109-44CE-9650-0673A1333B34}">
      <dgm:prSet phldrT="[Texto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rgbClr val="F6AF22"/>
        </a:solidFill>
      </dgm:spPr>
      <dgm:t>
        <a:bodyPr/>
        <a:lstStyle/>
        <a:p>
          <a:r>
            <a:rPr lang="es-CO" sz="1600" dirty="0" smtClean="0">
              <a:solidFill>
                <a:srgbClr val="F6AF22"/>
              </a:solidFill>
              <a:latin typeface="Arial Black" pitchFamily="34" charset="0"/>
            </a:rPr>
            <a:t>Fortalecer la internacionalización de la Universidad</a:t>
          </a:r>
          <a:endParaRPr lang="es-CO" sz="1600" dirty="0">
            <a:solidFill>
              <a:srgbClr val="F6AF22"/>
            </a:solidFill>
            <a:latin typeface="Arial Black" pitchFamily="34" charset="0"/>
          </a:endParaRPr>
        </a:p>
      </dgm:t>
    </dgm:pt>
    <dgm:pt modelId="{098DB924-51B1-4A82-9A32-80500CB740EC}" type="parTrans" cxnId="{F0249ECE-0CED-4559-917E-219DEEC43A63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20B87EB2-82AC-4D17-8D23-AAE3A0DBA259}" type="sibTrans" cxnId="{F0249ECE-0CED-4559-917E-219DEEC43A63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5C1D3223-4957-4CDF-89E1-86B0A5FAF825}">
      <dgm:prSet phldrT="[Texto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16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rPr>
            <a:t>Desarrollar la Comunidad Educativa y fortalecer la vinculación con los egresados</a:t>
          </a:r>
          <a:endParaRPr lang="es-CO" sz="1600" dirty="0">
            <a:solidFill>
              <a:schemeClr val="accent6">
                <a:lumMod val="75000"/>
              </a:schemeClr>
            </a:solidFill>
            <a:latin typeface="Arial Black" pitchFamily="34" charset="0"/>
          </a:endParaRPr>
        </a:p>
      </dgm:t>
    </dgm:pt>
    <dgm:pt modelId="{D9F8BD3D-418B-451F-8237-0A39AA87EB0F}" type="parTrans" cxnId="{3C5F6801-B1AF-4AE2-860F-2C963A5D8946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820AC054-26B2-4929-B2CE-B1181E7D95FB}" type="sibTrans" cxnId="{3C5F6801-B1AF-4AE2-860F-2C963A5D8946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DFB1EDF0-40F8-4C64-82FB-71418D297D4B}">
      <dgm:prSet phldrT="[Tex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O" sz="1600" dirty="0" smtClean="0">
              <a:solidFill>
                <a:schemeClr val="accent2"/>
              </a:solidFill>
              <a:latin typeface="Arial Black" pitchFamily="34" charset="0"/>
            </a:rPr>
            <a:t>Replantear la estructura orgánica y fortalecer la gestión universitaria</a:t>
          </a:r>
          <a:endParaRPr lang="es-CO" sz="1600" dirty="0">
            <a:solidFill>
              <a:schemeClr val="accent2"/>
            </a:solidFill>
            <a:latin typeface="Arial Black" pitchFamily="34" charset="0"/>
          </a:endParaRPr>
        </a:p>
      </dgm:t>
    </dgm:pt>
    <dgm:pt modelId="{A00546BC-8A57-4E32-802F-63E4B4E9EB4A}" type="parTrans" cxnId="{AA6B42A3-AE78-4B9D-95E0-4BD4E47718F2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7911528E-66CB-42A7-BF90-999E75287384}" type="sibTrans" cxnId="{AA6B42A3-AE78-4B9D-95E0-4BD4E47718F2}">
      <dgm:prSet/>
      <dgm:spPr/>
      <dgm:t>
        <a:bodyPr/>
        <a:lstStyle/>
        <a:p>
          <a:endParaRPr lang="es-CO" sz="1200">
            <a:latin typeface="Arial Black" pitchFamily="34" charset="0"/>
          </a:endParaRPr>
        </a:p>
      </dgm:t>
    </dgm:pt>
    <dgm:pt modelId="{BCE27FD5-B1E2-41B1-8650-291B6425AABC}" type="pres">
      <dgm:prSet presAssocID="{8E4E658C-52F3-4317-9157-B4A07D949F5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620EA59-E098-4BA1-B7B9-E80FD117FEFC}" type="pres">
      <dgm:prSet presAssocID="{4E7603FB-B0C4-499B-81DA-860993AD9209}" presName="circ1" presStyleLbl="vennNode1" presStyleIdx="0" presStyleCnt="7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</dgm:pt>
    <dgm:pt modelId="{3848FF84-000D-4976-8167-ABCEA49E373B}" type="pres">
      <dgm:prSet presAssocID="{4E7603FB-B0C4-499B-81DA-860993AD9209}" presName="circ1Tx" presStyleLbl="revTx" presStyleIdx="0" presStyleCnt="0" custScaleX="140414" custLinFactNeighborX="-1446" custLinFactNeighborY="263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BD15742-EA11-42B9-8ABD-1DC7333CBDCD}" type="pres">
      <dgm:prSet presAssocID="{82857A08-471F-4CB2-8F24-0D6120A1A5E0}" presName="circ2" presStyleLbl="vennNode1" presStyleIdx="1" presStyleCnt="7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F3205777-0972-415F-B8CD-6CA288B068E8}" type="pres">
      <dgm:prSet presAssocID="{82857A08-471F-4CB2-8F24-0D6120A1A5E0}" presName="circ2Tx" presStyleLbl="revTx" presStyleIdx="0" presStyleCnt="0" custScaleX="1404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7E9CFCD-35A6-4BE3-9BFC-6BF8EC438DF2}" type="pres">
      <dgm:prSet presAssocID="{3AFF016C-BB05-4BCC-892B-0AA4D01BDAE7}" presName="circ3" presStyleLbl="vennNode1" presStyleIdx="2" presStyleCnt="7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</dgm:pt>
    <dgm:pt modelId="{6FE064B9-00EF-4D6A-973B-2427563A461E}" type="pres">
      <dgm:prSet presAssocID="{3AFF016C-BB05-4BCC-892B-0AA4D01BDAE7}" presName="circ3Tx" presStyleLbl="revTx" presStyleIdx="0" presStyleCnt="0" custScaleX="1309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8C31A60-C59D-429C-982B-6DE0547CA4CA}" type="pres">
      <dgm:prSet presAssocID="{99367DAF-59F6-4DE9-8219-6C8B50369B05}" presName="circ4" presStyleLbl="vennNode1" presStyleIdx="3" presStyleCnt="7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</dgm:pt>
    <dgm:pt modelId="{6103F11B-B638-4893-8409-13BD55C011F3}" type="pres">
      <dgm:prSet presAssocID="{99367DAF-59F6-4DE9-8219-6C8B50369B05}" presName="circ4Tx" presStyleLbl="revTx" presStyleIdx="0" presStyleCnt="0" custScaleX="1380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9A7AC0D-0BA4-4180-8399-075F3CC76F57}" type="pres">
      <dgm:prSet presAssocID="{773879D5-F109-44CE-9650-0673A1333B34}" presName="circ5" presStyleLbl="vennNode1" presStyleIdx="4" presStyleCnt="7"/>
      <dgm:spPr>
        <a:solidFill>
          <a:srgbClr val="F6AF22">
            <a:alpha val="50000"/>
          </a:srgbClr>
        </a:solidFill>
        <a:ln>
          <a:solidFill>
            <a:srgbClr val="F6AF22"/>
          </a:solidFill>
        </a:ln>
      </dgm:spPr>
      <dgm:t>
        <a:bodyPr/>
        <a:lstStyle/>
        <a:p>
          <a:endParaRPr lang="es-CO"/>
        </a:p>
      </dgm:t>
    </dgm:pt>
    <dgm:pt modelId="{0882C558-1598-4EBB-BE53-2583621A5E74}" type="pres">
      <dgm:prSet presAssocID="{773879D5-F109-44CE-9650-0673A1333B34}" presName="circ5Tx" presStyleLbl="revTx" presStyleIdx="0" presStyleCnt="0" custScaleX="1296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3D83E87-07D0-4112-A406-BBA7FB9248DB}" type="pres">
      <dgm:prSet presAssocID="{5C1D3223-4957-4CDF-89E1-86B0A5FAF825}" presName="circ6" presStyleLbl="vennNode1" presStyleIdx="5" presStyleCnt="7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s-CO"/>
        </a:p>
      </dgm:t>
    </dgm:pt>
    <dgm:pt modelId="{D6696D3D-6F0B-4133-85D2-2B3658E313BA}" type="pres">
      <dgm:prSet presAssocID="{5C1D3223-4957-4CDF-89E1-86B0A5FAF825}" presName="circ6Tx" presStyleLbl="revTx" presStyleIdx="0" presStyleCnt="0" custScaleX="1219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5306FD4-A609-40C1-8D7F-96102541932E}" type="pres">
      <dgm:prSet presAssocID="{DFB1EDF0-40F8-4C64-82FB-71418D297D4B}" presName="circ7" presStyleLbl="vennNode1" presStyleIdx="6" presStyleCnt="7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E65F3F1D-1262-4B22-A78C-196B2A40B01C}" type="pres">
      <dgm:prSet presAssocID="{DFB1EDF0-40F8-4C64-82FB-71418D297D4B}" presName="circ7Tx" presStyleLbl="revTx" presStyleIdx="0" presStyleCnt="0" custScaleX="1328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0249ECE-0CED-4559-917E-219DEEC43A63}" srcId="{8E4E658C-52F3-4317-9157-B4A07D949F5F}" destId="{773879D5-F109-44CE-9650-0673A1333B34}" srcOrd="4" destOrd="0" parTransId="{098DB924-51B1-4A82-9A32-80500CB740EC}" sibTransId="{20B87EB2-82AC-4D17-8D23-AAE3A0DBA259}"/>
    <dgm:cxn modelId="{6606DCCB-62E3-42D4-981F-9A63198BCF51}" srcId="{8E4E658C-52F3-4317-9157-B4A07D949F5F}" destId="{4E7603FB-B0C4-499B-81DA-860993AD9209}" srcOrd="0" destOrd="0" parTransId="{F6CF76CE-6574-4B39-BCB6-ED697CB07A08}" sibTransId="{92415002-D323-4FA6-B8D4-E714BD80E03C}"/>
    <dgm:cxn modelId="{7D6C199C-545B-4BE2-86B6-026E2A3D02B4}" type="presOf" srcId="{5C1D3223-4957-4CDF-89E1-86B0A5FAF825}" destId="{D6696D3D-6F0B-4133-85D2-2B3658E313BA}" srcOrd="0" destOrd="0" presId="urn:microsoft.com/office/officeart/2005/8/layout/venn1"/>
    <dgm:cxn modelId="{F19DC7C5-59BF-4E66-8BE7-C27E4E825F5A}" srcId="{8E4E658C-52F3-4317-9157-B4A07D949F5F}" destId="{99367DAF-59F6-4DE9-8219-6C8B50369B05}" srcOrd="3" destOrd="0" parTransId="{EF501CEB-2FB8-418A-A253-76EB0D83312B}" sibTransId="{E1AE5CE2-1CF0-47A5-BD2B-A6EC07B3524F}"/>
    <dgm:cxn modelId="{DC89F09C-9F1F-4375-B0AD-91E804BDFF57}" type="presOf" srcId="{4E7603FB-B0C4-499B-81DA-860993AD9209}" destId="{3848FF84-000D-4976-8167-ABCEA49E373B}" srcOrd="0" destOrd="0" presId="urn:microsoft.com/office/officeart/2005/8/layout/venn1"/>
    <dgm:cxn modelId="{1134A730-6689-4281-99EA-024F45C7C4ED}" type="presOf" srcId="{82857A08-471F-4CB2-8F24-0D6120A1A5E0}" destId="{F3205777-0972-415F-B8CD-6CA288B068E8}" srcOrd="0" destOrd="0" presId="urn:microsoft.com/office/officeart/2005/8/layout/venn1"/>
    <dgm:cxn modelId="{DC1278B2-A9D9-4D71-9E6E-7E6B12ED4415}" type="presOf" srcId="{8E4E658C-52F3-4317-9157-B4A07D949F5F}" destId="{BCE27FD5-B1E2-41B1-8650-291B6425AABC}" srcOrd="0" destOrd="0" presId="urn:microsoft.com/office/officeart/2005/8/layout/venn1"/>
    <dgm:cxn modelId="{AA6B42A3-AE78-4B9D-95E0-4BD4E47718F2}" srcId="{8E4E658C-52F3-4317-9157-B4A07D949F5F}" destId="{DFB1EDF0-40F8-4C64-82FB-71418D297D4B}" srcOrd="6" destOrd="0" parTransId="{A00546BC-8A57-4E32-802F-63E4B4E9EB4A}" sibTransId="{7911528E-66CB-42A7-BF90-999E75287384}"/>
    <dgm:cxn modelId="{3C5F6801-B1AF-4AE2-860F-2C963A5D8946}" srcId="{8E4E658C-52F3-4317-9157-B4A07D949F5F}" destId="{5C1D3223-4957-4CDF-89E1-86B0A5FAF825}" srcOrd="5" destOrd="0" parTransId="{D9F8BD3D-418B-451F-8237-0A39AA87EB0F}" sibTransId="{820AC054-26B2-4929-B2CE-B1181E7D95FB}"/>
    <dgm:cxn modelId="{C1550FAE-CEBC-4836-AF4A-4F23E65524AE}" type="presOf" srcId="{773879D5-F109-44CE-9650-0673A1333B34}" destId="{0882C558-1598-4EBB-BE53-2583621A5E74}" srcOrd="0" destOrd="0" presId="urn:microsoft.com/office/officeart/2005/8/layout/venn1"/>
    <dgm:cxn modelId="{82BBA6B3-7A1E-4EF9-881E-019767AFD64C}" srcId="{8E4E658C-52F3-4317-9157-B4A07D949F5F}" destId="{82857A08-471F-4CB2-8F24-0D6120A1A5E0}" srcOrd="1" destOrd="0" parTransId="{3F99527F-6A51-4F5C-BAA9-9319FD2420B3}" sibTransId="{C8701DB2-E31E-4DB6-9358-BBC6FFB46476}"/>
    <dgm:cxn modelId="{06890B44-2CFD-4560-B0BC-359DCA961FFD}" srcId="{8E4E658C-52F3-4317-9157-B4A07D949F5F}" destId="{3AFF016C-BB05-4BCC-892B-0AA4D01BDAE7}" srcOrd="2" destOrd="0" parTransId="{82078345-B375-45B5-BD8F-7D6072BDA2EB}" sibTransId="{04819CD5-9F86-41CC-9605-78771A8CB426}"/>
    <dgm:cxn modelId="{81362266-4C80-43FC-9AF1-72E24EE2F5D2}" type="presOf" srcId="{3AFF016C-BB05-4BCC-892B-0AA4D01BDAE7}" destId="{6FE064B9-00EF-4D6A-973B-2427563A461E}" srcOrd="0" destOrd="0" presId="urn:microsoft.com/office/officeart/2005/8/layout/venn1"/>
    <dgm:cxn modelId="{278226DD-C515-4FCB-94BF-7ACCBAFC32FA}" type="presOf" srcId="{99367DAF-59F6-4DE9-8219-6C8B50369B05}" destId="{6103F11B-B638-4893-8409-13BD55C011F3}" srcOrd="0" destOrd="0" presId="urn:microsoft.com/office/officeart/2005/8/layout/venn1"/>
    <dgm:cxn modelId="{D985FEF4-1FC2-4828-BDBD-78977A238D70}" type="presOf" srcId="{DFB1EDF0-40F8-4C64-82FB-71418D297D4B}" destId="{E65F3F1D-1262-4B22-A78C-196B2A40B01C}" srcOrd="0" destOrd="0" presId="urn:microsoft.com/office/officeart/2005/8/layout/venn1"/>
    <dgm:cxn modelId="{092455FA-116E-4642-A4EC-E0F92662DD48}" type="presParOf" srcId="{BCE27FD5-B1E2-41B1-8650-291B6425AABC}" destId="{6620EA59-E098-4BA1-B7B9-E80FD117FEFC}" srcOrd="0" destOrd="0" presId="urn:microsoft.com/office/officeart/2005/8/layout/venn1"/>
    <dgm:cxn modelId="{254DE40B-B61B-41E8-9401-935A4503324D}" type="presParOf" srcId="{BCE27FD5-B1E2-41B1-8650-291B6425AABC}" destId="{3848FF84-000D-4976-8167-ABCEA49E373B}" srcOrd="1" destOrd="0" presId="urn:microsoft.com/office/officeart/2005/8/layout/venn1"/>
    <dgm:cxn modelId="{2B9CE469-349F-44C7-9C0C-3D01A2D8FDCA}" type="presParOf" srcId="{BCE27FD5-B1E2-41B1-8650-291B6425AABC}" destId="{7BD15742-EA11-42B9-8ABD-1DC7333CBDCD}" srcOrd="2" destOrd="0" presId="urn:microsoft.com/office/officeart/2005/8/layout/venn1"/>
    <dgm:cxn modelId="{2803A095-578A-4C73-9643-A56C0E304027}" type="presParOf" srcId="{BCE27FD5-B1E2-41B1-8650-291B6425AABC}" destId="{F3205777-0972-415F-B8CD-6CA288B068E8}" srcOrd="3" destOrd="0" presId="urn:microsoft.com/office/officeart/2005/8/layout/venn1"/>
    <dgm:cxn modelId="{F3981144-6E80-4DFA-9CD5-7B8AE9A9E4A4}" type="presParOf" srcId="{BCE27FD5-B1E2-41B1-8650-291B6425AABC}" destId="{17E9CFCD-35A6-4BE3-9BFC-6BF8EC438DF2}" srcOrd="4" destOrd="0" presId="urn:microsoft.com/office/officeart/2005/8/layout/venn1"/>
    <dgm:cxn modelId="{12AA138F-0AD0-417F-859D-FBF8A1256AC9}" type="presParOf" srcId="{BCE27FD5-B1E2-41B1-8650-291B6425AABC}" destId="{6FE064B9-00EF-4D6A-973B-2427563A461E}" srcOrd="5" destOrd="0" presId="urn:microsoft.com/office/officeart/2005/8/layout/venn1"/>
    <dgm:cxn modelId="{CBD81232-FD98-4606-BF0D-25F5C682A016}" type="presParOf" srcId="{BCE27FD5-B1E2-41B1-8650-291B6425AABC}" destId="{E8C31A60-C59D-429C-982B-6DE0547CA4CA}" srcOrd="6" destOrd="0" presId="urn:microsoft.com/office/officeart/2005/8/layout/venn1"/>
    <dgm:cxn modelId="{1D9AC4C0-0A70-4CEB-BD13-F98AB7CD33EF}" type="presParOf" srcId="{BCE27FD5-B1E2-41B1-8650-291B6425AABC}" destId="{6103F11B-B638-4893-8409-13BD55C011F3}" srcOrd="7" destOrd="0" presId="urn:microsoft.com/office/officeart/2005/8/layout/venn1"/>
    <dgm:cxn modelId="{5D590C56-1ADF-40D7-93BA-1F9446BD8AC9}" type="presParOf" srcId="{BCE27FD5-B1E2-41B1-8650-291B6425AABC}" destId="{59A7AC0D-0BA4-4180-8399-075F3CC76F57}" srcOrd="8" destOrd="0" presId="urn:microsoft.com/office/officeart/2005/8/layout/venn1"/>
    <dgm:cxn modelId="{BBDA0C67-430F-4860-8FAD-0547946C0432}" type="presParOf" srcId="{BCE27FD5-B1E2-41B1-8650-291B6425AABC}" destId="{0882C558-1598-4EBB-BE53-2583621A5E74}" srcOrd="9" destOrd="0" presId="urn:microsoft.com/office/officeart/2005/8/layout/venn1"/>
    <dgm:cxn modelId="{B13BD6D2-17CB-4DF6-837E-B1F8B1C38260}" type="presParOf" srcId="{BCE27FD5-B1E2-41B1-8650-291B6425AABC}" destId="{B3D83E87-07D0-4112-A406-BBA7FB9248DB}" srcOrd="10" destOrd="0" presId="urn:microsoft.com/office/officeart/2005/8/layout/venn1"/>
    <dgm:cxn modelId="{ABD9EF3B-3862-45FA-AAC3-AAA9CB5EBF85}" type="presParOf" srcId="{BCE27FD5-B1E2-41B1-8650-291B6425AABC}" destId="{D6696D3D-6F0B-4133-85D2-2B3658E313BA}" srcOrd="11" destOrd="0" presId="urn:microsoft.com/office/officeart/2005/8/layout/venn1"/>
    <dgm:cxn modelId="{7F2F1033-3F5A-4005-9624-29C314A0D4E7}" type="presParOf" srcId="{BCE27FD5-B1E2-41B1-8650-291B6425AABC}" destId="{15306FD4-A609-40C1-8D7F-96102541932E}" srcOrd="12" destOrd="0" presId="urn:microsoft.com/office/officeart/2005/8/layout/venn1"/>
    <dgm:cxn modelId="{44011005-F367-49FD-BB9F-CE06770D5BEB}" type="presParOf" srcId="{BCE27FD5-B1E2-41B1-8650-291B6425AABC}" destId="{E65F3F1D-1262-4B22-A78C-196B2A40B01C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8F2754-1BD5-49FE-932A-F3C006947B33}">
      <dsp:nvSpPr>
        <dsp:cNvPr id="0" name=""/>
        <dsp:cNvSpPr/>
      </dsp:nvSpPr>
      <dsp:spPr>
        <a:xfrm>
          <a:off x="0" y="0"/>
          <a:ext cx="6120680" cy="12313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perspective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>
              <a:ln/>
            </a:rPr>
            <a:t>NIVEL ESTRATÉGICO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>
              <a:ln/>
            </a:rPr>
            <a:t>Indicadores de Desempeño Global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>
              <a:ln/>
            </a:rPr>
            <a:t>(Indicadores de resultado o impacto)</a:t>
          </a:r>
          <a:endParaRPr lang="es-ES" sz="1500" kern="1200" dirty="0">
            <a:ln/>
          </a:endParaRPr>
        </a:p>
      </dsp:txBody>
      <dsp:txXfrm>
        <a:off x="0" y="0"/>
        <a:ext cx="4864100" cy="1231336"/>
      </dsp:txXfrm>
    </dsp:sp>
    <dsp:sp modelId="{4E604449-B0F9-4DAD-904C-034139DF2F3D}">
      <dsp:nvSpPr>
        <dsp:cNvPr id="0" name=""/>
        <dsp:cNvSpPr/>
      </dsp:nvSpPr>
      <dsp:spPr>
        <a:xfrm>
          <a:off x="540059" y="1436559"/>
          <a:ext cx="6120680" cy="12313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perspective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>
              <a:ln/>
            </a:rPr>
            <a:t>NIVEL DE COORDINACIÓN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>
              <a:ln/>
            </a:rPr>
            <a:t>Indicadores de Desempeño Subsistemas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>
              <a:ln/>
            </a:rPr>
            <a:t>(Indicadores de producto y resultado)</a:t>
          </a:r>
          <a:endParaRPr lang="es-ES" sz="1500" kern="1200" dirty="0">
            <a:ln/>
          </a:endParaRPr>
        </a:p>
      </dsp:txBody>
      <dsp:txXfrm>
        <a:off x="540059" y="1436559"/>
        <a:ext cx="4780251" cy="1231336"/>
      </dsp:txXfrm>
    </dsp:sp>
    <dsp:sp modelId="{DA97B559-2D74-410E-ADB7-38E87A97BA39}">
      <dsp:nvSpPr>
        <dsp:cNvPr id="0" name=""/>
        <dsp:cNvSpPr/>
      </dsp:nvSpPr>
      <dsp:spPr>
        <a:xfrm>
          <a:off x="1080119" y="2873119"/>
          <a:ext cx="6120680" cy="12313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perspectiveRight"/>
          <a:lightRig rig="threePt" dir="t"/>
        </a:scene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b="1" kern="1200" dirty="0" smtClean="0">
              <a:ln/>
            </a:rPr>
            <a:t>NIVEL OPERATIVO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>
              <a:ln/>
            </a:rPr>
            <a:t>Indicadores de Desempeño Unidades y Dependencias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500" kern="1200" dirty="0" smtClean="0">
              <a:ln/>
            </a:rPr>
            <a:t>(Indicadores de insumos, procesos, productos y resultados)</a:t>
          </a:r>
          <a:endParaRPr lang="es-ES" sz="1500" kern="1200" dirty="0">
            <a:ln/>
          </a:endParaRPr>
        </a:p>
      </dsp:txBody>
      <dsp:txXfrm>
        <a:off x="1080119" y="2873119"/>
        <a:ext cx="4780251" cy="1231336"/>
      </dsp:txXfrm>
    </dsp:sp>
    <dsp:sp modelId="{849B2AD8-5C55-4447-B49B-F90457267035}">
      <dsp:nvSpPr>
        <dsp:cNvPr id="0" name=""/>
        <dsp:cNvSpPr/>
      </dsp:nvSpPr>
      <dsp:spPr>
        <a:xfrm>
          <a:off x="5320311" y="933763"/>
          <a:ext cx="800368" cy="800368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ight"/>
          <a:lightRig rig="threePt" dir="t"/>
        </a:scene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 dirty="0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sp:txBody>
      <dsp:txXfrm>
        <a:off x="5320311" y="933763"/>
        <a:ext cx="800368" cy="800368"/>
      </dsp:txXfrm>
    </dsp:sp>
    <dsp:sp modelId="{3A27973E-5845-4095-8ED5-EEFB312872EC}">
      <dsp:nvSpPr>
        <dsp:cNvPr id="0" name=""/>
        <dsp:cNvSpPr/>
      </dsp:nvSpPr>
      <dsp:spPr>
        <a:xfrm>
          <a:off x="5860371" y="2362114"/>
          <a:ext cx="800368" cy="800368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perspectiveRight"/>
          <a:lightRig rig="threePt" dir="t"/>
        </a:scene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 dirty="0">
            <a:ln>
              <a:solidFill>
                <a:schemeClr val="bg1"/>
              </a:solidFill>
            </a:ln>
            <a:solidFill>
              <a:schemeClr val="bg1"/>
            </a:solidFill>
          </a:endParaRPr>
        </a:p>
      </dsp:txBody>
      <dsp:txXfrm>
        <a:off x="5860371" y="2362114"/>
        <a:ext cx="800368" cy="8003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20EA59-E098-4BA1-B7B9-E80FD117FEFC}">
      <dsp:nvSpPr>
        <dsp:cNvPr id="0" name=""/>
        <dsp:cNvSpPr/>
      </dsp:nvSpPr>
      <dsp:spPr>
        <a:xfrm>
          <a:off x="3608981" y="1429992"/>
          <a:ext cx="1831918" cy="1832142"/>
        </a:xfrm>
        <a:prstGeom prst="ellipse">
          <a:avLst/>
        </a:prstGeom>
        <a:solidFill>
          <a:schemeClr val="accent4"/>
        </a:solidFill>
        <a:ln w="1905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</dsp:sp>
    <dsp:sp modelId="{3848FF84-000D-4976-8167-ABCEA49E373B}">
      <dsp:nvSpPr>
        <dsp:cNvPr id="0" name=""/>
        <dsp:cNvSpPr/>
      </dsp:nvSpPr>
      <dsp:spPr>
        <a:xfrm>
          <a:off x="3020891" y="295614"/>
          <a:ext cx="2947392" cy="1123324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accent4"/>
              </a:solidFill>
              <a:latin typeface="Arial Black" pitchFamily="34" charset="0"/>
            </a:rPr>
            <a:t>Impulsar la investigación</a:t>
          </a:r>
          <a:endParaRPr lang="es-CO" sz="1600" kern="1200" dirty="0">
            <a:solidFill>
              <a:schemeClr val="accent4"/>
            </a:solidFill>
            <a:latin typeface="Arial Black" pitchFamily="34" charset="0"/>
          </a:endParaRPr>
        </a:p>
      </dsp:txBody>
      <dsp:txXfrm>
        <a:off x="3020891" y="295614"/>
        <a:ext cx="2947392" cy="1123324"/>
      </dsp:txXfrm>
    </dsp:sp>
    <dsp:sp modelId="{7BD15742-EA11-42B9-8ABD-1DC7333CBDCD}">
      <dsp:nvSpPr>
        <dsp:cNvPr id="0" name=""/>
        <dsp:cNvSpPr/>
      </dsp:nvSpPr>
      <dsp:spPr>
        <a:xfrm>
          <a:off x="4146343" y="1688357"/>
          <a:ext cx="1831918" cy="1832142"/>
        </a:xfrm>
        <a:prstGeom prst="ellipse">
          <a:avLst/>
        </a:prstGeom>
        <a:solidFill>
          <a:schemeClr val="accent1"/>
        </a:solidFill>
        <a:ln w="1905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F3205777-0972-415F-B8CD-6CA288B068E8}">
      <dsp:nvSpPr>
        <dsp:cNvPr id="0" name=""/>
        <dsp:cNvSpPr/>
      </dsp:nvSpPr>
      <dsp:spPr>
        <a:xfrm>
          <a:off x="5802887" y="1067158"/>
          <a:ext cx="2787200" cy="1235657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accent1"/>
              </a:solidFill>
              <a:latin typeface="Arial Black" pitchFamily="34" charset="0"/>
            </a:rPr>
            <a:t>Fortalecer la oferta académica</a:t>
          </a:r>
          <a:endParaRPr lang="es-CO" sz="1600" kern="1200" dirty="0">
            <a:solidFill>
              <a:schemeClr val="accent1"/>
            </a:solidFill>
            <a:latin typeface="Arial Black" pitchFamily="34" charset="0"/>
          </a:endParaRPr>
        </a:p>
      </dsp:txBody>
      <dsp:txXfrm>
        <a:off x="5802887" y="1067158"/>
        <a:ext cx="2787200" cy="1235657"/>
      </dsp:txXfrm>
    </dsp:sp>
    <dsp:sp modelId="{17E9CFCD-35A6-4BE3-9BFC-6BF8EC438DF2}">
      <dsp:nvSpPr>
        <dsp:cNvPr id="0" name=""/>
        <dsp:cNvSpPr/>
      </dsp:nvSpPr>
      <dsp:spPr>
        <a:xfrm>
          <a:off x="4278394" y="2269677"/>
          <a:ext cx="1831918" cy="1832142"/>
        </a:xfrm>
        <a:prstGeom prst="ellipse">
          <a:avLst/>
        </a:prstGeom>
        <a:solidFill>
          <a:schemeClr val="accent5"/>
        </a:solidFill>
        <a:ln w="1905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</dsp:sp>
    <dsp:sp modelId="{6FE064B9-00EF-4D6A-973B-2427563A461E}">
      <dsp:nvSpPr>
        <dsp:cNvPr id="0" name=""/>
        <dsp:cNvSpPr/>
      </dsp:nvSpPr>
      <dsp:spPr>
        <a:xfrm>
          <a:off x="6093543" y="2639813"/>
          <a:ext cx="2549372" cy="131990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accent5"/>
              </a:solidFill>
              <a:latin typeface="Arial Black" pitchFamily="34" charset="0"/>
            </a:rPr>
            <a:t>Fortalecer la condición interdisciplinaria</a:t>
          </a:r>
          <a:endParaRPr lang="es-CO" sz="1600" kern="1200" dirty="0">
            <a:solidFill>
              <a:schemeClr val="accent5"/>
            </a:solidFill>
            <a:latin typeface="Arial Black" pitchFamily="34" charset="0"/>
          </a:endParaRPr>
        </a:p>
      </dsp:txBody>
      <dsp:txXfrm>
        <a:off x="6093543" y="2639813"/>
        <a:ext cx="2549372" cy="1319906"/>
      </dsp:txXfrm>
    </dsp:sp>
    <dsp:sp modelId="{E8C31A60-C59D-429C-982B-6DE0547CA4CA}">
      <dsp:nvSpPr>
        <dsp:cNvPr id="0" name=""/>
        <dsp:cNvSpPr/>
      </dsp:nvSpPr>
      <dsp:spPr>
        <a:xfrm>
          <a:off x="3906667" y="2735857"/>
          <a:ext cx="1831918" cy="1832142"/>
        </a:xfrm>
        <a:prstGeom prst="ellipse">
          <a:avLst/>
        </a:prstGeom>
        <a:solidFill>
          <a:schemeClr val="accent3"/>
        </a:solidFill>
        <a:ln w="1905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</dsp:sp>
    <dsp:sp modelId="{6103F11B-B638-4893-8409-13BD55C011F3}">
      <dsp:nvSpPr>
        <dsp:cNvPr id="0" name=""/>
        <dsp:cNvSpPr/>
      </dsp:nvSpPr>
      <dsp:spPr>
        <a:xfrm>
          <a:off x="5155940" y="4409049"/>
          <a:ext cx="2897979" cy="1207574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accent3"/>
              </a:solidFill>
              <a:latin typeface="Arial Black" pitchFamily="34" charset="0"/>
            </a:rPr>
            <a:t>Vigorizar la presencia de la Universidad en el país, tanto en el ámbito regional como local</a:t>
          </a:r>
          <a:endParaRPr lang="es-CO" sz="1600" kern="1200" dirty="0">
            <a:solidFill>
              <a:schemeClr val="accent3"/>
            </a:solidFill>
            <a:latin typeface="Arial Black" pitchFamily="34" charset="0"/>
          </a:endParaRPr>
        </a:p>
      </dsp:txBody>
      <dsp:txXfrm>
        <a:off x="5155940" y="4409049"/>
        <a:ext cx="2897979" cy="1207574"/>
      </dsp:txXfrm>
    </dsp:sp>
    <dsp:sp modelId="{59A7AC0D-0BA4-4180-8399-075F3CC76F57}">
      <dsp:nvSpPr>
        <dsp:cNvPr id="0" name=""/>
        <dsp:cNvSpPr/>
      </dsp:nvSpPr>
      <dsp:spPr>
        <a:xfrm>
          <a:off x="3311294" y="2735857"/>
          <a:ext cx="1831918" cy="1832142"/>
        </a:xfrm>
        <a:prstGeom prst="ellipse">
          <a:avLst/>
        </a:prstGeom>
        <a:solidFill>
          <a:srgbClr val="F6AF22">
            <a:alpha val="50000"/>
          </a:srgbClr>
        </a:solidFill>
        <a:ln w="19050" cap="flat" cmpd="sng" algn="ctr">
          <a:solidFill>
            <a:srgbClr val="F6AF2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882C558-1598-4EBB-BE53-2583621A5E74}">
      <dsp:nvSpPr>
        <dsp:cNvPr id="0" name=""/>
        <dsp:cNvSpPr/>
      </dsp:nvSpPr>
      <dsp:spPr>
        <a:xfrm>
          <a:off x="1083816" y="4409049"/>
          <a:ext cx="2722266" cy="1207574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rgbClr val="F6AF22"/>
              </a:solidFill>
              <a:latin typeface="Arial Black" pitchFamily="34" charset="0"/>
            </a:rPr>
            <a:t>Fortalecer la internacionalización de la Universidad</a:t>
          </a:r>
          <a:endParaRPr lang="es-CO" sz="1600" kern="1200" dirty="0">
            <a:solidFill>
              <a:srgbClr val="F6AF22"/>
            </a:solidFill>
            <a:latin typeface="Arial Black" pitchFamily="34" charset="0"/>
          </a:endParaRPr>
        </a:p>
      </dsp:txBody>
      <dsp:txXfrm>
        <a:off x="1083816" y="4409049"/>
        <a:ext cx="2722266" cy="1207574"/>
      </dsp:txXfrm>
    </dsp:sp>
    <dsp:sp modelId="{B3D83E87-07D0-4112-A406-BBA7FB9248DB}">
      <dsp:nvSpPr>
        <dsp:cNvPr id="0" name=""/>
        <dsp:cNvSpPr/>
      </dsp:nvSpPr>
      <dsp:spPr>
        <a:xfrm>
          <a:off x="2939567" y="2269677"/>
          <a:ext cx="1831918" cy="1832142"/>
        </a:xfrm>
        <a:prstGeom prst="ellipse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D6696D3D-6F0B-4133-85D2-2B3658E313BA}">
      <dsp:nvSpPr>
        <dsp:cNvPr id="0" name=""/>
        <dsp:cNvSpPr/>
      </dsp:nvSpPr>
      <dsp:spPr>
        <a:xfrm>
          <a:off x="494815" y="2639813"/>
          <a:ext cx="2373670" cy="1319906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rPr>
            <a:t>Desarrollar la Comunidad Educativa y fortalecer la vinculación con los egresados</a:t>
          </a:r>
          <a:endParaRPr lang="es-CO" sz="1600" kern="1200" dirty="0">
            <a:solidFill>
              <a:schemeClr val="accent6">
                <a:lumMod val="75000"/>
              </a:schemeClr>
            </a:solidFill>
            <a:latin typeface="Arial Black" pitchFamily="34" charset="0"/>
          </a:endParaRPr>
        </a:p>
      </dsp:txBody>
      <dsp:txXfrm>
        <a:off x="494815" y="2639813"/>
        <a:ext cx="2373670" cy="1319906"/>
      </dsp:txXfrm>
    </dsp:sp>
    <dsp:sp modelId="{15306FD4-A609-40C1-8D7F-96102541932E}">
      <dsp:nvSpPr>
        <dsp:cNvPr id="0" name=""/>
        <dsp:cNvSpPr/>
      </dsp:nvSpPr>
      <dsp:spPr>
        <a:xfrm>
          <a:off x="3071618" y="1688357"/>
          <a:ext cx="1831918" cy="1832142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E65F3F1D-1262-4B22-A78C-196B2A40B01C}">
      <dsp:nvSpPr>
        <dsp:cNvPr id="0" name=""/>
        <dsp:cNvSpPr/>
      </dsp:nvSpPr>
      <dsp:spPr>
        <a:xfrm>
          <a:off x="535256" y="1067158"/>
          <a:ext cx="2636273" cy="1235657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accent2"/>
              </a:solidFill>
              <a:latin typeface="Arial Black" pitchFamily="34" charset="0"/>
            </a:rPr>
            <a:t>Replantear la estructura orgánica y fortalecer la gestión universitaria</a:t>
          </a:r>
          <a:endParaRPr lang="es-CO" sz="1600" kern="1200" dirty="0">
            <a:solidFill>
              <a:schemeClr val="accent2"/>
            </a:solidFill>
            <a:latin typeface="Arial Black" pitchFamily="34" charset="0"/>
          </a:endParaRPr>
        </a:p>
      </dsp:txBody>
      <dsp:txXfrm>
        <a:off x="535256" y="1067158"/>
        <a:ext cx="2636273" cy="1235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494C6-EA7A-4F48-9F50-557F33187692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A34D6-1203-489D-82D3-9ED53F40D1A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err="1" smtClean="0"/>
              <a:t>UniAndes</a:t>
            </a:r>
            <a:r>
              <a:rPr lang="es-CO" dirty="0" smtClean="0"/>
              <a:t>:</a:t>
            </a:r>
            <a:r>
              <a:rPr lang="es-CO" baseline="0" dirty="0" smtClean="0"/>
              <a:t> 0.79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13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25</a:t>
            </a:fld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27</a:t>
            </a:fld>
            <a:endParaRPr lang="es-C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28</a:t>
            </a:fld>
            <a:endParaRPr lang="es-C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29</a:t>
            </a:fld>
            <a:endParaRPr lang="es-C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31</a:t>
            </a:fld>
            <a:endParaRPr lang="es-C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32</a:t>
            </a:fld>
            <a:endParaRPr lang="es-C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33</a:t>
            </a:fld>
            <a:endParaRPr lang="es-C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34</a:t>
            </a:fld>
            <a:endParaRPr lang="es-C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35</a:t>
            </a:fld>
            <a:endParaRPr lang="es-C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36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dirty="0" err="1" smtClean="0"/>
              <a:t>UniAndes</a:t>
            </a:r>
            <a:r>
              <a:rPr lang="es-CO" dirty="0" smtClean="0"/>
              <a:t>:</a:t>
            </a:r>
            <a:r>
              <a:rPr lang="es-CO" baseline="0" dirty="0" smtClean="0"/>
              <a:t> 72% (Puede que estén sumando todo los recursos asociados a convocatorias externas incluyendo las contrapartidas)</a:t>
            </a:r>
            <a:endParaRPr lang="es-CO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14</a:t>
            </a:fld>
            <a:endParaRPr lang="es-C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37</a:t>
            </a:fld>
            <a:endParaRPr lang="es-C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38</a:t>
            </a:fld>
            <a:endParaRPr lang="es-C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40</a:t>
            </a:fld>
            <a:endParaRPr lang="es-C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41</a:t>
            </a:fld>
            <a:endParaRPr lang="es-C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s-CO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Flujo de caja bruto = Excedente operacional – depreciaciones – provisiones. </a:t>
            </a:r>
          </a:p>
          <a:p>
            <a:r>
              <a:rPr lang="es-CO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Capital de trabajo = Deudores + inventarios – proveedores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42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dirty="0" err="1" smtClean="0"/>
              <a:t>UniAndes</a:t>
            </a:r>
            <a:r>
              <a:rPr lang="es-CO" dirty="0" smtClean="0"/>
              <a:t>:</a:t>
            </a:r>
            <a:r>
              <a:rPr lang="es-CO" baseline="0" dirty="0" smtClean="0"/>
              <a:t> 16%</a:t>
            </a:r>
            <a:endParaRPr lang="es-CO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15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dirty="0" err="1" smtClean="0"/>
              <a:t>UniAndes</a:t>
            </a:r>
            <a:r>
              <a:rPr lang="es-CO" dirty="0" smtClean="0"/>
              <a:t> (pregrado): 100%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17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18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19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21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23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34D6-1203-489D-82D3-9ED53F40D1AF}" type="slidenum">
              <a:rPr lang="es-CO" smtClean="0"/>
              <a:pPr/>
              <a:t>24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05C03-14E0-474A-A381-FF59238FDEDD}" type="datetimeFigureOut">
              <a:rPr lang="es-CO" smtClean="0"/>
              <a:pPr/>
              <a:t>26/10/2011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9831C-2027-403E-A6CC-6CED25A96AF4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0" y="-27384"/>
            <a:ext cx="9144000" cy="6480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607" tIns="43804" rIns="87607" bIns="43804" anchor="ctr"/>
          <a:lstStyle/>
          <a:p>
            <a:pPr algn="ctr">
              <a:defRPr/>
            </a:pP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-23205" y="6374310"/>
            <a:ext cx="9167205" cy="53726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607" tIns="43804" rIns="87607" bIns="43804" anchor="ctr"/>
          <a:lstStyle/>
          <a:p>
            <a:pPr algn="ctr">
              <a:defRPr/>
            </a:pPr>
            <a:endParaRPr lang="es-CO" dirty="0">
              <a:solidFill>
                <a:srgbClr val="0020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O" sz="3600" dirty="0" smtClean="0"/>
              <a:t>INDICADORES DE DESEMPEÑO GLOBAL</a:t>
            </a:r>
            <a:br>
              <a:rPr lang="es-CO" sz="3600" dirty="0" smtClean="0"/>
            </a:br>
            <a:r>
              <a:rPr lang="es-CO" sz="3600" dirty="0" smtClean="0"/>
              <a:t>PLANEACIÓN UNIVERSITARIA </a:t>
            </a:r>
            <a:br>
              <a:rPr lang="es-CO" sz="3600" dirty="0" smtClean="0"/>
            </a:br>
            <a:r>
              <a:rPr lang="es-CO" sz="3600" dirty="0" smtClean="0"/>
              <a:t>2007 - 2016</a:t>
            </a:r>
            <a:endParaRPr lang="es-CO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PONTIFICIA UNIVERSIDAD JAVERIANA</a:t>
            </a:r>
          </a:p>
          <a:p>
            <a:r>
              <a:rPr lang="es-CO" dirty="0" smtClean="0"/>
              <a:t>Secretaría de Planeación</a:t>
            </a:r>
          </a:p>
          <a:p>
            <a:r>
              <a:rPr lang="es-CO" dirty="0" smtClean="0"/>
              <a:t>Agosto 2011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Retos para su aplicación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Relación de los indicadores con la planeación de las Unidades. Socialización de los mismos y ajuste de metas. (Efecto cascada)</a:t>
            </a:r>
          </a:p>
          <a:p>
            <a:r>
              <a:rPr lang="es-CO" dirty="0" smtClean="0"/>
              <a:t>Producción y recopilación de información desagregada y consolidada. </a:t>
            </a:r>
          </a:p>
          <a:p>
            <a:r>
              <a:rPr lang="es-CO" dirty="0" smtClean="0"/>
              <a:t>Diseño de sistemas de seguimiento </a:t>
            </a:r>
          </a:p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Propósitos de la Planeación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913773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O" dirty="0" smtClean="0">
                <a:solidFill>
                  <a:schemeClr val="bg1"/>
                </a:solidFill>
              </a:rPr>
              <a:t>1. Impulsar la investigación (3)</a:t>
            </a:r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Impulsar la investigación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12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642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1. Producción intelectual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/>
                        <a:t>Productos (documentos ISI y Scopus, libros, capítulos de libro, productos de trasferencia tecnológica) obtenidos en el año anterior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/>
                        <a:t>Profesores de planta y con dedicación igual o mayor a medio tiempo en ETC. del año anterior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690 / 1 005 = 0.69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1.00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La modificación del Reglamento del Profesorado en cuanto al puntaje que se le otorga a la producción intelectual.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Nuevas exigencias en cuanto a los resultados de los proyectos de investigación que financia la Universidad.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13 Conector recto"/>
          <p:cNvCxnSpPr/>
          <p:nvPr/>
        </p:nvCxnSpPr>
        <p:spPr>
          <a:xfrm>
            <a:off x="2771800" y="2852936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Impulsar la investigación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8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2. Recursos externos para investigación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Recursos externos a la Universidad para actividades de investigación otorgados en el año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 Total recursos para actividades de investigación aprobados en el año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4 832.4</a:t>
                      </a:r>
                      <a:r>
                        <a:rPr lang="es-CO" sz="1800" baseline="0" dirty="0" smtClean="0">
                          <a:latin typeface="+mn-lt"/>
                        </a:rPr>
                        <a:t> / 15 171.6 x 100% = 32.0%</a:t>
                      </a:r>
                      <a:endParaRPr lang="es-CO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50.0%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Incentivos o estímulos relacionados con la participación en convocatorias externas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Contar en la OFI con una persona que ayude a los investigadores con el diligenciamiento y organización de la documentación que usualmente se requiere para dichas convocatorias.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9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Impulsar la investigación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156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3. Categorización de grupos de investigación en Colciencias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Grupos categoría A1 mas grupos categoría A, de la Universidad en Colciencias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grupos de la Universidad visibles en Colciencias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(12 + 16)</a:t>
                      </a:r>
                      <a:r>
                        <a:rPr lang="es-CO" sz="1800" baseline="0" dirty="0" smtClean="0">
                          <a:latin typeface="+mn-lt"/>
                        </a:rPr>
                        <a:t> / 128 x 100% = 21.9%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30.0%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Fomentar la cooperación e interacción de grupos alrededor de las fortalezas de investigación con el objetivo de integrar capacidades y consolidar la producción en una menor cantidad de grupos.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O" dirty="0" smtClean="0">
                <a:solidFill>
                  <a:schemeClr val="bg1"/>
                </a:solidFill>
              </a:rPr>
              <a:t>2. Fortalecer la oferta académica (3)</a:t>
            </a:r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Fortalecer la oferta académica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4. Programas acreditados por el CNA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Programas acreditados por el CNA, de pregrado y posgrado al cierre del año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programas acreditables por el CNA de pregrado y posgrado al cierre del año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29 / 75 x 100% = 38.7%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81.8%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Incremento en la dedicación de la planta profesoral a los programas de posgrado.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Mayor articulación entre investigación y docencia en el posgrado.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Fortalecer la oferta académica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92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5. Asignaturas que incorporan ambientes virtuales de aprendizaje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Asignaturas de pregrado, con soporte dado por Ático, que incorporan ambientes virtuales de aprendizaje en nivel alto y medio de uso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asignaturas de pregrado activas en el catálogo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(24 + 243) / 5 678 x 100% = 4.7%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20.0%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Plan de formación de profesores en el manejo de ambientes virtuales y apoyo de Ático para implementación técnica.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Actualización y diversificación de las plataformas que soportan los ambientes virtuales.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3140968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Fortalecer la oferta académica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156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6. Satisfacción de los egresados con respecto a su formación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Porcentaje de egresados encuestados que se graduaron hace 2 años o menos de programas de pregrado, que seleccionaron las dos categorías más altas en la pregunta de satisfacción con respecto a su formación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(405</a:t>
                      </a:r>
                      <a:r>
                        <a:rPr lang="es-CO" sz="1800" baseline="0" dirty="0" smtClean="0">
                          <a:latin typeface="+mn-lt"/>
                        </a:rPr>
                        <a:t> + 911)</a:t>
                      </a:r>
                      <a:r>
                        <a:rPr lang="es-CO" sz="1800" dirty="0" smtClean="0">
                          <a:latin typeface="+mn-lt"/>
                        </a:rPr>
                        <a:t> / 1 593 x 100% = 82.6%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90.0%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Seguimiento permanente a la calidad de los programas.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Contenido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 smtClean="0"/>
              <a:t>Sentido de la presentación: </a:t>
            </a:r>
          </a:p>
          <a:p>
            <a:pPr marL="914400" lvl="1" indent="-514350"/>
            <a:r>
              <a:rPr lang="es-CO" dirty="0" smtClean="0"/>
              <a:t>Mayor comunicación y articulación entre el Gobierno General y las Facultades; socialización de los mismos. </a:t>
            </a:r>
          </a:p>
          <a:p>
            <a:pPr marL="914400" lvl="1" indent="-514350"/>
            <a:r>
              <a:rPr lang="es-CO" dirty="0" smtClean="0"/>
              <a:t>¿Cuál es la situación actual de la Facultad y cuáles serían sus posibles aportes?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 smtClean="0"/>
              <a:t>Contenido </a:t>
            </a:r>
            <a:r>
              <a:rPr lang="es-CO" dirty="0" smtClean="0"/>
              <a:t>de la Presentación.</a:t>
            </a:r>
          </a:p>
          <a:p>
            <a:pPr marL="914400" lvl="1" indent="-514350"/>
            <a:r>
              <a:rPr lang="es-CO" dirty="0" smtClean="0"/>
              <a:t>Antecedentes.</a:t>
            </a:r>
          </a:p>
          <a:p>
            <a:pPr marL="914400" lvl="1" indent="-514350"/>
            <a:r>
              <a:rPr lang="es-CO" dirty="0" smtClean="0"/>
              <a:t>Soporte de la construcción de los indicadores.</a:t>
            </a:r>
          </a:p>
          <a:p>
            <a:pPr marL="914400" lvl="1" indent="-514350"/>
            <a:r>
              <a:rPr lang="es-CO" dirty="0" smtClean="0"/>
              <a:t>Descripción de los indicadores.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s-CO" dirty="0" smtClean="0">
                <a:solidFill>
                  <a:schemeClr val="bg1"/>
                </a:solidFill>
              </a:rPr>
              <a:t>3. Fortalecer la condición interdisciplinaria (1)</a:t>
            </a:r>
            <a:endParaRPr lang="es-CO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 fontScale="90000"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Fortalecer la condición interdisciplinaria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105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Proyectos de investigación y consultoría con equipo de trabajo de varios departamentos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Proyectos de investigación y consultoría en donde el equipo de trabajo proviene de varios departamentos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proyectos de investigación y consultoría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(19</a:t>
                      </a:r>
                      <a:r>
                        <a:rPr lang="es-CO" sz="1800" baseline="0" dirty="0" smtClean="0">
                          <a:latin typeface="+mn-lt"/>
                        </a:rPr>
                        <a:t> + 8)</a:t>
                      </a:r>
                      <a:r>
                        <a:rPr lang="es-CO" sz="1800" dirty="0" smtClean="0">
                          <a:latin typeface="+mn-lt"/>
                        </a:rPr>
                        <a:t> / (85 + 44) x 100% = 20.9%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30.0%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Abrir convocatorias específicas dirigidas a fomentar y estimular la presentación de proyectos de investigación interdisciplinarios.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2771800" y="2852936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47037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CO" sz="3200" dirty="0" smtClean="0">
                <a:solidFill>
                  <a:schemeClr val="bg1"/>
                </a:solidFill>
              </a:rPr>
              <a:t>4. Vigorizar la presencia de la Universidad en el país, tanto en el ámbito regional como local (3)</a:t>
            </a:r>
            <a:endParaRPr lang="es-CO" sz="32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Autofit/>
          </a:bodyPr>
          <a:lstStyle/>
          <a:p>
            <a:pPr lvl="0"/>
            <a:r>
              <a:rPr lang="es-CO" sz="3200" dirty="0" smtClean="0">
                <a:solidFill>
                  <a:schemeClr val="bg1"/>
                </a:solidFill>
              </a:rPr>
              <a:t>Vigorizar la presencia de la Universidad en el país, tanto en el ámbito regional como local 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29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8. Proyectos de consultoría desarrollados fuera de Bogotá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Proyectos de consultoría en donde el proyecto es desarrollado fuera de Bogotá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de proyectos de consultoría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7 / 44 x 100% = 15.9%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27.0%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Realizar visitas a empresas privadas del sector productivo fuera de Bogota.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Incrementar procesos de capacitación orientados a los profesores de planta de la Universidad para la presentación de proyectos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Aprovechar las oficinas de </a:t>
                      </a:r>
                      <a:r>
                        <a:rPr lang="es-CO" sz="1800" i="1" dirty="0" smtClean="0">
                          <a:latin typeface="+mn-lt"/>
                        </a:rPr>
                        <a:t>Javeriana Colombia</a:t>
                      </a:r>
                      <a:r>
                        <a:rPr lang="es-CO" sz="1800" dirty="0" smtClean="0">
                          <a:latin typeface="+mn-lt"/>
                        </a:rPr>
                        <a:t> en las ciudades de Bucaramanga, Barranquilla y Pasto para ofrecer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servicios de consultoría.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Autofit/>
          </a:bodyPr>
          <a:lstStyle/>
          <a:p>
            <a:pPr lvl="0"/>
            <a:r>
              <a:rPr lang="es-CO" sz="3200" dirty="0" smtClean="0">
                <a:solidFill>
                  <a:schemeClr val="bg1"/>
                </a:solidFill>
              </a:rPr>
              <a:t>Vigorizar la presencia de la Universidad en el país, tanto en el ámbito regional como local 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3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9. Participantes en actividades de educación continua en el ámbito regional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Participantes atendidos en</a:t>
                      </a:r>
                      <a:r>
                        <a:rPr lang="es-CO" sz="1800" baseline="0" dirty="0" smtClean="0">
                          <a:latin typeface="+mn-lt"/>
                          <a:ea typeface="SimSun"/>
                          <a:cs typeface="Times New Roman"/>
                        </a:rPr>
                        <a:t> el ámbito regional (</a:t>
                      </a: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nacional fuera de Bogotá) en actividades de educación continua en el año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participantes atendidos en el año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7 128 / 35 621 x 100% = 20.0%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32.0%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Sostenimiento</a:t>
                      </a:r>
                      <a:r>
                        <a:rPr lang="es-CO" sz="1800" baseline="0" dirty="0" smtClean="0">
                          <a:latin typeface="+mn-lt"/>
                        </a:rPr>
                        <a:t> y desarrollo de las actividades en el ámbito regional ejecutadas por los programas de educación continua.</a:t>
                      </a:r>
                      <a:endParaRPr lang="es-CO" sz="1800" dirty="0" smtClean="0">
                        <a:latin typeface="+mn-lt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Desarrollo del Proyecto </a:t>
                      </a:r>
                      <a:r>
                        <a:rPr lang="es-CO" sz="1800" i="1" dirty="0" smtClean="0">
                          <a:latin typeface="+mn-lt"/>
                        </a:rPr>
                        <a:t>Javeriana</a:t>
                      </a:r>
                      <a:r>
                        <a:rPr lang="es-CO" sz="1800" i="1" baseline="0" dirty="0" smtClean="0">
                          <a:latin typeface="+mn-lt"/>
                        </a:rPr>
                        <a:t> </a:t>
                      </a:r>
                      <a:r>
                        <a:rPr lang="es-CO" sz="1800" i="1" dirty="0" smtClean="0">
                          <a:latin typeface="+mn-lt"/>
                        </a:rPr>
                        <a:t>Colombia </a:t>
                      </a:r>
                      <a:r>
                        <a:rPr lang="es-CO" sz="1800" i="0" dirty="0" smtClean="0">
                          <a:latin typeface="+mn-lt"/>
                        </a:rPr>
                        <a:t>en asocio</a:t>
                      </a:r>
                      <a:r>
                        <a:rPr lang="es-CO" sz="1800" i="0" baseline="0" dirty="0" smtClean="0">
                          <a:latin typeface="+mn-lt"/>
                        </a:rPr>
                        <a:t> con la Seccional Cali</a:t>
                      </a:r>
                      <a:r>
                        <a:rPr lang="es-CO" sz="1800" i="0" dirty="0" smtClean="0">
                          <a:latin typeface="+mn-lt"/>
                        </a:rPr>
                        <a:t>,</a:t>
                      </a:r>
                      <a:r>
                        <a:rPr lang="es-CO" sz="1800" i="1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promoción y ejecución de actividades de educación continua en las ciudades de Bucaramanga, Barranquilla y Pasto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4 Conector recto"/>
          <p:cNvCxnSpPr/>
          <p:nvPr/>
        </p:nvCxnSpPr>
        <p:spPr>
          <a:xfrm>
            <a:off x="2771800" y="2852936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Autofit/>
          </a:bodyPr>
          <a:lstStyle/>
          <a:p>
            <a:pPr lvl="0"/>
            <a:r>
              <a:rPr lang="es-CO" sz="3200" dirty="0" smtClean="0">
                <a:solidFill>
                  <a:schemeClr val="bg1"/>
                </a:solidFill>
              </a:rPr>
              <a:t>Vigorizar la presencia de la Universidad en el país, tanto en el ámbito regional como local 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642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10. Visibilidad web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+mn-lt"/>
                          <a:ea typeface="SimSun"/>
                          <a:cs typeface="Times New Roman"/>
                        </a:rPr>
                        <a:t>Posición</a:t>
                      </a:r>
                      <a:r>
                        <a:rPr lang="en-US" sz="1800" dirty="0" smtClean="0">
                          <a:latin typeface="+mn-lt"/>
                          <a:ea typeface="SimSun"/>
                          <a:cs typeface="Times New Roman"/>
                        </a:rPr>
                        <a:t> en el Ranking Web of World Universities – </a:t>
                      </a:r>
                      <a:r>
                        <a:rPr lang="en-US" sz="1800" dirty="0" err="1" smtClean="0">
                          <a:latin typeface="+mn-lt"/>
                          <a:ea typeface="SimSun"/>
                          <a:cs typeface="Times New Roman"/>
                        </a:rPr>
                        <a:t>Webometrics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891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En</a:t>
                      </a:r>
                      <a:r>
                        <a:rPr lang="es-CO" sz="1800" baseline="0" dirty="0" smtClean="0">
                          <a:latin typeface="+mn-lt"/>
                        </a:rPr>
                        <a:t> proceso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Se contratará un estudio especializado que permita identificar los pasos a seguir para el posicionamiento web de la Universidad, a partir de este estudio y de la identificación de las acciones que efectivamente se pueden realizar, se establecerá un valor meta para este indicador o se propondrá un indicador más adecuado (con su respectivo valor base y valor meta)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6AF2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CO" sz="3200" dirty="0" smtClean="0">
                <a:solidFill>
                  <a:schemeClr val="bg1"/>
                </a:solidFill>
              </a:rPr>
              <a:t>5. Fortalecer la internacionalización de la Universidad (3)</a:t>
            </a:r>
            <a:endParaRPr lang="es-CO" sz="32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6AF22"/>
          </a:solidFill>
        </p:spPr>
        <p:txBody>
          <a:bodyPr>
            <a:normAutofit fontScale="90000"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Fortalecer la internacionalización de la Universidad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29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11. Movilidad estudiantil internacional saliente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Estudiantes de pregrado o posgrado en movilidad internacional saliente en el año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Estudiantes de pregrado y posgrado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157 / 24 262 x 100% = 0.6%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2.0%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Incremento de mecanismos para promover movilidad.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Adopción de medidas para favorecer la movilidad de estudiantes que toman doble titulación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en universidades del exterior.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</a:rPr>
                        <a:t>Posibilidad de integración en una sola unidad las diferentes acciones que se realizan para incrementar el número de estudiantes participantes.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6AF22"/>
          </a:solidFill>
        </p:spPr>
        <p:txBody>
          <a:bodyPr>
            <a:normAutofit fontScale="90000"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Fortalecer la internacionalización de la Universidad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413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12. Convenios internacionales activos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Número de convenios internacionales activos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Número de convenios internacionales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119 / 270 x 100% = 44.1%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60.0%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Tendencia a eliminar convenios marco en donde no se tiene una actividad de cooperación efectiva y verificable.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Firmar sólo convenios que tengan acciones específicas en periodos de tiempo relativamente pequeños (3 a 5 años).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276872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6AF22"/>
          </a:solidFill>
        </p:spPr>
        <p:txBody>
          <a:bodyPr>
            <a:normAutofit fontScale="90000"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Fortalecer la internacionalización de la Universidad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642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13. Recursos internacionales para investigación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Recursos internacionales para actividades de investigación otorgados en el año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Recursos externos para actividades de investigación aprobados en el año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1 369.0 / 4 832.4 x 100% = 28.3%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50.0%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Abrir convocatorias específicas dirigidas a consecución de recursos internacionales.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Designación de un profesional en la OFI que colaboré con el diligenciamiento y organización de la documentación requerida para la presentación de este tipo de proyectos.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Antecedentes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Aprobación por parte del CDU (3 de noviembre de 2004) de 35 “Indicadores de Desempeño” vinculados con la Planeación Universitaria 2002-2006. Publicación de un documento (Serie: Información y Gestión No.2)</a:t>
            </a:r>
          </a:p>
          <a:p>
            <a:r>
              <a:rPr lang="es-CO" dirty="0" smtClean="0"/>
              <a:t>Diseño de 45 “Indicadores y variables relacionados con los propósitos de la Planeación Universitaria 2007-2016”.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470372"/>
          </a:xfr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CO" sz="3200" dirty="0" smtClean="0">
                <a:solidFill>
                  <a:schemeClr val="bg1"/>
                </a:solidFill>
              </a:rPr>
              <a:t>6. Desarrollar la Comunidad Educativa y fortalecer la vinculación con los egresados (8)</a:t>
            </a:r>
            <a:endParaRPr lang="es-CO" sz="32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14. Formación doctoral de los profesores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Profesores ETC. de planta con formación doctoral y dedicación igual o mayor a medio tiempo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profesores ETC. de planta y dedicación igual o mayor a medio tiempo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210.0 / 1 005.6 x 100% = 20.9%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27.5%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El valor meta se calcula teniendo en cuenta únicamente el número de profesores que actualmente están en proceso de formación doctoral dentro del Plan de Formación Permanente del Profesor Javeriano.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15. Horas clase dictadas por profesores de planta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Horas de clase dictadas por profesores de planta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horas de clase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181 624.5 / 435 458.0 x 100% = 41.7%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55.0%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Disminuir el tamaño del catálogo,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especialmente en las asignaturas de</a:t>
                      </a:r>
                      <a:r>
                        <a:rPr lang="es-CO" sz="1800" baseline="0" dirty="0" smtClean="0">
                          <a:latin typeface="+mn-lt"/>
                        </a:rPr>
                        <a:t> libre elección dictadas por profesores de cátedra</a:t>
                      </a:r>
                      <a:r>
                        <a:rPr lang="es-CO" sz="1800" dirty="0" smtClean="0">
                          <a:latin typeface="+mn-lt"/>
                        </a:rPr>
                        <a:t>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Estímulos establecidos para acceder a las escalas intermedias por la docencia de calidad y el número de horas de clase impartidas.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276872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8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16. Deserción </a:t>
                      </a:r>
                      <a:r>
                        <a:rPr lang="es-CO" sz="1800" dirty="0" err="1" smtClean="0">
                          <a:latin typeface="+mn-lt"/>
                          <a:ea typeface="SimSun"/>
                          <a:cs typeface="Times New Roman"/>
                        </a:rPr>
                        <a:t>intersemestral</a:t>
                      </a: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* en los programas de pregrado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De los matriculados segundo semestre año anterior, número de no matriculados primer semestre año corte + De los matriculados primer semestre año corte, número de no matriculados segundo semestre año corte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Matriculados segundo semestre año anterior + Matriculados primer semestre año corte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(2</a:t>
                      </a:r>
                      <a:r>
                        <a:rPr lang="es-CO" sz="1800" baseline="0" dirty="0" smtClean="0">
                          <a:latin typeface="+mn-lt"/>
                        </a:rPr>
                        <a:t> 029 + 1 482</a:t>
                      </a:r>
                      <a:r>
                        <a:rPr lang="es-CO" sz="1800" dirty="0" smtClean="0">
                          <a:latin typeface="+mn-lt"/>
                        </a:rPr>
                        <a:t>) / (18 971 + 18 962) x 100% = 9.3%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7.0%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Articulación de las diferentes acciones y servicios que se realizan buscando una mayor retención estudiantil.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Mejorar el apoyo de los sistemas de información a la actividades de retención y a la medición de la deserción.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3140968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474602" y="5723964"/>
            <a:ext cx="8201854" cy="657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* La deserción </a:t>
            </a:r>
            <a:r>
              <a:rPr lang="es-CO" dirty="0" err="1" smtClean="0"/>
              <a:t>intersemestral</a:t>
            </a:r>
            <a:r>
              <a:rPr lang="es-CO" dirty="0" smtClean="0"/>
              <a:t> corresponde a los estudiantes que se matricularon en un semestre pero no se matriculan en el siguiente.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78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17. Recursos en becas o descuentos de matricula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Suma de recursos en: </a:t>
                      </a:r>
                      <a:r>
                        <a:rPr lang="es-CO" sz="1500" dirty="0" smtClean="0">
                          <a:latin typeface="+mn-lt"/>
                          <a:ea typeface="SimSun"/>
                          <a:cs typeface="Times New Roman"/>
                        </a:rPr>
                        <a:t>Becas de excelencia académica, Becas de Apoyo Socio-Económico, Becas para estudiantes extranjeros, Becas para Jesuitas, Becas para hijos de profesores y empleados de la Universidad, Descuentos egresados, Incentivos programas doble titulación, Créditos </a:t>
                      </a:r>
                      <a:r>
                        <a:rPr lang="es-CO" sz="1500" dirty="0" err="1" smtClean="0">
                          <a:latin typeface="+mn-lt"/>
                          <a:ea typeface="SimSun"/>
                          <a:cs typeface="Times New Roman"/>
                        </a:rPr>
                        <a:t>condonables</a:t>
                      </a:r>
                      <a:r>
                        <a:rPr lang="es-CO" sz="1500" dirty="0" smtClean="0">
                          <a:latin typeface="+mn-lt"/>
                          <a:ea typeface="SimSun"/>
                          <a:cs typeface="Times New Roman"/>
                        </a:rPr>
                        <a:t> en programas de pregrado para personal administrativo de la Universidad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$ 6 375 millones de pesos constantes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En proceso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La proyección de este indicador depende de un cambio en la estrategia para el manejo de becas y becarios por parte de la Universidad, ya que las condiciones de las donaciones están cambiando, y se está imponiendo un esquema de contrapartidas bajo condiciones específicas.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Con recursos propios no es posible aumentar significativamente los montos y sólo algunos tipos de becas tienen una proyección económica a 2016.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413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18. Evaluación del personal administrativo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Personal administrativo que en su evaluación de desempeño obtuvieron «excelente» o «muy bueno»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personal administrativo evaluado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(145 + 338) / 735 x 100% = 65.7%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80.0%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La implementación del nuevo sistema de evaluación de desempeño que incluye plan</a:t>
                      </a:r>
                      <a:r>
                        <a:rPr lang="es-CO" sz="1800" baseline="0" dirty="0" smtClean="0">
                          <a:latin typeface="+mn-lt"/>
                        </a:rPr>
                        <a:t> de mejoramiento con acciones de compromiso.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720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19. Satisfacción con los servicios de bienestar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En proceso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En proceso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En proceso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La VRMU trabaja en la actualidad para obtener la información que permita contar con una línea de base y hacer las proyecciones para el 2016. Este aspecto</a:t>
                      </a:r>
                      <a:r>
                        <a:rPr lang="es-CO" sz="1800" baseline="0" dirty="0" smtClean="0">
                          <a:latin typeface="+mn-lt"/>
                        </a:rPr>
                        <a:t> se deberá trabajar con la Dirección de Gestión Humana.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720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20. Cobertura de los servicios de bienestar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En proceso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En proceso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En proceso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La VRMU trabaja en la actualidad para obtener la información que permita contar con una línea de base y hacer las proyecciones para el 2016. Este aspecto</a:t>
                      </a:r>
                      <a:r>
                        <a:rPr lang="es-CO" sz="1800" baseline="0" dirty="0" smtClean="0">
                          <a:latin typeface="+mn-lt"/>
                        </a:rPr>
                        <a:t> se deberá trabajar con la Dirección de Gestión Humana.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es-CO" sz="3600" dirty="0" smtClean="0">
                <a:solidFill>
                  <a:schemeClr val="bg1"/>
                </a:solidFill>
              </a:rPr>
              <a:t>Desarrollar la Comunidad Educativa y fortalecer la vinculación con los egresados</a:t>
            </a:r>
            <a:endParaRPr lang="es-CO" sz="3600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21.</a:t>
                      </a:r>
                      <a:r>
                        <a:rPr lang="es-CO" sz="1800" baseline="0" dirty="0" smtClean="0">
                          <a:latin typeface="+mn-lt"/>
                          <a:ea typeface="SimSun"/>
                          <a:cs typeface="Times New Roman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Vinculación de los egresados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Egresados que tienen actualizada su información en el sistema de egresados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Total egresados registrados en el sistema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28 905</a:t>
                      </a:r>
                      <a:r>
                        <a:rPr lang="es-CO" sz="1800" dirty="0" smtClean="0">
                          <a:latin typeface="+mn-lt"/>
                        </a:rPr>
                        <a:t> / 116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472 x 100% = 24.8%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70.0%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Asignación por facultades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de responsables de la relación con los egresados.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Mejora del sistema de información y comunicación.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Fortalecimiento de las relaciones entre la Universidad y las asociaciones de profesionales.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CO" sz="3200" dirty="0" smtClean="0">
                <a:solidFill>
                  <a:schemeClr val="bg1"/>
                </a:solidFill>
              </a:rPr>
              <a:t>7. Replantear la estructura orgánica y fortalecer la gestión universitaria (4)</a:t>
            </a:r>
            <a:endParaRPr lang="es-CO" sz="32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Antecedentes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Presentación de los indicadores para consideración del CDU: 09/09/2009. Recomendación seguir trabajando en el tema. </a:t>
            </a:r>
          </a:p>
          <a:p>
            <a:r>
              <a:rPr lang="es-CO" dirty="0" smtClean="0"/>
              <a:t>Uso de los indicadores para la presentación del Informe del Rector al Consejo de Regentes y la elaboración de balances sobre el ejercicio de planeación.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Replantear la estructura orgánica y fortalecer la gestión universitaria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345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22. Rotación del uso de recursos bibliográficos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600" dirty="0" smtClean="0">
                          <a:latin typeface="+mn-lt"/>
                          <a:ea typeface="SimSun"/>
                          <a:cs typeface="Times New Roman"/>
                        </a:rPr>
                        <a:t>(Total préstamos externos y consultas internas de recursos bibliográficos físicos / Total recursos bibliográficos físicos disponibles) * 0.5 + (Total búsquedas de recursos bibliográficos electrónicos / Total recursos bibliográficos electrónicos disponibles) * 0.5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(957</a:t>
                      </a:r>
                      <a:r>
                        <a:rPr lang="es-CO" sz="1800" baseline="0" dirty="0" smtClean="0">
                          <a:latin typeface="+mn-lt"/>
                        </a:rPr>
                        <a:t> 084</a:t>
                      </a:r>
                      <a:r>
                        <a:rPr lang="es-CO" sz="1800" dirty="0" smtClean="0">
                          <a:latin typeface="+mn-lt"/>
                        </a:rPr>
                        <a:t> / 495 416) x 0.5 + (4 067 948 / 8 443 866) x 0.5 = 1.22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2.00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Proceso de evaluación de colecciones. La colección eliminará material desactualizado que no es consultado por los usuarios.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Se mantiene la capacitación en el uso de recursos electrónicos, con el objetivo incrementar su consulta.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Se trabajará en una mayor divulgación de los recursos electrónicos, asociado a una nueva versión del sitio web en la que se facilite el acceso y uso de los mismos.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Replantear la estructura orgánica y fortalecer la gestión universitaria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99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23. Metros cuadrados construidos por estudiante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Metros cuadrados construidos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(sin el Hospital</a:t>
                      </a:r>
                      <a:r>
                        <a:rPr lang="es-CO" sz="1800" baseline="0" dirty="0" smtClean="0">
                          <a:latin typeface="+mn-lt"/>
                          <a:ea typeface="SimSun"/>
                          <a:cs typeface="Times New Roman"/>
                        </a:rPr>
                        <a:t> y el edificio de</a:t>
                      </a: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 parqueaderos)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Estudiantes presenciales de pregrado y posgrado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135</a:t>
                      </a:r>
                      <a:r>
                        <a:rPr lang="es-CO" sz="1800" baseline="0" dirty="0" smtClean="0">
                          <a:latin typeface="+mn-lt"/>
                        </a:rPr>
                        <a:t> </a:t>
                      </a:r>
                      <a:r>
                        <a:rPr lang="es-CO" sz="1800" dirty="0" smtClean="0">
                          <a:latin typeface="+mn-lt"/>
                        </a:rPr>
                        <a:t>277 / 20 981 = 6.5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+mn-lt"/>
                        </a:rPr>
                        <a:t>7.1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Dentro de la meta del Plan Maestro de Desarrollo 2028 se espera tener como área construida 8.29 m</a:t>
                      </a:r>
                      <a:r>
                        <a:rPr lang="es-CO" sz="1800" baseline="30000" dirty="0" smtClean="0">
                          <a:latin typeface="+mn-lt"/>
                        </a:rPr>
                        <a:t>2</a:t>
                      </a:r>
                      <a:r>
                        <a:rPr lang="es-CO" sz="1800" dirty="0" smtClean="0">
                          <a:latin typeface="+mn-lt"/>
                        </a:rPr>
                        <a:t> por estudiante, y al pasar de 6.45 m</a:t>
                      </a:r>
                      <a:r>
                        <a:rPr lang="es-CO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s-CO" sz="1800" dirty="0" smtClean="0">
                          <a:latin typeface="+mn-lt"/>
                        </a:rPr>
                        <a:t> al día de hoy a 8.29 m</a:t>
                      </a:r>
                      <a:r>
                        <a:rPr lang="es-CO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s-CO" sz="1800" dirty="0" smtClean="0">
                          <a:latin typeface="+mn-lt"/>
                        </a:rPr>
                        <a:t>, de manera gradual, se esperaría que para el 2016 se tenga 7.1 m</a:t>
                      </a:r>
                      <a:r>
                        <a:rPr lang="es-CO" sz="18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s-CO" sz="1800" dirty="0" smtClean="0">
                          <a:latin typeface="+mn-lt"/>
                        </a:rPr>
                        <a:t> por estudiante. 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>
            <a:off x="2771800" y="2564904"/>
            <a:ext cx="58326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lvl="0"/>
            <a:r>
              <a:rPr lang="es-CO" dirty="0" smtClean="0">
                <a:solidFill>
                  <a:schemeClr val="bg1"/>
                </a:solidFill>
              </a:rPr>
              <a:t>Replantear la estructura orgánica y fortalecer la gestión universitaria</a:t>
            </a:r>
            <a:endParaRPr lang="es-CO" dirty="0">
              <a:solidFill>
                <a:schemeClr val="bg1"/>
              </a:solidFill>
            </a:endParaRPr>
          </a:p>
        </p:txBody>
      </p:sp>
      <p:graphicFrame>
        <p:nvGraphicFramePr>
          <p:cNvPr id="8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362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Nombre: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24. Flujo de caja libre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Formula: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O" sz="1800" dirty="0" smtClean="0">
                          <a:latin typeface="+mn-lt"/>
                          <a:ea typeface="SimSun"/>
                          <a:cs typeface="Times New Roman"/>
                        </a:rPr>
                        <a:t>Flujo de caja bruto - inversiones en capital de trabajo - inversiones en activos fijos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 smtClean="0"/>
                        <a:t>Valor corte año 2010:</a:t>
                      </a:r>
                      <a:endParaRPr lang="es-CO" sz="1800" dirty="0" smtClean="0">
                        <a:latin typeface="+mn-lt"/>
                        <a:ea typeface="SimSu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aseline="0" dirty="0" smtClean="0">
                          <a:latin typeface="+mn-lt"/>
                        </a:rPr>
                        <a:t>$ 21 689 – $ 4 012 – $ 35 288 = -$ 17 611 </a:t>
                      </a:r>
                    </a:p>
                    <a:p>
                      <a:pPr algn="ctr"/>
                      <a:r>
                        <a:rPr lang="es-CO" sz="1800" baseline="0" dirty="0" smtClean="0">
                          <a:latin typeface="+mn-lt"/>
                        </a:rPr>
                        <a:t>millones de pesos constantes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Valor meta año 2016: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aseline="0" dirty="0" smtClean="0">
                          <a:latin typeface="+mn-lt"/>
                        </a:rPr>
                        <a:t>0</a:t>
                      </a:r>
                      <a:endParaRPr lang="es-CO" sz="18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sz="1800" dirty="0" smtClean="0"/>
                        <a:t>Aspectos que contribuyen a alcanzar la meta:</a:t>
                      </a:r>
                      <a:endParaRPr lang="es-CO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O" sz="1800" dirty="0" smtClean="0">
                          <a:latin typeface="+mn-lt"/>
                        </a:rPr>
                        <a:t>La meta se logra con la cualificación de toda la actividad institucional, incluyendo el mejoramiento de sus funciones sustantivas.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Inquietudes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¿</a:t>
            </a:r>
            <a:r>
              <a:rPr lang="es-CO" dirty="0" smtClean="0"/>
              <a:t>Qué elementos evaluativos tienen en cuenta para valorar el desempeño anual de la Facultad, cuál es su relación con las metas de planeación y cómo los utilizan para definir el horizonte de la planeación para el siguiente año? ¿Se hace uso de algunos datos, estadísticas o indicadores en dichos elementos evaluativos?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4800" dirty="0" smtClean="0"/>
              <a:t>GRACIAS</a:t>
            </a:r>
            <a:endParaRPr lang="es-ES" sz="4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planeacion@javeriana.edu.co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Antecedentes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Resultado del ejercicio de autoevaluación institucional y como recomendación de los pares internacionales sobre la necesidad urgente de contar con indicadores de desempeño, se trabaja sobre una nueva propuesta:</a:t>
            </a:r>
          </a:p>
          <a:p>
            <a:pPr lvl="1"/>
            <a:r>
              <a:rPr lang="es-CO" dirty="0" smtClean="0"/>
              <a:t>Selección de indicadores de carácter estratégico</a:t>
            </a:r>
          </a:p>
          <a:p>
            <a:pPr lvl="1"/>
            <a:r>
              <a:rPr lang="es-CO" dirty="0" smtClean="0"/>
              <a:t>Vinculados con la PU 2007-2016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Antecedentes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Diseño que implicó:</a:t>
            </a:r>
          </a:p>
          <a:p>
            <a:pPr lvl="1"/>
            <a:r>
              <a:rPr lang="es-CO" dirty="0" smtClean="0"/>
              <a:t>Revisión de literatura especializada.</a:t>
            </a:r>
          </a:p>
          <a:p>
            <a:pPr lvl="1"/>
            <a:r>
              <a:rPr lang="es-CO" dirty="0" smtClean="0"/>
              <a:t>Trabajo con el comité ad-hoc de aseguramiento de la calidad para definir el cuerpo de indicadores: estratégicos y no tan numerosos.</a:t>
            </a:r>
          </a:p>
          <a:p>
            <a:pPr lvl="1"/>
            <a:r>
              <a:rPr lang="es-CO" dirty="0" smtClean="0"/>
              <a:t>Trabajo con las Unidades del Gobierno General para estudiar tendencias, concretar líneas de base y posibles metas al 2016. </a:t>
            </a:r>
          </a:p>
          <a:p>
            <a:pPr lvl="1"/>
            <a:r>
              <a:rPr lang="es-MX" dirty="0" smtClean="0"/>
              <a:t>Consulta a expertos: Director Departamento de Administración de Empresas y Estadística del Departamento de Epidemiología Clínica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Sistema de Indicadores de Desempeño Institucional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331640" y="1916832"/>
          <a:ext cx="72008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Flecha abajo"/>
          <p:cNvSpPr/>
          <p:nvPr/>
        </p:nvSpPr>
        <p:spPr>
          <a:xfrm rot="10800000">
            <a:off x="179512" y="1700808"/>
            <a:ext cx="1080120" cy="4608512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dirty="0" smtClean="0"/>
              <a:t>Definición, construcción y cálculo</a:t>
            </a:r>
            <a:endParaRPr lang="es-CO" dirty="0"/>
          </a:p>
        </p:txBody>
      </p:sp>
      <p:sp>
        <p:nvSpPr>
          <p:cNvPr id="6" name="5 Flecha abajo"/>
          <p:cNvSpPr/>
          <p:nvPr/>
        </p:nvSpPr>
        <p:spPr>
          <a:xfrm>
            <a:off x="7956376" y="1700808"/>
            <a:ext cx="1080120" cy="4608512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dirty="0" smtClean="0"/>
              <a:t>Seguimiento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Criterios metodológicos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/>
              <a:t>Para proponer y seleccionar los indicadores de desempeño global se tuvo en cuenta:</a:t>
            </a:r>
          </a:p>
          <a:p>
            <a:pPr lvl="1"/>
            <a:r>
              <a:rPr lang="es-CO" dirty="0" smtClean="0"/>
              <a:t>Reflejar en un indicador numérico compromisos cualitativos de mejoramiento de la Universidad.</a:t>
            </a:r>
          </a:p>
          <a:p>
            <a:pPr lvl="1"/>
            <a:r>
              <a:rPr lang="es-CO" dirty="0" smtClean="0"/>
              <a:t>Relación Costo - Beneficio.</a:t>
            </a:r>
          </a:p>
          <a:p>
            <a:pPr lvl="1"/>
            <a:r>
              <a:rPr lang="es-CO" dirty="0" err="1" smtClean="0"/>
              <a:t>Comparabilidad</a:t>
            </a:r>
            <a:r>
              <a:rPr lang="es-CO" dirty="0" smtClean="0"/>
              <a:t> (Siempre que sea posible sin perder la orientación específica de la Universidad).</a:t>
            </a:r>
          </a:p>
          <a:p>
            <a:pPr lvl="1"/>
            <a:r>
              <a:rPr lang="es-CO" dirty="0" smtClean="0"/>
              <a:t>Claridad (Fácil de entender e interpretar).</a:t>
            </a:r>
          </a:p>
          <a:p>
            <a:pPr lvl="1"/>
            <a:r>
              <a:rPr lang="es-CO" dirty="0" smtClean="0"/>
              <a:t>Especificidad (Representar uno o varios aspectos de la Planeación Institucional).</a:t>
            </a:r>
          </a:p>
          <a:p>
            <a:pPr lvl="1"/>
            <a:r>
              <a:rPr lang="es-CO" dirty="0" smtClean="0"/>
              <a:t>Posibilidad de contar con una línea de base y en lo posible con un horizonte al 2016.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err="1" smtClean="0"/>
              <a:t>Comparabilidad</a:t>
            </a:r>
            <a:r>
              <a:rPr lang="es-CO" dirty="0" smtClean="0"/>
              <a:t> y valores de referencia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O" dirty="0" smtClean="0"/>
              <a:t>Buscando la </a:t>
            </a:r>
            <a:r>
              <a:rPr lang="es-CO" dirty="0" err="1" smtClean="0"/>
              <a:t>comparabilidad</a:t>
            </a:r>
            <a:r>
              <a:rPr lang="es-CO" dirty="0" smtClean="0"/>
              <a:t> de los indicadores se consultaron:</a:t>
            </a:r>
          </a:p>
          <a:p>
            <a:pPr lvl="1"/>
            <a:r>
              <a:rPr lang="en-US" dirty="0" smtClean="0"/>
              <a:t>Benchmarking: a manual for Australian universities. Department of Education, Training and Youth Affairs (2000).</a:t>
            </a:r>
          </a:p>
          <a:p>
            <a:pPr lvl="1"/>
            <a:r>
              <a:rPr lang="en-US" dirty="0" err="1" smtClean="0"/>
              <a:t>Catálogo</a:t>
            </a:r>
            <a:r>
              <a:rPr lang="en-US" dirty="0" smtClean="0"/>
              <a:t> de </a:t>
            </a:r>
            <a:r>
              <a:rPr lang="en-US" dirty="0" err="1" smtClean="0"/>
              <a:t>indicadores</a:t>
            </a:r>
            <a:r>
              <a:rPr lang="en-US" dirty="0" smtClean="0"/>
              <a:t> de </a:t>
            </a:r>
            <a:r>
              <a:rPr lang="en-US" dirty="0" err="1" smtClean="0"/>
              <a:t>desempeño</a:t>
            </a:r>
            <a:r>
              <a:rPr lang="en-US" dirty="0" smtClean="0"/>
              <a:t> de </a:t>
            </a:r>
            <a:r>
              <a:rPr lang="en-US" dirty="0" err="1" smtClean="0"/>
              <a:t>entidades</a:t>
            </a:r>
            <a:r>
              <a:rPr lang="en-US" dirty="0" smtClean="0"/>
              <a:t> y </a:t>
            </a:r>
            <a:r>
              <a:rPr lang="en-US" dirty="0" err="1" smtClean="0"/>
              <a:t>dependencias</a:t>
            </a:r>
            <a:r>
              <a:rPr lang="en-US" dirty="0" smtClean="0"/>
              <a:t> </a:t>
            </a:r>
            <a:r>
              <a:rPr lang="en-US" dirty="0" err="1" smtClean="0"/>
              <a:t>universitarias</a:t>
            </a:r>
            <a:r>
              <a:rPr lang="en-US" dirty="0" smtClean="0"/>
              <a:t>. </a:t>
            </a:r>
            <a:r>
              <a:rPr lang="en-US" dirty="0" err="1" smtClean="0"/>
              <a:t>UNAM</a:t>
            </a:r>
            <a:r>
              <a:rPr lang="en-US" dirty="0" smtClean="0"/>
              <a:t> (2005).</a:t>
            </a:r>
          </a:p>
          <a:p>
            <a:pPr lvl="1"/>
            <a:r>
              <a:rPr lang="en-US" dirty="0" smtClean="0"/>
              <a:t>Statistics. QS World University Rankings (2010).</a:t>
            </a:r>
          </a:p>
          <a:p>
            <a:pPr lvl="1"/>
            <a:r>
              <a:rPr lang="en-US" dirty="0" err="1" smtClean="0"/>
              <a:t>U­Multirank</a:t>
            </a:r>
            <a:r>
              <a:rPr lang="en-US" dirty="0" smtClean="0"/>
              <a:t> Project ‘Design and Testing the Feasibility of a Multi-dimensional Global University Ranking’. </a:t>
            </a:r>
            <a:r>
              <a:rPr lang="en-US" dirty="0" err="1" smtClean="0"/>
              <a:t>CHERPA</a:t>
            </a:r>
            <a:r>
              <a:rPr lang="en-US" dirty="0" smtClean="0"/>
              <a:t>‐Network (2010).</a:t>
            </a:r>
          </a:p>
          <a:p>
            <a:pPr lvl="1"/>
            <a:endParaRPr lang="en-US" dirty="0" smtClean="0"/>
          </a:p>
          <a:p>
            <a:r>
              <a:rPr lang="es-CO" dirty="0" smtClean="0"/>
              <a:t>Y se observaron valores de referencia para los indicadores a partir de:</a:t>
            </a:r>
          </a:p>
          <a:p>
            <a:pPr lvl="1"/>
            <a:r>
              <a:rPr lang="es-CO" dirty="0" smtClean="0"/>
              <a:t>Estadísticas de las Universidades. Recopilación Universidad del Norte (2010).</a:t>
            </a:r>
          </a:p>
          <a:p>
            <a:pPr lvl="1"/>
            <a:r>
              <a:rPr lang="es-CO" dirty="0" smtClean="0"/>
              <a:t>Benchmarking Institucional. Universidad de los Andes (2010).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</Template>
  <TotalTime>2310</TotalTime>
  <Words>3587</Words>
  <Application>Microsoft Office PowerPoint</Application>
  <PresentationFormat>Presentación en pantalla (4:3)</PresentationFormat>
  <Paragraphs>413</Paragraphs>
  <Slides>44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Plantilla</vt:lpstr>
      <vt:lpstr>INDICADORES DE DESEMPEÑO GLOBAL PLANEACIÓN UNIVERSITARIA  2007 - 2016</vt:lpstr>
      <vt:lpstr>Contenido</vt:lpstr>
      <vt:lpstr>Antecedentes</vt:lpstr>
      <vt:lpstr>Antecedentes</vt:lpstr>
      <vt:lpstr>Antecedentes</vt:lpstr>
      <vt:lpstr>Antecedentes</vt:lpstr>
      <vt:lpstr>Sistema de Indicadores de Desempeño Institucional</vt:lpstr>
      <vt:lpstr>Criterios metodológicos</vt:lpstr>
      <vt:lpstr>Comparabilidad y valores de referencia</vt:lpstr>
      <vt:lpstr>Retos para su aplicación</vt:lpstr>
      <vt:lpstr>Propósitos de la Planeación</vt:lpstr>
      <vt:lpstr>1. Impulsar la investigación (3)</vt:lpstr>
      <vt:lpstr>Impulsar la investigación</vt:lpstr>
      <vt:lpstr>Impulsar la investigación</vt:lpstr>
      <vt:lpstr>Impulsar la investigación</vt:lpstr>
      <vt:lpstr>2. Fortalecer la oferta académica (3)</vt:lpstr>
      <vt:lpstr>Fortalecer la oferta académica</vt:lpstr>
      <vt:lpstr>Fortalecer la oferta académica</vt:lpstr>
      <vt:lpstr>Fortalecer la oferta académica</vt:lpstr>
      <vt:lpstr>3. Fortalecer la condición interdisciplinaria (1)</vt:lpstr>
      <vt:lpstr>Fortalecer la condición interdisciplinaria</vt:lpstr>
      <vt:lpstr>4. Vigorizar la presencia de la Universidad en el país, tanto en el ámbito regional como local (3)</vt:lpstr>
      <vt:lpstr>Vigorizar la presencia de la Universidad en el país, tanto en el ámbito regional como local </vt:lpstr>
      <vt:lpstr>Vigorizar la presencia de la Universidad en el país, tanto en el ámbito regional como local </vt:lpstr>
      <vt:lpstr>Vigorizar la presencia de la Universidad en el país, tanto en el ámbito regional como local </vt:lpstr>
      <vt:lpstr>5. Fortalecer la internacionalización de la Universidad (3)</vt:lpstr>
      <vt:lpstr>Fortalecer la internacionalización de la Universidad</vt:lpstr>
      <vt:lpstr>Fortalecer la internacionalización de la Universidad</vt:lpstr>
      <vt:lpstr>Fortalecer la internacionalización de la Universidad</vt:lpstr>
      <vt:lpstr>6. Desarrollar la Comunidad Educativa y fortalecer la vinculación con los egresados (8)</vt:lpstr>
      <vt:lpstr>Desarrollar la Comunidad Educativa y fortalecer la vinculación con los egresados</vt:lpstr>
      <vt:lpstr>Desarrollar la Comunidad Educativa y fortalecer la vinculación con los egresados</vt:lpstr>
      <vt:lpstr>Desarrollar la Comunidad Educativa y fortalecer la vinculación con los egresados</vt:lpstr>
      <vt:lpstr>Desarrollar la Comunidad Educativa y fortalecer la vinculación con los egresados</vt:lpstr>
      <vt:lpstr>Desarrollar la Comunidad Educativa y fortalecer la vinculación con los egresados</vt:lpstr>
      <vt:lpstr>Desarrollar la Comunidad Educativa y fortalecer la vinculación con los egresados</vt:lpstr>
      <vt:lpstr>Desarrollar la Comunidad Educativa y fortalecer la vinculación con los egresados</vt:lpstr>
      <vt:lpstr>Desarrollar la Comunidad Educativa y fortalecer la vinculación con los egresados</vt:lpstr>
      <vt:lpstr>7. Replantear la estructura orgánica y fortalecer la gestión universitaria (4)</vt:lpstr>
      <vt:lpstr>Replantear la estructura orgánica y fortalecer la gestión universitaria</vt:lpstr>
      <vt:lpstr>Replantear la estructura orgánica y fortalecer la gestión universitaria</vt:lpstr>
      <vt:lpstr>Replantear la estructura orgánica y fortalecer la gestión universitaria</vt:lpstr>
      <vt:lpstr>Inquietudes</vt:lpstr>
      <vt:lpstr>GRACIAS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ESTRATÉGICOS PLANEACIÓN UNIVERSITARIA  2007 - 2016</dc:title>
  <dc:creator>c.torresj</dc:creator>
  <cp:lastModifiedBy>c.torresj</cp:lastModifiedBy>
  <cp:revision>138</cp:revision>
  <dcterms:created xsi:type="dcterms:W3CDTF">2011-08-05T22:01:07Z</dcterms:created>
  <dcterms:modified xsi:type="dcterms:W3CDTF">2011-10-26T21:34:14Z</dcterms:modified>
</cp:coreProperties>
</file>