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69" r:id="rId3"/>
    <p:sldId id="265" r:id="rId4"/>
    <p:sldId id="266" r:id="rId5"/>
    <p:sldId id="267" r:id="rId6"/>
    <p:sldId id="262" r:id="rId7"/>
    <p:sldId id="258" r:id="rId8"/>
    <p:sldId id="260" r:id="rId9"/>
    <p:sldId id="261" r:id="rId10"/>
    <p:sldId id="257" r:id="rId11"/>
    <p:sldId id="263" r:id="rId12"/>
    <p:sldId id="264" r:id="rId13"/>
    <p:sldId id="268" r:id="rId1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6D9206-E01F-4129-8F1C-09F5033AD950}" type="datetimeFigureOut">
              <a:rPr lang="es-CO" smtClean="0"/>
              <a:t>03/06/2013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8333E8-6D21-4BF5-8998-A390AE8D50A5}" type="slidenum">
              <a:rPr lang="es-CO" smtClean="0"/>
              <a:t>‹#›</a:t>
            </a:fld>
            <a:endParaRPr lang="es-CO"/>
          </a:p>
        </p:txBody>
      </p:sp>
    </p:spTree>
    <p:extLst>
      <p:ext uri="{BB962C8B-B14F-4D97-AF65-F5344CB8AC3E}">
        <p14:creationId xmlns:p14="http://schemas.microsoft.com/office/powerpoint/2010/main" val="3690040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fld id="{EF569BFC-B78C-4E68-AC64-032D0D220D14}" type="datetime1">
              <a:rPr lang="es-CO" smtClean="0"/>
              <a:t>03/06/2013</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11" name="10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3F308AB-D8A4-47EE-892B-66E54A8B7088}" type="datetime1">
              <a:rPr lang="es-CO" smtClean="0"/>
              <a:t>03/06/2013</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F0761A4-F8D8-47DA-B4D5-8B5B4A665274}" type="datetime1">
              <a:rPr lang="es-CO" smtClean="0"/>
              <a:t>03/06/2013</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4" name="3 Marcador de fecha"/>
          <p:cNvSpPr>
            <a:spLocks noGrp="1"/>
          </p:cNvSpPr>
          <p:nvPr>
            <p:ph type="dt" sz="half" idx="10"/>
          </p:nvPr>
        </p:nvSpPr>
        <p:spPr/>
        <p:txBody>
          <a:bodyPr/>
          <a:lstStyle>
            <a:extLst/>
          </a:lstStyle>
          <a:p>
            <a:fld id="{857410D9-39F5-4DC5-909C-D2AD54873B6A}" type="datetime1">
              <a:rPr lang="es-CO" smtClean="0"/>
              <a:t>03/06/2013</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FE923D07-9B57-472E-BDED-4160350AAE49}" type="datetime1">
              <a:rPr lang="es-CO" smtClean="0"/>
              <a:t>03/06/2013</a:t>
            </a:fld>
            <a:endParaRPr lang="es-CO"/>
          </a:p>
        </p:txBody>
      </p:sp>
      <p:sp>
        <p:nvSpPr>
          <p:cNvPr id="5" name="4 Marcador de pie de página"/>
          <p:cNvSpPr>
            <a:spLocks noGrp="1"/>
          </p:cNvSpPr>
          <p:nvPr>
            <p:ph type="ftr" sz="quarter" idx="11"/>
          </p:nvPr>
        </p:nvSpPr>
        <p:spPr/>
        <p:txBody>
          <a:bodyPr/>
          <a:lstStyle>
            <a:extLst/>
          </a:lstStyle>
          <a:p>
            <a:endParaRPr lang="es-CO"/>
          </a:p>
        </p:txBody>
      </p:sp>
      <p:sp>
        <p:nvSpPr>
          <p:cNvPr id="6" name="5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F0EFE72-C512-42B3-B161-D2DDC2515E04}" type="datetime1">
              <a:rPr lang="es-CO" smtClean="0"/>
              <a:t>03/06/2013</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E9D120DE-F67A-45E1-BCBF-E31B4071A5E1}" type="datetime1">
              <a:rPr lang="es-CO" smtClean="0"/>
              <a:t>03/06/2013</a:t>
            </a:fld>
            <a:endParaRPr lang="es-CO"/>
          </a:p>
        </p:txBody>
      </p:sp>
      <p:sp>
        <p:nvSpPr>
          <p:cNvPr id="8" name="7 Marcador de pie de página"/>
          <p:cNvSpPr>
            <a:spLocks noGrp="1"/>
          </p:cNvSpPr>
          <p:nvPr>
            <p:ph type="ftr" sz="quarter" idx="11"/>
          </p:nvPr>
        </p:nvSpPr>
        <p:spPr/>
        <p:txBody>
          <a:bodyPr/>
          <a:lstStyle>
            <a:extLst/>
          </a:lstStyle>
          <a:p>
            <a:endParaRPr lang="es-CO"/>
          </a:p>
        </p:txBody>
      </p:sp>
      <p:sp>
        <p:nvSpPr>
          <p:cNvPr id="9" name="8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260225BA-2141-4F7F-9430-EF7A702E279D}" type="datetime1">
              <a:rPr lang="es-CO" smtClean="0"/>
              <a:t>03/06/2013</a:t>
            </a:fld>
            <a:endParaRPr lang="es-CO"/>
          </a:p>
        </p:txBody>
      </p:sp>
      <p:sp>
        <p:nvSpPr>
          <p:cNvPr id="4" name="3 Marcador de pie de página"/>
          <p:cNvSpPr>
            <a:spLocks noGrp="1"/>
          </p:cNvSpPr>
          <p:nvPr>
            <p:ph type="ftr" sz="quarter" idx="11"/>
          </p:nvPr>
        </p:nvSpPr>
        <p:spPr/>
        <p:txBody>
          <a:bodyPr/>
          <a:lstStyle>
            <a:extLst/>
          </a:lstStyle>
          <a:p>
            <a:endParaRPr lang="es-CO"/>
          </a:p>
        </p:txBody>
      </p:sp>
      <p:sp>
        <p:nvSpPr>
          <p:cNvPr id="5" name="4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15A54809-09B1-4D32-B9E8-A486E9D1F141}" type="datetime1">
              <a:rPr lang="es-CO" smtClean="0"/>
              <a:t>03/06/2013</a:t>
            </a:fld>
            <a:endParaRPr lang="es-CO"/>
          </a:p>
        </p:txBody>
      </p:sp>
      <p:sp>
        <p:nvSpPr>
          <p:cNvPr id="3" name="2 Marcador de pie de página"/>
          <p:cNvSpPr>
            <a:spLocks noGrp="1"/>
          </p:cNvSpPr>
          <p:nvPr>
            <p:ph type="ftr" sz="quarter" idx="11"/>
          </p:nvPr>
        </p:nvSpPr>
        <p:spPr/>
        <p:txBody>
          <a:bodyPr/>
          <a:lstStyle>
            <a:extLst/>
          </a:lstStyle>
          <a:p>
            <a:endParaRPr lang="es-CO"/>
          </a:p>
        </p:txBody>
      </p:sp>
      <p:sp>
        <p:nvSpPr>
          <p:cNvPr id="4" name="3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97F0B05F-9249-4075-8B55-9E64CEF2A78F}" type="datetime1">
              <a:rPr lang="es-CO" smtClean="0"/>
              <a:t>03/06/2013</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D03525D7-7D59-45AA-923C-18D8B28C4DAF}" type="datetime1">
              <a:rPr lang="es-CO" smtClean="0"/>
              <a:t>03/06/2013</a:t>
            </a:fld>
            <a:endParaRPr lang="es-CO"/>
          </a:p>
        </p:txBody>
      </p:sp>
      <p:sp>
        <p:nvSpPr>
          <p:cNvPr id="6" name="5 Marcador de pie de página"/>
          <p:cNvSpPr>
            <a:spLocks noGrp="1"/>
          </p:cNvSpPr>
          <p:nvPr>
            <p:ph type="ftr" sz="quarter" idx="11"/>
          </p:nvPr>
        </p:nvSpPr>
        <p:spPr/>
        <p:txBody>
          <a:bodyPr/>
          <a:lstStyle>
            <a:extLst/>
          </a:lstStyle>
          <a:p>
            <a:endParaRPr lang="es-CO"/>
          </a:p>
        </p:txBody>
      </p:sp>
      <p:sp>
        <p:nvSpPr>
          <p:cNvPr id="7" name="6 Marcador de número de diapositiva"/>
          <p:cNvSpPr>
            <a:spLocks noGrp="1"/>
          </p:cNvSpPr>
          <p:nvPr>
            <p:ph type="sldNum" sz="quarter" idx="12"/>
          </p:nvPr>
        </p:nvSpPr>
        <p:spPr/>
        <p:txBody>
          <a:bodyPr/>
          <a:lstStyle>
            <a:extLst/>
          </a:lstStyle>
          <a:p>
            <a:fld id="{00261709-A23D-4474-90BA-66ED73009B68}" type="slidenum">
              <a:rPr lang="es-CO" smtClean="0"/>
              <a:t>‹#›</a:t>
            </a:fld>
            <a:endParaRPr lang="es-CO"/>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5B61EA1-23BC-4501-BFC3-689701AF1D1F}" type="datetime1">
              <a:rPr lang="es-CO" smtClean="0"/>
              <a:t>03/06/2013</a:t>
            </a:fld>
            <a:endParaRPr lang="es-CO"/>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CO"/>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0261709-A23D-4474-90BA-66ED73009B68}" type="slidenum">
              <a:rPr lang="es-CO" smtClean="0"/>
              <a:t>‹#›</a:t>
            </a:fld>
            <a:endParaRPr lang="es-CO"/>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ur-lex.europa.eu/LexUriServ/LexUriServ.do?uri=OJ:L:2012:081:0003:0006:ES:PDF" TargetMode="External"/><Relationship Id="rId2" Type="http://schemas.openxmlformats.org/officeDocument/2006/relationships/hyperlink" Target="http://www.ctcp.gov.co/sites/default/files/consulta%2014-02-2012%20Dr.%20Hernando%20Berm%C3%BAdez.pdf" TargetMode="External"/><Relationship Id="rId1" Type="http://schemas.openxmlformats.org/officeDocument/2006/relationships/slideLayout" Target="../slideLayouts/slideLayout2.xml"/><Relationship Id="rId4" Type="http://schemas.openxmlformats.org/officeDocument/2006/relationships/hyperlink" Target="http://servoaspr.imprenta.gov.co/gacetap/gaceta.mostrar_documento?p_tipo=05&amp;p_numero=166&amp;p_consec=34298"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javeriana.edu.co/personales/hbermude/leycontable/contadores/2012-decreto-2706.pdf" TargetMode="External"/><Relationship Id="rId2" Type="http://schemas.openxmlformats.org/officeDocument/2006/relationships/hyperlink" Target="http://www.javeriana.edu.co/personales/hbermude/leycontable/contadores/2012-ley-1607.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frs.org/IFRS-for-SMEs/Pages/Review2012.aspx" TargetMode="External"/><Relationship Id="rId2" Type="http://schemas.openxmlformats.org/officeDocument/2006/relationships/hyperlink" Target="http://www.ifrs.org/Meetings/MeetingDocs/IASB/2013/February/10-Guide%20for%20micro%20entities%20in%20applying%20the%20IFRS%20for%20SM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observatorio.microempresas.com.c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javeriana.edu.co/personales/hbermude/leycontable/contadores/1993-decreto-2649.doc" TargetMode="External"/><Relationship Id="rId2" Type="http://schemas.openxmlformats.org/officeDocument/2006/relationships/hyperlink" Target="http://www.javeriana.edu.co/personales/hbermude/leycontable/contadores/CCT(art1-470).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frs.org/IFRS-for-SMEs/histroy/Pages/History.aspx" TargetMode="External"/><Relationship Id="rId2" Type="http://schemas.openxmlformats.org/officeDocument/2006/relationships/hyperlink" Target="http://unctad.org/es/Docs/diaeed20092_sp.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colombiaseformaliza.com/procesos-para-la-formalizacion/lo-que-implica-ser-formal/" TargetMode="External"/><Relationship Id="rId2" Type="http://schemas.openxmlformats.org/officeDocument/2006/relationships/hyperlink" Target="http://www.javeriana.edu.co/personales/hbermude/regulacioncontable/documentos/gaceta731.pdf" TargetMode="External"/><Relationship Id="rId1" Type="http://schemas.openxmlformats.org/officeDocument/2006/relationships/slideLayout" Target="../slideLayouts/slideLayout2.xml"/><Relationship Id="rId4" Type="http://schemas.openxmlformats.org/officeDocument/2006/relationships/hyperlink" Target="http://www.javeriana.edu.co/personales/hbermude/leycontable/contadores/2008-decreto-1878.pdf"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javeriana.edu.co/personales/hbermude/documentosmodernizacion/BaseConclusionesProyectoMicroempresas.pdf" TargetMode="External"/><Relationship Id="rId2" Type="http://schemas.openxmlformats.org/officeDocument/2006/relationships/hyperlink" Target="http://www.javeriana.edu.co/personales/hbermude/leycontable/contadores/2009-ley-1314.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javeriana.edu.co/personales/hbermude/documentosmodernizacion/DireccionamientoEstrategico3.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r>
              <a:rPr lang="es-CO" dirty="0"/>
              <a:t>I</a:t>
            </a:r>
            <a:r>
              <a:rPr lang="es-CO" dirty="0" smtClean="0"/>
              <a:t>nformación financiera para las microempresas</a:t>
            </a:r>
            <a:endParaRPr lang="es-CO" dirty="0"/>
          </a:p>
        </p:txBody>
      </p:sp>
      <p:sp>
        <p:nvSpPr>
          <p:cNvPr id="3" name="2 Subtítulo"/>
          <p:cNvSpPr>
            <a:spLocks noGrp="1"/>
          </p:cNvSpPr>
          <p:nvPr>
            <p:ph type="subTitle" idx="1"/>
          </p:nvPr>
        </p:nvSpPr>
        <p:spPr/>
        <p:txBody>
          <a:bodyPr/>
          <a:lstStyle/>
          <a:p>
            <a:r>
              <a:rPr lang="es-CO" dirty="0" smtClean="0"/>
              <a:t>Hernando Bermúdez Gómez</a:t>
            </a:r>
            <a:endParaRPr lang="es-CO" dirty="0"/>
          </a:p>
        </p:txBody>
      </p:sp>
      <p:sp>
        <p:nvSpPr>
          <p:cNvPr id="4" name="3 Marcador de número de diapositiva"/>
          <p:cNvSpPr>
            <a:spLocks noGrp="1"/>
          </p:cNvSpPr>
          <p:nvPr>
            <p:ph type="sldNum" sz="quarter" idx="12"/>
          </p:nvPr>
        </p:nvSpPr>
        <p:spPr/>
        <p:txBody>
          <a:bodyPr/>
          <a:lstStyle/>
          <a:p>
            <a:fld id="{00261709-A23D-4474-90BA-66ED73009B68}" type="slidenum">
              <a:rPr lang="es-CO" smtClean="0"/>
              <a:t>1</a:t>
            </a:fld>
            <a:endParaRPr lang="es-CO"/>
          </a:p>
        </p:txBody>
      </p:sp>
    </p:spTree>
    <p:extLst>
      <p:ext uri="{BB962C8B-B14F-4D97-AF65-F5344CB8AC3E}">
        <p14:creationId xmlns:p14="http://schemas.microsoft.com/office/powerpoint/2010/main" val="41683166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Información financiera para las microempresas</a:t>
            </a:r>
          </a:p>
        </p:txBody>
      </p:sp>
      <p:sp>
        <p:nvSpPr>
          <p:cNvPr id="3" name="2 Marcador de contenido"/>
          <p:cNvSpPr>
            <a:spLocks noGrp="1"/>
          </p:cNvSpPr>
          <p:nvPr>
            <p:ph idx="1"/>
          </p:nvPr>
        </p:nvSpPr>
        <p:spPr/>
        <p:txBody>
          <a:bodyPr>
            <a:normAutofit fontScale="92500" lnSpcReduction="20000"/>
          </a:bodyPr>
          <a:lstStyle/>
          <a:p>
            <a:r>
              <a:rPr lang="es-CO" dirty="0"/>
              <a:t>Concepto del CTCP: </a:t>
            </a:r>
            <a:r>
              <a:rPr lang="es-CO" dirty="0">
                <a:hlinkClick r:id="rId2"/>
              </a:rPr>
              <a:t>http://www.ctcp.gov.co/sites/default/files/consulta%2014-02-2012%20Dr.%</a:t>
            </a:r>
            <a:r>
              <a:rPr lang="es-CO" dirty="0" smtClean="0">
                <a:hlinkClick r:id="rId2"/>
              </a:rPr>
              <a:t>20Hernando%20Berm%C3%BAdez.pdf</a:t>
            </a:r>
            <a:r>
              <a:rPr lang="es-CO" dirty="0" smtClean="0"/>
              <a:t> </a:t>
            </a:r>
            <a:endParaRPr lang="es-CO" dirty="0"/>
          </a:p>
          <a:p>
            <a:r>
              <a:rPr lang="es-CO" dirty="0" smtClean="0"/>
              <a:t>Europa: </a:t>
            </a:r>
            <a:r>
              <a:rPr lang="es-CO" dirty="0" smtClean="0">
                <a:hlinkClick r:id="rId3"/>
              </a:rPr>
              <a:t>http://eur-lex.europa.eu/LexUriServ/LexUriServ.do?uri=OJ:L:2012:081:0003:0006:ES:PDF</a:t>
            </a:r>
            <a:endParaRPr lang="es-CO" dirty="0" smtClean="0"/>
          </a:p>
          <a:p>
            <a:r>
              <a:rPr lang="es-CO" dirty="0" smtClean="0"/>
              <a:t>Proyecto de ley 166 de </a:t>
            </a:r>
            <a:r>
              <a:rPr lang="es-CO" dirty="0"/>
              <a:t>2012 </a:t>
            </a:r>
            <a:r>
              <a:rPr lang="es-CO" dirty="0">
                <a:hlinkClick r:id="rId4"/>
              </a:rPr>
              <a:t>http://</a:t>
            </a:r>
            <a:r>
              <a:rPr lang="es-CO" dirty="0" smtClean="0">
                <a:hlinkClick r:id="rId4"/>
              </a:rPr>
              <a:t>servoaspr.imprenta.gov.co/gacetap/gaceta.mostrar_documento?p_tipo=05&amp;p_numero=166&amp;p_consec=34298</a:t>
            </a:r>
            <a:r>
              <a:rPr lang="es-CO" dirty="0" smtClean="0"/>
              <a:t> </a:t>
            </a:r>
          </a:p>
          <a:p>
            <a:endParaRPr lang="es-CO" dirty="0"/>
          </a:p>
        </p:txBody>
      </p:sp>
      <p:sp>
        <p:nvSpPr>
          <p:cNvPr id="4" name="3 Marcador de número de diapositiva"/>
          <p:cNvSpPr>
            <a:spLocks noGrp="1"/>
          </p:cNvSpPr>
          <p:nvPr>
            <p:ph type="sldNum" sz="quarter" idx="12"/>
          </p:nvPr>
        </p:nvSpPr>
        <p:spPr/>
        <p:txBody>
          <a:bodyPr/>
          <a:lstStyle/>
          <a:p>
            <a:fld id="{00261709-A23D-4474-90BA-66ED73009B68}" type="slidenum">
              <a:rPr lang="es-CO" smtClean="0"/>
              <a:t>10</a:t>
            </a:fld>
            <a:endParaRPr lang="es-CO"/>
          </a:p>
        </p:txBody>
      </p:sp>
    </p:spTree>
    <p:extLst>
      <p:ext uri="{BB962C8B-B14F-4D97-AF65-F5344CB8AC3E}">
        <p14:creationId xmlns:p14="http://schemas.microsoft.com/office/powerpoint/2010/main" val="713324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Información financiera para las microempresas</a:t>
            </a:r>
          </a:p>
        </p:txBody>
      </p:sp>
      <p:sp>
        <p:nvSpPr>
          <p:cNvPr id="3" name="2 Marcador de contenido"/>
          <p:cNvSpPr>
            <a:spLocks noGrp="1"/>
          </p:cNvSpPr>
          <p:nvPr>
            <p:ph idx="1"/>
          </p:nvPr>
        </p:nvSpPr>
        <p:spPr/>
        <p:txBody>
          <a:bodyPr>
            <a:normAutofit/>
          </a:bodyPr>
          <a:lstStyle/>
          <a:p>
            <a:r>
              <a:rPr lang="es-CO" dirty="0"/>
              <a:t>Ley 1607 de 2012: </a:t>
            </a:r>
            <a:r>
              <a:rPr lang="es-CO" dirty="0">
                <a:hlinkClick r:id="rId2"/>
              </a:rPr>
              <a:t>http://www.javeriana.edu.co/personales/hbermude/leycontable/contadores/2012-ley-1607.pdf</a:t>
            </a:r>
            <a:endParaRPr lang="es-CO" dirty="0"/>
          </a:p>
          <a:p>
            <a:r>
              <a:rPr lang="es-CO" dirty="0" smtClean="0"/>
              <a:t>Decreto 2706 de 2012: </a:t>
            </a:r>
            <a:r>
              <a:rPr lang="es-CO" dirty="0" smtClean="0">
                <a:hlinkClick r:id="rId3"/>
              </a:rPr>
              <a:t>http://www.javeriana.edu.co/personales/hbermude/leycontable/contadores/2012-decreto-2706.pdf</a:t>
            </a:r>
            <a:r>
              <a:rPr lang="es-CO" dirty="0" smtClean="0"/>
              <a:t> </a:t>
            </a:r>
          </a:p>
        </p:txBody>
      </p:sp>
      <p:sp>
        <p:nvSpPr>
          <p:cNvPr id="4" name="3 Marcador de número de diapositiva"/>
          <p:cNvSpPr>
            <a:spLocks noGrp="1"/>
          </p:cNvSpPr>
          <p:nvPr>
            <p:ph type="sldNum" sz="quarter" idx="12"/>
          </p:nvPr>
        </p:nvSpPr>
        <p:spPr/>
        <p:txBody>
          <a:bodyPr/>
          <a:lstStyle/>
          <a:p>
            <a:fld id="{00261709-A23D-4474-90BA-66ED73009B68}" type="slidenum">
              <a:rPr lang="es-CO" smtClean="0"/>
              <a:t>11</a:t>
            </a:fld>
            <a:endParaRPr lang="es-CO"/>
          </a:p>
        </p:txBody>
      </p:sp>
    </p:spTree>
    <p:extLst>
      <p:ext uri="{BB962C8B-B14F-4D97-AF65-F5344CB8AC3E}">
        <p14:creationId xmlns:p14="http://schemas.microsoft.com/office/powerpoint/2010/main" val="3339744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Información financiera para las microempresas</a:t>
            </a:r>
          </a:p>
        </p:txBody>
      </p:sp>
      <p:sp>
        <p:nvSpPr>
          <p:cNvPr id="3" name="2 Marcador de contenido"/>
          <p:cNvSpPr>
            <a:spLocks noGrp="1"/>
          </p:cNvSpPr>
          <p:nvPr>
            <p:ph idx="1"/>
          </p:nvPr>
        </p:nvSpPr>
        <p:spPr/>
        <p:txBody>
          <a:bodyPr>
            <a:normAutofit lnSpcReduction="10000"/>
          </a:bodyPr>
          <a:lstStyle/>
          <a:p>
            <a:r>
              <a:rPr lang="en-US" dirty="0"/>
              <a:t>A Micro-sized Entity’s Guide for Applying the IFRS for SMEs: </a:t>
            </a:r>
            <a:r>
              <a:rPr lang="en-US" dirty="0">
                <a:hlinkClick r:id="rId2"/>
              </a:rPr>
              <a:t>http://www.ifrs.org/Meetings/MeetingDocs/IASB/2013/February/10-Guide%20for%20micro%20entities%20in%20applying%20the%20IFRS%20for%20SMEs.pdf</a:t>
            </a:r>
            <a:r>
              <a:rPr lang="en-US" dirty="0"/>
              <a:t> </a:t>
            </a:r>
            <a:endParaRPr lang="es-CO" dirty="0"/>
          </a:p>
          <a:p>
            <a:r>
              <a:rPr lang="es-CO" dirty="0" err="1" smtClean="0"/>
              <a:t>Comprehensive</a:t>
            </a:r>
            <a:r>
              <a:rPr lang="es-CO" dirty="0" smtClean="0"/>
              <a:t> </a:t>
            </a:r>
            <a:r>
              <a:rPr lang="es-CO" dirty="0" err="1"/>
              <a:t>Review</a:t>
            </a:r>
            <a:r>
              <a:rPr lang="es-CO" dirty="0"/>
              <a:t> 2012-14: </a:t>
            </a:r>
            <a:r>
              <a:rPr lang="es-CO" dirty="0">
                <a:hlinkClick r:id="rId3"/>
              </a:rPr>
              <a:t>http://</a:t>
            </a:r>
            <a:r>
              <a:rPr lang="es-CO" dirty="0" smtClean="0">
                <a:hlinkClick r:id="rId3"/>
              </a:rPr>
              <a:t>www.ifrs.org/IFRS-for-SMEs/Pages/Review2012.aspx</a:t>
            </a:r>
            <a:r>
              <a:rPr lang="es-CO" dirty="0" smtClean="0"/>
              <a:t> </a:t>
            </a:r>
            <a:endParaRPr lang="es-CO" dirty="0"/>
          </a:p>
        </p:txBody>
      </p:sp>
      <p:sp>
        <p:nvSpPr>
          <p:cNvPr id="4" name="3 Marcador de número de diapositiva"/>
          <p:cNvSpPr>
            <a:spLocks noGrp="1"/>
          </p:cNvSpPr>
          <p:nvPr>
            <p:ph type="sldNum" sz="quarter" idx="12"/>
          </p:nvPr>
        </p:nvSpPr>
        <p:spPr/>
        <p:txBody>
          <a:bodyPr/>
          <a:lstStyle/>
          <a:p>
            <a:fld id="{00261709-A23D-4474-90BA-66ED73009B68}" type="slidenum">
              <a:rPr lang="es-CO" smtClean="0"/>
              <a:t>12</a:t>
            </a:fld>
            <a:endParaRPr lang="es-CO"/>
          </a:p>
        </p:txBody>
      </p:sp>
    </p:spTree>
    <p:extLst>
      <p:ext uri="{BB962C8B-B14F-4D97-AF65-F5344CB8AC3E}">
        <p14:creationId xmlns:p14="http://schemas.microsoft.com/office/powerpoint/2010/main" val="34563405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2920" y="836712"/>
            <a:ext cx="8183880" cy="5200438"/>
          </a:xfrm>
        </p:spPr>
        <p:txBody>
          <a:bodyPr>
            <a:normAutofit/>
          </a:bodyPr>
          <a:lstStyle/>
          <a:p>
            <a:r>
              <a:rPr lang="es-CO" sz="7200" dirty="0" smtClean="0"/>
              <a:t>Por su amable atención, muchas gracias</a:t>
            </a:r>
            <a:endParaRPr lang="es-CO" sz="7200" dirty="0"/>
          </a:p>
        </p:txBody>
      </p:sp>
      <p:sp>
        <p:nvSpPr>
          <p:cNvPr id="4" name="Slide Number Placeholder 3"/>
          <p:cNvSpPr>
            <a:spLocks noGrp="1"/>
          </p:cNvSpPr>
          <p:nvPr>
            <p:ph type="sldNum" sz="quarter" idx="12"/>
          </p:nvPr>
        </p:nvSpPr>
        <p:spPr/>
        <p:txBody>
          <a:bodyPr/>
          <a:lstStyle/>
          <a:p>
            <a:fld id="{00261709-A23D-4474-90BA-66ED73009B68}" type="slidenum">
              <a:rPr lang="es-CO" smtClean="0"/>
              <a:t>13</a:t>
            </a:fld>
            <a:endParaRPr lang="es-CO"/>
          </a:p>
        </p:txBody>
      </p:sp>
    </p:spTree>
    <p:extLst>
      <p:ext uri="{BB962C8B-B14F-4D97-AF65-F5344CB8AC3E}">
        <p14:creationId xmlns:p14="http://schemas.microsoft.com/office/powerpoint/2010/main" val="2063510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a:t>Información financiera para las microempresas</a:t>
            </a:r>
          </a:p>
        </p:txBody>
      </p:sp>
      <p:sp>
        <p:nvSpPr>
          <p:cNvPr id="3" name="Content Placeholder 2"/>
          <p:cNvSpPr>
            <a:spLocks noGrp="1"/>
          </p:cNvSpPr>
          <p:nvPr>
            <p:ph idx="1"/>
          </p:nvPr>
        </p:nvSpPr>
        <p:spPr/>
        <p:txBody>
          <a:bodyPr/>
          <a:lstStyle/>
          <a:p>
            <a:r>
              <a:rPr lang="es-CO" dirty="0" smtClean="0"/>
              <a:t>Importancia de la microempresa </a:t>
            </a:r>
            <a:r>
              <a:rPr lang="es-CO" dirty="0"/>
              <a:t>en Colombia: </a:t>
            </a:r>
            <a:r>
              <a:rPr lang="es-CO" dirty="0">
                <a:hlinkClick r:id="rId2"/>
              </a:rPr>
              <a:t>http://observatorio.microempresas.com.co</a:t>
            </a:r>
            <a:r>
              <a:rPr lang="es-CO" dirty="0" smtClean="0">
                <a:hlinkClick r:id="rId2"/>
              </a:rPr>
              <a:t>/</a:t>
            </a:r>
            <a:r>
              <a:rPr lang="es-CO" dirty="0" smtClean="0"/>
              <a:t> </a:t>
            </a:r>
            <a:endParaRPr lang="es-CO" dirty="0"/>
          </a:p>
        </p:txBody>
      </p:sp>
      <p:sp>
        <p:nvSpPr>
          <p:cNvPr id="4" name="Slide Number Placeholder 3"/>
          <p:cNvSpPr>
            <a:spLocks noGrp="1"/>
          </p:cNvSpPr>
          <p:nvPr>
            <p:ph type="sldNum" sz="quarter" idx="12"/>
          </p:nvPr>
        </p:nvSpPr>
        <p:spPr/>
        <p:txBody>
          <a:bodyPr/>
          <a:lstStyle/>
          <a:p>
            <a:fld id="{00261709-A23D-4474-90BA-66ED73009B68}" type="slidenum">
              <a:rPr lang="es-CO" smtClean="0"/>
              <a:t>2</a:t>
            </a:fld>
            <a:endParaRPr lang="es-CO"/>
          </a:p>
        </p:txBody>
      </p:sp>
    </p:spTree>
    <p:extLst>
      <p:ext uri="{BB962C8B-B14F-4D97-AF65-F5344CB8AC3E}">
        <p14:creationId xmlns:p14="http://schemas.microsoft.com/office/powerpoint/2010/main" val="4118124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a:t>Información financiera para las microempresas</a:t>
            </a:r>
          </a:p>
        </p:txBody>
      </p:sp>
      <p:sp>
        <p:nvSpPr>
          <p:cNvPr id="3" name="Content Placeholder 2"/>
          <p:cNvSpPr>
            <a:spLocks noGrp="1"/>
          </p:cNvSpPr>
          <p:nvPr>
            <p:ph idx="1"/>
          </p:nvPr>
        </p:nvSpPr>
        <p:spPr/>
        <p:txBody>
          <a:bodyPr/>
          <a:lstStyle/>
          <a:p>
            <a:r>
              <a:rPr lang="es-CO" dirty="0"/>
              <a:t>Código de Comercio Terrestre </a:t>
            </a:r>
            <a:r>
              <a:rPr lang="es-CO" dirty="0">
                <a:hlinkClick r:id="rId2"/>
              </a:rPr>
              <a:t>http://www.javeriana.edu.co/personales/hbermude/leycontable/contadores/CCT(art1-470).</a:t>
            </a:r>
            <a:r>
              <a:rPr lang="es-CO" dirty="0" smtClean="0">
                <a:hlinkClick r:id="rId2"/>
              </a:rPr>
              <a:t>pdf</a:t>
            </a:r>
            <a:endParaRPr lang="es-CO" dirty="0" smtClean="0"/>
          </a:p>
          <a:p>
            <a:r>
              <a:rPr lang="es-CO" dirty="0"/>
              <a:t>Decreto 2649 de 1993 </a:t>
            </a:r>
            <a:r>
              <a:rPr lang="es-CO" dirty="0">
                <a:hlinkClick r:id="rId3"/>
              </a:rPr>
              <a:t>http://</a:t>
            </a:r>
            <a:r>
              <a:rPr lang="es-CO" dirty="0" smtClean="0">
                <a:hlinkClick r:id="rId3"/>
              </a:rPr>
              <a:t>www.javeriana.edu.co/personales/hbermude/leycontable/contadores/1993-decreto-2649.doc</a:t>
            </a:r>
            <a:r>
              <a:rPr lang="es-CO" dirty="0" smtClean="0"/>
              <a:t> </a:t>
            </a:r>
            <a:endParaRPr lang="es-CO" dirty="0"/>
          </a:p>
        </p:txBody>
      </p:sp>
      <p:sp>
        <p:nvSpPr>
          <p:cNvPr id="4" name="Slide Number Placeholder 3"/>
          <p:cNvSpPr>
            <a:spLocks noGrp="1"/>
          </p:cNvSpPr>
          <p:nvPr>
            <p:ph type="sldNum" sz="quarter" idx="12"/>
          </p:nvPr>
        </p:nvSpPr>
        <p:spPr/>
        <p:txBody>
          <a:bodyPr/>
          <a:lstStyle/>
          <a:p>
            <a:fld id="{00261709-A23D-4474-90BA-66ED73009B68}" type="slidenum">
              <a:rPr lang="es-CO" smtClean="0"/>
              <a:t>3</a:t>
            </a:fld>
            <a:endParaRPr lang="es-CO"/>
          </a:p>
        </p:txBody>
      </p:sp>
    </p:spTree>
    <p:extLst>
      <p:ext uri="{BB962C8B-B14F-4D97-AF65-F5344CB8AC3E}">
        <p14:creationId xmlns:p14="http://schemas.microsoft.com/office/powerpoint/2010/main" val="2957033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a:t>Información financiera para las microempresas</a:t>
            </a:r>
          </a:p>
        </p:txBody>
      </p:sp>
      <p:sp>
        <p:nvSpPr>
          <p:cNvPr id="3" name="Content Placeholder 2"/>
          <p:cNvSpPr>
            <a:spLocks noGrp="1"/>
          </p:cNvSpPr>
          <p:nvPr>
            <p:ph idx="1"/>
          </p:nvPr>
        </p:nvSpPr>
        <p:spPr/>
        <p:txBody>
          <a:bodyPr>
            <a:normAutofit fontScale="77500" lnSpcReduction="20000"/>
          </a:bodyPr>
          <a:lstStyle/>
          <a:p>
            <a:r>
              <a:rPr lang="es-CO" dirty="0" smtClean="0"/>
              <a:t>“16</a:t>
            </a:r>
            <a:r>
              <a:rPr lang="es-CO" dirty="0"/>
              <a:t>. Para muchos, si no todos los pequeños empresarios, la contabilidad es sobre todo un instrumento impositivo. En segundo lugar es un requisito para obtener créditos con los que financiar las actividades de la empresa. La contabilidad se considera a menudo un instrumento de opresión. Normalmente no se aprecian (tal vez por falta de formación del empresario en materia de gestión), o no se aprecian debidamente, las virtudes de la contabilidad en el sentido de que ofrece un modelo que permite a la empresa mejorar su rentabilidad y su gestión</a:t>
            </a:r>
            <a:r>
              <a:rPr lang="es-CO" dirty="0" smtClean="0"/>
              <a:t>.” CONTABILIDAD </a:t>
            </a:r>
            <a:r>
              <a:rPr lang="es-CO" dirty="0"/>
              <a:t>DE LAS PEQUEÑAS Y MEDIANAS </a:t>
            </a:r>
            <a:r>
              <a:rPr lang="es-CO" dirty="0" smtClean="0"/>
              <a:t>EMPRESAS - Informe </a:t>
            </a:r>
            <a:r>
              <a:rPr lang="es-CO" dirty="0"/>
              <a:t>de la secretaría de la UNCTAD - 20 de abril de </a:t>
            </a:r>
            <a:r>
              <a:rPr lang="es-CO" dirty="0" smtClean="0"/>
              <a:t>2000</a:t>
            </a:r>
            <a:endParaRPr lang="es-CO" dirty="0"/>
          </a:p>
        </p:txBody>
      </p:sp>
      <p:sp>
        <p:nvSpPr>
          <p:cNvPr id="4" name="Slide Number Placeholder 3"/>
          <p:cNvSpPr>
            <a:spLocks noGrp="1"/>
          </p:cNvSpPr>
          <p:nvPr>
            <p:ph type="sldNum" sz="quarter" idx="12"/>
          </p:nvPr>
        </p:nvSpPr>
        <p:spPr/>
        <p:txBody>
          <a:bodyPr/>
          <a:lstStyle/>
          <a:p>
            <a:fld id="{00261709-A23D-4474-90BA-66ED73009B68}" type="slidenum">
              <a:rPr lang="es-CO" smtClean="0"/>
              <a:t>4</a:t>
            </a:fld>
            <a:endParaRPr lang="es-CO"/>
          </a:p>
        </p:txBody>
      </p:sp>
    </p:spTree>
    <p:extLst>
      <p:ext uri="{BB962C8B-B14F-4D97-AF65-F5344CB8AC3E}">
        <p14:creationId xmlns:p14="http://schemas.microsoft.com/office/powerpoint/2010/main" val="3846809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a:t>Información financiera para las microempresas</a:t>
            </a:r>
          </a:p>
        </p:txBody>
      </p:sp>
      <p:sp>
        <p:nvSpPr>
          <p:cNvPr id="3" name="Content Placeholder 2"/>
          <p:cNvSpPr>
            <a:spLocks noGrp="1"/>
          </p:cNvSpPr>
          <p:nvPr>
            <p:ph idx="1"/>
          </p:nvPr>
        </p:nvSpPr>
        <p:spPr/>
        <p:txBody>
          <a:bodyPr>
            <a:normAutofit fontScale="77500" lnSpcReduction="20000"/>
          </a:bodyPr>
          <a:lstStyle/>
          <a:p>
            <a:r>
              <a:rPr lang="es-CO" dirty="0" smtClean="0"/>
              <a:t>“60</a:t>
            </a:r>
            <a:r>
              <a:rPr lang="es-CO" dirty="0"/>
              <a:t>. Las experiencias de los tres países en desarrollo son análogas. La evasión fiscal y la corrupción siguen siendo los grandes adversarios de la contabilidad. Los empresarios no tienen ninguna idea acerca de la contabilidad, la gestión y el negocio. Por consiguiente, no pueden ver en ella ninguna utilidad, salvo la de ayudar a las autoridades fiscales. No hay, pues, ninguna demanda de servicios de contabilidad. El resultado es que existen juegos múltiples de libros a efectos bancarios, fiscales y de gestión con informaciones generadoras de confusión hasta el punto de hacerlas inutilizables</a:t>
            </a:r>
            <a:r>
              <a:rPr lang="es-CO" dirty="0" smtClean="0"/>
              <a:t>.” </a:t>
            </a:r>
            <a:r>
              <a:rPr lang="es-CO" dirty="0"/>
              <a:t>CONTABILIDAD DE LAS PEQUEÑAS Y MEDIANAS EMPRESAS - Informe de la secretaría de la UNCTAD - 20 de abril de </a:t>
            </a:r>
            <a:r>
              <a:rPr lang="es-CO" dirty="0" smtClean="0"/>
              <a:t>2000</a:t>
            </a:r>
            <a:endParaRPr lang="es-CO" dirty="0"/>
          </a:p>
          <a:p>
            <a:endParaRPr lang="es-CO" dirty="0"/>
          </a:p>
        </p:txBody>
      </p:sp>
      <p:sp>
        <p:nvSpPr>
          <p:cNvPr id="4" name="Slide Number Placeholder 3"/>
          <p:cNvSpPr>
            <a:spLocks noGrp="1"/>
          </p:cNvSpPr>
          <p:nvPr>
            <p:ph type="sldNum" sz="quarter" idx="12"/>
          </p:nvPr>
        </p:nvSpPr>
        <p:spPr/>
        <p:txBody>
          <a:bodyPr/>
          <a:lstStyle/>
          <a:p>
            <a:fld id="{00261709-A23D-4474-90BA-66ED73009B68}" type="slidenum">
              <a:rPr lang="es-CO" smtClean="0"/>
              <a:t>5</a:t>
            </a:fld>
            <a:endParaRPr lang="es-CO"/>
          </a:p>
        </p:txBody>
      </p:sp>
    </p:spTree>
    <p:extLst>
      <p:ext uri="{BB962C8B-B14F-4D97-AF65-F5344CB8AC3E}">
        <p14:creationId xmlns:p14="http://schemas.microsoft.com/office/powerpoint/2010/main" val="686340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Información financiera para las microempresas</a:t>
            </a:r>
          </a:p>
        </p:txBody>
      </p:sp>
      <p:sp>
        <p:nvSpPr>
          <p:cNvPr id="3" name="2 Marcador de contenido"/>
          <p:cNvSpPr>
            <a:spLocks noGrp="1"/>
          </p:cNvSpPr>
          <p:nvPr>
            <p:ph idx="1"/>
          </p:nvPr>
        </p:nvSpPr>
        <p:spPr/>
        <p:txBody>
          <a:bodyPr>
            <a:normAutofit/>
          </a:bodyPr>
          <a:lstStyle/>
          <a:p>
            <a:r>
              <a:rPr lang="es-CO" dirty="0" smtClean="0"/>
              <a:t>Directrices para la contabilidad e información financiera de las pequeñas y medianas empresas (DCPYMES) Orientación para el nivel 3: </a:t>
            </a:r>
            <a:r>
              <a:rPr lang="es-CO" dirty="0" smtClean="0">
                <a:hlinkClick r:id="rId2"/>
              </a:rPr>
              <a:t>http://unctad.org/es/Docs/diaeed20092_sp.pdf</a:t>
            </a:r>
            <a:r>
              <a:rPr lang="es-CO" dirty="0" smtClean="0"/>
              <a:t> </a:t>
            </a:r>
          </a:p>
          <a:p>
            <a:r>
              <a:rPr lang="en-US" dirty="0" smtClean="0"/>
              <a:t>Due process steps leading to the IFRS for SMEs: </a:t>
            </a:r>
            <a:r>
              <a:rPr lang="en-US" dirty="0" smtClean="0">
                <a:hlinkClick r:id="rId3"/>
              </a:rPr>
              <a:t>http://www.ifrs.org/IFRS-for-SMEs/histroy/Pages/History.aspx</a:t>
            </a:r>
            <a:r>
              <a:rPr lang="en-US" dirty="0" smtClean="0"/>
              <a:t> </a:t>
            </a:r>
            <a:endParaRPr lang="es-CO" dirty="0"/>
          </a:p>
        </p:txBody>
      </p:sp>
      <p:sp>
        <p:nvSpPr>
          <p:cNvPr id="4" name="3 Marcador de número de diapositiva"/>
          <p:cNvSpPr>
            <a:spLocks noGrp="1"/>
          </p:cNvSpPr>
          <p:nvPr>
            <p:ph type="sldNum" sz="quarter" idx="12"/>
          </p:nvPr>
        </p:nvSpPr>
        <p:spPr/>
        <p:txBody>
          <a:bodyPr/>
          <a:lstStyle/>
          <a:p>
            <a:fld id="{00261709-A23D-4474-90BA-66ED73009B68}" type="slidenum">
              <a:rPr lang="es-CO" smtClean="0"/>
              <a:t>6</a:t>
            </a:fld>
            <a:endParaRPr lang="es-CO"/>
          </a:p>
        </p:txBody>
      </p:sp>
    </p:spTree>
    <p:extLst>
      <p:ext uri="{BB962C8B-B14F-4D97-AF65-F5344CB8AC3E}">
        <p14:creationId xmlns:p14="http://schemas.microsoft.com/office/powerpoint/2010/main" val="4072308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Información financiera para las microempresas</a:t>
            </a:r>
          </a:p>
        </p:txBody>
      </p:sp>
      <p:sp>
        <p:nvSpPr>
          <p:cNvPr id="3" name="2 Marcador de contenido"/>
          <p:cNvSpPr>
            <a:spLocks noGrp="1"/>
          </p:cNvSpPr>
          <p:nvPr>
            <p:ph idx="1"/>
          </p:nvPr>
        </p:nvSpPr>
        <p:spPr/>
        <p:txBody>
          <a:bodyPr>
            <a:normAutofit fontScale="92500" lnSpcReduction="20000"/>
          </a:bodyPr>
          <a:lstStyle/>
          <a:p>
            <a:r>
              <a:rPr lang="es-CO" dirty="0" smtClean="0"/>
              <a:t>Ponencia para segundo debate: </a:t>
            </a:r>
            <a:r>
              <a:rPr lang="es-CO" dirty="0" smtClean="0">
                <a:hlinkClick r:id="rId2"/>
              </a:rPr>
              <a:t>http://www.javeriana.edu.co/personales/hbermude/regulacioncontable/documentos/gaceta731.pdf</a:t>
            </a:r>
            <a:r>
              <a:rPr lang="es-CO" dirty="0" smtClean="0"/>
              <a:t> </a:t>
            </a:r>
          </a:p>
          <a:p>
            <a:r>
              <a:rPr lang="es-CO" dirty="0" smtClean="0"/>
              <a:t>Formalización: </a:t>
            </a:r>
            <a:r>
              <a:rPr lang="es-CO" dirty="0" smtClean="0">
                <a:hlinkClick r:id="rId3"/>
              </a:rPr>
              <a:t>http://colombiaseformaliza.com/procesos-para-la-formalizacion/lo-que-implica-ser-formal/</a:t>
            </a:r>
            <a:r>
              <a:rPr lang="es-CO" dirty="0" smtClean="0"/>
              <a:t> </a:t>
            </a:r>
          </a:p>
          <a:p>
            <a:r>
              <a:rPr lang="es-CO" dirty="0"/>
              <a:t>Decreto 1878 de 2008 </a:t>
            </a:r>
            <a:r>
              <a:rPr lang="es-CO" dirty="0">
                <a:hlinkClick r:id="rId4"/>
              </a:rPr>
              <a:t>http://</a:t>
            </a:r>
            <a:r>
              <a:rPr lang="es-CO" dirty="0" smtClean="0">
                <a:hlinkClick r:id="rId4"/>
              </a:rPr>
              <a:t>www.javeriana.edu.co/personales/hbermude/leycontable/contadores/2008-decreto-1878.pdf</a:t>
            </a:r>
            <a:r>
              <a:rPr lang="es-CO" dirty="0" smtClean="0"/>
              <a:t> </a:t>
            </a:r>
          </a:p>
        </p:txBody>
      </p:sp>
      <p:sp>
        <p:nvSpPr>
          <p:cNvPr id="4" name="3 Marcador de número de diapositiva"/>
          <p:cNvSpPr>
            <a:spLocks noGrp="1"/>
          </p:cNvSpPr>
          <p:nvPr>
            <p:ph type="sldNum" sz="quarter" idx="12"/>
          </p:nvPr>
        </p:nvSpPr>
        <p:spPr/>
        <p:txBody>
          <a:bodyPr/>
          <a:lstStyle/>
          <a:p>
            <a:fld id="{00261709-A23D-4474-90BA-66ED73009B68}" type="slidenum">
              <a:rPr lang="es-CO" smtClean="0"/>
              <a:t>7</a:t>
            </a:fld>
            <a:endParaRPr lang="es-CO"/>
          </a:p>
        </p:txBody>
      </p:sp>
    </p:spTree>
    <p:extLst>
      <p:ext uri="{BB962C8B-B14F-4D97-AF65-F5344CB8AC3E}">
        <p14:creationId xmlns:p14="http://schemas.microsoft.com/office/powerpoint/2010/main" val="16846804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Información financiera para las microempresas</a:t>
            </a:r>
          </a:p>
        </p:txBody>
      </p:sp>
      <p:sp>
        <p:nvSpPr>
          <p:cNvPr id="3" name="2 Marcador de contenido"/>
          <p:cNvSpPr>
            <a:spLocks noGrp="1"/>
          </p:cNvSpPr>
          <p:nvPr>
            <p:ph idx="1"/>
          </p:nvPr>
        </p:nvSpPr>
        <p:spPr/>
        <p:txBody>
          <a:bodyPr>
            <a:normAutofit lnSpcReduction="10000"/>
          </a:bodyPr>
          <a:lstStyle/>
          <a:p>
            <a:r>
              <a:rPr lang="es-CO" dirty="0"/>
              <a:t>Ley 1314 de 2009: </a:t>
            </a:r>
            <a:r>
              <a:rPr lang="es-CO" dirty="0">
                <a:hlinkClick r:id="rId2"/>
              </a:rPr>
              <a:t>http://</a:t>
            </a:r>
            <a:r>
              <a:rPr lang="es-CO" dirty="0" smtClean="0">
                <a:hlinkClick r:id="rId2"/>
              </a:rPr>
              <a:t>www.javeriana.edu.co/personales/hbermude/leycontable/contadores/2009-ley-1314.pdf</a:t>
            </a:r>
            <a:r>
              <a:rPr lang="es-CO" dirty="0" smtClean="0"/>
              <a:t> </a:t>
            </a:r>
            <a:endParaRPr lang="es-CO" dirty="0"/>
          </a:p>
          <a:p>
            <a:r>
              <a:rPr lang="es-CO" dirty="0" smtClean="0"/>
              <a:t>Bases de conclusiones sobre el documento “Proyecto de Norma de Información Financiera para las Microempresas”: </a:t>
            </a:r>
            <a:r>
              <a:rPr lang="es-CO" dirty="0" smtClean="0">
                <a:hlinkClick r:id="rId3"/>
              </a:rPr>
              <a:t>https://www.javeriana.edu.co/personales/hbermude/documentosmodernizacion/BaseConclusionesProyectoMicroempresas.pdf</a:t>
            </a:r>
            <a:r>
              <a:rPr lang="es-CO" dirty="0" smtClean="0"/>
              <a:t> </a:t>
            </a:r>
          </a:p>
        </p:txBody>
      </p:sp>
      <p:sp>
        <p:nvSpPr>
          <p:cNvPr id="4" name="3 Marcador de número de diapositiva"/>
          <p:cNvSpPr>
            <a:spLocks noGrp="1"/>
          </p:cNvSpPr>
          <p:nvPr>
            <p:ph type="sldNum" sz="quarter" idx="12"/>
          </p:nvPr>
        </p:nvSpPr>
        <p:spPr/>
        <p:txBody>
          <a:bodyPr/>
          <a:lstStyle/>
          <a:p>
            <a:fld id="{00261709-A23D-4474-90BA-66ED73009B68}" type="slidenum">
              <a:rPr lang="es-CO" smtClean="0"/>
              <a:t>8</a:t>
            </a:fld>
            <a:endParaRPr lang="es-CO"/>
          </a:p>
        </p:txBody>
      </p:sp>
    </p:spTree>
    <p:extLst>
      <p:ext uri="{BB962C8B-B14F-4D97-AF65-F5344CB8AC3E}">
        <p14:creationId xmlns:p14="http://schemas.microsoft.com/office/powerpoint/2010/main" val="3724600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a:t>Información financiera para las microempresas</a:t>
            </a:r>
          </a:p>
        </p:txBody>
      </p:sp>
      <p:sp>
        <p:nvSpPr>
          <p:cNvPr id="3" name="2 Marcador de contenido"/>
          <p:cNvSpPr>
            <a:spLocks noGrp="1"/>
          </p:cNvSpPr>
          <p:nvPr>
            <p:ph idx="1"/>
          </p:nvPr>
        </p:nvSpPr>
        <p:spPr/>
        <p:txBody>
          <a:bodyPr/>
          <a:lstStyle/>
          <a:p>
            <a:r>
              <a:rPr lang="es-CO" dirty="0" smtClean="0"/>
              <a:t>DIRECCIONAMIENTO ESTRATÉGICO del proceso de convergencia de las normas de contabilidad e información financiera y de aseguramiento de la información, con estándares internacionales: </a:t>
            </a:r>
            <a:r>
              <a:rPr lang="es-CO" dirty="0" smtClean="0">
                <a:hlinkClick r:id="rId2"/>
              </a:rPr>
              <a:t>https://www.javeriana.edu.co/personales/hbermude/documentosmodernizacion/DireccionamientoEstrategico3.pdf</a:t>
            </a:r>
            <a:r>
              <a:rPr lang="es-CO" dirty="0" smtClean="0"/>
              <a:t> </a:t>
            </a:r>
            <a:endParaRPr lang="es-CO" dirty="0"/>
          </a:p>
        </p:txBody>
      </p:sp>
      <p:sp>
        <p:nvSpPr>
          <p:cNvPr id="4" name="3 Marcador de número de diapositiva"/>
          <p:cNvSpPr>
            <a:spLocks noGrp="1"/>
          </p:cNvSpPr>
          <p:nvPr>
            <p:ph type="sldNum" sz="quarter" idx="12"/>
          </p:nvPr>
        </p:nvSpPr>
        <p:spPr/>
        <p:txBody>
          <a:bodyPr/>
          <a:lstStyle/>
          <a:p>
            <a:fld id="{00261709-A23D-4474-90BA-66ED73009B68}" type="slidenum">
              <a:rPr lang="es-CO" smtClean="0"/>
              <a:t>9</a:t>
            </a:fld>
            <a:endParaRPr lang="es-CO"/>
          </a:p>
        </p:txBody>
      </p:sp>
    </p:spTree>
    <p:extLst>
      <p:ext uri="{BB962C8B-B14F-4D97-AF65-F5344CB8AC3E}">
        <p14:creationId xmlns:p14="http://schemas.microsoft.com/office/powerpoint/2010/main" val="473209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114</TotalTime>
  <Words>535</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Aspecto</vt:lpstr>
      <vt:lpstr>Información financiera para las microempresas</vt:lpstr>
      <vt:lpstr>Información financiera para las microempresas</vt:lpstr>
      <vt:lpstr>Información financiera para las microempresas</vt:lpstr>
      <vt:lpstr>Información financiera para las microempresas</vt:lpstr>
      <vt:lpstr>Información financiera para las microempresas</vt:lpstr>
      <vt:lpstr>Información financiera para las microempresas</vt:lpstr>
      <vt:lpstr>Información financiera para las microempresas</vt:lpstr>
      <vt:lpstr>Información financiera para las microempresas</vt:lpstr>
      <vt:lpstr>Información financiera para las microempresas</vt:lpstr>
      <vt:lpstr>Información financiera para las microempresas</vt:lpstr>
      <vt:lpstr>Información financiera para las microempresas</vt:lpstr>
      <vt:lpstr>Información financiera para las microempresas</vt:lpstr>
      <vt:lpstr>Por su amable atención, muchas 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Hebego</dc:creator>
  <cp:lastModifiedBy>Jezreel</cp:lastModifiedBy>
  <cp:revision>26</cp:revision>
  <dcterms:created xsi:type="dcterms:W3CDTF">2013-05-31T14:40:18Z</dcterms:created>
  <dcterms:modified xsi:type="dcterms:W3CDTF">2013-06-03T22:24:48Z</dcterms:modified>
</cp:coreProperties>
</file>