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 id="2147483654" r:id="rId4"/>
    <p:sldMasterId id="2147483655" r:id="rId5"/>
    <p:sldMasterId id="2147483656" r:id="rId6"/>
    <p:sldMasterId id="2147483657" r:id="rId7"/>
    <p:sldMasterId id="2147483658" r:id="rId8"/>
    <p:sldMasterId id="2147483659" r:id="rId9"/>
    <p:sldMasterId id="2147483660" r:id="rId10"/>
    <p:sldMasterId id="2147483661" r:id="rId11"/>
    <p:sldMasterId id="2147483662" r:id="rId12"/>
    <p:sldMasterId id="2147484998" r:id="rId13"/>
  </p:sldMasterIdLst>
  <p:notesMasterIdLst>
    <p:notesMasterId r:id="rId39"/>
  </p:notesMasterIdLst>
  <p:sldIdLst>
    <p:sldId id="257" r:id="rId14"/>
    <p:sldId id="259" r:id="rId15"/>
    <p:sldId id="280" r:id="rId16"/>
    <p:sldId id="263" r:id="rId17"/>
    <p:sldId id="264" r:id="rId18"/>
    <p:sldId id="262" r:id="rId19"/>
    <p:sldId id="260" r:id="rId20"/>
    <p:sldId id="265" r:id="rId21"/>
    <p:sldId id="281" r:id="rId22"/>
    <p:sldId id="266" r:id="rId23"/>
    <p:sldId id="267" r:id="rId24"/>
    <p:sldId id="268" r:id="rId25"/>
    <p:sldId id="274" r:id="rId26"/>
    <p:sldId id="269" r:id="rId27"/>
    <p:sldId id="270" r:id="rId28"/>
    <p:sldId id="271" r:id="rId29"/>
    <p:sldId id="272" r:id="rId30"/>
    <p:sldId id="275" r:id="rId31"/>
    <p:sldId id="276" r:id="rId32"/>
    <p:sldId id="273" r:id="rId33"/>
    <p:sldId id="277" r:id="rId34"/>
    <p:sldId id="282" r:id="rId35"/>
    <p:sldId id="285" r:id="rId36"/>
    <p:sldId id="284" r:id="rId37"/>
    <p:sldId id="286" r:id="rId38"/>
  </p:sldIdLst>
  <p:sldSz cx="9144000" cy="6858000" type="screen4x3"/>
  <p:notesSz cx="6858000" cy="91440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4" autoAdjust="0"/>
    <p:restoredTop sz="78766" autoAdjust="0"/>
  </p:normalViewPr>
  <p:slideViewPr>
    <p:cSldViewPr>
      <p:cViewPr varScale="1">
        <p:scale>
          <a:sx n="101" d="100"/>
          <a:sy n="101" d="100"/>
        </p:scale>
        <p:origin x="-33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endParaRPr lang="en-US"/>
          </a:p>
        </p:txBody>
      </p:sp>
      <p:sp>
        <p:nvSpPr>
          <p:cNvPr id="870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pPr>
              <a:defRPr/>
            </a:pPr>
            <a:endParaRPr lang="en-US"/>
          </a:p>
        </p:txBody>
      </p:sp>
      <p:sp>
        <p:nvSpPr>
          <p:cNvPr id="870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3ED25BDF-1623-4FF0-8671-E286A92AEA6F}" type="slidenum">
              <a:rPr lang="en-US"/>
              <a:pPr>
                <a:defRPr/>
              </a:pPr>
              <a:t>‹Nº›</a:t>
            </a:fld>
            <a:endParaRPr lang="en-US"/>
          </a:p>
        </p:txBody>
      </p:sp>
    </p:spTree>
    <p:extLst>
      <p:ext uri="{BB962C8B-B14F-4D97-AF65-F5344CB8AC3E}">
        <p14:creationId xmlns:p14="http://schemas.microsoft.com/office/powerpoint/2010/main" xmlns="" val="1945641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lnSpc>
                <a:spcPct val="90000"/>
              </a:lnSpc>
            </a:pPr>
            <a:r>
              <a:rPr lang="en-GB" sz="1000" dirty="0" smtClean="0"/>
              <a:t>For information on applying this template onto existing presentations, refer to the notes on slide 2 of this presentation.</a:t>
            </a:r>
          </a:p>
          <a:p>
            <a:pPr eaLnBrk="1" hangingPunct="1">
              <a:lnSpc>
                <a:spcPct val="90000"/>
              </a:lnSpc>
            </a:pPr>
            <a:r>
              <a:rPr lang="en-GB" sz="1000" dirty="0" smtClean="0"/>
              <a:t>The Input area of the Beam can be customized to reflect the content of the</a:t>
            </a:r>
            <a:br>
              <a:rPr lang="en-GB" sz="1000" dirty="0" smtClean="0"/>
            </a:br>
            <a:r>
              <a:rPr lang="en-GB" sz="1000" dirty="0" smtClean="0"/>
              <a:t>presentation. The Input area is an AutoShape with a picture fill. To change this, ensure you have the image you wish to use (ideally a </a:t>
            </a:r>
            <a:r>
              <a:rPr lang="en-GB" sz="1000" b="1" dirty="0" smtClean="0"/>
              <a:t>.jpg</a:t>
            </a:r>
            <a:r>
              <a:rPr lang="en-GB" sz="1000" dirty="0" smtClean="0"/>
              <a:t> or a </a:t>
            </a:r>
            <a:r>
              <a:rPr lang="en-GB" sz="1000" b="1" dirty="0" smtClean="0"/>
              <a:t>.</a:t>
            </a:r>
            <a:r>
              <a:rPr lang="en-GB" sz="1000" b="1" dirty="0" err="1" smtClean="0"/>
              <a:t>png</a:t>
            </a:r>
            <a:r>
              <a:rPr lang="en-GB" sz="1000" smtClean="0"/>
              <a:t> file) in an accessible folder. The image should have a ratio of 1:1 to ensure it does not appear distorted.</a:t>
            </a:r>
          </a:p>
          <a:p>
            <a:pPr eaLnBrk="1" hangingPunct="1">
              <a:lnSpc>
                <a:spcPct val="90000"/>
              </a:lnSpc>
            </a:pPr>
            <a:r>
              <a:rPr lang="en-GB" sz="1000" smtClean="0"/>
              <a:t>Acceptable images for importing into the Input area of the Beam are the three approved graphics (lines), and black and white photography or illustrations which follow the principles laid out on </a:t>
            </a:r>
            <a:r>
              <a:rPr lang="en-GB" sz="1000" i="1" smtClean="0"/>
              <a:t>The Branding Zone. </a:t>
            </a:r>
            <a:r>
              <a:rPr lang="en-GB" sz="1000" smtClean="0"/>
              <a:t>Color images should never be imported into this area.</a:t>
            </a:r>
          </a:p>
          <a:p>
            <a:pPr eaLnBrk="1" hangingPunct="1">
              <a:lnSpc>
                <a:spcPct val="90000"/>
              </a:lnSpc>
            </a:pPr>
            <a:r>
              <a:rPr lang="en-GB" sz="1000" smtClean="0"/>
              <a:t>To create a thank you slide with a picture in the Input area of the Beam, duplicate this master slide and create a new master slide. If using the graphic on the title slide the same should be used on the thank you slide. If using a picture in the Input area of the Beam in the title slide, the same or different but related picture can be used on the thank you slide. </a:t>
            </a:r>
          </a:p>
          <a:p>
            <a:pPr eaLnBrk="1" hangingPunct="1">
              <a:lnSpc>
                <a:spcPct val="90000"/>
              </a:lnSpc>
            </a:pPr>
            <a:r>
              <a:rPr lang="en-GB" sz="1000" smtClean="0"/>
              <a:t>Customize the Input area of the Beam as described below. </a:t>
            </a:r>
          </a:p>
          <a:p>
            <a:pPr lvl="1" eaLnBrk="1" hangingPunct="1">
              <a:lnSpc>
                <a:spcPct val="90000"/>
              </a:lnSpc>
            </a:pPr>
            <a:r>
              <a:rPr lang="en-GB" sz="1000" smtClean="0"/>
              <a:t>Click on the </a:t>
            </a:r>
            <a:r>
              <a:rPr lang="en-GB" sz="1000" b="1" smtClean="0"/>
              <a:t>View</a:t>
            </a:r>
            <a:r>
              <a:rPr lang="en-GB" sz="1000" smtClean="0"/>
              <a:t> tab from the menu bar and select </a:t>
            </a:r>
            <a:r>
              <a:rPr lang="en-GB" sz="1000" b="1" smtClean="0"/>
              <a:t>Master&gt;Slide Master</a:t>
            </a:r>
          </a:p>
          <a:p>
            <a:pPr lvl="1" eaLnBrk="1" hangingPunct="1">
              <a:lnSpc>
                <a:spcPct val="90000"/>
              </a:lnSpc>
            </a:pPr>
            <a:r>
              <a:rPr lang="en-GB" sz="1000" smtClean="0"/>
              <a:t>Right-click on the Input graphic and select </a:t>
            </a:r>
            <a:r>
              <a:rPr lang="en-GB" sz="1000" b="1" smtClean="0"/>
              <a:t>Format AutoShape</a:t>
            </a:r>
          </a:p>
          <a:p>
            <a:pPr lvl="1" eaLnBrk="1" hangingPunct="1">
              <a:lnSpc>
                <a:spcPct val="90000"/>
              </a:lnSpc>
            </a:pPr>
            <a:r>
              <a:rPr lang="en-GB" sz="1000" smtClean="0"/>
              <a:t>From the </a:t>
            </a:r>
            <a:r>
              <a:rPr lang="en-GB" sz="1000" b="1" smtClean="0"/>
              <a:t>Fill</a:t>
            </a:r>
            <a:r>
              <a:rPr lang="en-GB" sz="1000" smtClean="0"/>
              <a:t> menu, under the </a:t>
            </a:r>
            <a:r>
              <a:rPr lang="en-GB" sz="1000" b="1" smtClean="0"/>
              <a:t>Color and Lines</a:t>
            </a:r>
            <a:r>
              <a:rPr lang="en-GB" sz="1000" smtClean="0"/>
              <a:t> tab, click on the drop-down arrow next to </a:t>
            </a:r>
            <a:r>
              <a:rPr lang="en-GB" sz="1000" b="1" smtClean="0"/>
              <a:t>Color</a:t>
            </a:r>
            <a:r>
              <a:rPr lang="en-GB" sz="1000" smtClean="0"/>
              <a:t> and select the </a:t>
            </a:r>
            <a:r>
              <a:rPr lang="en-GB" sz="1000" b="1" smtClean="0"/>
              <a:t>Fill Effects</a:t>
            </a:r>
            <a:r>
              <a:rPr lang="en-GB" sz="1000" smtClean="0"/>
              <a:t> menu</a:t>
            </a:r>
          </a:p>
          <a:p>
            <a:pPr lvl="1" eaLnBrk="1" hangingPunct="1">
              <a:lnSpc>
                <a:spcPct val="90000"/>
              </a:lnSpc>
            </a:pPr>
            <a:r>
              <a:rPr lang="en-GB" sz="1000" smtClean="0"/>
              <a:t>From the </a:t>
            </a:r>
            <a:r>
              <a:rPr lang="en-GB" sz="1000" b="1" smtClean="0"/>
              <a:t>Picture</a:t>
            </a:r>
            <a:r>
              <a:rPr lang="en-GB" sz="1000" smtClean="0"/>
              <a:t> tab, click on </a:t>
            </a:r>
            <a:r>
              <a:rPr lang="en-GB" sz="1000" b="1" smtClean="0"/>
              <a:t>Select Picture</a:t>
            </a:r>
            <a:r>
              <a:rPr lang="en-GB" sz="1000" smtClean="0"/>
              <a:t>. Navigate to the folder containing the image you wish to insert in the Input area. Highlight the image and tick the </a:t>
            </a:r>
            <a:r>
              <a:rPr lang="en-GB" sz="1000" b="1" smtClean="0"/>
              <a:t>Lock picture aspect ratio</a:t>
            </a:r>
            <a:r>
              <a:rPr lang="en-GB" sz="1000" smtClean="0"/>
              <a:t> box. Click on </a:t>
            </a:r>
            <a:r>
              <a:rPr lang="en-GB" sz="1000" b="1" smtClean="0"/>
              <a:t>OK</a:t>
            </a:r>
            <a:r>
              <a:rPr lang="en-GB" sz="1000" smtClean="0"/>
              <a:t>.</a:t>
            </a:r>
          </a:p>
          <a:p>
            <a:pPr lvl="1" eaLnBrk="1" hangingPunct="1">
              <a:lnSpc>
                <a:spcPct val="90000"/>
              </a:lnSpc>
            </a:pPr>
            <a:r>
              <a:rPr lang="en-GB" sz="1000" smtClean="0"/>
              <a:t>You can now preview the image before continuing. If you are happy with how it looks, click </a:t>
            </a:r>
            <a:r>
              <a:rPr lang="en-GB" sz="1000" b="1" smtClean="0"/>
              <a:t>Ok</a:t>
            </a:r>
            <a:r>
              <a:rPr lang="en-GB" sz="1000" smtClean="0"/>
              <a:t> to continue. Otherwise, repeat the process until you are happy with your selected image</a:t>
            </a:r>
          </a:p>
          <a:p>
            <a:pPr lvl="1" eaLnBrk="1" hangingPunct="1">
              <a:lnSpc>
                <a:spcPct val="90000"/>
              </a:lnSpc>
            </a:pPr>
            <a:r>
              <a:rPr lang="en-GB" sz="1000" smtClean="0"/>
              <a:t>To exit from </a:t>
            </a:r>
            <a:r>
              <a:rPr lang="en-GB" sz="1000" b="1" smtClean="0"/>
              <a:t>Master View</a:t>
            </a:r>
            <a:r>
              <a:rPr lang="en-GB" sz="1000" smtClean="0"/>
              <a:t>, click on </a:t>
            </a:r>
            <a:r>
              <a:rPr lang="en-GB" sz="1000" b="1" smtClean="0"/>
              <a:t>View&gt;Normal</a:t>
            </a:r>
            <a:r>
              <a:rPr lang="en-GB" sz="1000" smtClean="0"/>
              <a:t>. The change you made to the Input graphic should now be visible on the title slide</a:t>
            </a:r>
            <a:endParaRPr lang="en-US" sz="10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4" descr="logo_tagblack"/>
          <p:cNvPicPr>
            <a:picLocks noChangeAspect="1" noChangeArrowheads="1"/>
          </p:cNvPicPr>
          <p:nvPr/>
        </p:nvPicPr>
        <p:blipFill>
          <a:blip r:embed="rId2" cstate="print"/>
          <a:srcRect/>
          <a:stretch>
            <a:fillRect/>
          </a:stretch>
        </p:blipFill>
        <p:spPr bwMode="auto">
          <a:xfrm>
            <a:off x="3073400" y="6030913"/>
            <a:ext cx="1908175" cy="428625"/>
          </a:xfrm>
          <a:prstGeom prst="rect">
            <a:avLst/>
          </a:prstGeom>
          <a:noFill/>
          <a:ln w="9525">
            <a:noFill/>
            <a:miter lim="800000"/>
            <a:headEnd/>
            <a:tailEnd/>
          </a:ln>
        </p:spPr>
      </p:pic>
      <p:sp>
        <p:nvSpPr>
          <p:cNvPr id="5" name="AutoShape 5"/>
          <p:cNvSpPr>
            <a:spLocks noChangeArrowheads="1"/>
          </p:cNvSpPr>
          <p:nvPr/>
        </p:nvSpPr>
        <p:spPr bwMode="auto">
          <a:xfrm rot="5400000">
            <a:off x="-120649" y="1274762"/>
            <a:ext cx="3313112" cy="3071813"/>
          </a:xfrm>
          <a:prstGeom prst="triangle">
            <a:avLst>
              <a:gd name="adj" fmla="val 60227"/>
            </a:avLst>
          </a:prstGeom>
          <a:blipFill dpi="0" rotWithShape="0">
            <a:blip r:embed="rId3" cstate="print"/>
            <a:srcRect/>
            <a:stretch>
              <a:fillRect r="-11536"/>
            </a:stretch>
          </a:blipFill>
          <a:ln w="9525">
            <a:noFill/>
            <a:miter lim="800000"/>
            <a:headEnd/>
            <a:tailEnd/>
          </a:ln>
          <a:effectLst/>
        </p:spPr>
        <p:txBody>
          <a:bodyPr wrap="none" anchor="ctr"/>
          <a:lstStyle/>
          <a:p>
            <a:pPr>
              <a:defRPr/>
            </a:pPr>
            <a:endParaRPr lang="es-CL"/>
          </a:p>
        </p:txBody>
      </p:sp>
      <p:pic>
        <p:nvPicPr>
          <p:cNvPr id="6" name="Picture 6" descr="logo_tagblack"/>
          <p:cNvPicPr>
            <a:picLocks noChangeAspect="1" noChangeArrowheads="1"/>
          </p:cNvPicPr>
          <p:nvPr/>
        </p:nvPicPr>
        <p:blipFill>
          <a:blip r:embed="rId2" cstate="print"/>
          <a:srcRect/>
          <a:stretch>
            <a:fillRect/>
          </a:stretch>
        </p:blipFill>
        <p:spPr bwMode="auto">
          <a:xfrm>
            <a:off x="3073400" y="6030913"/>
            <a:ext cx="1908175" cy="428625"/>
          </a:xfrm>
          <a:prstGeom prst="rect">
            <a:avLst/>
          </a:prstGeom>
          <a:noFill/>
          <a:ln w="9525">
            <a:noFill/>
            <a:miter lim="800000"/>
            <a:headEnd/>
            <a:tailEnd/>
          </a:ln>
        </p:spPr>
      </p:pic>
      <p:sp>
        <p:nvSpPr>
          <p:cNvPr id="7" name="AutoShape 7"/>
          <p:cNvSpPr>
            <a:spLocks noChangeArrowheads="1"/>
          </p:cNvSpPr>
          <p:nvPr/>
        </p:nvSpPr>
        <p:spPr bwMode="auto">
          <a:xfrm rot="5400000">
            <a:off x="-120649" y="1274762"/>
            <a:ext cx="3313112" cy="3071813"/>
          </a:xfrm>
          <a:prstGeom prst="triangle">
            <a:avLst>
              <a:gd name="adj" fmla="val 60227"/>
            </a:avLst>
          </a:prstGeom>
          <a:blipFill dpi="0" rotWithShape="0">
            <a:blip r:embed="rId3" cstate="print"/>
            <a:srcRect/>
            <a:stretch>
              <a:fillRect r="-11536"/>
            </a:stretch>
          </a:blipFill>
          <a:ln w="9525">
            <a:noFill/>
            <a:miter lim="800000"/>
            <a:headEnd/>
            <a:tailEnd/>
          </a:ln>
          <a:effectLst/>
        </p:spPr>
        <p:txBody>
          <a:bodyPr wrap="none" anchor="ctr"/>
          <a:lstStyle/>
          <a:p>
            <a:pPr>
              <a:defRPr/>
            </a:pPr>
            <a:endParaRPr lang="es-CL"/>
          </a:p>
        </p:txBody>
      </p:sp>
      <p:sp>
        <p:nvSpPr>
          <p:cNvPr id="8" name="Freeform 8"/>
          <p:cNvSpPr>
            <a:spLocks/>
          </p:cNvSpPr>
          <p:nvPr/>
        </p:nvSpPr>
        <p:spPr bwMode="auto">
          <a:xfrm>
            <a:off x="3074988" y="565150"/>
            <a:ext cx="6067425" cy="2586038"/>
          </a:xfrm>
          <a:custGeom>
            <a:avLst/>
            <a:gdLst/>
            <a:ahLst/>
            <a:cxnLst>
              <a:cxn ang="0">
                <a:pos x="0" y="1629"/>
              </a:cxn>
              <a:cxn ang="0">
                <a:pos x="3822" y="0"/>
              </a:cxn>
              <a:cxn ang="0">
                <a:pos x="3822" y="492"/>
              </a:cxn>
              <a:cxn ang="0">
                <a:pos x="0" y="1629"/>
              </a:cxn>
            </a:cxnLst>
            <a:rect l="0" t="0" r="r" b="b"/>
            <a:pathLst>
              <a:path w="3822" h="1629">
                <a:moveTo>
                  <a:pt x="0" y="1629"/>
                </a:moveTo>
                <a:lnTo>
                  <a:pt x="3822" y="0"/>
                </a:lnTo>
                <a:lnTo>
                  <a:pt x="3822" y="492"/>
                </a:lnTo>
                <a:lnTo>
                  <a:pt x="0" y="1629"/>
                </a:lnTo>
                <a:close/>
              </a:path>
            </a:pathLst>
          </a:custGeom>
          <a:solidFill>
            <a:schemeClr val="accent2"/>
          </a:solidFill>
          <a:ln w="9525">
            <a:noFill/>
            <a:round/>
            <a:headEnd/>
            <a:tailEnd/>
          </a:ln>
          <a:effectLst/>
        </p:spPr>
        <p:txBody>
          <a:bodyPr/>
          <a:lstStyle/>
          <a:p>
            <a:pPr>
              <a:defRPr/>
            </a:pPr>
            <a:endParaRPr lang="es-CL"/>
          </a:p>
        </p:txBody>
      </p:sp>
      <p:sp>
        <p:nvSpPr>
          <p:cNvPr id="54274" name="Rectangle 2"/>
          <p:cNvSpPr>
            <a:spLocks noGrp="1" noChangeArrowheads="1"/>
          </p:cNvSpPr>
          <p:nvPr>
            <p:ph type="ctrTitle"/>
          </p:nvPr>
        </p:nvSpPr>
        <p:spPr>
          <a:xfrm>
            <a:off x="3059113" y="3457575"/>
            <a:ext cx="5541962" cy="908050"/>
          </a:xfrm>
        </p:spPr>
        <p:txBody>
          <a:bodyPr tIns="0"/>
          <a:lstStyle>
            <a:lvl1pPr>
              <a:defRPr/>
            </a:lvl1pPr>
          </a:lstStyle>
          <a:p>
            <a:r>
              <a:rPr lang="en-US"/>
              <a:t>Click to edit Master title style</a:t>
            </a:r>
          </a:p>
        </p:txBody>
      </p:sp>
      <p:sp>
        <p:nvSpPr>
          <p:cNvPr id="54275" name="Rectangle 3"/>
          <p:cNvSpPr>
            <a:spLocks noGrp="1" noChangeArrowheads="1"/>
          </p:cNvSpPr>
          <p:nvPr>
            <p:ph type="subTitle" idx="1"/>
          </p:nvPr>
        </p:nvSpPr>
        <p:spPr>
          <a:xfrm>
            <a:off x="3062288" y="4354513"/>
            <a:ext cx="5541962" cy="1019175"/>
          </a:xfrm>
        </p:spPr>
        <p:txBody>
          <a:bodyPr/>
          <a:lstStyle>
            <a:lvl1pPr marL="0" indent="0">
              <a:lnSpc>
                <a:spcPct val="85000"/>
              </a:lnSpc>
              <a:buFont typeface="Arial" charset="0"/>
              <a:buNone/>
              <a:defRPr sz="20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4" descr="logo_tagblack"/>
          <p:cNvPicPr>
            <a:picLocks noChangeAspect="1" noChangeArrowheads="1"/>
          </p:cNvPicPr>
          <p:nvPr/>
        </p:nvPicPr>
        <p:blipFill>
          <a:blip r:embed="rId2" cstate="print"/>
          <a:srcRect/>
          <a:stretch>
            <a:fillRect/>
          </a:stretch>
        </p:blipFill>
        <p:spPr bwMode="auto">
          <a:xfrm>
            <a:off x="3073400" y="6030913"/>
            <a:ext cx="1908175" cy="428625"/>
          </a:xfrm>
          <a:prstGeom prst="rect">
            <a:avLst/>
          </a:prstGeom>
          <a:noFill/>
          <a:ln w="9525">
            <a:noFill/>
            <a:miter lim="800000"/>
            <a:headEnd/>
            <a:tailEnd/>
          </a:ln>
        </p:spPr>
      </p:pic>
      <p:pic>
        <p:nvPicPr>
          <p:cNvPr id="5" name="Picture 5" descr="logo_tagblack"/>
          <p:cNvPicPr>
            <a:picLocks noChangeAspect="1" noChangeArrowheads="1"/>
          </p:cNvPicPr>
          <p:nvPr/>
        </p:nvPicPr>
        <p:blipFill>
          <a:blip r:embed="rId2" cstate="print"/>
          <a:srcRect/>
          <a:stretch>
            <a:fillRect/>
          </a:stretch>
        </p:blipFill>
        <p:spPr bwMode="auto">
          <a:xfrm>
            <a:off x="3073400" y="6030913"/>
            <a:ext cx="1908175" cy="428625"/>
          </a:xfrm>
          <a:prstGeom prst="rect">
            <a:avLst/>
          </a:prstGeom>
          <a:noFill/>
          <a:ln w="9525">
            <a:noFill/>
            <a:miter lim="800000"/>
            <a:headEnd/>
            <a:tailEnd/>
          </a:ln>
        </p:spPr>
      </p:pic>
      <p:sp>
        <p:nvSpPr>
          <p:cNvPr id="6" name="Freeform 6"/>
          <p:cNvSpPr>
            <a:spLocks/>
          </p:cNvSpPr>
          <p:nvPr/>
        </p:nvSpPr>
        <p:spPr bwMode="auto">
          <a:xfrm>
            <a:off x="3074988" y="565150"/>
            <a:ext cx="6067425" cy="2586038"/>
          </a:xfrm>
          <a:custGeom>
            <a:avLst/>
            <a:gdLst/>
            <a:ahLst/>
            <a:cxnLst>
              <a:cxn ang="0">
                <a:pos x="0" y="1629"/>
              </a:cxn>
              <a:cxn ang="0">
                <a:pos x="3822" y="0"/>
              </a:cxn>
              <a:cxn ang="0">
                <a:pos x="3822" y="492"/>
              </a:cxn>
              <a:cxn ang="0">
                <a:pos x="0" y="1629"/>
              </a:cxn>
            </a:cxnLst>
            <a:rect l="0" t="0" r="r" b="b"/>
            <a:pathLst>
              <a:path w="3822" h="1629">
                <a:moveTo>
                  <a:pt x="0" y="1629"/>
                </a:moveTo>
                <a:lnTo>
                  <a:pt x="3822" y="0"/>
                </a:lnTo>
                <a:lnTo>
                  <a:pt x="3822" y="492"/>
                </a:lnTo>
                <a:lnTo>
                  <a:pt x="0" y="1629"/>
                </a:lnTo>
                <a:close/>
              </a:path>
            </a:pathLst>
          </a:custGeom>
          <a:solidFill>
            <a:schemeClr val="accent2"/>
          </a:solidFill>
          <a:ln w="9525">
            <a:noFill/>
            <a:round/>
            <a:headEnd/>
            <a:tailEnd/>
          </a:ln>
          <a:effectLst/>
        </p:spPr>
        <p:txBody>
          <a:bodyPr/>
          <a:lstStyle/>
          <a:p>
            <a:pPr>
              <a:defRPr/>
            </a:pPr>
            <a:endParaRPr lang="es-CL"/>
          </a:p>
        </p:txBody>
      </p:sp>
      <p:sp>
        <p:nvSpPr>
          <p:cNvPr id="7" name="AutoShape 7"/>
          <p:cNvSpPr>
            <a:spLocks noChangeArrowheads="1"/>
          </p:cNvSpPr>
          <p:nvPr/>
        </p:nvSpPr>
        <p:spPr bwMode="auto">
          <a:xfrm rot="5400000">
            <a:off x="-120649" y="1274762"/>
            <a:ext cx="3313112" cy="3071813"/>
          </a:xfrm>
          <a:prstGeom prst="triangle">
            <a:avLst>
              <a:gd name="adj" fmla="val 60227"/>
            </a:avLst>
          </a:prstGeom>
          <a:blipFill dpi="0" rotWithShape="0">
            <a:blip r:embed="rId3" cstate="print"/>
            <a:srcRect/>
            <a:stretch>
              <a:fillRect/>
            </a:stretch>
          </a:blipFill>
          <a:ln w="9525">
            <a:noFill/>
            <a:miter lim="800000"/>
            <a:headEnd/>
            <a:tailEnd/>
          </a:ln>
          <a:effectLst/>
        </p:spPr>
        <p:txBody>
          <a:bodyPr rot="10800000" vert="eaVert" wrap="none" anchor="ctr"/>
          <a:lstStyle/>
          <a:p>
            <a:pPr>
              <a:defRPr/>
            </a:pPr>
            <a:endParaRPr lang="es-ES" b="0"/>
          </a:p>
        </p:txBody>
      </p:sp>
      <p:sp>
        <p:nvSpPr>
          <p:cNvPr id="57346" name="Rectangle 2"/>
          <p:cNvSpPr>
            <a:spLocks noGrp="1" noChangeArrowheads="1"/>
          </p:cNvSpPr>
          <p:nvPr>
            <p:ph type="ctrTitle"/>
          </p:nvPr>
        </p:nvSpPr>
        <p:spPr>
          <a:xfrm>
            <a:off x="3059113" y="3457575"/>
            <a:ext cx="5541962" cy="908050"/>
          </a:xfrm>
        </p:spPr>
        <p:txBody>
          <a:bodyPr tIns="0"/>
          <a:lstStyle>
            <a:lvl1pPr>
              <a:defRPr/>
            </a:lvl1pPr>
          </a:lstStyle>
          <a:p>
            <a:r>
              <a:rPr lang="en-US"/>
              <a:t>Click to edit Master title style</a:t>
            </a:r>
          </a:p>
        </p:txBody>
      </p:sp>
      <p:sp>
        <p:nvSpPr>
          <p:cNvPr id="57347" name="Rectangle 3"/>
          <p:cNvSpPr>
            <a:spLocks noGrp="1" noChangeArrowheads="1"/>
          </p:cNvSpPr>
          <p:nvPr>
            <p:ph type="subTitle" idx="1"/>
          </p:nvPr>
        </p:nvSpPr>
        <p:spPr>
          <a:xfrm>
            <a:off x="3062288" y="4354513"/>
            <a:ext cx="5541962" cy="1019175"/>
          </a:xfrm>
        </p:spPr>
        <p:txBody>
          <a:bodyPr/>
          <a:lstStyle>
            <a:lvl1pPr marL="0" indent="0">
              <a:lnSpc>
                <a:spcPct val="85000"/>
              </a:lnSpc>
              <a:buFont typeface="Arial" charset="0"/>
              <a:buNone/>
              <a:defRPr sz="2000"/>
            </a:lvl1pPr>
          </a:lstStyle>
          <a:p>
            <a:r>
              <a:rPr lang="en-US"/>
              <a:t>Click to edit Master subtitle style</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O"/>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O"/>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O"/>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O"/>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5613" y="1412875"/>
            <a:ext cx="40020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10100" y="1412875"/>
            <a:ext cx="40036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5613" y="1412875"/>
            <a:ext cx="403860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6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5613" y="1412875"/>
            <a:ext cx="403860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6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5613" y="1412875"/>
            <a:ext cx="4038600"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6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00025"/>
            <a:ext cx="2057400" cy="5732463"/>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5613" y="200025"/>
            <a:ext cx="6022975"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95350"/>
            <a:ext cx="2057400" cy="5230813"/>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5613" y="895350"/>
            <a:ext cx="6021387" cy="52308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C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s-C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0025"/>
            <a:ext cx="2057400" cy="5926138"/>
          </a:xfrm>
        </p:spPr>
        <p:txBody>
          <a:bodyPr vert="eaVert"/>
          <a:lstStyle/>
          <a:p>
            <a:r>
              <a:rPr lang="en-US" smtClean="0"/>
              <a:t>Click to edit Master title style</a:t>
            </a:r>
            <a:endParaRPr lang="es-CL"/>
          </a:p>
        </p:txBody>
      </p:sp>
      <p:sp>
        <p:nvSpPr>
          <p:cNvPr id="3" name="Vertical Text Placeholder 2"/>
          <p:cNvSpPr>
            <a:spLocks noGrp="1"/>
          </p:cNvSpPr>
          <p:nvPr>
            <p:ph type="body" orient="vert" idx="1"/>
          </p:nvPr>
        </p:nvSpPr>
        <p:spPr>
          <a:xfrm>
            <a:off x="457200" y="200025"/>
            <a:ext cx="6019800" cy="59261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9.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vmlDrawing" Target="../drawings/vmlDrawing1.v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6" Type="http://schemas.openxmlformats.org/officeDocument/2006/relationships/image" Target="../media/image12.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11.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7.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br>
              <a:rPr lang="en-US" smtClean="0"/>
            </a:br>
            <a:endParaRPr lang="en-US" smtClean="0"/>
          </a:p>
        </p:txBody>
      </p:sp>
      <p:sp>
        <p:nvSpPr>
          <p:cNvPr id="1027" name="Rectangle 3"/>
          <p:cNvSpPr>
            <a:spLocks noGrp="1" noChangeArrowheads="1"/>
          </p:cNvSpPr>
          <p:nvPr>
            <p:ph type="body" idx="1"/>
          </p:nvPr>
        </p:nvSpPr>
        <p:spPr bwMode="auto">
          <a:xfrm>
            <a:off x="455613" y="1412875"/>
            <a:ext cx="8231187"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2" name="Rectangle 4"/>
          <p:cNvSpPr>
            <a:spLocks noChangeArrowheads="1"/>
          </p:cNvSpPr>
          <p:nvPr/>
        </p:nvSpPr>
        <p:spPr bwMode="auto">
          <a:xfrm>
            <a:off x="461963" y="6419850"/>
            <a:ext cx="1289050" cy="144463"/>
          </a:xfrm>
          <a:prstGeom prst="rect">
            <a:avLst/>
          </a:prstGeom>
          <a:noFill/>
          <a:ln w="9525">
            <a:noFill/>
            <a:miter lim="800000"/>
            <a:headEnd/>
            <a:tailEnd/>
          </a:ln>
          <a:effectLst/>
        </p:spPr>
        <p:txBody>
          <a:bodyPr lIns="0" tIns="0" rIns="0" bIns="0"/>
          <a:lstStyle/>
          <a:p>
            <a:pPr algn="l">
              <a:defRPr/>
            </a:pPr>
            <a:endParaRPr lang="es-PE" sz="1100" b="0" dirty="0">
              <a:solidFill>
                <a:srgbClr val="000000"/>
              </a:solidFill>
              <a:cs typeface="Arial" charset="0"/>
            </a:endParaRPr>
          </a:p>
        </p:txBody>
      </p:sp>
      <p:sp>
        <p:nvSpPr>
          <p:cNvPr id="53253" name="Rectangle 5"/>
          <p:cNvSpPr>
            <a:spLocks noChangeArrowheads="1"/>
          </p:cNvSpPr>
          <p:nvPr/>
        </p:nvSpPr>
        <p:spPr bwMode="auto">
          <a:xfrm>
            <a:off x="2784475" y="6419850"/>
            <a:ext cx="2859088" cy="223838"/>
          </a:xfrm>
          <a:prstGeom prst="rect">
            <a:avLst/>
          </a:prstGeom>
          <a:noFill/>
          <a:ln w="9525">
            <a:noFill/>
            <a:miter lim="800000"/>
            <a:headEnd/>
            <a:tailEnd/>
          </a:ln>
          <a:effectLst/>
        </p:spPr>
        <p:txBody>
          <a:bodyPr lIns="0" tIns="0" rIns="0" bIns="0"/>
          <a:lstStyle/>
          <a:p>
            <a:pPr algn="l">
              <a:defRPr/>
            </a:pPr>
            <a:r>
              <a:rPr lang="es-PE" sz="1100" b="0" dirty="0">
                <a:solidFill>
                  <a:srgbClr val="000000"/>
                </a:solidFill>
                <a:cs typeface="Arial" charset="0"/>
              </a:rPr>
              <a:t>IAS 7 – Estado de Flujos de Efectivo</a:t>
            </a:r>
            <a:endParaRPr lang="en-US" sz="1100" b="0" dirty="0">
              <a:solidFill>
                <a:srgbClr val="000000"/>
              </a:solidFill>
              <a:cs typeface="Arial" charset="0"/>
            </a:endParaRPr>
          </a:p>
        </p:txBody>
      </p:sp>
      <p:sp>
        <p:nvSpPr>
          <p:cNvPr id="53254" name="Rectangle 6"/>
          <p:cNvSpPr>
            <a:spLocks noChangeArrowheads="1"/>
          </p:cNvSpPr>
          <p:nvPr/>
        </p:nvSpPr>
        <p:spPr bwMode="auto">
          <a:xfrm>
            <a:off x="500063" y="6429375"/>
            <a:ext cx="663575" cy="196850"/>
          </a:xfrm>
          <a:prstGeom prst="rect">
            <a:avLst/>
          </a:prstGeom>
          <a:noFill/>
          <a:ln w="9525">
            <a:noFill/>
            <a:miter lim="800000"/>
            <a:headEnd/>
            <a:tailEnd/>
          </a:ln>
          <a:effectLst/>
        </p:spPr>
        <p:txBody>
          <a:bodyPr lIns="0" tIns="0" rIns="0" bIns="0"/>
          <a:lstStyle/>
          <a:p>
            <a:pPr algn="l">
              <a:defRPr/>
            </a:pPr>
            <a:fld id="{BEDCDC84-E362-47AF-B1C5-5D660D7DB8AD}" type="slidenum">
              <a:rPr lang="en-US" sz="1100" b="0">
                <a:solidFill>
                  <a:srgbClr val="000000"/>
                </a:solidFill>
                <a:cs typeface="Arial" charset="0"/>
              </a:rPr>
              <a:pPr algn="l">
                <a:defRPr/>
              </a:pPr>
              <a:t>‹Nº›</a:t>
            </a:fld>
            <a:endParaRPr lang="en-US" sz="1100" b="0" dirty="0">
              <a:solidFill>
                <a:srgbClr val="000000"/>
              </a:solidFill>
              <a:cs typeface="Arial" charset="0"/>
            </a:endParaRPr>
          </a:p>
        </p:txBody>
      </p:sp>
      <p:sp>
        <p:nvSpPr>
          <p:cNvPr id="53255"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s-CL" dirty="0"/>
          </a:p>
        </p:txBody>
      </p:sp>
      <p:sp>
        <p:nvSpPr>
          <p:cNvPr id="53256"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s-CL" dirty="0"/>
          </a:p>
        </p:txBody>
      </p:sp>
      <p:sp>
        <p:nvSpPr>
          <p:cNvPr id="53257"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dirty="0"/>
          </a:p>
        </p:txBody>
      </p:sp>
      <p:pic>
        <p:nvPicPr>
          <p:cNvPr id="1034" name="Picture 10"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
        <p:nvSpPr>
          <p:cNvPr id="53259" name="Line 11"/>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s-CL" dirty="0"/>
          </a:p>
        </p:txBody>
      </p:sp>
      <p:sp>
        <p:nvSpPr>
          <p:cNvPr id="53260" name="Line 12"/>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s-CL" dirty="0"/>
          </a:p>
        </p:txBody>
      </p:sp>
      <p:sp>
        <p:nvSpPr>
          <p:cNvPr id="53261" name="Line 1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dirty="0"/>
          </a:p>
        </p:txBody>
      </p:sp>
      <p:pic>
        <p:nvPicPr>
          <p:cNvPr id="1038" name="Picture 1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94"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60363" indent="-360363" algn="l" rtl="0" eaLnBrk="0" fontAlgn="base" hangingPunct="0">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65539"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10244" name="Picture 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pic>
        <p:nvPicPr>
          <p:cNvPr id="10245" name="Picture 5" descr="Motion_1"/>
          <p:cNvPicPr>
            <a:picLocks noChangeAspect="1" noChangeArrowheads="1"/>
          </p:cNvPicPr>
          <p:nvPr/>
        </p:nvPicPr>
        <p:blipFill>
          <a:blip r:embed="rId14" cstate="print"/>
          <a:srcRect/>
          <a:stretch>
            <a:fillRect/>
          </a:stretch>
        </p:blipFill>
        <p:spPr bwMode="auto">
          <a:xfrm>
            <a:off x="455613" y="1036638"/>
            <a:ext cx="8231187" cy="5197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51" r:id="rId1"/>
    <p:sldLayoutId id="2147484952" r:id="rId2"/>
    <p:sldLayoutId id="2147484953" r:id="rId3"/>
    <p:sldLayoutId id="2147484954" r:id="rId4"/>
    <p:sldLayoutId id="2147484955" r:id="rId5"/>
    <p:sldLayoutId id="2147484956" r:id="rId6"/>
    <p:sldLayoutId id="2147484957" r:id="rId7"/>
    <p:sldLayoutId id="2147484958" r:id="rId8"/>
    <p:sldLayoutId id="2147484959" r:id="rId9"/>
    <p:sldLayoutId id="2147484960" r:id="rId10"/>
    <p:sldLayoutId id="2147484961"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 descr="lines11_fade_crop_subtle"/>
          <p:cNvPicPr>
            <a:picLocks noChangeAspect="1" noChangeArrowheads="1"/>
          </p:cNvPicPr>
          <p:nvPr/>
        </p:nvPicPr>
        <p:blipFill>
          <a:blip r:embed="rId13" cstate="print"/>
          <a:srcRect/>
          <a:stretch>
            <a:fillRect/>
          </a:stretch>
        </p:blipFill>
        <p:spPr bwMode="auto">
          <a:xfrm>
            <a:off x="455613" y="1036638"/>
            <a:ext cx="8231187" cy="5197475"/>
          </a:xfrm>
          <a:prstGeom prst="rect">
            <a:avLst/>
          </a:prstGeom>
          <a:noFill/>
          <a:ln w="9525">
            <a:noFill/>
            <a:miter lim="800000"/>
            <a:headEnd/>
            <a:tailEnd/>
          </a:ln>
        </p:spPr>
      </p:pic>
      <p:sp>
        <p:nvSpPr>
          <p:cNvPr id="11267" name="Rectangle 3"/>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66564" name="Line 4"/>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11269" name="Picture 5" descr="logo_tagblack"/>
          <p:cNvPicPr>
            <a:picLocks noChangeAspect="1" noChangeArrowheads="1"/>
          </p:cNvPicPr>
          <p:nvPr/>
        </p:nvPicPr>
        <p:blipFill>
          <a:blip r:embed="rId14" cstate="print"/>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62" r:id="rId1"/>
    <p:sldLayoutId id="2147484963" r:id="rId2"/>
    <p:sldLayoutId id="2147484964" r:id="rId3"/>
    <p:sldLayoutId id="2147484965" r:id="rId4"/>
    <p:sldLayoutId id="2147484966" r:id="rId5"/>
    <p:sldLayoutId id="2147484967" r:id="rId6"/>
    <p:sldLayoutId id="2147484968" r:id="rId7"/>
    <p:sldLayoutId id="2147484969" r:id="rId8"/>
    <p:sldLayoutId id="2147484970" r:id="rId9"/>
    <p:sldLayoutId id="2147484971" r:id="rId10"/>
    <p:sldLayoutId id="2147484972"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67587"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12292" name="Picture 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
        <p:nvSpPr>
          <p:cNvPr id="67589" name="Freeform 5"/>
          <p:cNvSpPr>
            <a:spLocks/>
          </p:cNvSpPr>
          <p:nvPr/>
        </p:nvSpPr>
        <p:spPr bwMode="auto">
          <a:xfrm flipH="1" flipV="1">
            <a:off x="455613" y="1042988"/>
            <a:ext cx="8231187"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solidFill>
            <a:srgbClr val="FFD200"/>
          </a:solidFill>
          <a:ln w="9525">
            <a:noFill/>
            <a:round/>
            <a:headEnd/>
            <a:tailEnd/>
          </a:ln>
          <a:effectLst/>
        </p:spPr>
        <p:txBody>
          <a:bodyPr/>
          <a:lstStyle/>
          <a:p>
            <a:pPr>
              <a:defRPr/>
            </a:pPr>
            <a:endParaRPr lang="es-CL"/>
          </a:p>
        </p:txBody>
      </p:sp>
    </p:spTree>
  </p:cSld>
  <p:clrMap bg1="lt1" tx1="dk1" bg2="lt2" tx2="dk2" accent1="accent1" accent2="accent2" accent3="accent3" accent4="accent4" accent5="accent5" accent6="accent6" hlink="hlink" folHlink="folHlink"/>
  <p:sldLayoutIdLst>
    <p:sldLayoutId id="2147484973" r:id="rId1"/>
    <p:sldLayoutId id="2147484974" r:id="rId2"/>
    <p:sldLayoutId id="2147484975" r:id="rId3"/>
    <p:sldLayoutId id="2147484976" r:id="rId4"/>
    <p:sldLayoutId id="2147484977" r:id="rId5"/>
    <p:sldLayoutId id="2147484978" r:id="rId6"/>
    <p:sldLayoutId id="2147484979" r:id="rId7"/>
    <p:sldLayoutId id="2147484980" r:id="rId8"/>
    <p:sldLayoutId id="2147484981" r:id="rId9"/>
    <p:sldLayoutId id="2147484982" r:id="rId10"/>
    <p:sldLayoutId id="2147484983"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 name="Text Box 7"/>
          <p:cNvSpPr txBox="1">
            <a:spLocks noChangeArrowheads="1"/>
          </p:cNvSpPr>
          <p:nvPr/>
        </p:nvSpPr>
        <p:spPr bwMode="auto">
          <a:xfrm>
            <a:off x="0" y="6596390"/>
            <a:ext cx="9144000" cy="261610"/>
          </a:xfrm>
          <a:prstGeom prst="rect">
            <a:avLst/>
          </a:prstGeom>
          <a:noFill/>
          <a:ln w="9525">
            <a:noFill/>
            <a:miter lim="800000"/>
            <a:headEnd/>
            <a:tailEnd/>
          </a:ln>
        </p:spPr>
        <p:txBody>
          <a:bodyPr>
            <a:spAutoFit/>
          </a:bodyPr>
          <a:lstStyle/>
          <a:p>
            <a:pPr algn="ctr">
              <a:defRPr/>
            </a:pPr>
            <a:r>
              <a:rPr lang="es-ES" sz="1100" i="1" spc="300" dirty="0" smtClean="0">
                <a:solidFill>
                  <a:schemeClr val="tx1"/>
                </a:solidFill>
                <a:latin typeface="EYInterstate Light" pitchFamily="2" charset="0"/>
              </a:rPr>
              <a:t>MICROEMPRESAS – BRAULIO</a:t>
            </a:r>
            <a:r>
              <a:rPr lang="es-ES" sz="1100" i="1" spc="300" baseline="0" dirty="0" smtClean="0">
                <a:solidFill>
                  <a:schemeClr val="tx1"/>
                </a:solidFill>
                <a:latin typeface="EYInterstate Light" pitchFamily="2" charset="0"/>
              </a:rPr>
              <a:t> RODRIGUEZ CASTRO</a:t>
            </a:r>
            <a:endParaRPr lang="es-ES" sz="1100" i="1" spc="300" dirty="0">
              <a:solidFill>
                <a:schemeClr val="tx1"/>
              </a:solidFill>
              <a:latin typeface="EYInterstate Light" pitchFamily="2" charset="0"/>
            </a:endParaRPr>
          </a:p>
        </p:txBody>
      </p:sp>
      <p:graphicFrame>
        <p:nvGraphicFramePr>
          <p:cNvPr id="1026" name="Object 8"/>
          <p:cNvGraphicFramePr>
            <a:graphicFrameLocks noChangeAspect="1"/>
          </p:cNvGraphicFramePr>
          <p:nvPr/>
        </p:nvGraphicFramePr>
        <p:xfrm>
          <a:off x="250825" y="6454775"/>
          <a:ext cx="8424863" cy="69850"/>
        </p:xfrm>
        <a:graphic>
          <a:graphicData uri="http://schemas.openxmlformats.org/presentationml/2006/ole">
            <p:oleObj spid="_x0000_s221189" name="CorelDRAW" r:id="rId14" imgW="8150400" imgH="67680" progId="">
              <p:embed/>
            </p:oleObj>
          </a:graphicData>
        </a:graphic>
      </p:graphicFrame>
      <p:pic>
        <p:nvPicPr>
          <p:cNvPr id="1031" name="Picture 9" descr="LOOOOO"/>
          <p:cNvPicPr>
            <a:picLocks noChangeAspect="1" noChangeArrowheads="1"/>
          </p:cNvPicPr>
          <p:nvPr/>
        </p:nvPicPr>
        <p:blipFill>
          <a:blip r:embed="rId15" cstate="print">
            <a:lum bright="-6000" contrast="-36000"/>
          </a:blip>
          <a:srcRect/>
          <a:stretch>
            <a:fillRect/>
          </a:stretch>
        </p:blipFill>
        <p:spPr bwMode="auto">
          <a:xfrm>
            <a:off x="107950" y="93663"/>
            <a:ext cx="935038" cy="312737"/>
          </a:xfrm>
          <a:prstGeom prst="rect">
            <a:avLst/>
          </a:prstGeom>
          <a:noFill/>
          <a:ln w="9525">
            <a:noFill/>
            <a:miter lim="800000"/>
            <a:headEnd/>
            <a:tailEnd/>
          </a:ln>
        </p:spPr>
      </p:pic>
      <p:pic>
        <p:nvPicPr>
          <p:cNvPr id="1032" name="Picture 10"/>
          <p:cNvPicPr>
            <a:picLocks noChangeAspect="1" noChangeArrowheads="1"/>
          </p:cNvPicPr>
          <p:nvPr/>
        </p:nvPicPr>
        <p:blipFill>
          <a:blip r:embed="rId16" cstate="print">
            <a:lum bright="70000" contrast="-70000"/>
            <a:grayscl/>
          </a:blip>
          <a:srcRect/>
          <a:stretch>
            <a:fillRect/>
          </a:stretch>
        </p:blipFill>
        <p:spPr bwMode="auto">
          <a:xfrm>
            <a:off x="5978525" y="1889125"/>
            <a:ext cx="3057525" cy="3124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99" r:id="rId1"/>
    <p:sldLayoutId id="2147485000" r:id="rId2"/>
    <p:sldLayoutId id="2147485001" r:id="rId3"/>
    <p:sldLayoutId id="2147485002" r:id="rId4"/>
    <p:sldLayoutId id="2147485003" r:id="rId5"/>
    <p:sldLayoutId id="2147485004" r:id="rId6"/>
    <p:sldLayoutId id="2147485005" r:id="rId7"/>
    <p:sldLayoutId id="2147485006" r:id="rId8"/>
    <p:sldLayoutId id="2147485007" r:id="rId9"/>
    <p:sldLayoutId id="2147485008" r:id="rId10"/>
    <p:sldLayoutId id="214748500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5613" y="1412875"/>
            <a:ext cx="8158162"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5" name="Rectangle 5"/>
          <p:cNvSpPr>
            <a:spLocks noChangeArrowheads="1"/>
          </p:cNvSpPr>
          <p:nvPr/>
        </p:nvSpPr>
        <p:spPr bwMode="auto">
          <a:xfrm>
            <a:off x="2784475" y="6419850"/>
            <a:ext cx="3001963" cy="223838"/>
          </a:xfrm>
          <a:prstGeom prst="rect">
            <a:avLst/>
          </a:prstGeom>
          <a:noFill/>
          <a:ln w="9525">
            <a:noFill/>
            <a:miter lim="800000"/>
            <a:headEnd/>
            <a:tailEnd/>
          </a:ln>
          <a:effectLst/>
        </p:spPr>
        <p:txBody>
          <a:bodyPr lIns="0" tIns="0" rIns="0" bIns="0"/>
          <a:lstStyle/>
          <a:p>
            <a:pPr algn="l">
              <a:defRPr/>
            </a:pPr>
            <a:r>
              <a:rPr lang="es-PE" sz="1100" b="0" dirty="0">
                <a:solidFill>
                  <a:srgbClr val="000000"/>
                </a:solidFill>
                <a:cs typeface="Arial" charset="0"/>
              </a:rPr>
              <a:t>IAS 7 – Estado de Flujos de Efectivo</a:t>
            </a:r>
            <a:endParaRPr lang="en-US" sz="1100" b="0" dirty="0">
              <a:solidFill>
                <a:srgbClr val="000000"/>
              </a:solidFill>
              <a:cs typeface="Arial" charset="0"/>
            </a:endParaRPr>
          </a:p>
        </p:txBody>
      </p:sp>
      <p:sp>
        <p:nvSpPr>
          <p:cNvPr id="56326" name="Rectangle 6"/>
          <p:cNvSpPr>
            <a:spLocks noChangeArrowheads="1"/>
          </p:cNvSpPr>
          <p:nvPr/>
        </p:nvSpPr>
        <p:spPr bwMode="auto">
          <a:xfrm>
            <a:off x="500063" y="6357938"/>
            <a:ext cx="663575" cy="196850"/>
          </a:xfrm>
          <a:prstGeom prst="rect">
            <a:avLst/>
          </a:prstGeom>
          <a:noFill/>
          <a:ln w="9525">
            <a:noFill/>
            <a:miter lim="800000"/>
            <a:headEnd/>
            <a:tailEnd/>
          </a:ln>
          <a:effectLst/>
        </p:spPr>
        <p:txBody>
          <a:bodyPr lIns="0" tIns="0" rIns="0" bIns="0"/>
          <a:lstStyle/>
          <a:p>
            <a:pPr algn="l">
              <a:defRPr/>
            </a:pPr>
            <a:fld id="{53761970-4FFA-489E-876B-AE8EF0651621}" type="slidenum">
              <a:rPr lang="en-US" sz="1100" b="0">
                <a:solidFill>
                  <a:srgbClr val="000000"/>
                </a:solidFill>
                <a:cs typeface="Arial" charset="0"/>
              </a:rPr>
              <a:pPr algn="l">
                <a:defRPr/>
              </a:pPr>
              <a:t>‹Nº›</a:t>
            </a:fld>
            <a:endParaRPr lang="en-US" sz="1100" b="0" dirty="0">
              <a:solidFill>
                <a:srgbClr val="000000"/>
              </a:solidFill>
              <a:cs typeface="Arial" charset="0"/>
            </a:endParaRPr>
          </a:p>
        </p:txBody>
      </p:sp>
      <p:sp>
        <p:nvSpPr>
          <p:cNvPr id="56327"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s-CL" dirty="0"/>
          </a:p>
        </p:txBody>
      </p:sp>
      <p:sp>
        <p:nvSpPr>
          <p:cNvPr id="56328"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s-CL" dirty="0"/>
          </a:p>
        </p:txBody>
      </p:sp>
      <p:sp>
        <p:nvSpPr>
          <p:cNvPr id="56329"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dirty="0"/>
          </a:p>
        </p:txBody>
      </p:sp>
      <p:pic>
        <p:nvPicPr>
          <p:cNvPr id="2057" name="Picture 10"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
        <p:nvSpPr>
          <p:cNvPr id="56331" name="Line 11"/>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s-CL" dirty="0"/>
          </a:p>
        </p:txBody>
      </p:sp>
      <p:sp>
        <p:nvSpPr>
          <p:cNvPr id="56332" name="Line 12"/>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s-CL" dirty="0"/>
          </a:p>
        </p:txBody>
      </p:sp>
      <p:sp>
        <p:nvSpPr>
          <p:cNvPr id="56333" name="Line 1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dirty="0"/>
          </a:p>
        </p:txBody>
      </p:sp>
      <p:pic>
        <p:nvPicPr>
          <p:cNvPr id="2061" name="Picture 1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95"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60363" indent="-360363" algn="l" rtl="0" eaLnBrk="0" fontAlgn="base" hangingPunct="0">
        <a:spcBef>
          <a:spcPct val="20000"/>
        </a:spcBef>
        <a:spcAft>
          <a:spcPct val="0"/>
        </a:spcAft>
        <a:buClr>
          <a:srgbClr val="FFD200"/>
        </a:buClr>
        <a:buSzPct val="75000"/>
        <a:buFont typeface="Arial" charset="0"/>
        <a:buChar char="►"/>
        <a:defRPr sz="2400">
          <a:solidFill>
            <a:srgbClr val="646464"/>
          </a:solidFill>
          <a:latin typeface="+mn-lt"/>
          <a:ea typeface="+mn-ea"/>
          <a:cs typeface="+mn-cs"/>
        </a:defRPr>
      </a:lvl1pPr>
      <a:lvl2pPr marL="717550" indent="-355600"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2pPr>
      <a:lvl3pPr marL="1081088" indent="-361950"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441450"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4pPr>
      <a:lvl5pPr marL="1800225" indent="-357188"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22574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5613" y="1412875"/>
            <a:ext cx="8231187"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3" name="Rectangle 5"/>
          <p:cNvSpPr>
            <a:spLocks noChangeArrowheads="1"/>
          </p:cNvSpPr>
          <p:nvPr/>
        </p:nvSpPr>
        <p:spPr bwMode="auto">
          <a:xfrm>
            <a:off x="2784475" y="6419850"/>
            <a:ext cx="3216275" cy="223838"/>
          </a:xfrm>
          <a:prstGeom prst="rect">
            <a:avLst/>
          </a:prstGeom>
          <a:noFill/>
          <a:ln w="9525">
            <a:noFill/>
            <a:miter lim="800000"/>
            <a:headEnd/>
            <a:tailEnd/>
          </a:ln>
          <a:effectLst/>
        </p:spPr>
        <p:txBody>
          <a:bodyPr lIns="0" tIns="0" rIns="0" bIns="0"/>
          <a:lstStyle/>
          <a:p>
            <a:pPr algn="l">
              <a:defRPr/>
            </a:pPr>
            <a:r>
              <a:rPr lang="en-US" sz="1100" b="0" dirty="0">
                <a:solidFill>
                  <a:srgbClr val="000000"/>
                </a:solidFill>
                <a:cs typeface="Arial" charset="0"/>
              </a:rPr>
              <a:t>IAS 7 – Estado de </a:t>
            </a:r>
            <a:r>
              <a:rPr lang="en-US" sz="1100" b="0" dirty="0" err="1">
                <a:solidFill>
                  <a:srgbClr val="000000"/>
                </a:solidFill>
                <a:cs typeface="Arial" charset="0"/>
              </a:rPr>
              <a:t>Flujo</a:t>
            </a:r>
            <a:r>
              <a:rPr lang="en-US" sz="1100" b="0" dirty="0">
                <a:solidFill>
                  <a:srgbClr val="000000"/>
                </a:solidFill>
                <a:cs typeface="Arial" charset="0"/>
              </a:rPr>
              <a:t> de </a:t>
            </a:r>
            <a:r>
              <a:rPr lang="en-US" sz="1100" b="0" dirty="0" err="1">
                <a:solidFill>
                  <a:srgbClr val="000000"/>
                </a:solidFill>
                <a:cs typeface="Arial" charset="0"/>
              </a:rPr>
              <a:t>Efectivo</a:t>
            </a:r>
            <a:endParaRPr lang="en-US" sz="1100" b="0" dirty="0">
              <a:solidFill>
                <a:srgbClr val="000000"/>
              </a:solidFill>
              <a:cs typeface="Arial" charset="0"/>
            </a:endParaRPr>
          </a:p>
        </p:txBody>
      </p:sp>
      <p:sp>
        <p:nvSpPr>
          <p:cNvPr id="58374" name="Rectangle 6"/>
          <p:cNvSpPr>
            <a:spLocks noChangeArrowheads="1"/>
          </p:cNvSpPr>
          <p:nvPr/>
        </p:nvSpPr>
        <p:spPr bwMode="auto">
          <a:xfrm>
            <a:off x="428625" y="6357938"/>
            <a:ext cx="663575" cy="196850"/>
          </a:xfrm>
          <a:prstGeom prst="rect">
            <a:avLst/>
          </a:prstGeom>
          <a:noFill/>
          <a:ln w="9525">
            <a:noFill/>
            <a:miter lim="800000"/>
            <a:headEnd/>
            <a:tailEnd/>
          </a:ln>
          <a:effectLst/>
        </p:spPr>
        <p:txBody>
          <a:bodyPr lIns="0" tIns="0" rIns="0" bIns="0"/>
          <a:lstStyle/>
          <a:p>
            <a:pPr algn="l">
              <a:defRPr/>
            </a:pPr>
            <a:r>
              <a:rPr lang="en-US" sz="1100" b="0">
                <a:solidFill>
                  <a:srgbClr val="000000"/>
                </a:solidFill>
                <a:cs typeface="Arial" charset="0"/>
              </a:rPr>
              <a:t>Page </a:t>
            </a:r>
            <a:fld id="{43C83E70-17D3-4A11-85F3-DC003ED116EE}" type="slidenum">
              <a:rPr lang="en-US" sz="1100" b="0">
                <a:solidFill>
                  <a:srgbClr val="000000"/>
                </a:solidFill>
                <a:cs typeface="Arial" charset="0"/>
              </a:rPr>
              <a:pPr algn="l">
                <a:defRPr/>
              </a:pPr>
              <a:t>‹Nº›</a:t>
            </a:fld>
            <a:endParaRPr lang="en-US" sz="1100" b="0">
              <a:solidFill>
                <a:srgbClr val="000000"/>
              </a:solidFill>
              <a:cs typeface="Arial" charset="0"/>
            </a:endParaRPr>
          </a:p>
        </p:txBody>
      </p:sp>
      <p:sp>
        <p:nvSpPr>
          <p:cNvPr id="58375"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s-CL"/>
          </a:p>
        </p:txBody>
      </p:sp>
      <p:sp>
        <p:nvSpPr>
          <p:cNvPr id="58376"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s-CL"/>
          </a:p>
        </p:txBody>
      </p:sp>
      <p:sp>
        <p:nvSpPr>
          <p:cNvPr id="58377"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3081" name="Picture 10"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74" r:id="rId1"/>
    <p:sldLayoutId id="2147484875" r:id="rId2"/>
    <p:sldLayoutId id="2147484876" r:id="rId3"/>
    <p:sldLayoutId id="2147484877" r:id="rId4"/>
    <p:sldLayoutId id="2147484878" r:id="rId5"/>
    <p:sldLayoutId id="2147484879" r:id="rId6"/>
    <p:sldLayoutId id="2147484880" r:id="rId7"/>
    <p:sldLayoutId id="2147484881" r:id="rId8"/>
    <p:sldLayoutId id="2147484882" r:id="rId9"/>
    <p:sldLayoutId id="2147484883" r:id="rId10"/>
    <p:sldLayoutId id="2147484884"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342900" indent="-342900" algn="l" rtl="0" eaLnBrk="0" fontAlgn="base" hangingPunct="0">
        <a:spcBef>
          <a:spcPct val="20000"/>
        </a:spcBef>
        <a:spcAft>
          <a:spcPct val="0"/>
        </a:spcAft>
        <a:buClr>
          <a:srgbClr val="FFD200"/>
        </a:buClr>
        <a:buSzPct val="75000"/>
        <a:buFont typeface="Arial" charset="0"/>
        <a:defRPr sz="2400">
          <a:solidFill>
            <a:srgbClr val="646464"/>
          </a:solidFill>
          <a:latin typeface="+mn-lt"/>
          <a:ea typeface="+mn-ea"/>
          <a:cs typeface="+mn-cs"/>
        </a:defRPr>
      </a:lvl1pPr>
      <a:lvl2pPr marL="801688" indent="-355600"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2pPr>
      <a:lvl3pPr marL="1343025" indent="-361950"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3pPr>
      <a:lvl4pPr marL="1881188"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4pPr>
      <a:lvl5pPr marL="2417763" indent="-357188"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28749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33321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37893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4246563" indent="-357188"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0025"/>
            <a:ext cx="8231188"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5613" y="1412875"/>
            <a:ext cx="8231187" cy="45196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ChangeArrowheads="1"/>
          </p:cNvSpPr>
          <p:nvPr/>
        </p:nvSpPr>
        <p:spPr bwMode="auto">
          <a:xfrm>
            <a:off x="461963" y="6419850"/>
            <a:ext cx="1289050" cy="144463"/>
          </a:xfrm>
          <a:prstGeom prst="rect">
            <a:avLst/>
          </a:prstGeom>
          <a:noFill/>
          <a:ln w="9525">
            <a:noFill/>
            <a:miter lim="800000"/>
            <a:headEnd/>
            <a:tailEnd/>
          </a:ln>
          <a:effectLst/>
        </p:spPr>
        <p:txBody>
          <a:bodyPr lIns="0" tIns="0" rIns="0" bIns="0"/>
          <a:lstStyle/>
          <a:p>
            <a:pPr algn="l">
              <a:defRPr/>
            </a:pPr>
            <a:r>
              <a:rPr lang="en-US" sz="1100" b="0">
                <a:solidFill>
                  <a:srgbClr val="000000"/>
                </a:solidFill>
                <a:cs typeface="Arial" charset="0"/>
              </a:rPr>
              <a:t>XX Month, 200X</a:t>
            </a:r>
          </a:p>
        </p:txBody>
      </p:sp>
      <p:sp>
        <p:nvSpPr>
          <p:cNvPr id="59397" name="Rectangle 5"/>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pPr algn="l">
              <a:defRPr/>
            </a:pPr>
            <a:r>
              <a:rPr lang="en-US" sz="1100" b="0">
                <a:solidFill>
                  <a:srgbClr val="000000"/>
                </a:solidFill>
                <a:cs typeface="Arial" charset="0"/>
              </a:rPr>
              <a:t>Presentation title</a:t>
            </a:r>
          </a:p>
        </p:txBody>
      </p:sp>
      <p:sp>
        <p:nvSpPr>
          <p:cNvPr id="59398" name="Rectangle 6"/>
          <p:cNvSpPr>
            <a:spLocks noChangeArrowheads="1"/>
          </p:cNvSpPr>
          <p:nvPr/>
        </p:nvSpPr>
        <p:spPr bwMode="auto">
          <a:xfrm>
            <a:off x="1938338" y="6419850"/>
            <a:ext cx="663575" cy="196850"/>
          </a:xfrm>
          <a:prstGeom prst="rect">
            <a:avLst/>
          </a:prstGeom>
          <a:noFill/>
          <a:ln w="9525">
            <a:noFill/>
            <a:miter lim="800000"/>
            <a:headEnd/>
            <a:tailEnd/>
          </a:ln>
          <a:effectLst/>
        </p:spPr>
        <p:txBody>
          <a:bodyPr lIns="0" tIns="0" rIns="0" bIns="0"/>
          <a:lstStyle/>
          <a:p>
            <a:pPr algn="l">
              <a:defRPr/>
            </a:pPr>
            <a:r>
              <a:rPr lang="en-US" sz="1100" b="0">
                <a:solidFill>
                  <a:srgbClr val="000000"/>
                </a:solidFill>
                <a:cs typeface="Arial" charset="0"/>
              </a:rPr>
              <a:t>Page </a:t>
            </a:r>
            <a:fld id="{EABF5BDE-5DF5-45FA-8FB5-C0F882D468F9}" type="slidenum">
              <a:rPr lang="en-US" sz="1100" b="0">
                <a:solidFill>
                  <a:srgbClr val="000000"/>
                </a:solidFill>
                <a:cs typeface="Arial" charset="0"/>
              </a:rPr>
              <a:pPr algn="l">
                <a:defRPr/>
              </a:pPr>
              <a:t>‹Nº›</a:t>
            </a:fld>
            <a:endParaRPr lang="en-US" sz="1100" b="0">
              <a:solidFill>
                <a:srgbClr val="000000"/>
              </a:solidFill>
              <a:cs typeface="Arial" charset="0"/>
            </a:endParaRPr>
          </a:p>
        </p:txBody>
      </p:sp>
      <p:sp>
        <p:nvSpPr>
          <p:cNvPr id="59399" name="Line 7"/>
          <p:cNvSpPr>
            <a:spLocks noChangeShapeType="1"/>
          </p:cNvSpPr>
          <p:nvPr/>
        </p:nvSpPr>
        <p:spPr bwMode="auto">
          <a:xfrm>
            <a:off x="455613" y="1042988"/>
            <a:ext cx="8229600" cy="0"/>
          </a:xfrm>
          <a:prstGeom prst="line">
            <a:avLst/>
          </a:prstGeom>
          <a:noFill/>
          <a:ln w="12700">
            <a:solidFill>
              <a:srgbClr val="FFD200"/>
            </a:solidFill>
            <a:round/>
            <a:headEnd/>
            <a:tailEnd/>
          </a:ln>
          <a:effectLst/>
        </p:spPr>
        <p:txBody>
          <a:bodyPr wrap="none" anchor="ctr"/>
          <a:lstStyle/>
          <a:p>
            <a:pPr>
              <a:defRPr/>
            </a:pPr>
            <a:endParaRPr lang="es-CL"/>
          </a:p>
        </p:txBody>
      </p:sp>
      <p:sp>
        <p:nvSpPr>
          <p:cNvPr id="59400" name="Line 8"/>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s-CL"/>
          </a:p>
        </p:txBody>
      </p:sp>
      <p:sp>
        <p:nvSpPr>
          <p:cNvPr id="59401" name="Line 9"/>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4106" name="Picture 10"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646464"/>
          </a:solidFill>
          <a:latin typeface="+mj-lt"/>
          <a:ea typeface="+mj-ea"/>
          <a:cs typeface="+mj-cs"/>
        </a:defRPr>
      </a:lvl1pPr>
      <a:lvl2pPr algn="l" rtl="0" eaLnBrk="0" fontAlgn="base" hangingPunct="0">
        <a:lnSpc>
          <a:spcPct val="85000"/>
        </a:lnSpc>
        <a:spcBef>
          <a:spcPct val="0"/>
        </a:spcBef>
        <a:spcAft>
          <a:spcPct val="0"/>
        </a:spcAft>
        <a:defRPr sz="3000" b="1">
          <a:solidFill>
            <a:srgbClr val="646464"/>
          </a:solidFill>
          <a:latin typeface="Arial" charset="0"/>
        </a:defRPr>
      </a:lvl2pPr>
      <a:lvl3pPr algn="l" rtl="0" eaLnBrk="0" fontAlgn="base" hangingPunct="0">
        <a:lnSpc>
          <a:spcPct val="85000"/>
        </a:lnSpc>
        <a:spcBef>
          <a:spcPct val="0"/>
        </a:spcBef>
        <a:spcAft>
          <a:spcPct val="0"/>
        </a:spcAft>
        <a:defRPr sz="3000" b="1">
          <a:solidFill>
            <a:srgbClr val="646464"/>
          </a:solidFill>
          <a:latin typeface="Arial" charset="0"/>
        </a:defRPr>
      </a:lvl3pPr>
      <a:lvl4pPr algn="l" rtl="0" eaLnBrk="0" fontAlgn="base" hangingPunct="0">
        <a:lnSpc>
          <a:spcPct val="85000"/>
        </a:lnSpc>
        <a:spcBef>
          <a:spcPct val="0"/>
        </a:spcBef>
        <a:spcAft>
          <a:spcPct val="0"/>
        </a:spcAft>
        <a:defRPr sz="3000" b="1">
          <a:solidFill>
            <a:srgbClr val="646464"/>
          </a:solidFill>
          <a:latin typeface="Arial" charset="0"/>
        </a:defRPr>
      </a:lvl4pPr>
      <a:lvl5pPr algn="l" rtl="0" eaLnBrk="0" fontAlgn="base" hangingPunct="0">
        <a:lnSpc>
          <a:spcPct val="85000"/>
        </a:lnSpc>
        <a:spcBef>
          <a:spcPct val="0"/>
        </a:spcBef>
        <a:spcAft>
          <a:spcPct val="0"/>
        </a:spcAft>
        <a:defRPr sz="3000" b="1">
          <a:solidFill>
            <a:srgbClr val="646464"/>
          </a:solidFill>
          <a:latin typeface="Arial" charset="0"/>
        </a:defRPr>
      </a:lvl5pPr>
      <a:lvl6pPr marL="457200" algn="l" rtl="0" fontAlgn="base">
        <a:lnSpc>
          <a:spcPct val="85000"/>
        </a:lnSpc>
        <a:spcBef>
          <a:spcPct val="0"/>
        </a:spcBef>
        <a:spcAft>
          <a:spcPct val="0"/>
        </a:spcAft>
        <a:defRPr sz="3000" b="1">
          <a:solidFill>
            <a:srgbClr val="646464"/>
          </a:solidFill>
          <a:latin typeface="Arial" charset="0"/>
        </a:defRPr>
      </a:lvl6pPr>
      <a:lvl7pPr marL="914400" algn="l" rtl="0" fontAlgn="base">
        <a:lnSpc>
          <a:spcPct val="85000"/>
        </a:lnSpc>
        <a:spcBef>
          <a:spcPct val="0"/>
        </a:spcBef>
        <a:spcAft>
          <a:spcPct val="0"/>
        </a:spcAft>
        <a:defRPr sz="3000" b="1">
          <a:solidFill>
            <a:srgbClr val="646464"/>
          </a:solidFill>
          <a:latin typeface="Arial" charset="0"/>
        </a:defRPr>
      </a:lvl7pPr>
      <a:lvl8pPr marL="1371600" algn="l" rtl="0" fontAlgn="base">
        <a:lnSpc>
          <a:spcPct val="85000"/>
        </a:lnSpc>
        <a:spcBef>
          <a:spcPct val="0"/>
        </a:spcBef>
        <a:spcAft>
          <a:spcPct val="0"/>
        </a:spcAft>
        <a:defRPr sz="3000" b="1">
          <a:solidFill>
            <a:srgbClr val="646464"/>
          </a:solidFill>
          <a:latin typeface="Arial" charset="0"/>
        </a:defRPr>
      </a:lvl8pPr>
      <a:lvl9pPr marL="1828800" algn="l" rtl="0" fontAlgn="base">
        <a:lnSpc>
          <a:spcPct val="85000"/>
        </a:lnSpc>
        <a:spcBef>
          <a:spcPct val="0"/>
        </a:spcBef>
        <a:spcAft>
          <a:spcPct val="0"/>
        </a:spcAft>
        <a:defRPr sz="3000" b="1">
          <a:solidFill>
            <a:srgbClr val="646464"/>
          </a:solidFill>
          <a:latin typeface="Arial" charset="0"/>
        </a:defRPr>
      </a:lvl9pPr>
    </p:titleStyle>
    <p:bodyStyle>
      <a:lvl1pPr marL="11113" indent="-11113" algn="l" rtl="0" eaLnBrk="0" fontAlgn="base" hangingPunct="0">
        <a:spcBef>
          <a:spcPct val="20000"/>
        </a:spcBef>
        <a:spcAft>
          <a:spcPct val="0"/>
        </a:spcAft>
        <a:buClr>
          <a:srgbClr val="FFD200"/>
        </a:buClr>
        <a:buSzPct val="75000"/>
        <a:buFont typeface="Arial" charset="0"/>
        <a:defRPr sz="2400">
          <a:solidFill>
            <a:srgbClr val="646464"/>
          </a:solidFill>
          <a:latin typeface="+mn-lt"/>
          <a:ea typeface="+mn-ea"/>
          <a:cs typeface="+mn-cs"/>
        </a:defRPr>
      </a:lvl1pPr>
      <a:lvl2pPr marL="352425" indent="-339725" algn="l" rtl="0" eaLnBrk="0" fontAlgn="base" hangingPunct="0">
        <a:spcBef>
          <a:spcPct val="20000"/>
        </a:spcBef>
        <a:spcAft>
          <a:spcPct val="0"/>
        </a:spcAft>
        <a:buClr>
          <a:srgbClr val="FFD200"/>
        </a:buClr>
        <a:buSzPct val="75000"/>
        <a:buFont typeface="Arial" charset="0"/>
        <a:buChar char="►"/>
        <a:defRPr sz="2400">
          <a:solidFill>
            <a:srgbClr val="646464"/>
          </a:solidFill>
          <a:latin typeface="+mn-lt"/>
        </a:defRPr>
      </a:lvl2pPr>
      <a:lvl3pPr marL="712788" indent="-358775" algn="l" rtl="0" eaLnBrk="0" fontAlgn="base" hangingPunct="0">
        <a:spcBef>
          <a:spcPct val="20000"/>
        </a:spcBef>
        <a:spcAft>
          <a:spcPct val="0"/>
        </a:spcAft>
        <a:buClr>
          <a:srgbClr val="FFD200"/>
        </a:buClr>
        <a:buSzPct val="75000"/>
        <a:buFont typeface="Arial" charset="0"/>
        <a:buChar char="►"/>
        <a:defRPr sz="2000">
          <a:solidFill>
            <a:srgbClr val="646464"/>
          </a:solidFill>
          <a:latin typeface="+mn-lt"/>
        </a:defRPr>
      </a:lvl3pPr>
      <a:lvl4pPr marL="1071563" indent="-357188" algn="l" rtl="0" eaLnBrk="0" fontAlgn="base" hangingPunct="0">
        <a:spcBef>
          <a:spcPct val="20000"/>
        </a:spcBef>
        <a:spcAft>
          <a:spcPct val="0"/>
        </a:spcAft>
        <a:buClr>
          <a:srgbClr val="FFD200"/>
        </a:buClr>
        <a:buSzPct val="75000"/>
        <a:buFont typeface="Arial" charset="0"/>
        <a:buChar char="►"/>
        <a:defRPr>
          <a:solidFill>
            <a:srgbClr val="646464"/>
          </a:solidFill>
          <a:latin typeface="+mn-lt"/>
        </a:defRPr>
      </a:lvl4pPr>
      <a:lvl5pPr marL="1431925" indent="-358775" algn="l" rtl="0" eaLnBrk="0" fontAlgn="base" hangingPunct="0">
        <a:spcBef>
          <a:spcPct val="20000"/>
        </a:spcBef>
        <a:spcAft>
          <a:spcPct val="0"/>
        </a:spcAft>
        <a:buClr>
          <a:srgbClr val="FFD200"/>
        </a:buClr>
        <a:buSzPct val="75000"/>
        <a:buFont typeface="Arial" charset="0"/>
        <a:buChar char="►"/>
        <a:defRPr sz="1600">
          <a:solidFill>
            <a:srgbClr val="646464"/>
          </a:solidFill>
          <a:latin typeface="+mn-lt"/>
        </a:defRPr>
      </a:lvl5pPr>
      <a:lvl6pPr marL="18891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6pPr>
      <a:lvl7pPr marL="23463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7pPr>
      <a:lvl8pPr marL="28035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8pPr>
      <a:lvl9pPr marL="3260725" indent="-358775" algn="l" rtl="0" fontAlgn="base">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60419"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5124" name="Picture 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
        <p:nvSpPr>
          <p:cNvPr id="60421" name="Freeform 5"/>
          <p:cNvSpPr>
            <a:spLocks/>
          </p:cNvSpPr>
          <p:nvPr/>
        </p:nvSpPr>
        <p:spPr bwMode="auto">
          <a:xfrm>
            <a:off x="455613" y="1039813"/>
            <a:ext cx="8253412"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solidFill>
            <a:srgbClr val="B4B4B4"/>
          </a:solidFill>
          <a:ln w="9525">
            <a:noFill/>
            <a:round/>
            <a:headEnd/>
            <a:tailEnd/>
          </a:ln>
          <a:effectLst/>
        </p:spPr>
        <p:txBody>
          <a:bodyPr/>
          <a:lstStyle/>
          <a:p>
            <a:pPr>
              <a:defRPr/>
            </a:pPr>
            <a:endParaRPr lang="es-CL"/>
          </a:p>
        </p:txBody>
      </p:sp>
    </p:spTree>
  </p:cSld>
  <p:clrMap bg1="lt1" tx1="dk1" bg2="lt2" tx2="dk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461963" y="6419850"/>
            <a:ext cx="1289050" cy="144463"/>
          </a:xfrm>
          <a:prstGeom prst="rect">
            <a:avLst/>
          </a:prstGeom>
          <a:noFill/>
          <a:ln w="9525">
            <a:noFill/>
            <a:miter lim="800000"/>
            <a:headEnd/>
            <a:tailEnd/>
          </a:ln>
          <a:effectLst/>
        </p:spPr>
        <p:txBody>
          <a:bodyPr lIns="0" tIns="0" rIns="0" bIns="0"/>
          <a:lstStyle/>
          <a:p>
            <a:pPr algn="l">
              <a:defRPr/>
            </a:pPr>
            <a:r>
              <a:rPr lang="en-US" sz="1100" b="0">
                <a:solidFill>
                  <a:srgbClr val="000000"/>
                </a:solidFill>
                <a:cs typeface="Arial" charset="0"/>
              </a:rPr>
              <a:t>XX Month 200X</a:t>
            </a:r>
          </a:p>
        </p:txBody>
      </p:sp>
      <p:sp>
        <p:nvSpPr>
          <p:cNvPr id="61443" name="Rectangle 3"/>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pPr algn="l">
              <a:defRPr/>
            </a:pPr>
            <a:r>
              <a:rPr lang="en-US" sz="1100" b="0">
                <a:solidFill>
                  <a:srgbClr val="000000"/>
                </a:solidFill>
                <a:cs typeface="Arial" charset="0"/>
              </a:rPr>
              <a:t>Presentation title</a:t>
            </a:r>
          </a:p>
        </p:txBody>
      </p:sp>
      <p:sp>
        <p:nvSpPr>
          <p:cNvPr id="61444" name="Rectangle 4"/>
          <p:cNvSpPr>
            <a:spLocks noChangeArrowheads="1"/>
          </p:cNvSpPr>
          <p:nvPr/>
        </p:nvSpPr>
        <p:spPr bwMode="auto">
          <a:xfrm>
            <a:off x="1938338" y="6419850"/>
            <a:ext cx="663575" cy="196850"/>
          </a:xfrm>
          <a:prstGeom prst="rect">
            <a:avLst/>
          </a:prstGeom>
          <a:noFill/>
          <a:ln w="9525">
            <a:noFill/>
            <a:miter lim="800000"/>
            <a:headEnd/>
            <a:tailEnd/>
          </a:ln>
          <a:effectLst/>
        </p:spPr>
        <p:txBody>
          <a:bodyPr lIns="0" tIns="0" rIns="0" bIns="0"/>
          <a:lstStyle/>
          <a:p>
            <a:pPr algn="l">
              <a:defRPr/>
            </a:pPr>
            <a:r>
              <a:rPr lang="en-US" sz="1100" b="0">
                <a:solidFill>
                  <a:srgbClr val="000000"/>
                </a:solidFill>
                <a:cs typeface="Arial" charset="0"/>
              </a:rPr>
              <a:t>Page </a:t>
            </a:r>
            <a:fld id="{5F747885-EE6C-4A3D-AAEF-8BE24D205535}" type="slidenum">
              <a:rPr lang="en-US" sz="1100" b="0">
                <a:solidFill>
                  <a:srgbClr val="000000"/>
                </a:solidFill>
                <a:cs typeface="Arial" charset="0"/>
              </a:rPr>
              <a:pPr algn="l">
                <a:defRPr/>
              </a:pPr>
              <a:t>‹Nº›</a:t>
            </a:fld>
            <a:endParaRPr lang="en-US" sz="1100" b="0">
              <a:solidFill>
                <a:srgbClr val="000000"/>
              </a:solidFill>
              <a:cs typeface="Arial" charset="0"/>
            </a:endParaRPr>
          </a:p>
        </p:txBody>
      </p:sp>
      <p:sp>
        <p:nvSpPr>
          <p:cNvPr id="61445" name="Line 5"/>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pPr>
              <a:defRPr/>
            </a:pPr>
            <a:endParaRPr lang="es-CL"/>
          </a:p>
        </p:txBody>
      </p:sp>
      <p:sp>
        <p:nvSpPr>
          <p:cNvPr id="61446" name="Line 6"/>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6151" name="Picture 7"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
        <p:nvSpPr>
          <p:cNvPr id="6152" name="Rectangle 8"/>
          <p:cNvSpPr>
            <a:spLocks noGrp="1" noChangeArrowheads="1"/>
          </p:cNvSpPr>
          <p:nvPr>
            <p:ph type="title"/>
          </p:nvPr>
        </p:nvSpPr>
        <p:spPr bwMode="auto">
          <a:xfrm>
            <a:off x="455613" y="895350"/>
            <a:ext cx="8231187" cy="1454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907" r:id="rId1"/>
    <p:sldLayoutId id="2147484908" r:id="rId2"/>
    <p:sldLayoutId id="2147484909" r:id="rId3"/>
    <p:sldLayoutId id="2147484910" r:id="rId4"/>
    <p:sldLayoutId id="2147484911" r:id="rId5"/>
    <p:sldLayoutId id="2147484912" r:id="rId6"/>
    <p:sldLayoutId id="2147484913" r:id="rId7"/>
    <p:sldLayoutId id="2147484914" r:id="rId8"/>
    <p:sldLayoutId id="2147484915" r:id="rId9"/>
    <p:sldLayoutId id="2147484916" r:id="rId10"/>
    <p:sldLayoutId id="2147484917" r:id="rId11"/>
  </p:sldLayoutIdLst>
  <p:txStyles>
    <p:titleStyle>
      <a:lvl1pPr algn="l" rtl="0" eaLnBrk="0" fontAlgn="base" hangingPunct="0">
        <a:spcBef>
          <a:spcPct val="0"/>
        </a:spcBef>
        <a:spcAft>
          <a:spcPct val="0"/>
        </a:spcAft>
        <a:defRPr sz="5000" b="1">
          <a:solidFill>
            <a:srgbClr val="646464"/>
          </a:solidFill>
          <a:latin typeface="+mj-lt"/>
          <a:ea typeface="+mj-ea"/>
          <a:cs typeface="+mj-cs"/>
        </a:defRPr>
      </a:lvl1pPr>
      <a:lvl2pPr algn="l" rtl="0" eaLnBrk="0" fontAlgn="base" hangingPunct="0">
        <a:spcBef>
          <a:spcPct val="0"/>
        </a:spcBef>
        <a:spcAft>
          <a:spcPct val="0"/>
        </a:spcAft>
        <a:defRPr sz="5000" b="1">
          <a:solidFill>
            <a:srgbClr val="646464"/>
          </a:solidFill>
          <a:latin typeface="Arial" charset="0"/>
          <a:cs typeface="Arial" charset="0"/>
        </a:defRPr>
      </a:lvl2pPr>
      <a:lvl3pPr algn="l" rtl="0" eaLnBrk="0" fontAlgn="base" hangingPunct="0">
        <a:spcBef>
          <a:spcPct val="0"/>
        </a:spcBef>
        <a:spcAft>
          <a:spcPct val="0"/>
        </a:spcAft>
        <a:defRPr sz="5000" b="1">
          <a:solidFill>
            <a:srgbClr val="646464"/>
          </a:solidFill>
          <a:latin typeface="Arial" charset="0"/>
          <a:cs typeface="Arial" charset="0"/>
        </a:defRPr>
      </a:lvl3pPr>
      <a:lvl4pPr algn="l" rtl="0" eaLnBrk="0" fontAlgn="base" hangingPunct="0">
        <a:spcBef>
          <a:spcPct val="0"/>
        </a:spcBef>
        <a:spcAft>
          <a:spcPct val="0"/>
        </a:spcAft>
        <a:defRPr sz="5000" b="1">
          <a:solidFill>
            <a:srgbClr val="646464"/>
          </a:solidFill>
          <a:latin typeface="Arial" charset="0"/>
          <a:cs typeface="Arial" charset="0"/>
        </a:defRPr>
      </a:lvl4pPr>
      <a:lvl5pPr algn="l" rtl="0" eaLnBrk="0" fontAlgn="base" hangingPunct="0">
        <a:spcBef>
          <a:spcPct val="0"/>
        </a:spcBef>
        <a:spcAft>
          <a:spcPct val="0"/>
        </a:spcAft>
        <a:defRPr sz="5000" b="1">
          <a:solidFill>
            <a:srgbClr val="646464"/>
          </a:solidFill>
          <a:latin typeface="Arial" charset="0"/>
          <a:cs typeface="Arial" charset="0"/>
        </a:defRPr>
      </a:lvl5pPr>
      <a:lvl6pPr marL="457200" algn="l" rtl="0" fontAlgn="base">
        <a:spcBef>
          <a:spcPct val="0"/>
        </a:spcBef>
        <a:spcAft>
          <a:spcPct val="0"/>
        </a:spcAft>
        <a:defRPr sz="5000" b="1">
          <a:solidFill>
            <a:srgbClr val="646464"/>
          </a:solidFill>
          <a:latin typeface="Arial" charset="0"/>
          <a:cs typeface="Arial" charset="0"/>
        </a:defRPr>
      </a:lvl6pPr>
      <a:lvl7pPr marL="914400" algn="l" rtl="0" fontAlgn="base">
        <a:spcBef>
          <a:spcPct val="0"/>
        </a:spcBef>
        <a:spcAft>
          <a:spcPct val="0"/>
        </a:spcAft>
        <a:defRPr sz="5000" b="1">
          <a:solidFill>
            <a:srgbClr val="646464"/>
          </a:solidFill>
          <a:latin typeface="Arial" charset="0"/>
          <a:cs typeface="Arial" charset="0"/>
        </a:defRPr>
      </a:lvl7pPr>
      <a:lvl8pPr marL="1371600" algn="l" rtl="0" fontAlgn="base">
        <a:spcBef>
          <a:spcPct val="0"/>
        </a:spcBef>
        <a:spcAft>
          <a:spcPct val="0"/>
        </a:spcAft>
        <a:defRPr sz="5000" b="1">
          <a:solidFill>
            <a:srgbClr val="646464"/>
          </a:solidFill>
          <a:latin typeface="Arial" charset="0"/>
          <a:cs typeface="Arial" charset="0"/>
        </a:defRPr>
      </a:lvl8pPr>
      <a:lvl9pPr marL="1828800" algn="l" rtl="0" fontAlgn="base">
        <a:spcBef>
          <a:spcPct val="0"/>
        </a:spcBef>
        <a:spcAft>
          <a:spcPct val="0"/>
        </a:spcAft>
        <a:defRPr sz="5000" b="1">
          <a:solidFill>
            <a:srgbClr val="646464"/>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62467"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7172" name="Picture 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
        <p:nvSpPr>
          <p:cNvPr id="62469" name="Freeform 5" descr="flyover_image"/>
          <p:cNvSpPr>
            <a:spLocks/>
          </p:cNvSpPr>
          <p:nvPr/>
        </p:nvSpPr>
        <p:spPr bwMode="auto">
          <a:xfrm>
            <a:off x="457200" y="1038225"/>
            <a:ext cx="8229600" cy="5199063"/>
          </a:xfrm>
          <a:custGeom>
            <a:avLst/>
            <a:gdLst/>
            <a:ahLst/>
            <a:cxnLst>
              <a:cxn ang="0">
                <a:pos x="0" y="0"/>
              </a:cxn>
              <a:cxn ang="0">
                <a:pos x="5184" y="0"/>
              </a:cxn>
              <a:cxn ang="0">
                <a:pos x="4556" y="3275"/>
              </a:cxn>
              <a:cxn ang="0">
                <a:pos x="0" y="3273"/>
              </a:cxn>
              <a:cxn ang="0">
                <a:pos x="0" y="0"/>
              </a:cxn>
            </a:cxnLst>
            <a:rect l="0" t="0" r="r" b="b"/>
            <a:pathLst>
              <a:path w="5184" h="3275">
                <a:moveTo>
                  <a:pt x="0" y="0"/>
                </a:moveTo>
                <a:lnTo>
                  <a:pt x="5184" y="0"/>
                </a:lnTo>
                <a:lnTo>
                  <a:pt x="4556" y="3275"/>
                </a:lnTo>
                <a:lnTo>
                  <a:pt x="0" y="3273"/>
                </a:lnTo>
                <a:lnTo>
                  <a:pt x="0" y="0"/>
                </a:lnTo>
                <a:close/>
              </a:path>
            </a:pathLst>
          </a:custGeom>
          <a:blipFill dpi="0" rotWithShape="1">
            <a:blip r:embed="rId14" cstate="print"/>
            <a:srcRect/>
            <a:stretch>
              <a:fillRect/>
            </a:stretch>
          </a:blipFill>
          <a:ln w="3175">
            <a:noFill/>
            <a:round/>
            <a:headEnd/>
            <a:tailEnd/>
          </a:ln>
          <a:effectLst/>
        </p:spPr>
        <p:txBody>
          <a:bodyPr/>
          <a:lstStyle/>
          <a:p>
            <a:pPr>
              <a:defRPr/>
            </a:pPr>
            <a:endParaRPr lang="es-CL"/>
          </a:p>
        </p:txBody>
      </p:sp>
    </p:spTree>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4924" r:id="rId7"/>
    <p:sldLayoutId id="2147484925" r:id="rId8"/>
    <p:sldLayoutId id="2147484926" r:id="rId9"/>
    <p:sldLayoutId id="2147484927" r:id="rId10"/>
    <p:sldLayoutId id="2147484928"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63491" name="Line 3"/>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8196" name="Picture 4" descr="logo_tagblack"/>
          <p:cNvPicPr>
            <a:picLocks noChangeAspect="1" noChangeArrowheads="1"/>
          </p:cNvPicPr>
          <p:nvPr/>
        </p:nvPicPr>
        <p:blipFill>
          <a:blip r:embed="rId13" cstate="print"/>
          <a:srcRect/>
          <a:stretch>
            <a:fillRect/>
          </a:stretch>
        </p:blipFill>
        <p:spPr bwMode="auto">
          <a:xfrm>
            <a:off x="7226300" y="6386513"/>
            <a:ext cx="1485900" cy="333375"/>
          </a:xfrm>
          <a:prstGeom prst="rect">
            <a:avLst/>
          </a:prstGeom>
          <a:noFill/>
          <a:ln w="9525">
            <a:noFill/>
            <a:miter lim="800000"/>
            <a:headEnd/>
            <a:tailEnd/>
          </a:ln>
        </p:spPr>
      </p:pic>
      <p:sp>
        <p:nvSpPr>
          <p:cNvPr id="63493" name="Freeform 5" descr="sunset_image"/>
          <p:cNvSpPr>
            <a:spLocks/>
          </p:cNvSpPr>
          <p:nvPr/>
        </p:nvSpPr>
        <p:spPr bwMode="auto">
          <a:xfrm flipH="1" flipV="1">
            <a:off x="454025" y="1039813"/>
            <a:ext cx="8234363"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blipFill dpi="0" rotWithShape="0">
            <a:blip r:embed="rId14" cstate="print"/>
            <a:srcRect/>
            <a:stretch>
              <a:fillRect b="-91"/>
            </a:stretch>
          </a:blipFill>
          <a:ln w="9525">
            <a:noFill/>
            <a:round/>
            <a:headEnd/>
            <a:tailEnd/>
          </a:ln>
          <a:effectLst/>
        </p:spPr>
        <p:txBody>
          <a:bodyPr/>
          <a:lstStyle/>
          <a:p>
            <a:pPr>
              <a:defRPr/>
            </a:pPr>
            <a:endParaRPr lang="es-CL"/>
          </a:p>
        </p:txBody>
      </p:sp>
    </p:spTree>
  </p:cSld>
  <p:clrMap bg1="lt1" tx1="dk1" bg2="lt2" tx2="dk2" accent1="accent1" accent2="accent2" accent3="accent3" accent4="accent4" accent5="accent5" accent6="accent6" hlink="hlink" folHlink="folHlink"/>
  <p:sldLayoutIdLst>
    <p:sldLayoutId id="2147484929" r:id="rId1"/>
    <p:sldLayoutId id="2147484930" r:id="rId2"/>
    <p:sldLayoutId id="2147484931" r:id="rId3"/>
    <p:sldLayoutId id="2147484932" r:id="rId4"/>
    <p:sldLayoutId id="2147484933" r:id="rId5"/>
    <p:sldLayoutId id="2147484934" r:id="rId6"/>
    <p:sldLayoutId id="2147484935" r:id="rId7"/>
    <p:sldLayoutId id="2147484936" r:id="rId8"/>
    <p:sldLayoutId id="2147484937" r:id="rId9"/>
    <p:sldLayoutId id="2147484938" r:id="rId10"/>
    <p:sldLayoutId id="2147484939"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lines11_crop_subtle_w"/>
          <p:cNvPicPr>
            <a:picLocks noChangeAspect="1" noChangeArrowheads="1"/>
          </p:cNvPicPr>
          <p:nvPr/>
        </p:nvPicPr>
        <p:blipFill>
          <a:blip r:embed="rId13" cstate="print"/>
          <a:srcRect/>
          <a:stretch>
            <a:fillRect/>
          </a:stretch>
        </p:blipFill>
        <p:spPr bwMode="auto">
          <a:xfrm>
            <a:off x="455613" y="1036638"/>
            <a:ext cx="8231187" cy="5195887"/>
          </a:xfrm>
          <a:prstGeom prst="rect">
            <a:avLst/>
          </a:prstGeom>
          <a:noFill/>
          <a:ln w="9525">
            <a:noFill/>
            <a:miter lim="800000"/>
            <a:headEnd/>
            <a:tailEnd/>
          </a:ln>
        </p:spPr>
      </p:pic>
      <p:sp>
        <p:nvSpPr>
          <p:cNvPr id="9219" name="Rectangle 3"/>
          <p:cNvSpPr>
            <a:spLocks noGrp="1" noChangeArrowheads="1"/>
          </p:cNvSpPr>
          <p:nvPr>
            <p:ph type="title"/>
          </p:nvPr>
        </p:nvSpPr>
        <p:spPr bwMode="auto">
          <a:xfrm>
            <a:off x="457200" y="200025"/>
            <a:ext cx="8229600" cy="863600"/>
          </a:xfrm>
          <a:prstGeom prst="rect">
            <a:avLst/>
          </a:prstGeom>
          <a:noFill/>
          <a:ln w="9525">
            <a:noFill/>
            <a:miter lim="800000"/>
            <a:headEnd/>
            <a:tailEnd/>
          </a:ln>
        </p:spPr>
        <p:txBody>
          <a:bodyPr vert="horz" wrap="square" lIns="0" tIns="36000" rIns="0" bIns="0" numCol="1" anchor="t" anchorCtr="0" compatLnSpc="1">
            <a:prstTxWarp prst="textNoShape">
              <a:avLst/>
            </a:prstTxWarp>
          </a:bodyPr>
          <a:lstStyle/>
          <a:p>
            <a:pPr lvl="0"/>
            <a:r>
              <a:rPr lang="en-US" smtClean="0"/>
              <a:t>Click to edit Master title style</a:t>
            </a:r>
          </a:p>
        </p:txBody>
      </p:sp>
      <p:sp>
        <p:nvSpPr>
          <p:cNvPr id="64516" name="Line 4"/>
          <p:cNvSpPr>
            <a:spLocks noChangeShapeType="1"/>
          </p:cNvSpPr>
          <p:nvPr/>
        </p:nvSpPr>
        <p:spPr bwMode="auto">
          <a:xfrm>
            <a:off x="455613" y="200025"/>
            <a:ext cx="8229600" cy="0"/>
          </a:xfrm>
          <a:prstGeom prst="line">
            <a:avLst/>
          </a:prstGeom>
          <a:noFill/>
          <a:ln w="6350">
            <a:solidFill>
              <a:srgbClr val="646464"/>
            </a:solidFill>
            <a:round/>
            <a:headEnd/>
            <a:tailEnd/>
          </a:ln>
          <a:effectLst/>
        </p:spPr>
        <p:txBody>
          <a:bodyPr wrap="none" anchor="ctr"/>
          <a:lstStyle/>
          <a:p>
            <a:pPr>
              <a:defRPr/>
            </a:pPr>
            <a:endParaRPr lang="es-CL"/>
          </a:p>
        </p:txBody>
      </p:sp>
      <p:pic>
        <p:nvPicPr>
          <p:cNvPr id="9221" name="Picture 5" descr="logo_tagblack"/>
          <p:cNvPicPr>
            <a:picLocks noChangeAspect="1" noChangeArrowheads="1"/>
          </p:cNvPicPr>
          <p:nvPr/>
        </p:nvPicPr>
        <p:blipFill>
          <a:blip r:embed="rId14" cstate="print"/>
          <a:srcRect/>
          <a:stretch>
            <a:fillRect/>
          </a:stretch>
        </p:blipFill>
        <p:spPr bwMode="auto">
          <a:xfrm>
            <a:off x="7226300" y="6386513"/>
            <a:ext cx="1485900" cy="333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40" r:id="rId1"/>
    <p:sldLayoutId id="2147484941" r:id="rId2"/>
    <p:sldLayoutId id="2147484942" r:id="rId3"/>
    <p:sldLayoutId id="2147484943" r:id="rId4"/>
    <p:sldLayoutId id="2147484944" r:id="rId5"/>
    <p:sldLayoutId id="2147484945" r:id="rId6"/>
    <p:sldLayoutId id="2147484946" r:id="rId7"/>
    <p:sldLayoutId id="2147484947" r:id="rId8"/>
    <p:sldLayoutId id="2147484948" r:id="rId9"/>
    <p:sldLayoutId id="2147484949" r:id="rId10"/>
    <p:sldLayoutId id="2147484950" r:id="rId11"/>
  </p:sldLayoutIdLst>
  <p:timing>
    <p:tnLst>
      <p:par>
        <p:cTn id="1" dur="indefinite" restart="never" nodeType="tmRoot"/>
      </p:par>
    </p:tnLst>
  </p:timing>
  <p:txStyles>
    <p:titleStyle>
      <a:lvl1pPr algn="l" rtl="0" eaLnBrk="0" fontAlgn="base" hangingPunct="0">
        <a:lnSpc>
          <a:spcPct val="85000"/>
        </a:lnSpc>
        <a:spcBef>
          <a:spcPct val="0"/>
        </a:spcBef>
        <a:spcAft>
          <a:spcPct val="0"/>
        </a:spcAft>
        <a:defRPr sz="3000" b="1">
          <a:solidFill>
            <a:srgbClr val="000000"/>
          </a:solidFill>
          <a:latin typeface="+mj-lt"/>
          <a:ea typeface="+mj-ea"/>
          <a:cs typeface="+mj-cs"/>
        </a:defRPr>
      </a:lvl1pPr>
      <a:lvl2pPr algn="l" rtl="0" eaLnBrk="0" fontAlgn="base" hangingPunct="0">
        <a:lnSpc>
          <a:spcPct val="85000"/>
        </a:lnSpc>
        <a:spcBef>
          <a:spcPct val="0"/>
        </a:spcBef>
        <a:spcAft>
          <a:spcPct val="0"/>
        </a:spcAft>
        <a:defRPr sz="3000" b="1">
          <a:solidFill>
            <a:srgbClr val="000000"/>
          </a:solidFill>
          <a:latin typeface="Arial" charset="0"/>
        </a:defRPr>
      </a:lvl2pPr>
      <a:lvl3pPr algn="l" rtl="0" eaLnBrk="0" fontAlgn="base" hangingPunct="0">
        <a:lnSpc>
          <a:spcPct val="85000"/>
        </a:lnSpc>
        <a:spcBef>
          <a:spcPct val="0"/>
        </a:spcBef>
        <a:spcAft>
          <a:spcPct val="0"/>
        </a:spcAft>
        <a:defRPr sz="3000" b="1">
          <a:solidFill>
            <a:srgbClr val="000000"/>
          </a:solidFill>
          <a:latin typeface="Arial" charset="0"/>
        </a:defRPr>
      </a:lvl3pPr>
      <a:lvl4pPr algn="l" rtl="0" eaLnBrk="0" fontAlgn="base" hangingPunct="0">
        <a:lnSpc>
          <a:spcPct val="85000"/>
        </a:lnSpc>
        <a:spcBef>
          <a:spcPct val="0"/>
        </a:spcBef>
        <a:spcAft>
          <a:spcPct val="0"/>
        </a:spcAft>
        <a:defRPr sz="3000" b="1">
          <a:solidFill>
            <a:srgbClr val="000000"/>
          </a:solidFill>
          <a:latin typeface="Arial" charset="0"/>
        </a:defRPr>
      </a:lvl4pPr>
      <a:lvl5pPr algn="l" rtl="0" eaLnBrk="0" fontAlgn="base" hangingPunct="0">
        <a:lnSpc>
          <a:spcPct val="85000"/>
        </a:lnSpc>
        <a:spcBef>
          <a:spcPct val="0"/>
        </a:spcBef>
        <a:spcAft>
          <a:spcPct val="0"/>
        </a:spcAft>
        <a:defRPr sz="3000" b="1">
          <a:solidFill>
            <a:srgbClr val="000000"/>
          </a:solidFill>
          <a:latin typeface="Arial" charset="0"/>
        </a:defRPr>
      </a:lvl5pPr>
      <a:lvl6pPr marL="457200" algn="l" rtl="0" fontAlgn="base">
        <a:lnSpc>
          <a:spcPct val="85000"/>
        </a:lnSpc>
        <a:spcBef>
          <a:spcPct val="0"/>
        </a:spcBef>
        <a:spcAft>
          <a:spcPct val="0"/>
        </a:spcAft>
        <a:defRPr sz="3000" b="1">
          <a:solidFill>
            <a:srgbClr val="000000"/>
          </a:solidFill>
          <a:latin typeface="Arial" charset="0"/>
        </a:defRPr>
      </a:lvl6pPr>
      <a:lvl7pPr marL="914400" algn="l" rtl="0" fontAlgn="base">
        <a:lnSpc>
          <a:spcPct val="85000"/>
        </a:lnSpc>
        <a:spcBef>
          <a:spcPct val="0"/>
        </a:spcBef>
        <a:spcAft>
          <a:spcPct val="0"/>
        </a:spcAft>
        <a:defRPr sz="3000" b="1">
          <a:solidFill>
            <a:srgbClr val="000000"/>
          </a:solidFill>
          <a:latin typeface="Arial" charset="0"/>
        </a:defRPr>
      </a:lvl7pPr>
      <a:lvl8pPr marL="1371600" algn="l" rtl="0" fontAlgn="base">
        <a:lnSpc>
          <a:spcPct val="85000"/>
        </a:lnSpc>
        <a:spcBef>
          <a:spcPct val="0"/>
        </a:spcBef>
        <a:spcAft>
          <a:spcPct val="0"/>
        </a:spcAft>
        <a:defRPr sz="3000" b="1">
          <a:solidFill>
            <a:srgbClr val="000000"/>
          </a:solidFill>
          <a:latin typeface="Arial" charset="0"/>
        </a:defRPr>
      </a:lvl8pPr>
      <a:lvl9pPr marL="1828800" algn="l" rtl="0" fontAlgn="base">
        <a:lnSpc>
          <a:spcPct val="85000"/>
        </a:lnSpc>
        <a:spcBef>
          <a:spcPct val="0"/>
        </a:spcBef>
        <a:spcAft>
          <a:spcPct val="0"/>
        </a:spcAft>
        <a:defRPr sz="3000" b="1">
          <a:solidFill>
            <a:srgbClr val="000000"/>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Arial" charset="0"/>
        <a:buChar char="►"/>
        <a:defRPr sz="2400">
          <a:solidFill>
            <a:srgbClr val="646464"/>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Arial" charset="0"/>
        <a:buChar char="►"/>
        <a:defRPr sz="2000">
          <a:solidFill>
            <a:srgbClr val="646464"/>
          </a:solidFill>
          <a:latin typeface="+mn-lt"/>
        </a:defRPr>
      </a:lvl2pPr>
      <a:lvl3pPr marL="1143000" indent="-228600" algn="l" rtl="0" eaLnBrk="0" fontAlgn="base" hangingPunct="0">
        <a:spcBef>
          <a:spcPct val="20000"/>
        </a:spcBef>
        <a:spcAft>
          <a:spcPct val="0"/>
        </a:spcAft>
        <a:buClr>
          <a:schemeClr val="hlink"/>
        </a:buClr>
        <a:buSzPct val="75000"/>
        <a:buFont typeface="Arial" charset="0"/>
        <a:buChar char="►"/>
        <a:defRPr>
          <a:solidFill>
            <a:srgbClr val="646464"/>
          </a:solidFill>
          <a:latin typeface="+mn-lt"/>
        </a:defRPr>
      </a:lvl3pPr>
      <a:lvl4pPr marL="16002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4pPr>
      <a:lvl5pPr marL="2057400" indent="-228600" algn="l" rtl="0" eaLnBrk="0" fontAlgn="base" hangingPunct="0">
        <a:spcBef>
          <a:spcPct val="20000"/>
        </a:spcBef>
        <a:spcAft>
          <a:spcPct val="0"/>
        </a:spcAft>
        <a:buClr>
          <a:schemeClr val="hlink"/>
        </a:buClr>
        <a:buSzPct val="75000"/>
        <a:buFont typeface="Arial" charset="0"/>
        <a:buChar char="►"/>
        <a:defRPr sz="1600">
          <a:solidFill>
            <a:srgbClr val="646464"/>
          </a:solidFill>
          <a:latin typeface="+mn-lt"/>
        </a:defRPr>
      </a:lvl5pPr>
      <a:lvl6pPr marL="25146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6pPr>
      <a:lvl7pPr marL="29718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7pPr>
      <a:lvl8pPr marL="34290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8pPr>
      <a:lvl9pPr marL="3886200" indent="-228600" algn="l" rtl="0" fontAlgn="base">
        <a:spcBef>
          <a:spcPct val="20000"/>
        </a:spcBef>
        <a:spcAft>
          <a:spcPct val="0"/>
        </a:spcAft>
        <a:buClr>
          <a:schemeClr val="hlink"/>
        </a:buClr>
        <a:buSzPct val="75000"/>
        <a:buFont typeface="Arial" charset="0"/>
        <a:buChar char="►"/>
        <a:defRPr sz="1600">
          <a:solidFill>
            <a:srgbClr val="646464"/>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24.xml.rels><?xml version="1.0" encoding="UTF-8" standalone="yes"?>
<Relationships xmlns="http://schemas.openxmlformats.org/package/2006/relationships"><Relationship Id="rId2" Type="http://schemas.openxmlformats.org/officeDocument/2006/relationships/hyperlink" Target="http://ctcp.gov.co/sites/default/files/BASES%20DE%20CONCLUSIONES%20MICROEMPRESAS_0.pdf" TargetMode="External"/><Relationship Id="rId1" Type="http://schemas.openxmlformats.org/officeDocument/2006/relationships/slideLayout" Target="../slideLayouts/slideLayout1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4"/>
          <p:cNvSpPr>
            <a:spLocks noGrp="1" noChangeArrowheads="1"/>
          </p:cNvSpPr>
          <p:nvPr>
            <p:ph type="ctrTitle"/>
          </p:nvPr>
        </p:nvSpPr>
        <p:spPr>
          <a:xfrm>
            <a:off x="685800" y="1285860"/>
            <a:ext cx="7772400" cy="1470025"/>
          </a:xfrm>
        </p:spPr>
        <p:txBody>
          <a:bodyPr/>
          <a:lstStyle/>
          <a:p>
            <a:r>
              <a:rPr lang="es-CO" sz="6600" dirty="0" smtClean="0">
                <a:latin typeface="EYInterstate Light" pitchFamily="2" charset="0"/>
              </a:rPr>
              <a:t>MICROEMPRESAS</a:t>
            </a:r>
            <a:endParaRPr lang="es-CL" sz="6600" dirty="0" smtClean="0">
              <a:latin typeface="EYInterstate Light" pitchFamily="2" charset="0"/>
            </a:endParaRPr>
          </a:p>
        </p:txBody>
      </p:sp>
      <p:sp>
        <p:nvSpPr>
          <p:cNvPr id="18435" name="Subtitle 4"/>
          <p:cNvSpPr>
            <a:spLocks noGrp="1"/>
          </p:cNvSpPr>
          <p:nvPr>
            <p:ph type="subTitle" idx="1"/>
          </p:nvPr>
        </p:nvSpPr>
        <p:spPr>
          <a:xfrm>
            <a:off x="1500166" y="2533656"/>
            <a:ext cx="6400800" cy="1752600"/>
          </a:xfrm>
        </p:spPr>
        <p:txBody>
          <a:bodyPr/>
          <a:lstStyle/>
          <a:p>
            <a:r>
              <a:rPr lang="es-CL" dirty="0" smtClean="0">
                <a:latin typeface="EYInterstate Light" pitchFamily="2" charset="0"/>
              </a:rPr>
              <a:t>CAPITULO </a:t>
            </a:r>
            <a:r>
              <a:rPr lang="es-CL" dirty="0" smtClean="0">
                <a:latin typeface="EYInterstate Light" pitchFamily="2" charset="0"/>
              </a:rPr>
              <a:t>1 </a:t>
            </a:r>
            <a:r>
              <a:rPr lang="es-CL" dirty="0" smtClean="0">
                <a:latin typeface="EYInterstate Light" pitchFamily="2" charset="0"/>
              </a:rPr>
              <a:t>– DECRETO 2706 DE 2012</a:t>
            </a:r>
          </a:p>
        </p:txBody>
      </p:sp>
      <p:pic>
        <p:nvPicPr>
          <p:cNvPr id="4" name="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71670" y="3516737"/>
            <a:ext cx="5214974" cy="1126709"/>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571612"/>
            <a:ext cx="8229600" cy="4525963"/>
          </a:xfrm>
        </p:spPr>
        <p:txBody>
          <a:bodyPr/>
          <a:lstStyle/>
          <a:p>
            <a:pPr algn="just">
              <a:buNone/>
            </a:pPr>
            <a:r>
              <a:rPr lang="es-CO" sz="3600" dirty="0" smtClean="0"/>
              <a:t>Pretende </a:t>
            </a:r>
            <a:r>
              <a:rPr lang="es-CO" sz="3600" dirty="0" smtClean="0"/>
              <a:t>establecer un </a:t>
            </a:r>
            <a:r>
              <a:rPr lang="es-CO" sz="3600" b="1" i="1" dirty="0" smtClean="0">
                <a:effectLst>
                  <a:outerShdw blurRad="38100" dist="38100" dir="2700000" algn="tl">
                    <a:srgbClr val="000000">
                      <a:alpha val="43137"/>
                    </a:srgbClr>
                  </a:outerShdw>
                </a:effectLst>
              </a:rPr>
              <a:t>régimen simplificado de contabilidad</a:t>
            </a:r>
            <a:r>
              <a:rPr lang="es-CO" sz="3600" dirty="0" smtClean="0"/>
              <a:t> de causación para las microempresas, </a:t>
            </a:r>
            <a:r>
              <a:rPr lang="es-CO" sz="3600" b="1" i="1" dirty="0" smtClean="0">
                <a:effectLst>
                  <a:outerShdw blurRad="38100" dist="38100" dir="2700000" algn="tl">
                    <a:srgbClr val="000000">
                      <a:alpha val="43137"/>
                    </a:srgbClr>
                  </a:outerShdw>
                </a:effectLst>
              </a:rPr>
              <a:t>tanto formales</a:t>
            </a:r>
            <a:r>
              <a:rPr lang="es-CO" sz="3600" dirty="0" smtClean="0"/>
              <a:t>, </a:t>
            </a:r>
            <a:r>
              <a:rPr lang="es-CO" sz="3600" b="1" i="1" dirty="0" smtClean="0">
                <a:effectLst>
                  <a:outerShdw blurRad="38100" dist="38100" dir="2700000" algn="tl">
                    <a:srgbClr val="000000">
                      <a:alpha val="43137"/>
                    </a:srgbClr>
                  </a:outerShdw>
                </a:effectLst>
              </a:rPr>
              <a:t>como informales </a:t>
            </a:r>
            <a:r>
              <a:rPr lang="es-CO" sz="3600" dirty="0" smtClean="0"/>
              <a:t>que quieran formalizarse, las cuales requieren de un marco de contabilidad para la generación de información contable básica</a:t>
            </a:r>
            <a:endParaRPr lang="es-CO" sz="3600" dirty="0"/>
          </a:p>
        </p:txBody>
      </p:sp>
      <p:sp>
        <p:nvSpPr>
          <p:cNvPr id="4" name="1 Título"/>
          <p:cNvSpPr>
            <a:spLocks noGrp="1"/>
          </p:cNvSpPr>
          <p:nvPr>
            <p:ph type="title"/>
          </p:nvPr>
        </p:nvSpPr>
        <p:spPr>
          <a:xfrm>
            <a:off x="485804" y="428604"/>
            <a:ext cx="8229600" cy="1143000"/>
          </a:xfrm>
        </p:spPr>
        <p:txBody>
          <a:bodyPr/>
          <a:lstStyle/>
          <a:p>
            <a:r>
              <a:rPr lang="es-CO" sz="3200" dirty="0" smtClean="0"/>
              <a:t>DECRETO NÚMERO  2706 DE  27 DE DICIEMBRE DE 2012</a:t>
            </a:r>
            <a:br>
              <a:rPr lang="es-CO" sz="3200" dirty="0" smtClean="0"/>
            </a:br>
            <a:endParaRPr lang="es-CO" sz="3200" dirty="0"/>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804" y="142852"/>
            <a:ext cx="8229600" cy="1143000"/>
          </a:xfrm>
        </p:spPr>
        <p:txBody>
          <a:bodyPr/>
          <a:lstStyle/>
          <a:p>
            <a:r>
              <a:rPr lang="es-CO" sz="3600" b="1" dirty="0" smtClean="0"/>
              <a:t>MARCO LEGAL </a:t>
            </a:r>
            <a:br>
              <a:rPr lang="es-CO" sz="3600" b="1" dirty="0" smtClean="0"/>
            </a:br>
            <a:endParaRPr lang="es-CO" sz="3600" dirty="0"/>
          </a:p>
        </p:txBody>
      </p:sp>
      <p:sp>
        <p:nvSpPr>
          <p:cNvPr id="3" name="2 Marcador de contenido"/>
          <p:cNvSpPr>
            <a:spLocks noGrp="1"/>
          </p:cNvSpPr>
          <p:nvPr>
            <p:ph idx="1"/>
          </p:nvPr>
        </p:nvSpPr>
        <p:spPr>
          <a:xfrm>
            <a:off x="457200" y="3429000"/>
            <a:ext cx="8229600" cy="2697163"/>
          </a:xfrm>
        </p:spPr>
        <p:txBody>
          <a:bodyPr/>
          <a:lstStyle/>
          <a:p>
            <a:pPr>
              <a:buNone/>
            </a:pPr>
            <a:endParaRPr lang="es-CO" sz="1400" dirty="0" smtClean="0"/>
          </a:p>
          <a:p>
            <a:pPr>
              <a:buNone/>
            </a:pPr>
            <a:r>
              <a:rPr lang="es-CO" sz="1400" dirty="0" smtClean="0"/>
              <a:t>	 </a:t>
            </a:r>
            <a:r>
              <a:rPr lang="es-CO" sz="1400" dirty="0" smtClean="0"/>
              <a:t>	</a:t>
            </a:r>
          </a:p>
          <a:p>
            <a:endParaRPr lang="es-CO" sz="1400" dirty="0"/>
          </a:p>
        </p:txBody>
      </p:sp>
      <p:graphicFrame>
        <p:nvGraphicFramePr>
          <p:cNvPr id="4" name="3 Tabla"/>
          <p:cNvGraphicFramePr>
            <a:graphicFrameLocks noGrp="1"/>
          </p:cNvGraphicFramePr>
          <p:nvPr/>
        </p:nvGraphicFramePr>
        <p:xfrm>
          <a:off x="571472" y="785794"/>
          <a:ext cx="8001056" cy="5621135"/>
        </p:xfrm>
        <a:graphic>
          <a:graphicData uri="http://schemas.openxmlformats.org/drawingml/2006/table">
            <a:tbl>
              <a:tblPr firstRow="1" bandRow="1">
                <a:tableStyleId>{5C22544A-7EE6-4342-B048-85BDC9FD1C3A}</a:tableStyleId>
              </a:tblPr>
              <a:tblGrid>
                <a:gridCol w="4000528"/>
                <a:gridCol w="4000528"/>
              </a:tblGrid>
              <a:tr h="409055">
                <a:tc>
                  <a:txBody>
                    <a:bodyPr/>
                    <a:lstStyle/>
                    <a:p>
                      <a:pPr algn="ctr"/>
                      <a:r>
                        <a:rPr lang="es-CO" sz="2000" b="1" dirty="0" smtClean="0">
                          <a:solidFill>
                            <a:schemeClr val="tx1"/>
                          </a:solidFill>
                        </a:rPr>
                        <a:t>Tipo y número de la norma </a:t>
                      </a:r>
                      <a:endParaRPr lang="es-CO" sz="2000" dirty="0">
                        <a:solidFill>
                          <a:schemeClr val="tx1"/>
                        </a:solidFill>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r>
                        <a:rPr lang="es-CO" sz="2000" b="1" dirty="0" smtClean="0">
                          <a:solidFill>
                            <a:schemeClr val="tx1"/>
                          </a:solidFill>
                        </a:rPr>
                        <a:t>Temática</a:t>
                      </a:r>
                      <a:endParaRPr lang="es-CO" sz="2000" dirty="0">
                        <a:solidFill>
                          <a:schemeClr val="tx1"/>
                        </a:solidFill>
                      </a:endParaRPr>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1184281">
                <a:tc>
                  <a:txBody>
                    <a:bodyPr/>
                    <a:lstStyle/>
                    <a:p>
                      <a:r>
                        <a:rPr lang="es-CO" sz="1800" dirty="0" smtClean="0"/>
                        <a:t>Ley 590 del 10 de julio de 2000 </a:t>
                      </a:r>
                      <a:endParaRPr lang="es-CO"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r>
                        <a:rPr lang="es-CO" sz="1800" dirty="0" smtClean="0"/>
                        <a:t>Por la cual se dictan disposiciones para promover el desarrollo de las Micro, Pequeñas y Medianas Empresas. </a:t>
                      </a:r>
                      <a:endParaRPr lang="es-CO"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1184281">
                <a:tc>
                  <a:txBody>
                    <a:bodyPr/>
                    <a:lstStyle/>
                    <a:p>
                      <a:r>
                        <a:rPr lang="es-CO" sz="1800" dirty="0" smtClean="0"/>
                        <a:t>Ley 905 del 2de agosto de 2004 </a:t>
                      </a:r>
                      <a:endParaRPr lang="es-CO"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r>
                        <a:rPr lang="es-CO" sz="1800" dirty="0" smtClean="0"/>
                        <a:t>Por la cual se modifica la Ley 590 de 2000 sobre promoción del desarrollo de la micro, pequeña y mediana empresa Colombiana</a:t>
                      </a:r>
                      <a:endParaRPr lang="es-CO"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637690">
                <a:tc>
                  <a:txBody>
                    <a:bodyPr/>
                    <a:lstStyle/>
                    <a:p>
                      <a:r>
                        <a:rPr lang="es-CO" sz="1800" dirty="0" smtClean="0"/>
                        <a:t>Articulo 75 de la Ley 1151 de 2007 </a:t>
                      </a:r>
                      <a:endParaRPr lang="es-CO"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r>
                        <a:rPr lang="es-CO" sz="1800" dirty="0" smtClean="0"/>
                        <a:t>Por el cual se expide el Plan nacional de desarrollo 2006·2010 </a:t>
                      </a:r>
                      <a:endParaRPr lang="es-CO"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637690">
                <a:tc>
                  <a:txBody>
                    <a:bodyPr/>
                    <a:lstStyle/>
                    <a:p>
                      <a:r>
                        <a:rPr lang="es-CO" sz="1800" dirty="0" smtClean="0"/>
                        <a:t>Decreto 1878 de 2008 </a:t>
                      </a:r>
                      <a:endParaRPr lang="es-CO"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r>
                        <a:rPr lang="es-CO" sz="1800" dirty="0" smtClean="0"/>
                        <a:t>Por el cual se modifica parcialmente el Decreto 2649 de 1993</a:t>
                      </a:r>
                      <a:endParaRPr lang="es-CO"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637690">
                <a:tc>
                  <a:txBody>
                    <a:bodyPr/>
                    <a:lstStyle/>
                    <a:p>
                      <a:r>
                        <a:rPr lang="es-CO" sz="1800" dirty="0" smtClean="0"/>
                        <a:t>Ley 1429 de 2010 </a:t>
                      </a:r>
                      <a:endParaRPr lang="es-CO"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r>
                        <a:rPr lang="es-CO" sz="1800" dirty="0" smtClean="0"/>
                        <a:t>Por la cual se expide la </a:t>
                      </a:r>
                      <a:r>
                        <a:rPr lang="es-CO" sz="1800" dirty="0" err="1" smtClean="0"/>
                        <a:t>Iey</a:t>
                      </a:r>
                      <a:r>
                        <a:rPr lang="es-CO" sz="1800" dirty="0" smtClean="0"/>
                        <a:t> de formalización y generación de empleo </a:t>
                      </a:r>
                      <a:endParaRPr lang="es-CO"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637690">
                <a:tc>
                  <a:txBody>
                    <a:bodyPr/>
                    <a:lstStyle/>
                    <a:p>
                      <a:r>
                        <a:rPr lang="es-CO" sz="1800" dirty="0" smtClean="0"/>
                        <a:t>Articulo 43 de la Ley 1450 de 2011</a:t>
                      </a:r>
                      <a:endParaRPr lang="es-CO"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r>
                        <a:rPr lang="es-CO" sz="1800" dirty="0" smtClean="0"/>
                        <a:t>Por el cual se expide el Plan Nacional de Desarrollo 2010 2014</a:t>
                      </a:r>
                      <a:endParaRPr lang="es-CO"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71556" y="357174"/>
            <a:ext cx="8229600" cy="1143000"/>
          </a:xfrm>
        </p:spPr>
        <p:txBody>
          <a:bodyPr/>
          <a:lstStyle/>
          <a:p>
            <a:r>
              <a:rPr lang="es-CO" sz="2400" b="1" dirty="0" smtClean="0"/>
              <a:t>ORGANIZACIÓN DE LA NORMA DE INFORMACION FINANCIERA </a:t>
            </a:r>
            <a:r>
              <a:rPr lang="es-CO" sz="2400" b="1" dirty="0" smtClean="0"/>
              <a:t>PARA LAS </a:t>
            </a:r>
            <a:r>
              <a:rPr lang="es-CO" sz="2400" b="1" dirty="0" smtClean="0"/>
              <a:t>MICROEMPRESAS </a:t>
            </a:r>
            <a:br>
              <a:rPr lang="es-CO" sz="2400" b="1" dirty="0" smtClean="0"/>
            </a:br>
            <a:endParaRPr lang="es-CO" sz="2400" dirty="0"/>
          </a:p>
        </p:txBody>
      </p:sp>
      <p:sp>
        <p:nvSpPr>
          <p:cNvPr id="3" name="2 Marcador de contenido"/>
          <p:cNvSpPr>
            <a:spLocks noGrp="1"/>
          </p:cNvSpPr>
          <p:nvPr>
            <p:ph idx="1"/>
          </p:nvPr>
        </p:nvSpPr>
        <p:spPr>
          <a:xfrm>
            <a:off x="457200" y="1428736"/>
            <a:ext cx="8229600" cy="4525963"/>
          </a:xfrm>
        </p:spPr>
        <p:txBody>
          <a:bodyPr/>
          <a:lstStyle/>
          <a:p>
            <a:pPr algn="just">
              <a:buNone/>
            </a:pPr>
            <a:r>
              <a:rPr lang="es-CO" dirty="0" smtClean="0"/>
              <a:t>La </a:t>
            </a:r>
            <a:r>
              <a:rPr lang="es-CO" i="1" dirty="0" smtClean="0"/>
              <a:t>norma de información financiera para las microempresas </a:t>
            </a:r>
            <a:r>
              <a:rPr lang="es-CO" b="1" i="1" dirty="0" smtClean="0"/>
              <a:t>está organizado</a:t>
            </a:r>
            <a:r>
              <a:rPr lang="es-CO" i="1" dirty="0" smtClean="0"/>
              <a:t> por </a:t>
            </a:r>
            <a:r>
              <a:rPr lang="es-CO" b="1" i="1" dirty="0" smtClean="0"/>
              <a:t>temas</a:t>
            </a:r>
            <a:r>
              <a:rPr lang="es-CO" i="1" dirty="0" smtClean="0"/>
              <a:t>, presentándose cada tema en un </a:t>
            </a:r>
            <a:r>
              <a:rPr lang="es-CO" b="1" i="1" dirty="0" smtClean="0"/>
              <a:t>capítulo numerado por separado</a:t>
            </a:r>
            <a:r>
              <a:rPr lang="es-CO" i="1" dirty="0" smtClean="0"/>
              <a:t>. Las referencias a párrafos se identifican por el número </a:t>
            </a:r>
            <a:r>
              <a:rPr lang="es-CO" i="1" dirty="0" smtClean="0"/>
              <a:t>del </a:t>
            </a:r>
            <a:r>
              <a:rPr lang="es-CO" dirty="0" smtClean="0"/>
              <a:t>capitulo </a:t>
            </a:r>
            <a:r>
              <a:rPr lang="es-CO" dirty="0" smtClean="0"/>
              <a:t>seguido por el número del párrafo. Los </a:t>
            </a:r>
            <a:r>
              <a:rPr lang="es-CO" dirty="0" smtClean="0"/>
              <a:t>números </a:t>
            </a:r>
            <a:r>
              <a:rPr lang="es-CO" dirty="0" smtClean="0"/>
              <a:t>de párrafo tienen el formato </a:t>
            </a:r>
            <a:r>
              <a:rPr lang="es-CO" dirty="0" err="1" smtClean="0"/>
              <a:t>xX.yy</a:t>
            </a:r>
            <a:r>
              <a:rPr lang="es-CO" dirty="0" smtClean="0"/>
              <a:t>, donde </a:t>
            </a:r>
            <a:r>
              <a:rPr lang="es-CO" dirty="0" err="1" smtClean="0"/>
              <a:t>xx</a:t>
            </a:r>
            <a:r>
              <a:rPr lang="es-CO" dirty="0" smtClean="0"/>
              <a:t> es el número del capitulo e </a:t>
            </a:r>
            <a:r>
              <a:rPr lang="es-CO" dirty="0" err="1" smtClean="0"/>
              <a:t>yy</a:t>
            </a:r>
            <a:r>
              <a:rPr lang="es-CO" dirty="0" smtClean="0"/>
              <a:t> es el número del párrafo secuencial dentro de dicho capítulo</a:t>
            </a:r>
            <a:r>
              <a:rPr lang="es-CO" dirty="0" smtClean="0"/>
              <a:t>.</a:t>
            </a:r>
            <a:endParaRPr lang="es-C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CO" dirty="0" smtClean="0"/>
          </a:p>
          <a:p>
            <a:pPr algn="ctr">
              <a:buNone/>
            </a:pPr>
            <a:r>
              <a:rPr lang="es-CO" b="1" dirty="0" smtClean="0"/>
              <a:t>Capítulo 1 </a:t>
            </a:r>
            <a:endParaRPr lang="es-CO" b="1" dirty="0" smtClean="0"/>
          </a:p>
          <a:p>
            <a:pPr algn="ctr">
              <a:buNone/>
            </a:pPr>
            <a:endParaRPr lang="es-CO" b="1" dirty="0" smtClean="0"/>
          </a:p>
          <a:p>
            <a:pPr algn="ctr">
              <a:buNone/>
            </a:pPr>
            <a:r>
              <a:rPr lang="es-CO" b="1" i="1" dirty="0" smtClean="0"/>
              <a:t>MICROEMPRESAS</a:t>
            </a:r>
            <a:endParaRPr lang="es-CO" dirty="0"/>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214330"/>
            <a:ext cx="8229600" cy="1143000"/>
          </a:xfrm>
        </p:spPr>
        <p:txBody>
          <a:bodyPr/>
          <a:lstStyle/>
          <a:p>
            <a:r>
              <a:rPr lang="es-CO" dirty="0" smtClean="0"/>
              <a:t/>
            </a:r>
            <a:br>
              <a:rPr lang="es-CO" dirty="0" smtClean="0"/>
            </a:br>
            <a:r>
              <a:rPr lang="es-CO" b="1" i="1" dirty="0" smtClean="0"/>
              <a:t>MICROEMPRESAS </a:t>
            </a:r>
            <a:endParaRPr lang="es-CO" dirty="0"/>
          </a:p>
        </p:txBody>
      </p:sp>
      <p:sp>
        <p:nvSpPr>
          <p:cNvPr id="4" name="3 Marcador de contenido"/>
          <p:cNvSpPr>
            <a:spLocks noGrp="1"/>
          </p:cNvSpPr>
          <p:nvPr>
            <p:ph idx="1"/>
          </p:nvPr>
        </p:nvSpPr>
        <p:spPr>
          <a:xfrm>
            <a:off x="457200" y="1428736"/>
            <a:ext cx="8229600" cy="4525963"/>
          </a:xfrm>
        </p:spPr>
        <p:txBody>
          <a:bodyPr/>
          <a:lstStyle/>
          <a:p>
            <a:pPr algn="just">
              <a:buNone/>
            </a:pPr>
            <a:r>
              <a:rPr lang="it-IT" dirty="0" smtClean="0"/>
              <a:t>Se </a:t>
            </a:r>
            <a:r>
              <a:rPr lang="it-IT" dirty="0" smtClean="0"/>
              <a:t>considera una microempresa si: </a:t>
            </a:r>
            <a:endParaRPr lang="it-IT" dirty="0" smtClean="0"/>
          </a:p>
          <a:p>
            <a:pPr algn="just">
              <a:buNone/>
            </a:pPr>
            <a:endParaRPr lang="it-IT" dirty="0" smtClean="0"/>
          </a:p>
          <a:p>
            <a:pPr algn="just">
              <a:buNone/>
            </a:pPr>
            <a:r>
              <a:rPr lang="es-CO" dirty="0" smtClean="0"/>
              <a:t>(a) Cuenta con una planta de personal no superior </a:t>
            </a:r>
            <a:r>
              <a:rPr lang="es-CO" dirty="0" smtClean="0"/>
              <a:t>a </a:t>
            </a:r>
            <a:r>
              <a:rPr lang="es-CO" i="1" u="sng" dirty="0" smtClean="0">
                <a:effectLst>
                  <a:outerShdw blurRad="38100" dist="38100" dir="2700000" algn="tl">
                    <a:srgbClr val="000000">
                      <a:alpha val="43137"/>
                    </a:srgbClr>
                  </a:outerShdw>
                </a:effectLst>
              </a:rPr>
              <a:t>diez </a:t>
            </a:r>
            <a:r>
              <a:rPr lang="es-CO" i="1" u="sng" dirty="0" smtClean="0">
                <a:effectLst>
                  <a:outerShdw blurRad="38100" dist="38100" dir="2700000" algn="tl">
                    <a:srgbClr val="000000">
                      <a:alpha val="43137"/>
                    </a:srgbClr>
                  </a:outerShdw>
                </a:effectLst>
              </a:rPr>
              <a:t>(10) trabajadores</a:t>
            </a:r>
            <a:r>
              <a:rPr lang="es-CO" dirty="0" smtClean="0"/>
              <a:t>, o </a:t>
            </a:r>
          </a:p>
          <a:p>
            <a:pPr algn="just">
              <a:buNone/>
            </a:pPr>
            <a:endParaRPr lang="es-CO" dirty="0" smtClean="0"/>
          </a:p>
          <a:p>
            <a:pPr algn="just">
              <a:buNone/>
            </a:pPr>
            <a:r>
              <a:rPr lang="es-CO" dirty="0" smtClean="0"/>
              <a:t>(</a:t>
            </a:r>
            <a:r>
              <a:rPr lang="es-CO" dirty="0" smtClean="0"/>
              <a:t>b) Posee activos totales por valor inferior a quinientos </a:t>
            </a:r>
            <a:r>
              <a:rPr lang="es-CO" i="1" u="sng" dirty="0" smtClean="0">
                <a:effectLst>
                  <a:outerShdw blurRad="38100" dist="38100" dir="2700000" algn="tl">
                    <a:srgbClr val="000000">
                      <a:alpha val="43137"/>
                    </a:srgbClr>
                  </a:outerShdw>
                </a:effectLst>
              </a:rPr>
              <a:t>(500) salarios mínimos mensuales legales vigentes</a:t>
            </a:r>
            <a:r>
              <a:rPr lang="es-CO" dirty="0" smtClean="0"/>
              <a:t>. </a:t>
            </a:r>
          </a:p>
          <a:p>
            <a:pPr algn="just">
              <a:buNone/>
            </a:pPr>
            <a:endParaRPr lang="es-CO" dirty="0" smtClean="0"/>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74805"/>
            <a:ext cx="8229600" cy="4525963"/>
          </a:xfrm>
        </p:spPr>
        <p:txBody>
          <a:bodyPr/>
          <a:lstStyle/>
          <a:p>
            <a:pPr algn="just"/>
            <a:endParaRPr lang="es-CO" dirty="0" smtClean="0"/>
          </a:p>
          <a:p>
            <a:pPr algn="just">
              <a:buNone/>
            </a:pPr>
            <a:r>
              <a:rPr lang="es-CO" dirty="0" smtClean="0"/>
              <a:t>De </a:t>
            </a:r>
            <a:r>
              <a:rPr lang="es-CO" dirty="0" smtClean="0"/>
              <a:t>acuerdo con lo establecido en el artículo 2° de la Ley 1314, esta norma será aplicable a todas las entidades obligadas a llevar contabilidad que cumplan los parámetros de los anteriores literales, independientemente de si tienen o no ánimo de lucro. </a:t>
            </a:r>
            <a:endParaRPr lang="es-CO" dirty="0"/>
          </a:p>
        </p:txBody>
      </p:sp>
      <p:sp>
        <p:nvSpPr>
          <p:cNvPr id="4" name="1 Título"/>
          <p:cNvSpPr txBox="1">
            <a:spLocks/>
          </p:cNvSpPr>
          <p:nvPr/>
        </p:nvSpPr>
        <p:spPr bwMode="auto">
          <a:xfrm>
            <a:off x="928662" y="-1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4400" b="0" i="0" u="none" strike="noStrike" kern="0" cap="none" spc="0" normalizeH="0" baseline="0" noProof="0" dirty="0" smtClean="0">
                <a:ln>
                  <a:noFill/>
                </a:ln>
                <a:solidFill>
                  <a:schemeClr val="tx2"/>
                </a:solidFill>
                <a:effectLst/>
                <a:uLnTx/>
                <a:uFillTx/>
                <a:latin typeface="+mj-lt"/>
                <a:ea typeface="+mj-ea"/>
                <a:cs typeface="+mj-cs"/>
              </a:rPr>
              <a:t/>
            </a:r>
            <a:br>
              <a:rPr kumimoji="0" lang="es-CO" sz="4400" b="0" i="0" u="none" strike="noStrike" kern="0" cap="none" spc="0" normalizeH="0" baseline="0" noProof="0" dirty="0" smtClean="0">
                <a:ln>
                  <a:noFill/>
                </a:ln>
                <a:solidFill>
                  <a:schemeClr val="tx2"/>
                </a:solidFill>
                <a:effectLst/>
                <a:uLnTx/>
                <a:uFillTx/>
                <a:latin typeface="+mj-lt"/>
                <a:ea typeface="+mj-ea"/>
                <a:cs typeface="+mj-cs"/>
              </a:rPr>
            </a:br>
            <a:r>
              <a:rPr kumimoji="0" lang="es-CO" sz="4400" b="1" i="1" u="none" strike="noStrike" kern="0" cap="none" spc="0" normalizeH="0" baseline="0" noProof="0" dirty="0" smtClean="0">
                <a:ln>
                  <a:noFill/>
                </a:ln>
                <a:solidFill>
                  <a:schemeClr val="tx2"/>
                </a:solidFill>
                <a:effectLst/>
                <a:uLnTx/>
                <a:uFillTx/>
                <a:latin typeface="+mj-lt"/>
                <a:ea typeface="+mj-ea"/>
                <a:cs typeface="+mj-cs"/>
              </a:rPr>
              <a:t>MICROEMPRESAS </a:t>
            </a:r>
            <a:endParaRPr kumimoji="0" lang="es-CO" sz="4400" b="0" i="0" u="none" strike="noStrike" kern="0" cap="none" spc="0" normalizeH="0" baseline="0" noProof="0" dirty="0">
              <a:ln>
                <a:noFill/>
              </a:ln>
              <a:solidFill>
                <a:schemeClr val="tx2"/>
              </a:solidFill>
              <a:effectLst/>
              <a:uLnTx/>
              <a:uFillTx/>
              <a:latin typeface="+mj-lt"/>
              <a:ea typeface="+mj-ea"/>
              <a:cs typeface="+mj-cs"/>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endParaRPr lang="es-CO" dirty="0" smtClean="0"/>
          </a:p>
          <a:p>
            <a:pPr algn="just">
              <a:buNone/>
            </a:pPr>
            <a:r>
              <a:rPr lang="es-CO" dirty="0" smtClean="0"/>
              <a:t>Para la clasificación de aquellas microempresas que presenten combinación de parámetros de planta de </a:t>
            </a:r>
            <a:r>
              <a:rPr lang="es-CO" dirty="0" smtClean="0"/>
              <a:t>personal </a:t>
            </a:r>
            <a:r>
              <a:rPr lang="es-CO" dirty="0" smtClean="0"/>
              <a:t>y activos totales diferentes a los indicados, el factor determinante para dicho efecto será el de los </a:t>
            </a:r>
            <a:r>
              <a:rPr lang="es-CO" b="1" i="1" dirty="0" smtClean="0">
                <a:effectLst>
                  <a:outerShdw blurRad="38100" dist="38100" dir="2700000" algn="tl">
                    <a:srgbClr val="000000">
                      <a:alpha val="43137"/>
                    </a:srgbClr>
                  </a:outerShdw>
                </a:effectLst>
              </a:rPr>
              <a:t>activos totales</a:t>
            </a:r>
            <a:r>
              <a:rPr lang="es-CO" dirty="0" smtClean="0"/>
              <a:t>. </a:t>
            </a:r>
            <a:endParaRPr lang="es-CO" dirty="0"/>
          </a:p>
        </p:txBody>
      </p:sp>
      <p:sp>
        <p:nvSpPr>
          <p:cNvPr id="4" name="1 Título"/>
          <p:cNvSpPr txBox="1">
            <a:spLocks noGrp="1"/>
          </p:cNvSpPr>
          <p:nvPr>
            <p:ph type="title"/>
          </p:nvPr>
        </p:nvSpPr>
        <p:spPr bwMode="auto">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4400" b="0" i="0" u="none" strike="noStrike" kern="0" cap="none" spc="0" normalizeH="0" baseline="0" noProof="0" dirty="0" smtClean="0">
                <a:ln>
                  <a:noFill/>
                </a:ln>
                <a:solidFill>
                  <a:schemeClr val="tx2"/>
                </a:solidFill>
                <a:effectLst/>
                <a:uLnTx/>
                <a:uFillTx/>
                <a:latin typeface="+mj-lt"/>
                <a:ea typeface="+mj-ea"/>
                <a:cs typeface="+mj-cs"/>
              </a:rPr>
              <a:t/>
            </a:r>
            <a:br>
              <a:rPr kumimoji="0" lang="es-CO" sz="4400" b="0" i="0" u="none" strike="noStrike" kern="0" cap="none" spc="0" normalizeH="0" baseline="0" noProof="0" dirty="0" smtClean="0">
                <a:ln>
                  <a:noFill/>
                </a:ln>
                <a:solidFill>
                  <a:schemeClr val="tx2"/>
                </a:solidFill>
                <a:effectLst/>
                <a:uLnTx/>
                <a:uFillTx/>
                <a:latin typeface="+mj-lt"/>
                <a:ea typeface="+mj-ea"/>
                <a:cs typeface="+mj-cs"/>
              </a:rPr>
            </a:br>
            <a:r>
              <a:rPr kumimoji="0" lang="es-CO" sz="4400" b="1" i="1" u="none" strike="noStrike" kern="0" cap="none" spc="0" normalizeH="0" baseline="0" noProof="0" dirty="0" smtClean="0">
                <a:ln>
                  <a:noFill/>
                </a:ln>
                <a:solidFill>
                  <a:schemeClr val="tx2"/>
                </a:solidFill>
                <a:effectLst/>
                <a:uLnTx/>
                <a:uFillTx/>
                <a:latin typeface="+mj-lt"/>
                <a:ea typeface="+mj-ea"/>
                <a:cs typeface="+mj-cs"/>
              </a:rPr>
              <a:t>MICROEMPRESAS </a:t>
            </a:r>
            <a:endParaRPr kumimoji="0" lang="es-CO" sz="4400" b="0" i="0" u="none" strike="noStrike" kern="0" cap="none" spc="0" normalizeH="0" baseline="0" noProof="0" dirty="0">
              <a:ln>
                <a:noFill/>
              </a:ln>
              <a:solidFill>
                <a:schemeClr val="tx2"/>
              </a:solidFill>
              <a:effectLst/>
              <a:uLnTx/>
              <a:uFillTx/>
              <a:latin typeface="+mj-lt"/>
              <a:ea typeface="+mj-ea"/>
              <a:cs typeface="+mj-cs"/>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85794"/>
            <a:ext cx="8229600" cy="5072098"/>
          </a:xfrm>
        </p:spPr>
        <p:txBody>
          <a:bodyPr/>
          <a:lstStyle/>
          <a:p>
            <a:pPr algn="just">
              <a:buNone/>
            </a:pPr>
            <a:endParaRPr lang="es-CO" sz="3600" dirty="0" smtClean="0"/>
          </a:p>
          <a:p>
            <a:pPr algn="just">
              <a:buNone/>
            </a:pPr>
            <a:r>
              <a:rPr lang="es-CO" sz="3600" dirty="0" smtClean="0"/>
              <a:t>Las </a:t>
            </a:r>
            <a:r>
              <a:rPr lang="es-CO" sz="3600" dirty="0" smtClean="0"/>
              <a:t>microempresas que pertenecen al régimen simplificado, son aquellas que cumplen </a:t>
            </a:r>
            <a:r>
              <a:rPr lang="es-CO" sz="3600" i="1" u="sng" dirty="0" smtClean="0">
                <a:effectLst>
                  <a:outerShdw blurRad="38100" dist="38100" dir="2700000" algn="tl">
                    <a:srgbClr val="000000">
                      <a:alpha val="43137"/>
                    </a:srgbClr>
                  </a:outerShdw>
                </a:effectLst>
              </a:rPr>
              <a:t>con la totalidad </a:t>
            </a:r>
            <a:r>
              <a:rPr lang="es-CO" sz="3600" dirty="0" smtClean="0"/>
              <a:t>de los requisitos establecidos en el artículo 499 del Estatuto Tributario (o las normas que la modifiquen o adicionen), el cual establece: </a:t>
            </a:r>
            <a:endParaRPr lang="es-CO" sz="3600" dirty="0" smtClean="0"/>
          </a:p>
          <a:p>
            <a:pPr algn="just">
              <a:buNone/>
            </a:pPr>
            <a:endParaRPr lang="es-CO" sz="3600" dirty="0" smtClean="0"/>
          </a:p>
          <a:p>
            <a:pPr algn="just"/>
            <a:endParaRPr lang="es-CO" sz="3600" dirty="0" smtClean="0"/>
          </a:p>
          <a:p>
            <a:pPr algn="just"/>
            <a:endParaRPr lang="es-CO" sz="3600" dirty="0"/>
          </a:p>
        </p:txBody>
      </p:sp>
      <p:sp>
        <p:nvSpPr>
          <p:cNvPr id="4" name="1 Título"/>
          <p:cNvSpPr txBox="1">
            <a:spLocks noGrp="1"/>
          </p:cNvSpPr>
          <p:nvPr>
            <p:ph type="title"/>
          </p:nvPr>
        </p:nvSpPr>
        <p:spPr bwMode="auto">
          <a:xfrm>
            <a:off x="457200" y="-2143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4400" b="0" i="0" u="none" strike="noStrike" kern="0" cap="none" spc="0" normalizeH="0" baseline="0" noProof="0" dirty="0" smtClean="0">
                <a:ln>
                  <a:noFill/>
                </a:ln>
                <a:solidFill>
                  <a:schemeClr val="tx2"/>
                </a:solidFill>
                <a:effectLst/>
                <a:uLnTx/>
                <a:uFillTx/>
                <a:latin typeface="+mj-lt"/>
                <a:ea typeface="+mj-ea"/>
                <a:cs typeface="+mj-cs"/>
              </a:rPr>
              <a:t/>
            </a:r>
            <a:br>
              <a:rPr kumimoji="0" lang="es-CO" sz="4400" b="0" i="0" u="none" strike="noStrike" kern="0" cap="none" spc="0" normalizeH="0" baseline="0" noProof="0" dirty="0" smtClean="0">
                <a:ln>
                  <a:noFill/>
                </a:ln>
                <a:solidFill>
                  <a:schemeClr val="tx2"/>
                </a:solidFill>
                <a:effectLst/>
                <a:uLnTx/>
                <a:uFillTx/>
                <a:latin typeface="+mj-lt"/>
                <a:ea typeface="+mj-ea"/>
                <a:cs typeface="+mj-cs"/>
              </a:rPr>
            </a:br>
            <a:r>
              <a:rPr kumimoji="0" lang="es-CO" sz="4400" b="1" i="1" u="none" strike="noStrike" kern="0" cap="none" spc="0" normalizeH="0" baseline="0" noProof="0" dirty="0" smtClean="0">
                <a:ln>
                  <a:noFill/>
                </a:ln>
                <a:solidFill>
                  <a:schemeClr val="tx2"/>
                </a:solidFill>
                <a:effectLst/>
                <a:uLnTx/>
                <a:uFillTx/>
                <a:latin typeface="+mj-lt"/>
                <a:ea typeface="+mj-ea"/>
                <a:cs typeface="+mj-cs"/>
              </a:rPr>
              <a:t>MICROEMPRESAS </a:t>
            </a:r>
            <a:endParaRPr kumimoji="0" lang="es-CO" sz="4400" b="0" i="0" u="none" strike="noStrike" kern="0" cap="none" spc="0" normalizeH="0" baseline="0" noProof="0" dirty="0">
              <a:ln>
                <a:noFill/>
              </a:ln>
              <a:solidFill>
                <a:schemeClr val="tx2"/>
              </a:solidFill>
              <a:effectLst/>
              <a:uLnTx/>
              <a:uFillTx/>
              <a:latin typeface="+mj-lt"/>
              <a:ea typeface="+mj-ea"/>
              <a:cs typeface="+mj-cs"/>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buNone/>
            </a:pPr>
            <a:r>
              <a:rPr lang="es-CO" dirty="0" smtClean="0"/>
              <a:t>1. 	Que en el año anterior hubieren obtenido ingresos brutos totales provenientes de la actividad, inferiores a cuatro mil (4,000) UVT. </a:t>
            </a:r>
          </a:p>
          <a:p>
            <a:pPr algn="just">
              <a:buNone/>
            </a:pPr>
            <a:r>
              <a:rPr lang="es-CO" dirty="0" smtClean="0"/>
              <a:t>2. 	Que tengan máximo un establecimiento de comercio, oficina, sede, local o negocio donde ejercen su actividad.</a:t>
            </a:r>
            <a:endParaRPr lang="es-CO" dirty="0"/>
          </a:p>
        </p:txBody>
      </p:sp>
      <p:sp>
        <p:nvSpPr>
          <p:cNvPr id="4" name="1 Título"/>
          <p:cNvSpPr txBox="1">
            <a:spLocks noGrp="1"/>
          </p:cNvSpPr>
          <p:nvPr>
            <p:ph type="title"/>
          </p:nvPr>
        </p:nvSpPr>
        <p:spPr bwMode="auto">
          <a:xfrm>
            <a:off x="700118" y="-1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4400" b="0" i="0" u="none" strike="noStrike" kern="0" cap="none" spc="0" normalizeH="0" baseline="0" noProof="0" dirty="0" smtClean="0">
                <a:ln>
                  <a:noFill/>
                </a:ln>
                <a:solidFill>
                  <a:schemeClr val="tx2"/>
                </a:solidFill>
                <a:effectLst/>
                <a:uLnTx/>
                <a:uFillTx/>
                <a:latin typeface="+mj-lt"/>
                <a:ea typeface="+mj-ea"/>
                <a:cs typeface="+mj-cs"/>
              </a:rPr>
              <a:t/>
            </a:r>
            <a:br>
              <a:rPr kumimoji="0" lang="es-CO" sz="4400" b="0" i="0" u="none" strike="noStrike" kern="0" cap="none" spc="0" normalizeH="0" baseline="0" noProof="0" dirty="0" smtClean="0">
                <a:ln>
                  <a:noFill/>
                </a:ln>
                <a:solidFill>
                  <a:schemeClr val="tx2"/>
                </a:solidFill>
                <a:effectLst/>
                <a:uLnTx/>
                <a:uFillTx/>
                <a:latin typeface="+mj-lt"/>
                <a:ea typeface="+mj-ea"/>
                <a:cs typeface="+mj-cs"/>
              </a:rPr>
            </a:br>
            <a:r>
              <a:rPr kumimoji="0" lang="es-CO" sz="4400" b="1" i="1" u="none" strike="noStrike" kern="0" cap="none" spc="0" normalizeH="0" baseline="0" noProof="0" dirty="0" smtClean="0">
                <a:ln>
                  <a:noFill/>
                </a:ln>
                <a:solidFill>
                  <a:schemeClr val="tx2"/>
                </a:solidFill>
                <a:effectLst/>
                <a:uLnTx/>
                <a:uFillTx/>
                <a:latin typeface="+mj-lt"/>
                <a:ea typeface="+mj-ea"/>
                <a:cs typeface="+mj-cs"/>
              </a:rPr>
              <a:t>MICROEMPRESAS </a:t>
            </a:r>
            <a:endParaRPr kumimoji="0" lang="es-CO" sz="4400" b="0" i="0" u="none" strike="noStrike" kern="0" cap="none" spc="0" normalizeH="0" baseline="0" noProof="0" dirty="0">
              <a:ln>
                <a:noFill/>
              </a:ln>
              <a:solidFill>
                <a:schemeClr val="tx2"/>
              </a:solidFill>
              <a:effectLst/>
              <a:uLnTx/>
              <a:uFillTx/>
              <a:latin typeface="+mj-lt"/>
              <a:ea typeface="+mj-ea"/>
              <a:cs typeface="+mj-cs"/>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buNone/>
            </a:pPr>
            <a:r>
              <a:rPr lang="es-CO" dirty="0" smtClean="0"/>
              <a:t>3. Que en el establecimiento de comercio, oficina, sede, local o negocio no se </a:t>
            </a:r>
            <a:r>
              <a:rPr lang="es-CO" dirty="0" smtClean="0"/>
              <a:t>desarrollen </a:t>
            </a:r>
            <a:r>
              <a:rPr lang="es-CO" dirty="0" smtClean="0"/>
              <a:t>actividades bajo franquicia, concesión, regalía, autorización o cualquier otro sistema que implique la explotación de </a:t>
            </a:r>
            <a:r>
              <a:rPr lang="es-CO" dirty="0" smtClean="0"/>
              <a:t>intangibles</a:t>
            </a:r>
            <a:r>
              <a:rPr lang="es-CO" dirty="0" smtClean="0"/>
              <a:t>. </a:t>
            </a:r>
            <a:endParaRPr lang="es-CO" dirty="0" smtClean="0"/>
          </a:p>
          <a:p>
            <a:pPr algn="just">
              <a:buNone/>
            </a:pPr>
            <a:endParaRPr lang="es-CO" dirty="0" smtClean="0"/>
          </a:p>
          <a:p>
            <a:pPr algn="just">
              <a:buNone/>
            </a:pPr>
            <a:r>
              <a:rPr lang="es-CO" dirty="0" smtClean="0"/>
              <a:t>4. Que no sean usuarios aduaneros. </a:t>
            </a:r>
          </a:p>
          <a:p>
            <a:pPr algn="just"/>
            <a:endParaRPr lang="es-CO" dirty="0"/>
          </a:p>
        </p:txBody>
      </p:sp>
      <p:sp>
        <p:nvSpPr>
          <p:cNvPr id="4" name="1 Título"/>
          <p:cNvSpPr txBox="1">
            <a:spLocks noGrp="1"/>
          </p:cNvSpPr>
          <p:nvPr>
            <p:ph type="title"/>
          </p:nvPr>
        </p:nvSpPr>
        <p:spPr bwMode="auto">
          <a:xfrm>
            <a:off x="457200" y="-7146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4400" b="0" i="0" u="none" strike="noStrike" kern="0" cap="none" spc="0" normalizeH="0" baseline="0" noProof="0" dirty="0" smtClean="0">
                <a:ln>
                  <a:noFill/>
                </a:ln>
                <a:solidFill>
                  <a:schemeClr val="tx2"/>
                </a:solidFill>
                <a:effectLst/>
                <a:uLnTx/>
                <a:uFillTx/>
                <a:latin typeface="+mj-lt"/>
                <a:ea typeface="+mj-ea"/>
                <a:cs typeface="+mj-cs"/>
              </a:rPr>
              <a:t/>
            </a:r>
            <a:br>
              <a:rPr kumimoji="0" lang="es-CO" sz="4400" b="0" i="0" u="none" strike="noStrike" kern="0" cap="none" spc="0" normalizeH="0" baseline="0" noProof="0" dirty="0" smtClean="0">
                <a:ln>
                  <a:noFill/>
                </a:ln>
                <a:solidFill>
                  <a:schemeClr val="tx2"/>
                </a:solidFill>
                <a:effectLst/>
                <a:uLnTx/>
                <a:uFillTx/>
                <a:latin typeface="+mj-lt"/>
                <a:ea typeface="+mj-ea"/>
                <a:cs typeface="+mj-cs"/>
              </a:rPr>
            </a:br>
            <a:r>
              <a:rPr kumimoji="0" lang="es-CO" sz="4400" b="1" i="1" u="none" strike="noStrike" kern="0" cap="none" spc="0" normalizeH="0" baseline="0" noProof="0" dirty="0" smtClean="0">
                <a:ln>
                  <a:noFill/>
                </a:ln>
                <a:solidFill>
                  <a:schemeClr val="tx2"/>
                </a:solidFill>
                <a:effectLst/>
                <a:uLnTx/>
                <a:uFillTx/>
                <a:latin typeface="+mj-lt"/>
                <a:ea typeface="+mj-ea"/>
                <a:cs typeface="+mj-cs"/>
              </a:rPr>
              <a:t>MICROEMPRESAS </a:t>
            </a:r>
            <a:endParaRPr kumimoji="0" lang="es-CO" sz="4400" b="0" i="0" u="none" strike="noStrike" kern="0" cap="none" spc="0" normalizeH="0" baseline="0" noProof="0" dirty="0">
              <a:ln>
                <a:noFill/>
              </a:ln>
              <a:solidFill>
                <a:schemeClr val="tx2"/>
              </a:solidFill>
              <a:effectLst/>
              <a:uLnTx/>
              <a:uFillTx/>
              <a:latin typeface="+mj-lt"/>
              <a:ea typeface="+mj-ea"/>
              <a:cs typeface="+mj-cs"/>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357438"/>
            <a:ext cx="8229600" cy="1143000"/>
          </a:xfrm>
        </p:spPr>
        <p:txBody>
          <a:bodyPr/>
          <a:lstStyle/>
          <a:p>
            <a:r>
              <a:rPr lang="es-CO" sz="2000" b="1" dirty="0" smtClean="0"/>
              <a:t>MINISTERIO DE COMERCIO, INDUSTRIA Y TURISMO </a:t>
            </a:r>
            <a:br>
              <a:rPr lang="es-CO" sz="2000" b="1" dirty="0" smtClean="0"/>
            </a:br>
            <a:r>
              <a:rPr lang="es-CO" sz="2000" dirty="0" smtClean="0"/>
              <a:t/>
            </a:r>
            <a:br>
              <a:rPr lang="es-CO" sz="2000" dirty="0" smtClean="0"/>
            </a:br>
            <a:r>
              <a:rPr lang="es-CO" sz="2000" b="1" dirty="0" smtClean="0"/>
              <a:t>DECRETO NÚMERO  </a:t>
            </a:r>
            <a:r>
              <a:rPr lang="es-CO" sz="2000" b="1" dirty="0" smtClean="0"/>
              <a:t>2706 </a:t>
            </a:r>
            <a:r>
              <a:rPr lang="es-CO" sz="2000" b="1" dirty="0" smtClean="0"/>
              <a:t>DE </a:t>
            </a:r>
            <a:br>
              <a:rPr lang="es-CO" sz="2000" b="1" dirty="0" smtClean="0"/>
            </a:br>
            <a:r>
              <a:rPr lang="es-CO" sz="2000" b="1" dirty="0" smtClean="0"/>
              <a:t/>
            </a:r>
            <a:br>
              <a:rPr lang="es-CO" sz="2000" b="1" dirty="0" smtClean="0"/>
            </a:br>
            <a:r>
              <a:rPr lang="es-CO" sz="2000" b="1" dirty="0" smtClean="0"/>
              <a:t>27 DE DICIEMBRE DE 2012</a:t>
            </a:r>
            <a:r>
              <a:rPr lang="es-CO" sz="2000" b="1" dirty="0" smtClean="0"/>
              <a:t/>
            </a:r>
            <a:br>
              <a:rPr lang="es-CO" sz="2000" b="1" dirty="0" smtClean="0"/>
            </a:br>
            <a:r>
              <a:rPr lang="es-CO" sz="2000" b="1" dirty="0" smtClean="0"/>
              <a:t/>
            </a:r>
            <a:br>
              <a:rPr lang="es-CO" sz="2000" b="1" dirty="0" smtClean="0"/>
            </a:br>
            <a:r>
              <a:rPr lang="es-CO" sz="2000" dirty="0" smtClean="0"/>
              <a:t>Por el cual se reglamenta la Ley 1314 de 2009 sobre el marco técnico normativo de información financiera para las microempresas</a:t>
            </a:r>
            <a:endParaRPr lang="es-CO" sz="2000" dirty="0"/>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500174"/>
            <a:ext cx="8229600" cy="4525963"/>
          </a:xfrm>
        </p:spPr>
        <p:txBody>
          <a:bodyPr/>
          <a:lstStyle/>
          <a:p>
            <a:pPr algn="just">
              <a:buNone/>
            </a:pPr>
            <a:r>
              <a:rPr lang="es-CO" sz="2800" dirty="0" smtClean="0"/>
              <a:t>5</a:t>
            </a:r>
            <a:r>
              <a:rPr lang="es-CO" sz="2800" dirty="0" smtClean="0"/>
              <a:t>. Que no </a:t>
            </a:r>
            <a:r>
              <a:rPr lang="es-CO" sz="2800" dirty="0" smtClean="0"/>
              <a:t>hayan celebrado </a:t>
            </a:r>
            <a:r>
              <a:rPr lang="es-CO" sz="2800" dirty="0" smtClean="0"/>
              <a:t>en el año inmediatamente anterior ni en el año en curso contratos de venta de bienes o prestación de servicios gravados por valor individual y superior a </a:t>
            </a:r>
            <a:r>
              <a:rPr lang="es-CO" sz="2800" dirty="0" smtClean="0"/>
              <a:t>3.300 </a:t>
            </a:r>
            <a:r>
              <a:rPr lang="es-CO" sz="2800" dirty="0" smtClean="0"/>
              <a:t>UVT. </a:t>
            </a:r>
          </a:p>
          <a:p>
            <a:pPr algn="just">
              <a:buNone/>
            </a:pPr>
            <a:endParaRPr lang="es-CO" sz="2800" dirty="0" smtClean="0"/>
          </a:p>
          <a:p>
            <a:pPr algn="just">
              <a:buNone/>
            </a:pPr>
            <a:r>
              <a:rPr lang="es-CO" sz="2800" dirty="0" smtClean="0"/>
              <a:t>6</a:t>
            </a:r>
            <a:r>
              <a:rPr lang="es-CO" sz="2800" dirty="0" smtClean="0"/>
              <a:t>. Que el monto de sus consignaciones bancarias, depósitos o inversiones financieras durante el año anterior o durante el respectivo año no supere la suma de 4.500 UVT.</a:t>
            </a:r>
            <a:endParaRPr lang="es-CO" sz="2800" dirty="0"/>
          </a:p>
        </p:txBody>
      </p:sp>
      <p:sp>
        <p:nvSpPr>
          <p:cNvPr id="4" name="1 Título"/>
          <p:cNvSpPr txBox="1">
            <a:spLocks noGrp="1"/>
          </p:cNvSpPr>
          <p:nvPr>
            <p:ph type="title"/>
          </p:nvPr>
        </p:nvSpPr>
        <p:spPr bwMode="auto">
          <a:xfrm>
            <a:off x="457200" y="-7146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4400" b="0" i="0" u="none" strike="noStrike" kern="0" cap="none" spc="0" normalizeH="0" baseline="0" noProof="0" dirty="0" smtClean="0">
                <a:ln>
                  <a:noFill/>
                </a:ln>
                <a:solidFill>
                  <a:schemeClr val="tx2"/>
                </a:solidFill>
                <a:effectLst/>
                <a:uLnTx/>
                <a:uFillTx/>
                <a:latin typeface="+mj-lt"/>
                <a:ea typeface="+mj-ea"/>
                <a:cs typeface="+mj-cs"/>
              </a:rPr>
              <a:t/>
            </a:r>
            <a:br>
              <a:rPr kumimoji="0" lang="es-CO" sz="4400" b="0" i="0" u="none" strike="noStrike" kern="0" cap="none" spc="0" normalizeH="0" baseline="0" noProof="0" dirty="0" smtClean="0">
                <a:ln>
                  <a:noFill/>
                </a:ln>
                <a:solidFill>
                  <a:schemeClr val="tx2"/>
                </a:solidFill>
                <a:effectLst/>
                <a:uLnTx/>
                <a:uFillTx/>
                <a:latin typeface="+mj-lt"/>
                <a:ea typeface="+mj-ea"/>
                <a:cs typeface="+mj-cs"/>
              </a:rPr>
            </a:br>
            <a:r>
              <a:rPr kumimoji="0" lang="es-CO" sz="4400" b="1" i="1" u="none" strike="noStrike" kern="0" cap="none" spc="0" normalizeH="0" baseline="0" noProof="0" dirty="0" smtClean="0">
                <a:ln>
                  <a:noFill/>
                </a:ln>
                <a:solidFill>
                  <a:schemeClr val="tx2"/>
                </a:solidFill>
                <a:effectLst/>
                <a:uLnTx/>
                <a:uFillTx/>
                <a:latin typeface="+mj-lt"/>
                <a:ea typeface="+mj-ea"/>
                <a:cs typeface="+mj-cs"/>
              </a:rPr>
              <a:t>MICROEMPRESAS </a:t>
            </a:r>
            <a:endParaRPr kumimoji="0" lang="es-CO" sz="4400" b="0" i="0" u="none" strike="noStrike" kern="0" cap="none" spc="0" normalizeH="0" baseline="0" noProof="0" dirty="0">
              <a:ln>
                <a:noFill/>
              </a:ln>
              <a:solidFill>
                <a:schemeClr val="tx2"/>
              </a:solidFill>
              <a:effectLst/>
              <a:uLnTx/>
              <a:uFillTx/>
              <a:latin typeface="+mj-lt"/>
              <a:ea typeface="+mj-ea"/>
              <a:cs typeface="+mj-cs"/>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buNone/>
            </a:pPr>
            <a:r>
              <a:rPr lang="es-CO" dirty="0" smtClean="0"/>
              <a:t>Si </a:t>
            </a:r>
            <a:r>
              <a:rPr lang="es-CO" dirty="0" smtClean="0"/>
              <a:t>una microempresa que no </a:t>
            </a:r>
            <a:r>
              <a:rPr lang="es-CO" dirty="0" smtClean="0"/>
              <a:t>cumple </a:t>
            </a:r>
            <a:r>
              <a:rPr lang="es-CO" dirty="0" smtClean="0"/>
              <a:t>con los requisitos mencionados anteriormente decide utilizar esta norma, sus estados financieros no se entenderán como en conformidad con la norma' para las microempresas, debiendo ajustar su información con base en su </a:t>
            </a:r>
            <a:r>
              <a:rPr lang="es-CO" dirty="0" smtClean="0"/>
              <a:t>marco regulatorio </a:t>
            </a:r>
            <a:r>
              <a:rPr lang="es-CO" dirty="0" smtClean="0"/>
              <a:t>correspondiente. </a:t>
            </a:r>
            <a:endParaRPr lang="es-CO" dirty="0"/>
          </a:p>
        </p:txBody>
      </p:sp>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
        <p:nvSpPr>
          <p:cNvPr id="5" name="1 Título"/>
          <p:cNvSpPr txBox="1">
            <a:spLocks noGrp="1"/>
          </p:cNvSpPr>
          <p:nvPr>
            <p:ph type="title"/>
          </p:nvPr>
        </p:nvSpPr>
        <p:spPr bwMode="auto">
          <a:xfrm>
            <a:off x="428596"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4400" b="0" i="0" u="none" strike="noStrike" kern="0" cap="none" spc="0" normalizeH="0" baseline="0" noProof="0" dirty="0" smtClean="0">
                <a:ln>
                  <a:noFill/>
                </a:ln>
                <a:solidFill>
                  <a:schemeClr val="tx2"/>
                </a:solidFill>
                <a:effectLst/>
                <a:uLnTx/>
                <a:uFillTx/>
                <a:latin typeface="+mj-lt"/>
                <a:ea typeface="+mj-ea"/>
                <a:cs typeface="+mj-cs"/>
              </a:rPr>
              <a:t/>
            </a:r>
            <a:br>
              <a:rPr kumimoji="0" lang="es-CO" sz="4400" b="0" i="0" u="none" strike="noStrike" kern="0" cap="none" spc="0" normalizeH="0" baseline="0" noProof="0" dirty="0" smtClean="0">
                <a:ln>
                  <a:noFill/>
                </a:ln>
                <a:solidFill>
                  <a:schemeClr val="tx2"/>
                </a:solidFill>
                <a:effectLst/>
                <a:uLnTx/>
                <a:uFillTx/>
                <a:latin typeface="+mj-lt"/>
                <a:ea typeface="+mj-ea"/>
                <a:cs typeface="+mj-cs"/>
              </a:rPr>
            </a:br>
            <a:r>
              <a:rPr kumimoji="0" lang="es-CO" sz="4400" b="1" i="1" u="none" strike="noStrike" kern="0" cap="none" spc="0" normalizeH="0" baseline="0" noProof="0" dirty="0" smtClean="0">
                <a:ln>
                  <a:noFill/>
                </a:ln>
                <a:solidFill>
                  <a:schemeClr val="tx2"/>
                </a:solidFill>
                <a:effectLst/>
                <a:uLnTx/>
                <a:uFillTx/>
                <a:latin typeface="+mj-lt"/>
                <a:ea typeface="+mj-ea"/>
                <a:cs typeface="+mj-cs"/>
              </a:rPr>
              <a:t>MICROEMPRESAS </a:t>
            </a:r>
            <a:endParaRPr kumimoji="0" lang="es-CO"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57158" y="1643050"/>
            <a:ext cx="3571900" cy="342902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357158" y="1643050"/>
            <a:ext cx="3571900" cy="3429024"/>
          </a:xfrm>
        </p:spPr>
        <p:txBody>
          <a:bodyPr/>
          <a:lstStyle/>
          <a:p>
            <a:r>
              <a:rPr lang="es-CO" sz="2000" dirty="0" smtClean="0"/>
              <a:t>En </a:t>
            </a:r>
            <a:r>
              <a:rPr lang="es-CO" sz="2000" dirty="0" smtClean="0"/>
              <a:t>el evento de presentarse alguna </a:t>
            </a:r>
            <a:r>
              <a:rPr lang="es-CO" sz="2000" dirty="0" smtClean="0"/>
              <a:t>duda </a:t>
            </a:r>
            <a:r>
              <a:rPr lang="es-CO" sz="2000" dirty="0" smtClean="0"/>
              <a:t>en cuanto al reconocimiento de los hechos económicos, en todos los casos se deberán tener en cuenta los </a:t>
            </a:r>
            <a:r>
              <a:rPr lang="es-CO" sz="2000" b="1" i="1" dirty="0" smtClean="0"/>
              <a:t>Conceptos y Principios Generales establecidos en el capítulo 2 de la presente norma. </a:t>
            </a:r>
            <a:endParaRPr lang="es-CO" sz="2000" dirty="0"/>
          </a:p>
        </p:txBody>
      </p:sp>
      <p:graphicFrame>
        <p:nvGraphicFramePr>
          <p:cNvPr id="4" name="3 Marcador de contenido"/>
          <p:cNvGraphicFramePr>
            <a:graphicFrameLocks noGrp="1"/>
          </p:cNvGraphicFramePr>
          <p:nvPr>
            <p:ph idx="1"/>
          </p:nvPr>
        </p:nvGraphicFramePr>
        <p:xfrm>
          <a:off x="4357686" y="680278"/>
          <a:ext cx="4286280" cy="5249052"/>
        </p:xfrm>
        <a:graphic>
          <a:graphicData uri="http://schemas.openxmlformats.org/drawingml/2006/table">
            <a:tbl>
              <a:tblPr>
                <a:effectLst>
                  <a:innerShdw blurRad="63500" dist="50800" dir="2700000">
                    <a:prstClr val="black">
                      <a:alpha val="50000"/>
                    </a:prstClr>
                  </a:innerShdw>
                </a:effectLst>
              </a:tblPr>
              <a:tblGrid>
                <a:gridCol w="1203166"/>
                <a:gridCol w="3083114"/>
              </a:tblGrid>
              <a:tr h="160836">
                <a:tc>
                  <a:txBody>
                    <a:bodyPr/>
                    <a:lstStyle/>
                    <a:p>
                      <a:r>
                        <a:rPr lang="es-CO" sz="1400" dirty="0">
                          <a:latin typeface="arial"/>
                        </a:rPr>
                        <a:t> </a:t>
                      </a: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dirty="0" smtClean="0">
                          <a:latin typeface="arial"/>
                        </a:rPr>
                        <a:t>Marco</a:t>
                      </a:r>
                      <a:r>
                        <a:rPr lang="es-CO" sz="1400" baseline="0" dirty="0" smtClean="0">
                          <a:latin typeface="arial"/>
                        </a:rPr>
                        <a:t> Normativo</a:t>
                      </a:r>
                      <a:endParaRPr lang="es-CO" sz="1400" dirty="0">
                        <a:latin typeface="arial"/>
                      </a:endParaRP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81">
                <a:tc>
                  <a:txBody>
                    <a:bodyPr/>
                    <a:lstStyle/>
                    <a:p>
                      <a:r>
                        <a:rPr lang="es-CO" sz="1400" dirty="0">
                          <a:latin typeface="arial"/>
                        </a:rPr>
                        <a:t>Capítulo 1</a:t>
                      </a: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kern="1200" baseline="0" dirty="0" smtClean="0">
                          <a:solidFill>
                            <a:schemeClr val="tx1"/>
                          </a:solidFill>
                          <a:latin typeface="+mn-lt"/>
                          <a:ea typeface="+mn-ea"/>
                          <a:cs typeface="+mn-cs"/>
                        </a:rPr>
                        <a:t>Microempresas 	</a:t>
                      </a:r>
                      <a:endParaRPr lang="es-CO" sz="1400" kern="1200" baseline="0" dirty="0" smtClean="0">
                        <a:solidFill>
                          <a:schemeClr val="tx1"/>
                        </a:solidFill>
                        <a:latin typeface="+mn-lt"/>
                        <a:ea typeface="+mn-ea"/>
                        <a:cs typeface="+mn-cs"/>
                      </a:endParaRP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81">
                <a:tc>
                  <a:txBody>
                    <a:bodyPr/>
                    <a:lstStyle/>
                    <a:p>
                      <a:r>
                        <a:rPr lang="es-CO" sz="1400">
                          <a:latin typeface="arial"/>
                        </a:rPr>
                        <a:t>Capítulo 2</a:t>
                      </a: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kern="1200" baseline="0" dirty="0" smtClean="0">
                          <a:solidFill>
                            <a:schemeClr val="tx1"/>
                          </a:solidFill>
                          <a:latin typeface="+mn-lt"/>
                          <a:ea typeface="+mn-ea"/>
                          <a:cs typeface="+mn-cs"/>
                        </a:rPr>
                        <a:t>Conceptos y principios generales</a:t>
                      </a:r>
                      <a:endParaRPr lang="es-CO" sz="1400" dirty="0">
                        <a:latin typeface="arial"/>
                      </a:endParaRP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81">
                <a:tc>
                  <a:txBody>
                    <a:bodyPr/>
                    <a:lstStyle/>
                    <a:p>
                      <a:r>
                        <a:rPr lang="es-CO" sz="1400">
                          <a:latin typeface="arial"/>
                        </a:rPr>
                        <a:t>Capítulo 3</a:t>
                      </a: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kern="1200" baseline="0" dirty="0" smtClean="0">
                          <a:solidFill>
                            <a:schemeClr val="tx1"/>
                          </a:solidFill>
                          <a:latin typeface="+mn-lt"/>
                          <a:ea typeface="+mn-ea"/>
                          <a:cs typeface="+mn-cs"/>
                        </a:rPr>
                        <a:t>Presentación de estados financieros </a:t>
                      </a:r>
                      <a:endParaRPr lang="es-CO" sz="1400" dirty="0">
                        <a:latin typeface="arial"/>
                      </a:endParaRP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81">
                <a:tc>
                  <a:txBody>
                    <a:bodyPr/>
                    <a:lstStyle/>
                    <a:p>
                      <a:r>
                        <a:rPr lang="es-CO" sz="1400" dirty="0">
                          <a:latin typeface="arial"/>
                        </a:rPr>
                        <a:t>Capítulo 4</a:t>
                      </a: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kern="1200" baseline="0" dirty="0" smtClean="0">
                          <a:solidFill>
                            <a:schemeClr val="tx1"/>
                          </a:solidFill>
                          <a:latin typeface="+mn-lt"/>
                          <a:ea typeface="+mn-ea"/>
                          <a:cs typeface="+mn-cs"/>
                        </a:rPr>
                        <a:t>Estado de situación' financiera </a:t>
                      </a:r>
                      <a:endParaRPr lang="es-CO" sz="1400" dirty="0">
                        <a:latin typeface="arial"/>
                      </a:endParaRP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81">
                <a:tc>
                  <a:txBody>
                    <a:bodyPr/>
                    <a:lstStyle/>
                    <a:p>
                      <a:r>
                        <a:rPr lang="es-CO" sz="1400">
                          <a:latin typeface="arial"/>
                        </a:rPr>
                        <a:t>Capítulo 5</a:t>
                      </a: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kern="1200" baseline="0" dirty="0" smtClean="0">
                          <a:solidFill>
                            <a:schemeClr val="tx1"/>
                          </a:solidFill>
                          <a:latin typeface="+mn-lt"/>
                          <a:ea typeface="+mn-ea"/>
                          <a:cs typeface="+mn-cs"/>
                        </a:rPr>
                        <a:t>Estado de resultados </a:t>
                      </a:r>
                      <a:endParaRPr lang="es-CO" sz="1400" dirty="0">
                        <a:latin typeface="arial"/>
                      </a:endParaRP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81">
                <a:tc>
                  <a:txBody>
                    <a:bodyPr/>
                    <a:lstStyle/>
                    <a:p>
                      <a:r>
                        <a:rPr lang="es-CO" sz="1400" dirty="0">
                          <a:latin typeface="arial"/>
                        </a:rPr>
                        <a:t>Capítulo 6</a:t>
                      </a: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kern="1200" baseline="0" dirty="0" smtClean="0">
                          <a:solidFill>
                            <a:schemeClr val="tx1"/>
                          </a:solidFill>
                          <a:latin typeface="+mn-lt"/>
                          <a:ea typeface="+mn-ea"/>
                          <a:cs typeface="+mn-cs"/>
                        </a:rPr>
                        <a:t>Inversiones </a:t>
                      </a:r>
                      <a:endParaRPr lang="es-CO" sz="1400" dirty="0">
                        <a:latin typeface="arial"/>
                      </a:endParaRP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81">
                <a:tc>
                  <a:txBody>
                    <a:bodyPr/>
                    <a:lstStyle/>
                    <a:p>
                      <a:r>
                        <a:rPr lang="es-CO" sz="1400">
                          <a:latin typeface="arial"/>
                        </a:rPr>
                        <a:t>Capítulo 7</a:t>
                      </a: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kern="1200" baseline="0" dirty="0" smtClean="0">
                          <a:solidFill>
                            <a:schemeClr val="tx1"/>
                          </a:solidFill>
                          <a:latin typeface="+mn-lt"/>
                          <a:ea typeface="+mn-ea"/>
                          <a:cs typeface="+mn-cs"/>
                        </a:rPr>
                        <a:t>Cuentas por cobrar </a:t>
                      </a:r>
                      <a:endParaRPr lang="es-CO" sz="1400" dirty="0">
                        <a:latin typeface="arial"/>
                      </a:endParaRP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81">
                <a:tc>
                  <a:txBody>
                    <a:bodyPr/>
                    <a:lstStyle/>
                    <a:p>
                      <a:r>
                        <a:rPr lang="es-CO" sz="1400" dirty="0">
                          <a:latin typeface="arial"/>
                        </a:rPr>
                        <a:t>Capítulo 8</a:t>
                      </a: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kern="1200" baseline="0" dirty="0" smtClean="0">
                          <a:solidFill>
                            <a:schemeClr val="tx1"/>
                          </a:solidFill>
                          <a:latin typeface="+mn-lt"/>
                          <a:ea typeface="+mn-ea"/>
                          <a:cs typeface="+mn-cs"/>
                        </a:rPr>
                        <a:t>Inventarios</a:t>
                      </a:r>
                      <a:endParaRPr lang="es-CO" sz="1400" dirty="0">
                        <a:latin typeface="arial"/>
                      </a:endParaRP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81">
                <a:tc>
                  <a:txBody>
                    <a:bodyPr/>
                    <a:lstStyle/>
                    <a:p>
                      <a:r>
                        <a:rPr lang="es-CO" sz="1400">
                          <a:latin typeface="arial"/>
                        </a:rPr>
                        <a:t>Capítulo 9</a:t>
                      </a: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kern="1200" baseline="0" dirty="0" smtClean="0">
                          <a:solidFill>
                            <a:schemeClr val="tx1"/>
                          </a:solidFill>
                          <a:latin typeface="+mn-lt"/>
                          <a:ea typeface="+mn-ea"/>
                          <a:cs typeface="+mn-cs"/>
                        </a:rPr>
                        <a:t>Propiedades, planta y equipo </a:t>
                      </a:r>
                      <a:endParaRPr lang="es-CO" sz="1400" dirty="0">
                        <a:latin typeface="arial"/>
                      </a:endParaRP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81">
                <a:tc>
                  <a:txBody>
                    <a:bodyPr/>
                    <a:lstStyle/>
                    <a:p>
                      <a:r>
                        <a:rPr lang="es-CO" sz="1400">
                          <a:latin typeface="arial"/>
                        </a:rPr>
                        <a:t>Capítulo 10</a:t>
                      </a: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kern="1200" baseline="0" dirty="0" smtClean="0">
                          <a:solidFill>
                            <a:schemeClr val="tx1"/>
                          </a:solidFill>
                          <a:latin typeface="+mn-lt"/>
                          <a:ea typeface="+mn-ea"/>
                          <a:cs typeface="+mn-cs"/>
                        </a:rPr>
                        <a:t>Obligaciones financieras y cuentas por pagar </a:t>
                      </a:r>
                      <a:endParaRPr lang="es-CO" sz="1400" dirty="0">
                        <a:latin typeface="arial"/>
                      </a:endParaRP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81">
                <a:tc>
                  <a:txBody>
                    <a:bodyPr/>
                    <a:lstStyle/>
                    <a:p>
                      <a:r>
                        <a:rPr lang="es-CO" sz="1400">
                          <a:latin typeface="arial"/>
                        </a:rPr>
                        <a:t>Capítulo 11</a:t>
                      </a: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kern="1200" baseline="0" dirty="0" smtClean="0">
                          <a:solidFill>
                            <a:schemeClr val="tx1"/>
                          </a:solidFill>
                          <a:latin typeface="+mn-lt"/>
                          <a:ea typeface="+mn-ea"/>
                          <a:cs typeface="+mn-cs"/>
                        </a:rPr>
                        <a:t>Obligaciones laborales </a:t>
                      </a:r>
                      <a:endParaRPr lang="es-CO" sz="1400" dirty="0">
                        <a:latin typeface="arial"/>
                      </a:endParaRP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81">
                <a:tc>
                  <a:txBody>
                    <a:bodyPr/>
                    <a:lstStyle/>
                    <a:p>
                      <a:r>
                        <a:rPr lang="es-CO" sz="1400" dirty="0">
                          <a:latin typeface="arial"/>
                        </a:rPr>
                        <a:t>Capítulo 12</a:t>
                      </a: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kern="1200" baseline="0" dirty="0" smtClean="0">
                          <a:solidFill>
                            <a:schemeClr val="tx1"/>
                          </a:solidFill>
                          <a:latin typeface="+mn-lt"/>
                          <a:ea typeface="+mn-ea"/>
                          <a:cs typeface="+mn-cs"/>
                        </a:rPr>
                        <a:t>Ingresos</a:t>
                      </a:r>
                      <a:endParaRPr lang="es-CO" sz="1400" dirty="0">
                        <a:latin typeface="arial"/>
                      </a:endParaRP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81">
                <a:tc>
                  <a:txBody>
                    <a:bodyPr/>
                    <a:lstStyle/>
                    <a:p>
                      <a:r>
                        <a:rPr lang="es-CO" sz="1400">
                          <a:latin typeface="arial"/>
                        </a:rPr>
                        <a:t>Capítulo 13</a:t>
                      </a: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kern="1200" baseline="0" dirty="0" smtClean="0">
                          <a:solidFill>
                            <a:schemeClr val="tx1"/>
                          </a:solidFill>
                          <a:latin typeface="+mn-lt"/>
                          <a:ea typeface="+mn-ea"/>
                          <a:cs typeface="+mn-cs"/>
                        </a:rPr>
                        <a:t>Arrendamientos </a:t>
                      </a:r>
                      <a:endParaRPr lang="es-CO" sz="1400" dirty="0">
                        <a:latin typeface="arial"/>
                      </a:endParaRP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181">
                <a:tc>
                  <a:txBody>
                    <a:bodyPr/>
                    <a:lstStyle/>
                    <a:p>
                      <a:r>
                        <a:rPr lang="es-CO" sz="1400" dirty="0">
                          <a:latin typeface="arial"/>
                        </a:rPr>
                        <a:t>Capítulo 14</a:t>
                      </a: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kern="1200" baseline="0" dirty="0" smtClean="0">
                          <a:solidFill>
                            <a:schemeClr val="tx1"/>
                          </a:solidFill>
                          <a:latin typeface="+mn-lt"/>
                          <a:ea typeface="+mn-ea"/>
                          <a:cs typeface="+mn-cs"/>
                        </a:rPr>
                        <a:t>Entes económicos en etapa de formalización 	</a:t>
                      </a:r>
                      <a:endParaRPr lang="es-CO" sz="1400" kern="1200" baseline="0" dirty="0" smtClean="0">
                        <a:solidFill>
                          <a:schemeClr val="tx1"/>
                        </a:solidFill>
                        <a:latin typeface="+mn-lt"/>
                        <a:ea typeface="+mn-ea"/>
                        <a:cs typeface="+mn-cs"/>
                      </a:endParaRPr>
                    </a:p>
                  </a:txBody>
                  <a:tcPr marL="22223" marR="222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671">
                <a:tc>
                  <a:txBody>
                    <a:bodyPr/>
                    <a:lstStyle/>
                    <a:p>
                      <a:pPr marL="0" algn="l" defTabSz="914400" rtl="0" eaLnBrk="1" latinLnBrk="0" hangingPunct="1"/>
                      <a:r>
                        <a:rPr lang="es-CO" sz="1400" kern="1200" dirty="0" smtClean="0">
                          <a:solidFill>
                            <a:schemeClr val="tx1"/>
                          </a:solidFill>
                          <a:latin typeface="arial"/>
                          <a:ea typeface="+mn-ea"/>
                          <a:cs typeface="+mn-cs"/>
                        </a:rPr>
                        <a:t>Capítulo </a:t>
                      </a:r>
                      <a:r>
                        <a:rPr lang="es-CO" sz="1400" kern="1200" dirty="0">
                          <a:solidFill>
                            <a:schemeClr val="tx1"/>
                          </a:solidFill>
                          <a:latin typeface="arial"/>
                          <a:ea typeface="+mn-ea"/>
                          <a:cs typeface="+mn-cs"/>
                        </a:rPr>
                        <a:t>15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s-CO" sz="1400" kern="1200" baseline="0" dirty="0" smtClean="0">
                          <a:solidFill>
                            <a:schemeClr val="tx1"/>
                          </a:solidFill>
                          <a:latin typeface="+mn-lt"/>
                          <a:ea typeface="+mn-ea"/>
                          <a:cs typeface="+mn-cs"/>
                        </a:rPr>
                        <a:t>Aplicación por primera vez de la norma de información financiera para las microempresas </a:t>
                      </a:r>
                      <a:endParaRPr lang="es-CO" sz="1400" kern="1200" baseline="0" dirty="0">
                        <a:solidFill>
                          <a:schemeClr val="tx1"/>
                        </a:solidFill>
                        <a:latin typeface="+mn-lt"/>
                        <a:ea typeface="+mn-ea"/>
                        <a:cs typeface="+mn-cs"/>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1713" name="Rectangle 1"/>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1" u="none" strike="noStrike" cap="none" normalizeH="0" baseline="0" smtClean="0">
                <a:ln>
                  <a:noFill/>
                </a:ln>
                <a:solidFill>
                  <a:srgbClr val="222222"/>
                </a:solidFill>
                <a:effectLst/>
                <a:latin typeface="Arial" pitchFamily="34" charset="0"/>
                <a:cs typeface="Arial" pitchFamily="34" charset="0"/>
              </a:rPr>
              <a:t> </a:t>
            </a:r>
            <a:endParaRPr kumimoji="0" lang="es-CO" sz="900" b="0" i="0" u="none" strike="noStrike" cap="none" normalizeH="0" baseline="0" smtClean="0">
              <a:ln>
                <a:noFill/>
              </a:ln>
              <a:solidFill>
                <a:srgbClr val="22222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sz="900" b="0" i="0" u="none" strike="noStrike" cap="none" normalizeH="0" baseline="0" smtClean="0">
                <a:ln>
                  <a:noFill/>
                </a:ln>
                <a:solidFill>
                  <a:srgbClr val="222222"/>
                </a:solidFill>
                <a:effectLst/>
                <a:latin typeface="Arial" pitchFamily="34" charset="0"/>
                <a:cs typeface="Arial" pitchFamily="34" charset="0"/>
              </a:rPr>
              <a:t>...</a:t>
            </a:r>
            <a:r>
              <a:rPr kumimoji="0" lang="es-CO" sz="900" b="0" i="0" u="none" strike="noStrike" cap="none" normalizeH="0" baseline="0" smtClean="0">
                <a:ln>
                  <a:noFill/>
                </a:ln>
                <a:solidFill>
                  <a:schemeClr val="tx1"/>
                </a:solidFill>
                <a:effectLst/>
                <a:latin typeface="Arial" pitchFamily="34" charset="0"/>
                <a:cs typeface="Arial" pitchFamily="34" charset="0"/>
              </a:rPr>
              <a:t> </a:t>
            </a:r>
            <a:endParaRPr kumimoji="0" lang="es-CO"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Rectángulo"/>
          <p:cNvSpPr/>
          <p:nvPr/>
        </p:nvSpPr>
        <p:spPr>
          <a:xfrm>
            <a:off x="214282" y="691202"/>
            <a:ext cx="3929090" cy="523220"/>
          </a:xfrm>
          <a:prstGeom prst="rect">
            <a:avLst/>
          </a:prstGeom>
        </p:spPr>
        <p:txBody>
          <a:bodyPr wrap="square">
            <a:spAutoFit/>
          </a:bodyPr>
          <a:lstStyle/>
          <a:p>
            <a:r>
              <a:rPr lang="es-CO" sz="2800" dirty="0" smtClean="0"/>
              <a:t>Disposición </a:t>
            </a:r>
            <a:r>
              <a:rPr lang="es-CO" sz="2800" dirty="0" smtClean="0"/>
              <a:t>General </a:t>
            </a:r>
            <a:endParaRPr lang="es-CO"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500034" y="1500174"/>
            <a:ext cx="8215370" cy="221457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Marcador de contenido"/>
          <p:cNvSpPr>
            <a:spLocks noGrp="1"/>
          </p:cNvSpPr>
          <p:nvPr>
            <p:ph idx="1"/>
          </p:nvPr>
        </p:nvSpPr>
        <p:spPr>
          <a:xfrm>
            <a:off x="500034" y="1571612"/>
            <a:ext cx="8229600" cy="2114552"/>
          </a:xfrm>
        </p:spPr>
        <p:txBody>
          <a:bodyPr/>
          <a:lstStyle/>
          <a:p>
            <a:pPr algn="ctr">
              <a:buNone/>
            </a:pPr>
            <a:r>
              <a:rPr lang="es-CO" sz="6000" i="1" dirty="0" smtClean="0">
                <a:effectLst>
                  <a:outerShdw blurRad="38100" dist="38100" dir="2700000" algn="tl">
                    <a:srgbClr val="000000">
                      <a:alpha val="43137"/>
                    </a:srgbClr>
                  </a:outerShdw>
                </a:effectLst>
              </a:rPr>
              <a:t>GRACIAS POR SU ATENCION</a:t>
            </a:r>
            <a:endParaRPr lang="es-CO" sz="6000" i="1" dirty="0">
              <a:effectLst>
                <a:outerShdw blurRad="38100" dist="38100" dir="2700000" algn="tl">
                  <a:srgbClr val="000000">
                    <a:alpha val="43137"/>
                  </a:srgbClr>
                </a:outerShdw>
              </a:effectLst>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43042" y="3929066"/>
            <a:ext cx="6429420" cy="138909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2400" dirty="0" smtClean="0">
                <a:hlinkClick r:id="rId2"/>
              </a:rPr>
              <a:t>http://ctcp.gov.co/sites/default/files/BASES%20DE%20CONCLUSIONES%20MICROEMPRESAS_0.pdf</a:t>
            </a:r>
            <a:endParaRPr lang="es-CO" sz="2400" dirty="0"/>
          </a:p>
        </p:txBody>
      </p:sp>
      <p:sp>
        <p:nvSpPr>
          <p:cNvPr id="4" name="3 Marcador de contenido"/>
          <p:cNvSpPr>
            <a:spLocks noGrp="1"/>
          </p:cNvSpPr>
          <p:nvPr>
            <p:ph idx="1"/>
          </p:nvPr>
        </p:nvSpPr>
        <p:spPr/>
        <p:txBody>
          <a:bodyPr/>
          <a:lstStyle/>
          <a:p>
            <a:pPr>
              <a:buNone/>
            </a:pPr>
            <a:r>
              <a:rPr lang="es-CO" sz="2400" dirty="0" smtClean="0"/>
              <a:t>En razón a lo anterior, el CTCP considera que no es necesario tener en cuenta la totalidad de los parámetros citados en el articulo 2°, dado que dentro de la literalidad del articulo se encuentra la conjunción disyuntiva “o”, definida de la siguiente forma49: “</a:t>
            </a:r>
            <a:r>
              <a:rPr lang="es-CO" sz="2400" i="1" dirty="0" smtClean="0"/>
              <a:t>Denota diferencia, separación o alternativa entre dos o más personas, cosas o ideas.” . Obrando en consecuencia, el CTCP decidió ser coherente con la legislación vigente y tomar como parámetros los mismos utilizados en la Ley 590 de julio de 2000, Ley 905 de 2004, Ley 1151 de 2007, Decreto 1878 de 2008, Ley 1429 de 2010 y Ley 1450 de 2011. </a:t>
            </a:r>
            <a:endParaRPr lang="es-CO"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642910" y="1643050"/>
            <a:ext cx="7786742" cy="4500594"/>
          </a:xfrm>
        </p:spPr>
        <p:txBody>
          <a:bodyPr/>
          <a:lstStyle/>
          <a:p>
            <a:pPr algn="just">
              <a:buNone/>
            </a:pPr>
            <a:r>
              <a:rPr lang="es-CO" sz="2800" dirty="0" smtClean="0"/>
              <a:t>DIAN </a:t>
            </a:r>
            <a:r>
              <a:rPr lang="es-CO" sz="2800" dirty="0" smtClean="0"/>
              <a:t>fijó el monto de la Unidad de Valor Tributario (UVT) para el año 2013 en veintiséis mil ochocientos cuarenta y un pesos, $26.841</a:t>
            </a:r>
            <a:r>
              <a:rPr lang="es-CO" sz="2800" dirty="0" smtClean="0"/>
              <a:t>.</a:t>
            </a:r>
          </a:p>
          <a:p>
            <a:pPr algn="just">
              <a:buNone/>
            </a:pPr>
            <a:endParaRPr lang="es-CO" sz="2800" dirty="0" smtClean="0"/>
          </a:p>
          <a:p>
            <a:pPr algn="just">
              <a:buNone/>
            </a:pPr>
            <a:r>
              <a:rPr lang="es-CO" sz="2800" dirty="0" smtClean="0"/>
              <a:t>S</a:t>
            </a:r>
            <a:r>
              <a:rPr lang="es-CO" sz="2800" dirty="0" smtClean="0"/>
              <a:t>alario </a:t>
            </a:r>
            <a:r>
              <a:rPr lang="es-CO" sz="2800" dirty="0" smtClean="0"/>
              <a:t>mínimo 2013 = </a:t>
            </a:r>
            <a:r>
              <a:rPr lang="es-CO" sz="2800" dirty="0" smtClean="0"/>
              <a:t>589.500</a:t>
            </a:r>
            <a:endParaRPr lang="es-CO"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785786" y="4429132"/>
            <a:ext cx="3786214" cy="35719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redondeado"/>
          <p:cNvSpPr/>
          <p:nvPr/>
        </p:nvSpPr>
        <p:spPr>
          <a:xfrm>
            <a:off x="500034" y="1571612"/>
            <a:ext cx="4143404" cy="42862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Marcador de contenido"/>
          <p:cNvSpPr>
            <a:spLocks noGrp="1"/>
          </p:cNvSpPr>
          <p:nvPr>
            <p:ph idx="1"/>
          </p:nvPr>
        </p:nvSpPr>
        <p:spPr>
          <a:xfrm>
            <a:off x="428596" y="1571612"/>
            <a:ext cx="8229600" cy="4525963"/>
          </a:xfrm>
        </p:spPr>
        <p:txBody>
          <a:bodyPr/>
          <a:lstStyle/>
          <a:p>
            <a:pPr algn="just">
              <a:buNone/>
            </a:pPr>
            <a:r>
              <a:rPr lang="es-CO" sz="2600" dirty="0" smtClean="0"/>
              <a:t>Artículo </a:t>
            </a:r>
            <a:r>
              <a:rPr lang="es-CO" sz="2600" dirty="0" smtClean="0"/>
              <a:t>2° de la Ley </a:t>
            </a:r>
            <a:r>
              <a:rPr lang="es-CO" sz="2600" dirty="0" smtClean="0"/>
              <a:t>1314, </a:t>
            </a:r>
            <a:r>
              <a:rPr lang="es-CO" sz="2600" dirty="0" smtClean="0"/>
              <a:t>al definir el ámbito de su aplicación estableció: </a:t>
            </a:r>
            <a:r>
              <a:rPr lang="es-CO" sz="2600" i="1" dirty="0" smtClean="0"/>
              <a:t>"En desarrollo de esta Ley y en atención al </a:t>
            </a:r>
            <a:r>
              <a:rPr lang="es-CO" sz="2600" i="1" dirty="0" smtClean="0">
                <a:effectLst>
                  <a:outerShdw blurRad="38100" dist="38100" dir="2700000" algn="tl">
                    <a:srgbClr val="000000">
                      <a:alpha val="43137"/>
                    </a:srgbClr>
                  </a:outerShdw>
                </a:effectLst>
              </a:rPr>
              <a:t>volumen de sus activos</a:t>
            </a:r>
            <a:r>
              <a:rPr lang="es-CO" sz="2600" i="1" dirty="0" smtClean="0"/>
              <a:t>, </a:t>
            </a:r>
            <a:r>
              <a:rPr lang="es-CO" sz="2600" i="1" dirty="0" smtClean="0">
                <a:effectLst>
                  <a:outerShdw blurRad="38100" dist="38100" dir="2700000" algn="tl">
                    <a:srgbClr val="000000">
                      <a:alpha val="43137"/>
                    </a:srgbClr>
                  </a:outerShdw>
                </a:effectLst>
              </a:rPr>
              <a:t>de sus ingresos, al número de sus empleados, a su forma de organización jurídica o de sus circunstancias socio-económicas</a:t>
            </a:r>
            <a:r>
              <a:rPr lang="es-CO" sz="2600" i="1" dirty="0" smtClean="0"/>
              <a:t>, el Gobierno autorizará de manera general que ciertos obligados lleven contabilidad simplificada, emitan estados financieros y revelaciones abreviados o que estos sean objeto de aseguramiento de información de nivel moderado".</a:t>
            </a:r>
            <a:endParaRPr lang="es-CO" sz="2600" dirty="0"/>
          </a:p>
        </p:txBody>
      </p:sp>
      <p:sp>
        <p:nvSpPr>
          <p:cNvPr id="6" name="1 Título"/>
          <p:cNvSpPr>
            <a:spLocks noGrp="1"/>
          </p:cNvSpPr>
          <p:nvPr>
            <p:ph type="title"/>
          </p:nvPr>
        </p:nvSpPr>
        <p:spPr/>
        <p:txBody>
          <a:bodyPr/>
          <a:lstStyle/>
          <a:p>
            <a:r>
              <a:rPr lang="es-CO" dirty="0" smtClean="0"/>
              <a:t>ANTECEDENTES</a:t>
            </a:r>
            <a:endParaRPr lang="es-CO" dirty="0"/>
          </a:p>
        </p:txBody>
      </p:sp>
      <p:pic>
        <p:nvPicPr>
          <p:cNvPr id="8" name="7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642910" y="5715016"/>
            <a:ext cx="5857916" cy="57150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Marcador de contenido"/>
          <p:cNvSpPr>
            <a:spLocks noGrp="1"/>
          </p:cNvSpPr>
          <p:nvPr>
            <p:ph idx="1"/>
          </p:nvPr>
        </p:nvSpPr>
        <p:spPr/>
        <p:txBody>
          <a:bodyPr/>
          <a:lstStyle/>
          <a:p>
            <a:pPr algn="just">
              <a:buNone/>
            </a:pPr>
            <a:r>
              <a:rPr lang="es-CO" sz="3000" dirty="0" smtClean="0"/>
              <a:t>Que </a:t>
            </a:r>
            <a:r>
              <a:rPr lang="es-CO" sz="3000" dirty="0" smtClean="0"/>
              <a:t>adicionalmente, el artículo 2° dispuso: </a:t>
            </a:r>
            <a:r>
              <a:rPr lang="es-CO" sz="3000" i="1" dirty="0" smtClean="0"/>
              <a:t>"En desarrollo de programas de formalización empresarial o por razones de política de desarrollo empresarial, el Gobierno </a:t>
            </a:r>
            <a:r>
              <a:rPr lang="es-CO" sz="3000" dirty="0" smtClean="0">
                <a:effectLst>
                  <a:outerShdw blurRad="38100" dist="38100" dir="2700000" algn="tl">
                    <a:srgbClr val="000000">
                      <a:alpha val="43137"/>
                    </a:srgbClr>
                  </a:outerShdw>
                </a:effectLst>
              </a:rPr>
              <a:t>establecerá normas de contabilidad y de información financiera para las microempresas</a:t>
            </a:r>
            <a:r>
              <a:rPr lang="es-CO" sz="3000" i="1" dirty="0" smtClean="0"/>
              <a:t>, sean personas jurídicas o naturales, que cumplan los requisitos establecidos en los numerales del artículo 499 del Estatuto Tributario" (ET).</a:t>
            </a:r>
            <a:endParaRPr lang="es-CO" sz="3000" dirty="0"/>
          </a:p>
        </p:txBody>
      </p:sp>
      <p:sp>
        <p:nvSpPr>
          <p:cNvPr id="6" name="1 Título"/>
          <p:cNvSpPr>
            <a:spLocks noGrp="1"/>
          </p:cNvSpPr>
          <p:nvPr>
            <p:ph type="title"/>
          </p:nvPr>
        </p:nvSpPr>
        <p:spPr/>
        <p:txBody>
          <a:bodyPr/>
          <a:lstStyle/>
          <a:p>
            <a:r>
              <a:rPr lang="es-CO" dirty="0" smtClean="0"/>
              <a:t>ANTECEDENTES</a:t>
            </a:r>
            <a:endParaRPr lang="es-CO" dirty="0"/>
          </a:p>
        </p:txBody>
      </p:sp>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571613"/>
            <a:ext cx="8072494" cy="4714908"/>
          </a:xfrm>
        </p:spPr>
        <p:txBody>
          <a:bodyPr/>
          <a:lstStyle/>
          <a:p>
            <a:pPr algn="just">
              <a:buNone/>
            </a:pPr>
            <a:r>
              <a:rPr lang="es-CO" sz="3600" dirty="0" smtClean="0"/>
              <a:t>La norma también </a:t>
            </a:r>
            <a:r>
              <a:rPr lang="es-CO" sz="3600" dirty="0" smtClean="0"/>
              <a:t>aplicará a las microempresas que se encuentran en el </a:t>
            </a:r>
            <a:r>
              <a:rPr lang="es-CO" sz="3600" b="1" u="sng" dirty="0" smtClean="0">
                <a:effectLst>
                  <a:outerShdw blurRad="38100" dist="38100" dir="2700000" algn="tl">
                    <a:srgbClr val="000000">
                      <a:alpha val="43137"/>
                    </a:srgbClr>
                  </a:outerShdw>
                </a:effectLst>
              </a:rPr>
              <a:t>proceso de formalización de que trata la Ley 1429 de 2010 </a:t>
            </a:r>
            <a:r>
              <a:rPr lang="es-CO" sz="3600" dirty="0" smtClean="0"/>
              <a:t>y pertenezcan al </a:t>
            </a:r>
            <a:r>
              <a:rPr lang="es-CO" sz="3600" b="1" i="1" u="sng" dirty="0" smtClean="0">
                <a:effectLst>
                  <a:outerShdw blurRad="38100" dist="38100" dir="2700000" algn="tl">
                    <a:srgbClr val="000000">
                      <a:alpha val="43137"/>
                    </a:srgbClr>
                  </a:outerShdw>
                </a:effectLst>
              </a:rPr>
              <a:t>régimen simplificado</a:t>
            </a:r>
            <a:r>
              <a:rPr lang="es-CO" sz="3600" dirty="0" smtClean="0"/>
              <a:t>, según lo dispuesto en el Art. 499 ET. </a:t>
            </a:r>
            <a:endParaRPr lang="es-CO" sz="3600" dirty="0"/>
          </a:p>
        </p:txBody>
      </p:sp>
      <p:sp>
        <p:nvSpPr>
          <p:cNvPr id="4" name="1 Título"/>
          <p:cNvSpPr>
            <a:spLocks noGrp="1"/>
          </p:cNvSpPr>
          <p:nvPr>
            <p:ph type="title"/>
          </p:nvPr>
        </p:nvSpPr>
        <p:spPr>
          <a:xfrm>
            <a:off x="628680" y="428612"/>
            <a:ext cx="8229600" cy="1143000"/>
          </a:xfrm>
        </p:spPr>
        <p:txBody>
          <a:bodyPr/>
          <a:lstStyle/>
          <a:p>
            <a:r>
              <a:rPr lang="es-CO" sz="3200" dirty="0" smtClean="0"/>
              <a:t/>
            </a:r>
            <a:br>
              <a:rPr lang="es-CO" sz="3200" dirty="0" smtClean="0"/>
            </a:br>
            <a:endParaRPr lang="es-CO" sz="3200" dirty="0"/>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
        <p:nvSpPr>
          <p:cNvPr id="6" name="1 Título"/>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4400" b="0" i="0" u="none" strike="noStrike" kern="0" cap="none" spc="0" normalizeH="0" baseline="0" noProof="0" smtClean="0">
                <a:ln>
                  <a:noFill/>
                </a:ln>
                <a:solidFill>
                  <a:schemeClr val="tx2"/>
                </a:solidFill>
                <a:effectLst/>
                <a:uLnTx/>
                <a:uFillTx/>
                <a:latin typeface="+mj-lt"/>
                <a:ea typeface="+mj-ea"/>
                <a:cs typeface="+mj-cs"/>
              </a:rPr>
              <a:t>ANTECEDENTES</a:t>
            </a:r>
            <a:endParaRPr kumimoji="0" lang="es-CO"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5857884" y="3214686"/>
            <a:ext cx="2786082" cy="35719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Rectángulo redondeado"/>
          <p:cNvSpPr/>
          <p:nvPr/>
        </p:nvSpPr>
        <p:spPr>
          <a:xfrm>
            <a:off x="857224" y="3643314"/>
            <a:ext cx="5357850" cy="42862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4 Rectángulo redondeado"/>
          <p:cNvSpPr/>
          <p:nvPr/>
        </p:nvSpPr>
        <p:spPr>
          <a:xfrm>
            <a:off x="500034" y="1428736"/>
            <a:ext cx="4143404" cy="35719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Marcador de contenido"/>
          <p:cNvSpPr>
            <a:spLocks noGrp="1"/>
          </p:cNvSpPr>
          <p:nvPr>
            <p:ph idx="1"/>
          </p:nvPr>
        </p:nvSpPr>
        <p:spPr>
          <a:xfrm>
            <a:off x="428596" y="1357298"/>
            <a:ext cx="8301038" cy="4740277"/>
          </a:xfrm>
        </p:spPr>
        <p:txBody>
          <a:bodyPr/>
          <a:lstStyle/>
          <a:p>
            <a:pPr algn="just">
              <a:buNone/>
            </a:pPr>
            <a:r>
              <a:rPr lang="es-CO" sz="2800" b="1" dirty="0" smtClean="0"/>
              <a:t>Diciembre 22 de </a:t>
            </a:r>
            <a:r>
              <a:rPr lang="es-CO" sz="2800" b="1" dirty="0" smtClean="0"/>
              <a:t>2011</a:t>
            </a:r>
            <a:r>
              <a:rPr lang="es-CO" sz="2800" dirty="0" smtClean="0"/>
              <a:t>, el CTCP publicó p</a:t>
            </a:r>
            <a:r>
              <a:rPr lang="es-CO" sz="2800" dirty="0" smtClean="0"/>
              <a:t>ara </a:t>
            </a:r>
            <a:r>
              <a:rPr lang="es-CO" sz="2800" dirty="0" smtClean="0"/>
              <a:t>comentarios un proyecto de norma de información financiera para las microempresas. El objetivo del proyecto fue proponer ante el público interesado una </a:t>
            </a:r>
            <a:r>
              <a:rPr lang="es-CO" b="1" dirty="0" smtClean="0"/>
              <a:t>norma de contabilidad simplificada</a:t>
            </a:r>
            <a:r>
              <a:rPr lang="es-CO" sz="2800" dirty="0" smtClean="0"/>
              <a:t>, que fuera adecuada a las </a:t>
            </a:r>
            <a:r>
              <a:rPr lang="es-CO" sz="2800" dirty="0" smtClean="0"/>
              <a:t>necesidades </a:t>
            </a:r>
            <a:r>
              <a:rPr lang="es-CO" sz="2800" dirty="0" smtClean="0"/>
              <a:t>de las entidades clasificadas en el grupo 3 de acuerdo con el documento del Direccionamiento Estratégico. Los comentarios se recibieron hasta el 31 de marzo de 2012.</a:t>
            </a:r>
            <a:endParaRPr lang="es-CO" sz="2800" dirty="0"/>
          </a:p>
        </p:txBody>
      </p:sp>
      <p:sp>
        <p:nvSpPr>
          <p:cNvPr id="4" name="1 Título"/>
          <p:cNvSpPr>
            <a:spLocks noGrp="1"/>
          </p:cNvSpPr>
          <p:nvPr>
            <p:ph type="title"/>
          </p:nvPr>
        </p:nvSpPr>
        <p:spPr/>
        <p:txBody>
          <a:bodyPr/>
          <a:lstStyle/>
          <a:p>
            <a:r>
              <a:rPr lang="es-CO" dirty="0" smtClean="0"/>
              <a:t>ANTECEDENTES</a:t>
            </a:r>
            <a:endParaRPr lang="es-CO" dirty="0"/>
          </a:p>
        </p:txBody>
      </p:sp>
      <p:pic>
        <p:nvPicPr>
          <p:cNvPr id="8" name="7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571472" y="3071810"/>
            <a:ext cx="8072494" cy="50006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redondeado"/>
          <p:cNvSpPr/>
          <p:nvPr/>
        </p:nvSpPr>
        <p:spPr>
          <a:xfrm>
            <a:off x="571472" y="3571876"/>
            <a:ext cx="3214710" cy="42862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redondeado"/>
          <p:cNvSpPr/>
          <p:nvPr/>
        </p:nvSpPr>
        <p:spPr>
          <a:xfrm>
            <a:off x="357158" y="1571612"/>
            <a:ext cx="4500594" cy="428628"/>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Título"/>
          <p:cNvSpPr>
            <a:spLocks noGrp="1"/>
          </p:cNvSpPr>
          <p:nvPr>
            <p:ph type="title"/>
          </p:nvPr>
        </p:nvSpPr>
        <p:spPr>
          <a:xfrm>
            <a:off x="457200" y="71414"/>
            <a:ext cx="8229600" cy="1143000"/>
          </a:xfrm>
        </p:spPr>
        <p:txBody>
          <a:bodyPr/>
          <a:lstStyle/>
          <a:p>
            <a:r>
              <a:rPr lang="es-CO" dirty="0" smtClean="0"/>
              <a:t>ANTECEDENTES</a:t>
            </a:r>
            <a:endParaRPr lang="es-CO" dirty="0"/>
          </a:p>
        </p:txBody>
      </p:sp>
      <p:sp>
        <p:nvSpPr>
          <p:cNvPr id="3" name="2 Marcador de contenido"/>
          <p:cNvSpPr>
            <a:spLocks noGrp="1"/>
          </p:cNvSpPr>
          <p:nvPr>
            <p:ph idx="1"/>
          </p:nvPr>
        </p:nvSpPr>
        <p:spPr>
          <a:xfrm>
            <a:off x="314324" y="1500174"/>
            <a:ext cx="8401080" cy="1500198"/>
          </a:xfrm>
        </p:spPr>
        <p:txBody>
          <a:bodyPr/>
          <a:lstStyle/>
          <a:p>
            <a:pPr algn="just">
              <a:buNone/>
            </a:pPr>
            <a:r>
              <a:rPr lang="es-CO" dirty="0" smtClean="0"/>
              <a:t>Septiembre 28 de </a:t>
            </a:r>
            <a:r>
              <a:rPr lang="es-CO" dirty="0" smtClean="0"/>
              <a:t>2012, el Consejo Técnico de la Contaduría Pública CTCP publicó las bases de conclusiones del documento "</a:t>
            </a:r>
            <a:r>
              <a:rPr lang="es-CO" i="1" u="sng" dirty="0" smtClean="0">
                <a:effectLst>
                  <a:outerShdw blurRad="38100" dist="38100" dir="2700000" algn="tl">
                    <a:srgbClr val="000000">
                      <a:alpha val="43137"/>
                    </a:srgbClr>
                  </a:outerShdw>
                </a:effectLst>
              </a:rPr>
              <a:t>Norma de Información Financiera para las </a:t>
            </a:r>
            <a:r>
              <a:rPr lang="es-CO" i="1" u="sng" dirty="0" smtClean="0">
                <a:effectLst>
                  <a:outerShdw blurRad="38100" dist="38100" dir="2700000" algn="tl">
                    <a:srgbClr val="000000">
                      <a:alpha val="43137"/>
                    </a:srgbClr>
                  </a:outerShdw>
                </a:effectLst>
              </a:rPr>
              <a:t>Microempresas</a:t>
            </a:r>
            <a:r>
              <a:rPr lang="es-CO" dirty="0" smtClean="0"/>
              <a:t>", </a:t>
            </a:r>
            <a:r>
              <a:rPr lang="es-CO" dirty="0" smtClean="0"/>
              <a:t>producto del análisis de los comentarios recibidos sobre el documento en mención e indicó los fundamentos que guiaron la elaboración de dicho documento.</a:t>
            </a:r>
            <a:endParaRPr lang="es-CO" dirty="0"/>
          </a:p>
        </p:txBody>
      </p:sp>
      <p:pic>
        <p:nvPicPr>
          <p:cNvPr id="8" name="7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buNone/>
            </a:pPr>
            <a:r>
              <a:rPr lang="es-CO" dirty="0" smtClean="0"/>
              <a:t>Se hace referencia al Estatuto Tributario únicamente con el fin de establecer unas características comunes para un grupo de usuarios, pero </a:t>
            </a:r>
            <a:r>
              <a:rPr lang="es-CO" i="1" dirty="0" smtClean="0">
                <a:effectLst>
                  <a:outerShdw blurRad="38100" dist="38100" dir="2700000" algn="tl">
                    <a:srgbClr val="000000">
                      <a:alpha val="43137"/>
                    </a:srgbClr>
                  </a:outerShdw>
                </a:effectLst>
              </a:rPr>
              <a:t>observando en todo momento la independencia y autonomía de las normas tributarias frente a las de contabilidad y de información fina</a:t>
            </a:r>
            <a:r>
              <a:rPr lang="es-CO" dirty="0" smtClean="0"/>
              <a:t>nciera, según lo dispuesto en el artículo 4° de la Ley 1314 de 2009.</a:t>
            </a:r>
            <a:endParaRPr lang="es-CO" dirty="0"/>
          </a:p>
        </p:txBody>
      </p:sp>
      <p:sp>
        <p:nvSpPr>
          <p:cNvPr id="4" name="1 Título"/>
          <p:cNvSpPr>
            <a:spLocks noGrp="1"/>
          </p:cNvSpPr>
          <p:nvPr>
            <p:ph type="title"/>
          </p:nvPr>
        </p:nvSpPr>
        <p:spPr>
          <a:xfrm>
            <a:off x="557242" y="428612"/>
            <a:ext cx="8229600" cy="1143000"/>
          </a:xfrm>
        </p:spPr>
        <p:txBody>
          <a:bodyPr/>
          <a:lstStyle/>
          <a:p>
            <a:r>
              <a:rPr lang="es-CO" sz="3200" dirty="0" smtClean="0"/>
              <a:t/>
            </a:r>
            <a:br>
              <a:rPr lang="es-CO" sz="3200" dirty="0" smtClean="0"/>
            </a:br>
            <a:endParaRPr lang="es-CO" sz="3200" dirty="0"/>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
        <p:nvSpPr>
          <p:cNvPr id="6" name="1 Título"/>
          <p:cNvSpPr txBox="1">
            <a:spLocks/>
          </p:cNvSpPr>
          <p:nvPr/>
        </p:nvSpPr>
        <p:spPr bwMode="auto">
          <a:xfrm>
            <a:off x="571472" y="21429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4400" b="0" i="0" u="none" strike="noStrike" kern="0" cap="none" spc="0" normalizeH="0" baseline="0" noProof="0" smtClean="0">
                <a:ln>
                  <a:noFill/>
                </a:ln>
                <a:solidFill>
                  <a:schemeClr val="tx2"/>
                </a:solidFill>
                <a:effectLst/>
                <a:uLnTx/>
                <a:uFillTx/>
                <a:latin typeface="+mj-lt"/>
                <a:ea typeface="+mj-ea"/>
                <a:cs typeface="+mj-cs"/>
              </a:rPr>
              <a:t>ANTECEDENTES</a:t>
            </a:r>
            <a:endParaRPr kumimoji="0" lang="es-CO" sz="44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571472" y="257174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3200" b="0" i="0" u="none" strike="noStrike" kern="0" cap="none" spc="0" normalizeH="0" baseline="0" noProof="0" dirty="0" smtClean="0">
                <a:ln>
                  <a:noFill/>
                </a:ln>
                <a:solidFill>
                  <a:schemeClr val="tx2"/>
                </a:solidFill>
                <a:effectLst/>
                <a:uLnTx/>
                <a:uFillTx/>
                <a:latin typeface="+mj-lt"/>
                <a:ea typeface="+mj-ea"/>
                <a:cs typeface="+mj-cs"/>
              </a:rPr>
              <a:t>DECRETO NÚMERO  2706 DE  27 DE DICIEMBRE DE 2012</a:t>
            </a:r>
            <a:br>
              <a:rPr kumimoji="0" lang="es-CO" sz="3200" b="0" i="0" u="none" strike="noStrike" kern="0" cap="none" spc="0" normalizeH="0" baseline="0" noProof="0" dirty="0" smtClean="0">
                <a:ln>
                  <a:noFill/>
                </a:ln>
                <a:solidFill>
                  <a:schemeClr val="tx2"/>
                </a:solidFill>
                <a:effectLst/>
                <a:uLnTx/>
                <a:uFillTx/>
                <a:latin typeface="+mj-lt"/>
                <a:ea typeface="+mj-ea"/>
                <a:cs typeface="+mj-cs"/>
              </a:rPr>
            </a:br>
            <a:endParaRPr kumimoji="0" lang="es-CO" sz="3200" b="0" i="0" u="none" strike="noStrike" kern="0" cap="none" spc="0" normalizeH="0" baseline="0" noProof="0" dirty="0">
              <a:ln>
                <a:noFill/>
              </a:ln>
              <a:solidFill>
                <a:schemeClr val="tx2"/>
              </a:solidFill>
              <a:effectLst/>
              <a:uLnTx/>
              <a:uFillTx/>
              <a:latin typeface="+mj-lt"/>
              <a:ea typeface="+mj-ea"/>
              <a:cs typeface="+mj-cs"/>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9444" y="6000768"/>
            <a:ext cx="2314556" cy="50006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ullet text">
  <a:themeElements>
    <a:clrScheme name="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Bullet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Line 2 divider">
  <a:themeElements>
    <a:clrScheme name="Line 2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2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Line 2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Line 3 divider">
  <a:themeElements>
    <a:clrScheme name="Line 3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3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Line 3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Yellow fill divider">
  <a:themeElements>
    <a:clrScheme name="Yellow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Yellow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Yellow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Javeriana">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ullet text">
  <a:themeElements>
    <a:clrScheme name="1_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1_Bullet 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Bullet tex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xt slide no bullets">
  <a:themeElements>
    <a:clrScheme name="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Text slide no bulle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ext slide no bullets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ixed text slide">
  <a:themeElements>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Mixed tex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Mixed tex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rey fill divider">
  <a:themeElements>
    <a:clrScheme name="Grey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Grey fill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Grey fill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Key statement slide">
  <a:themeElements>
    <a:clrScheme name="Key statemen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Key statement slide">
      <a:majorFont>
        <a:latin typeface="Arial"/>
        <a:ea typeface=""/>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Key statement slide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icture divider">
  <a:themeElements>
    <a:clrScheme name="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Picture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olor picture divider">
  <a:themeElements>
    <a:clrScheme name="Color 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Color picture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olor picture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Line 1 divider">
  <a:themeElements>
    <a:clrScheme name="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Line 1 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Line 1 divider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EY Template Presentación (Recomendado para impresión)</Template>
  <TotalTime>7314</TotalTime>
  <Words>1325</Words>
  <Application>Microsoft Office PowerPoint</Application>
  <PresentationFormat>Presentación en pantalla (4:3)</PresentationFormat>
  <Paragraphs>125</Paragraphs>
  <Slides>25</Slides>
  <Notes>1</Notes>
  <HiddenSlides>0</HiddenSlides>
  <MMClips>0</MMClips>
  <ScaleCrop>false</ScaleCrop>
  <HeadingPairs>
    <vt:vector size="6" baseType="variant">
      <vt:variant>
        <vt:lpstr>Tema</vt:lpstr>
      </vt:variant>
      <vt:variant>
        <vt:i4>13</vt:i4>
      </vt:variant>
      <vt:variant>
        <vt:lpstr>Servidores OLE incrustados</vt:lpstr>
      </vt:variant>
      <vt:variant>
        <vt:i4>1</vt:i4>
      </vt:variant>
      <vt:variant>
        <vt:lpstr>Títulos de diapositiva</vt:lpstr>
      </vt:variant>
      <vt:variant>
        <vt:i4>25</vt:i4>
      </vt:variant>
    </vt:vector>
  </HeadingPairs>
  <TitlesOfParts>
    <vt:vector size="39" baseType="lpstr">
      <vt:lpstr>Bullet text</vt:lpstr>
      <vt:lpstr>1_Bullet text</vt:lpstr>
      <vt:lpstr>Text slide no bullets</vt:lpstr>
      <vt:lpstr>Mixed text slide</vt:lpstr>
      <vt:lpstr>Grey fill divider</vt:lpstr>
      <vt:lpstr>Key statement slide</vt:lpstr>
      <vt:lpstr>Picture divider</vt:lpstr>
      <vt:lpstr>Color picture divider</vt:lpstr>
      <vt:lpstr>Line 1 divider</vt:lpstr>
      <vt:lpstr>Line 2 divider</vt:lpstr>
      <vt:lpstr>Line 3 divider</vt:lpstr>
      <vt:lpstr>Yellow fill divider</vt:lpstr>
      <vt:lpstr>Javeriana</vt:lpstr>
      <vt:lpstr>CorelDRAW</vt:lpstr>
      <vt:lpstr>MICROEMPRESAS</vt:lpstr>
      <vt:lpstr>MINISTERIO DE COMERCIO, INDUSTRIA Y TURISMO   DECRETO NÚMERO  2706 DE   27 DE DICIEMBRE DE 2012  Por el cual se reglamenta la Ley 1314 de 2009 sobre el marco técnico normativo de información financiera para las microempresas</vt:lpstr>
      <vt:lpstr>ANTECEDENTES</vt:lpstr>
      <vt:lpstr>ANTECEDENTES</vt:lpstr>
      <vt:lpstr> </vt:lpstr>
      <vt:lpstr>ANTECEDENTES</vt:lpstr>
      <vt:lpstr>ANTECEDENTES</vt:lpstr>
      <vt:lpstr> </vt:lpstr>
      <vt:lpstr>Diapositiva 9</vt:lpstr>
      <vt:lpstr>DECRETO NÚMERO  2706 DE  27 DE DICIEMBRE DE 2012 </vt:lpstr>
      <vt:lpstr>MARCO LEGAL  </vt:lpstr>
      <vt:lpstr>ORGANIZACIÓN DE LA NORMA DE INFORMACION FINANCIERA PARA LAS MICROEMPRESAS  </vt:lpstr>
      <vt:lpstr>Diapositiva 13</vt:lpstr>
      <vt:lpstr> MICROEMPRESAS </vt:lpstr>
      <vt:lpstr>Diapositiva 15</vt:lpstr>
      <vt:lpstr> MICROEMPRESAS </vt:lpstr>
      <vt:lpstr> MICROEMPRESAS </vt:lpstr>
      <vt:lpstr> MICROEMPRESAS </vt:lpstr>
      <vt:lpstr> MICROEMPRESAS </vt:lpstr>
      <vt:lpstr> MICROEMPRESAS </vt:lpstr>
      <vt:lpstr> MICROEMPRESAS </vt:lpstr>
      <vt:lpstr>En el evento de presentarse alguna duda en cuanto al reconocimiento de los hechos económicos, en todos los casos se deberán tener en cuenta los Conceptos y Principios Generales establecidos en el capítulo 2 de la presente norma. </vt:lpstr>
      <vt:lpstr>Diapositiva 23</vt:lpstr>
      <vt:lpstr>http://ctcp.gov.co/sites/default/files/BASES%20DE%20CONCLUSIONES%20MICROEMPRESAS_0.pdf</vt:lpstr>
      <vt:lpstr>Diapositiva 25</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IAS 36 - Pruebas de Deterioro</dc:title>
  <dc:creator>rodrigo.vera.dinamar</dc:creator>
  <cp:lastModifiedBy>USUARIO</cp:lastModifiedBy>
  <cp:revision>323</cp:revision>
  <dcterms:created xsi:type="dcterms:W3CDTF">2009-02-11T18:13:17Z</dcterms:created>
  <dcterms:modified xsi:type="dcterms:W3CDTF">2013-06-04T01:27:52Z</dcterms:modified>
</cp:coreProperties>
</file>