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22" r:id="rId2"/>
    <p:sldId id="323" r:id="rId3"/>
    <p:sldId id="324" r:id="rId4"/>
    <p:sldId id="325" r:id="rId5"/>
    <p:sldId id="326" r:id="rId6"/>
    <p:sldId id="327" r:id="rId7"/>
    <p:sldId id="328" r:id="rId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79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w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5125" y="323850"/>
            <a:ext cx="955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fld id="{977E6557-4B9E-45E7-B3A9-2BA2DD21D5E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pic>
        <p:nvPicPr>
          <p:cNvPr id="10243" name="Picture 8" descr="PUJ horizontal negr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150" y="250825"/>
            <a:ext cx="15843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125538" y="8532813"/>
            <a:ext cx="46085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s-ES" sz="800" b="1" dirty="0">
                <a:solidFill>
                  <a:srgbClr val="3333FF"/>
                </a:solidFill>
                <a:latin typeface="Times New Roman" pitchFamily="18" charset="0"/>
              </a:rPr>
              <a:t>Facultad de Ciencias Económicas y Administrativas –- Programa de Educación Continua </a:t>
            </a:r>
          </a:p>
          <a:p>
            <a:pPr algn="ctr">
              <a:defRPr/>
            </a:pPr>
            <a:r>
              <a:rPr lang="es-CO" sz="800" dirty="0">
                <a:solidFill>
                  <a:srgbClr val="3333FF"/>
                </a:solidFill>
                <a:latin typeface="Times New Roman" pitchFamily="18" charset="0"/>
              </a:rPr>
              <a:t>Derechos Reservados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®</a:t>
            </a:r>
            <a:endParaRPr lang="es-E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561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66A0D-CD73-42F3-87EB-0EB4797936ED}" type="datetimeFigureOut">
              <a:rPr lang="es-ES" smtClean="0"/>
              <a:pPr/>
              <a:t>17/06/2013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57489-9E20-4B0C-8899-A4A9248446D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2298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O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18" Type="http://schemas.openxmlformats.org/officeDocument/2006/relationships/oleObject" Target="../embeddings/oleObject3.bin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5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.bin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Text Box 10"/>
          <p:cNvSpPr txBox="1">
            <a:spLocks noChangeArrowheads="1"/>
          </p:cNvSpPr>
          <p:nvPr userDrawn="1"/>
        </p:nvSpPr>
        <p:spPr bwMode="auto">
          <a:xfrm>
            <a:off x="36512" y="6453336"/>
            <a:ext cx="91440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1200" i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Diplomado Normas internacionales de información financiera</a:t>
            </a:r>
            <a:r>
              <a:rPr lang="es-ES" sz="1700" i="1" dirty="0" smtClean="0">
                <a:solidFill>
                  <a:schemeClr val="accent2"/>
                </a:solidFill>
              </a:rPr>
              <a:t>/  </a:t>
            </a:r>
            <a:r>
              <a:rPr lang="es-ES" sz="1200" i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Módulo IAS 32, IAS 39, IFRS 7, IFRS 9/  Martha Liliana Arias Bello</a:t>
            </a:r>
            <a:endParaRPr lang="es-ES" sz="1200" i="1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3203575" y="777875"/>
          <a:ext cx="5243513" cy="49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CorelDRAW" r:id="rId14" imgW="6193080" imgH="57240" progId="">
                  <p:embed/>
                </p:oleObj>
              </mc:Choice>
              <mc:Fallback>
                <p:oleObj name="CorelDRAW" r:id="rId14" imgW="6193080" imgH="5724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777875"/>
                        <a:ext cx="5243513" cy="49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2"/>
          <p:cNvGraphicFramePr>
            <a:graphicFrameLocks noChangeAspect="1"/>
          </p:cNvGraphicFramePr>
          <p:nvPr/>
        </p:nvGraphicFramePr>
        <p:xfrm>
          <a:off x="4643438" y="850900"/>
          <a:ext cx="3789362" cy="5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CorelDRAW" r:id="rId16" imgW="4477512" imgH="67056" progId="">
                  <p:embed/>
                </p:oleObj>
              </mc:Choice>
              <mc:Fallback>
                <p:oleObj name="CorelDRAW" r:id="rId16" imgW="4477512" imgH="67056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850900"/>
                        <a:ext cx="3789362" cy="5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13"/>
          <p:cNvGraphicFramePr>
            <a:graphicFrameLocks noChangeAspect="1"/>
          </p:cNvGraphicFramePr>
          <p:nvPr/>
        </p:nvGraphicFramePr>
        <p:xfrm>
          <a:off x="250825" y="6454775"/>
          <a:ext cx="8424863" cy="6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CorelDRAW" r:id="rId18" imgW="8150400" imgH="67680" progId="">
                  <p:embed/>
                </p:oleObj>
              </mc:Choice>
              <mc:Fallback>
                <p:oleObj name="CorelDRAW" r:id="rId18" imgW="8150400" imgH="6768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6454775"/>
                        <a:ext cx="8424863" cy="6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1" name="Picture 14" descr="LOOOOO"/>
          <p:cNvPicPr>
            <a:picLocks noChangeAspect="1" noChangeArrowheads="1"/>
          </p:cNvPicPr>
          <p:nvPr userDrawn="1"/>
        </p:nvPicPr>
        <p:blipFill>
          <a:blip r:embed="rId20" cstate="print">
            <a:lum bright="-6000" contrast="-36000"/>
          </a:blip>
          <a:srcRect/>
          <a:stretch>
            <a:fillRect/>
          </a:stretch>
        </p:blipFill>
        <p:spPr bwMode="auto">
          <a:xfrm>
            <a:off x="250825" y="346075"/>
            <a:ext cx="16764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15"/>
          <p:cNvPicPr>
            <a:picLocks noChangeAspect="1" noChangeArrowheads="1"/>
          </p:cNvPicPr>
          <p:nvPr userDrawn="1"/>
        </p:nvPicPr>
        <p:blipFill>
          <a:blip r:embed="rId21" cstate="print">
            <a:lum bright="70000" contrast="-70000"/>
            <a:grayscl/>
          </a:blip>
          <a:srcRect/>
          <a:stretch>
            <a:fillRect/>
          </a:stretch>
        </p:blipFill>
        <p:spPr bwMode="auto">
          <a:xfrm>
            <a:off x="5978525" y="1889125"/>
            <a:ext cx="3057525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O" sz="2400" b="1" dirty="0"/>
              <a:t>CAPITULO 10 </a:t>
            </a:r>
          </a:p>
          <a:p>
            <a:r>
              <a:rPr lang="es-CO" sz="2400" b="1" dirty="0"/>
              <a:t>OBLIGACIONES FINANCIERAS Y CUENTAS POR PAGAR</a:t>
            </a:r>
          </a:p>
          <a:p>
            <a:endParaRPr lang="es-CO" dirty="0"/>
          </a:p>
          <a:p>
            <a:r>
              <a:rPr lang="es-CO" sz="2625" i="1" dirty="0"/>
              <a:t>Martha Liliana Arias Bello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310" y="1726574"/>
            <a:ext cx="7137691" cy="1449628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-36512" y="6525344"/>
            <a:ext cx="9144000" cy="43204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1025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133872"/>
            <a:ext cx="8229600" cy="1143000"/>
          </a:xfrm>
        </p:spPr>
        <p:txBody>
          <a:bodyPr/>
          <a:lstStyle/>
          <a:p>
            <a:r>
              <a:rPr lang="es-CO" b="1" dirty="0" smtClean="0"/>
              <a:t>DEFINICIÓN - RECONOCIMIENTO</a:t>
            </a:r>
            <a:endParaRPr lang="es-CO" b="1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960557"/>
              </p:ext>
            </p:extLst>
          </p:nvPr>
        </p:nvGraphicFramePr>
        <p:xfrm>
          <a:off x="827584" y="1968052"/>
          <a:ext cx="7582437" cy="3584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7479"/>
                <a:gridCol w="2527479"/>
                <a:gridCol w="2527479"/>
              </a:tblGrid>
              <a:tr h="315368">
                <a:tc>
                  <a:txBody>
                    <a:bodyPr/>
                    <a:lstStyle/>
                    <a:p>
                      <a:pPr algn="ctr"/>
                      <a:r>
                        <a:rPr lang="es-CO" sz="1500" dirty="0" smtClean="0">
                          <a:solidFill>
                            <a:schemeClr val="tx1"/>
                          </a:solidFill>
                        </a:rPr>
                        <a:t>DECRETO</a:t>
                      </a:r>
                      <a:r>
                        <a:rPr lang="es-CO" sz="1500" baseline="0" dirty="0" smtClean="0">
                          <a:solidFill>
                            <a:schemeClr val="tx1"/>
                          </a:solidFill>
                        </a:rPr>
                        <a:t> 2706 DE 2012</a:t>
                      </a:r>
                      <a:endParaRPr lang="es-CO" sz="15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500" dirty="0" smtClean="0">
                          <a:solidFill>
                            <a:schemeClr val="tx1"/>
                          </a:solidFill>
                        </a:rPr>
                        <a:t>DECRETO</a:t>
                      </a:r>
                      <a:r>
                        <a:rPr lang="es-CO" sz="1500" baseline="0" dirty="0" smtClean="0">
                          <a:solidFill>
                            <a:schemeClr val="tx1"/>
                          </a:solidFill>
                        </a:rPr>
                        <a:t> 2649 DE 1993</a:t>
                      </a:r>
                      <a:endParaRPr lang="es-CO" sz="15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500" dirty="0" smtClean="0">
                          <a:solidFill>
                            <a:schemeClr val="tx1"/>
                          </a:solidFill>
                        </a:rPr>
                        <a:t>NIIF PYMES</a:t>
                      </a:r>
                      <a:endParaRPr lang="es-CO" sz="15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32689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 dirty="0" smtClean="0"/>
                        <a:t>Un pasivo financiero (cuentas por pagar comerciales, documentos por pagar y préstamos por pagar), es una obligación· contractual para entregar dinero u otros activos financieros a terceros (otra entidad o persona natural). </a:t>
                      </a:r>
                    </a:p>
                    <a:p>
                      <a:endParaRPr lang="es-CO" sz="15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CO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Art. 74. Obligaciones financieras. Las obligaciones financieras corresponden a las cantidades de efectivo recibidas a título de mutuo . </a:t>
                      </a:r>
                    </a:p>
                    <a:p>
                      <a:endParaRPr lang="es-CO" sz="15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CO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Art. 75. Las Cuentas y documentos por pagar representan las obligaciones a cargo del ente económico originadas en bienes o en servicios recibidos. </a:t>
                      </a:r>
                      <a:endParaRPr lang="es-CO" sz="15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CO" sz="1500" dirty="0" smtClean="0"/>
                        <a:t>SECCION.  22,</a:t>
                      </a:r>
                      <a:r>
                        <a:rPr lang="es-CO" sz="1500" baseline="0" dirty="0" smtClean="0"/>
                        <a:t> clasificación de un instrumento financiero como pasivo o como patrimonio.</a:t>
                      </a:r>
                    </a:p>
                    <a:p>
                      <a:endParaRPr lang="es-CO" sz="1500" dirty="0" smtClean="0"/>
                    </a:p>
                    <a:p>
                      <a:r>
                        <a:rPr lang="es-CO" sz="1500" dirty="0" smtClean="0"/>
                        <a:t>SECCIÓN. 11, las</a:t>
                      </a:r>
                      <a:r>
                        <a:rPr lang="es-CO" sz="1500" baseline="0" dirty="0" smtClean="0"/>
                        <a:t> cuentas por pagar y las obligaciones financieras se circunscriben al concepto de pasivo financiero.</a:t>
                      </a:r>
                      <a:endParaRPr lang="es-CO" sz="15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-36512" y="6525344"/>
            <a:ext cx="9144000" cy="43204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2553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061864"/>
            <a:ext cx="8229600" cy="1143000"/>
          </a:xfrm>
        </p:spPr>
        <p:txBody>
          <a:bodyPr/>
          <a:lstStyle/>
          <a:p>
            <a:r>
              <a:rPr lang="es-CO" b="1" dirty="0" smtClean="0"/>
              <a:t>MEDICIÓN</a:t>
            </a:r>
            <a:endParaRPr lang="es-CO" b="1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151218"/>
              </p:ext>
            </p:extLst>
          </p:nvPr>
        </p:nvGraphicFramePr>
        <p:xfrm>
          <a:off x="826783" y="1968052"/>
          <a:ext cx="7849673" cy="3636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9907"/>
                <a:gridCol w="2419899"/>
                <a:gridCol w="3159867"/>
              </a:tblGrid>
              <a:tr h="525780">
                <a:tc>
                  <a:txBody>
                    <a:bodyPr/>
                    <a:lstStyle/>
                    <a:p>
                      <a:pPr algn="ctr"/>
                      <a:r>
                        <a:rPr lang="es-CO" sz="1500" dirty="0" smtClean="0">
                          <a:solidFill>
                            <a:schemeClr val="tx1"/>
                          </a:solidFill>
                        </a:rPr>
                        <a:t>DECRETO</a:t>
                      </a:r>
                      <a:r>
                        <a:rPr lang="es-CO" sz="1500" baseline="0" dirty="0" smtClean="0">
                          <a:solidFill>
                            <a:schemeClr val="tx1"/>
                          </a:solidFill>
                        </a:rPr>
                        <a:t> 2706 DE 2012</a:t>
                      </a:r>
                      <a:endParaRPr lang="es-CO" sz="15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500" dirty="0" smtClean="0">
                          <a:solidFill>
                            <a:schemeClr val="tx1"/>
                          </a:solidFill>
                        </a:rPr>
                        <a:t>DECRETO</a:t>
                      </a:r>
                      <a:r>
                        <a:rPr lang="es-CO" sz="1500" baseline="0" dirty="0" smtClean="0">
                          <a:solidFill>
                            <a:schemeClr val="tx1"/>
                          </a:solidFill>
                        </a:rPr>
                        <a:t> 2649 DE 1993</a:t>
                      </a:r>
                      <a:endParaRPr lang="es-CO" sz="15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500" dirty="0" smtClean="0">
                          <a:solidFill>
                            <a:schemeClr val="tx1"/>
                          </a:solidFill>
                        </a:rPr>
                        <a:t>NIIF PYMES</a:t>
                      </a:r>
                      <a:endParaRPr lang="es-CO" sz="15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3110483">
                <a:tc>
                  <a:txBody>
                    <a:bodyPr/>
                    <a:lstStyle/>
                    <a:p>
                      <a:pPr algn="just"/>
                      <a:r>
                        <a:rPr lang="es-CO" sz="1500" dirty="0" smtClean="0"/>
                        <a:t>Costo histórico. </a:t>
                      </a:r>
                    </a:p>
                    <a:p>
                      <a:pPr algn="just"/>
                      <a:endParaRPr lang="es-CO" sz="1500" dirty="0" smtClean="0"/>
                    </a:p>
                    <a:p>
                      <a:pPr algn="just"/>
                      <a:r>
                        <a:rPr lang="es-CO" sz="1500" dirty="0" smtClean="0"/>
                        <a:t>Causación de los intereses. </a:t>
                      </a:r>
                    </a:p>
                    <a:p>
                      <a:endParaRPr lang="es-CO" sz="15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CO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Costo histórico.</a:t>
                      </a:r>
                    </a:p>
                    <a:p>
                      <a:endParaRPr lang="es-CO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 dirty="0" smtClean="0"/>
                        <a:t>Causación de los intereses. </a:t>
                      </a:r>
                    </a:p>
                    <a:p>
                      <a:endParaRPr lang="es-CO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O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Precio de la transacción (incluyendo los costos de</a:t>
                      </a:r>
                    </a:p>
                    <a:p>
                      <a:pPr algn="just"/>
                      <a:r>
                        <a:rPr lang="es-CO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transacción).</a:t>
                      </a:r>
                    </a:p>
                    <a:p>
                      <a:pPr algn="just"/>
                      <a:r>
                        <a:rPr lang="es-CO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Plazo</a:t>
                      </a:r>
                      <a:r>
                        <a:rPr lang="es-CO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pago superior al normal </a:t>
                      </a:r>
                      <a:r>
                        <a:rPr lang="es-CO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 valor presente de los pagos futuros descontados a una tasa</a:t>
                      </a:r>
                    </a:p>
                    <a:p>
                      <a:pPr algn="just"/>
                      <a:r>
                        <a:rPr lang="es-CO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 interés de mercado para un instrumento de deuda similar.</a:t>
                      </a:r>
                    </a:p>
                    <a:p>
                      <a:pPr algn="just"/>
                      <a:endParaRPr lang="es-CO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la medición posterior el</a:t>
                      </a:r>
                      <a:r>
                        <a:rPr lang="es-CO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costo o el costo amortizado (tasa de interés efectiva).</a:t>
                      </a:r>
                      <a:endParaRPr lang="es-CO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-36512" y="6525344"/>
            <a:ext cx="9144000" cy="43204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2995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618991" y="980728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300" b="1" dirty="0"/>
              <a:t>BAJA EN CUENTAS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31389"/>
              </p:ext>
            </p:extLst>
          </p:nvPr>
        </p:nvGraphicFramePr>
        <p:xfrm>
          <a:off x="714776" y="2064646"/>
          <a:ext cx="7582437" cy="3794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7479"/>
                <a:gridCol w="2527479"/>
                <a:gridCol w="2527479"/>
              </a:tblGrid>
              <a:tr h="297180">
                <a:tc>
                  <a:txBody>
                    <a:bodyPr/>
                    <a:lstStyle/>
                    <a:p>
                      <a:pPr algn="ctr"/>
                      <a:r>
                        <a:rPr lang="es-CO" sz="1500" dirty="0" smtClean="0">
                          <a:solidFill>
                            <a:schemeClr val="tx1"/>
                          </a:solidFill>
                        </a:rPr>
                        <a:t>DECRETO</a:t>
                      </a:r>
                      <a:r>
                        <a:rPr lang="es-CO" sz="1500" baseline="0" dirty="0" smtClean="0">
                          <a:solidFill>
                            <a:schemeClr val="tx1"/>
                          </a:solidFill>
                        </a:rPr>
                        <a:t> 2706 DE 2012</a:t>
                      </a:r>
                      <a:endParaRPr lang="es-CO" sz="15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500" dirty="0" smtClean="0">
                          <a:solidFill>
                            <a:schemeClr val="tx1"/>
                          </a:solidFill>
                        </a:rPr>
                        <a:t>DECRETO</a:t>
                      </a:r>
                      <a:r>
                        <a:rPr lang="es-CO" sz="1500" baseline="0" dirty="0" smtClean="0">
                          <a:solidFill>
                            <a:schemeClr val="tx1"/>
                          </a:solidFill>
                        </a:rPr>
                        <a:t> 2649 DE 1993</a:t>
                      </a:r>
                      <a:endParaRPr lang="es-CO" sz="15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500" dirty="0" smtClean="0">
                          <a:solidFill>
                            <a:schemeClr val="tx1"/>
                          </a:solidFill>
                        </a:rPr>
                        <a:t>NIIF PYMES</a:t>
                      </a:r>
                      <a:endParaRPr lang="es-CO" sz="15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3497580">
                <a:tc>
                  <a:txBody>
                    <a:bodyPr/>
                    <a:lstStyle/>
                    <a:p>
                      <a:pPr algn="just"/>
                      <a:r>
                        <a:rPr lang="es-CO" sz="1500" dirty="0" smtClean="0"/>
                        <a:t>Cuando haya sido pagada o cancelada en su totalidad, o bien haya expirado.</a:t>
                      </a:r>
                      <a:r>
                        <a:rPr lang="es-CO" sz="500" dirty="0" smtClean="0"/>
                        <a:t>. . </a:t>
                      </a:r>
                    </a:p>
                    <a:p>
                      <a:pPr algn="just"/>
                      <a:endParaRPr lang="es-CO" sz="1500" dirty="0" smtClean="0"/>
                    </a:p>
                    <a:p>
                      <a:pPr algn="just"/>
                      <a:r>
                        <a:rPr lang="es-CO" sz="1500" dirty="0" smtClean="0"/>
                        <a:t>Cuando se realice una permuta entre un prestamista y un prestatario. </a:t>
                      </a:r>
                    </a:p>
                    <a:p>
                      <a:pPr algn="just"/>
                      <a:endParaRPr lang="es-CO" sz="1500" dirty="0" smtClean="0"/>
                    </a:p>
                    <a:p>
                      <a:pPr algn="just"/>
                      <a:r>
                        <a:rPr lang="es-CO" sz="1500" dirty="0" smtClean="0"/>
                        <a:t>Cuando se condone la obligación o cuenta por pagar;</a:t>
                      </a:r>
                    </a:p>
                    <a:p>
                      <a:pPr algn="just"/>
                      <a:r>
                        <a:rPr lang="es-CO" sz="1500" dirty="0" smtClean="0"/>
                        <a:t>Cuando se realice su castigo. </a:t>
                      </a:r>
                    </a:p>
                    <a:p>
                      <a:endParaRPr lang="es-CO" sz="15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s-CO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se hace referencia</a:t>
                      </a:r>
                      <a:endParaRPr lang="es-CO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O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Cuando se haya extinguido.</a:t>
                      </a:r>
                    </a:p>
                    <a:p>
                      <a:pPr algn="just"/>
                      <a:endParaRPr lang="es-CO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s-CO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Cuando se intercambie el  instrumento financiero en</a:t>
                      </a:r>
                    </a:p>
                    <a:p>
                      <a:pPr algn="just"/>
                      <a:r>
                        <a:rPr lang="es-CO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condiciones sustancialmente diferentes.</a:t>
                      </a:r>
                    </a:p>
                    <a:p>
                      <a:pPr algn="just"/>
                      <a:endParaRPr lang="es-CO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-36512" y="6525344"/>
            <a:ext cx="9144000" cy="43204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3429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618991" y="980728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300" b="1" dirty="0"/>
              <a:t>PRESENTACIÓN Y REVELACIONES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191992"/>
              </p:ext>
            </p:extLst>
          </p:nvPr>
        </p:nvGraphicFramePr>
        <p:xfrm>
          <a:off x="705117" y="2019015"/>
          <a:ext cx="7582437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7479"/>
                <a:gridCol w="2527479"/>
                <a:gridCol w="2527479"/>
              </a:tblGrid>
              <a:tr h="297180">
                <a:tc>
                  <a:txBody>
                    <a:bodyPr/>
                    <a:lstStyle/>
                    <a:p>
                      <a:pPr algn="ctr"/>
                      <a:r>
                        <a:rPr lang="es-CO" sz="1500" dirty="0" smtClean="0">
                          <a:solidFill>
                            <a:schemeClr val="tx1"/>
                          </a:solidFill>
                        </a:rPr>
                        <a:t>DECRETO</a:t>
                      </a:r>
                      <a:r>
                        <a:rPr lang="es-CO" sz="1500" baseline="0" dirty="0" smtClean="0">
                          <a:solidFill>
                            <a:schemeClr val="tx1"/>
                          </a:solidFill>
                        </a:rPr>
                        <a:t> 2706 DE 2012</a:t>
                      </a:r>
                      <a:endParaRPr lang="es-CO" sz="15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500" dirty="0" smtClean="0">
                          <a:solidFill>
                            <a:schemeClr val="tx1"/>
                          </a:solidFill>
                        </a:rPr>
                        <a:t>DECRETO</a:t>
                      </a:r>
                      <a:r>
                        <a:rPr lang="es-CO" sz="1500" baseline="0" dirty="0" smtClean="0">
                          <a:solidFill>
                            <a:schemeClr val="tx1"/>
                          </a:solidFill>
                        </a:rPr>
                        <a:t> 2649 DE 1993</a:t>
                      </a:r>
                      <a:endParaRPr lang="es-CO" sz="15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500" dirty="0" smtClean="0">
                          <a:solidFill>
                            <a:schemeClr val="tx1"/>
                          </a:solidFill>
                        </a:rPr>
                        <a:t>NIIF PYMES</a:t>
                      </a:r>
                      <a:endParaRPr lang="es-CO" sz="15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3268980">
                <a:tc>
                  <a:txBody>
                    <a:bodyPr/>
                    <a:lstStyle/>
                    <a:p>
                      <a:pPr algn="just"/>
                      <a:r>
                        <a:rPr lang="es-CO" sz="1500" b="0" i="0" u="none" strike="noStrike" baseline="0" dirty="0" smtClean="0">
                          <a:latin typeface="Arial" panose="020B0604020202020204" pitchFamily="34" charset="0"/>
                        </a:rPr>
                        <a:t>Una microempresa clasificará sus obligaciones financieras y cuentas por pagar, en corriente y no corriente. </a:t>
                      </a:r>
                      <a:endParaRPr lang="es-CO" sz="1500" dirty="0" smtClean="0"/>
                    </a:p>
                    <a:p>
                      <a:pPr algn="just"/>
                      <a:endParaRPr lang="es-CO" sz="1500" dirty="0" smtClean="0">
                        <a:latin typeface="Arial" panose="020B0604020202020204" pitchFamily="34" charset="0"/>
                      </a:endParaRPr>
                    </a:p>
                    <a:p>
                      <a:pPr algn="just"/>
                      <a:r>
                        <a:rPr lang="es-CO" sz="1500" dirty="0" smtClean="0">
                          <a:latin typeface="Arial" panose="020B0604020202020204" pitchFamily="34" charset="0"/>
                        </a:rPr>
                        <a:t>Una microempresa revelará: </a:t>
                      </a:r>
                    </a:p>
                    <a:p>
                      <a:pPr marL="0" indent="0" algn="just">
                        <a:buNone/>
                      </a:pPr>
                      <a:endParaRPr lang="es-CO" sz="1500" dirty="0" smtClean="0">
                        <a:latin typeface="Arial" panose="020B0604020202020204" pitchFamily="34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es-CO" sz="1500" dirty="0" smtClean="0">
                          <a:latin typeface="Arial" panose="020B0604020202020204" pitchFamily="34" charset="0"/>
                        </a:rPr>
                        <a:t>El valor en libros.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es-CO" sz="1500" dirty="0" smtClean="0">
                          <a:latin typeface="Arial" panose="020B0604020202020204" pitchFamily="34" charset="0"/>
                        </a:rPr>
                        <a:t> 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es-CO" sz="1500" dirty="0" smtClean="0">
                          <a:latin typeface="Arial" panose="020B0604020202020204" pitchFamily="34" charset="0"/>
                        </a:rPr>
                        <a:t>El valor de los intereses correspondientes al periodo pendientes de pago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O" sz="15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 deben registrar por separado las obligaciones de importancia, tales como las que existan a favor de proveedores, vinculados económicos, directores, propietarios del ente y otros acreedores.</a:t>
                      </a:r>
                    </a:p>
                    <a:p>
                      <a:pPr algn="just"/>
                      <a:endParaRPr lang="es-CO" sz="15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s-CO" sz="15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Presentación corriente y no corriente</a:t>
                      </a:r>
                      <a:endParaRPr lang="es-CO" sz="1500" b="0" i="0" u="none" strike="noStrike" kern="1200" baseline="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O" sz="15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El importe en libros de cada una de los pasivos financieros en la fecha sobre la que se</a:t>
                      </a:r>
                    </a:p>
                    <a:p>
                      <a:pPr algn="just"/>
                      <a:r>
                        <a:rPr lang="es-CO" sz="15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Informa.</a:t>
                      </a:r>
                    </a:p>
                    <a:p>
                      <a:pPr algn="just"/>
                      <a:endParaRPr lang="es-CO" sz="15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s-CO" sz="15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Una entidad revelará información que permita a los usuarios de sus estados</a:t>
                      </a:r>
                    </a:p>
                    <a:p>
                      <a:r>
                        <a:rPr lang="es-CO" sz="15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financieros evaluar la significatividad de los instrumentos financieros en su situación financiera y en su rendimiento</a:t>
                      </a:r>
                      <a:endParaRPr lang="es-CO" sz="1500" b="0" i="0" u="none" strike="noStrike" kern="1200" baseline="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-36512" y="6525344"/>
            <a:ext cx="9144000" cy="43204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0784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618991" y="1111777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300" b="1" dirty="0"/>
              <a:t>CONCLUSIONES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724435" y="2209529"/>
            <a:ext cx="7505165" cy="4408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 algn="just">
              <a:buFont typeface="+mj-lt"/>
              <a:buAutoNum type="arabicPeriod"/>
            </a:pPr>
            <a:r>
              <a:rPr lang="es-CO" sz="2550" dirty="0"/>
              <a:t>Criterios de presentación de los pasivos financieros.</a:t>
            </a:r>
          </a:p>
          <a:p>
            <a:pPr marL="257175" indent="-257175" algn="just">
              <a:buFont typeface="+mj-lt"/>
              <a:buAutoNum type="arabicPeriod"/>
            </a:pPr>
            <a:endParaRPr lang="es-CO" sz="2550" dirty="0"/>
          </a:p>
          <a:p>
            <a:pPr marL="257175" indent="-257175" algn="just">
              <a:buFont typeface="+mj-lt"/>
              <a:buAutoNum type="arabicPeriod"/>
            </a:pPr>
            <a:r>
              <a:rPr lang="es-CO" sz="2550" dirty="0"/>
              <a:t>No se incorporan componentes de financiación, prevalece en criterio del costo.</a:t>
            </a:r>
          </a:p>
          <a:p>
            <a:pPr marL="257175" indent="-257175" algn="just">
              <a:buFont typeface="+mj-lt"/>
              <a:buAutoNum type="arabicPeriod"/>
            </a:pPr>
            <a:endParaRPr lang="es-CO" sz="2550" dirty="0"/>
          </a:p>
          <a:p>
            <a:pPr marL="257175" indent="-257175" algn="just">
              <a:buFont typeface="+mj-lt"/>
              <a:buAutoNum type="arabicPeriod"/>
            </a:pPr>
            <a:r>
              <a:rPr lang="es-CO" sz="2550" dirty="0"/>
              <a:t>Requerimientos de revelación menos extensas.</a:t>
            </a:r>
          </a:p>
          <a:p>
            <a:pPr marL="257175" indent="-257175" algn="just">
              <a:buFont typeface="+mj-lt"/>
              <a:buAutoNum type="arabicPeriod"/>
            </a:pPr>
            <a:endParaRPr lang="es-CO" sz="2550" dirty="0"/>
          </a:p>
          <a:p>
            <a:pPr marL="257175" indent="-257175" algn="just">
              <a:buFont typeface="+mj-lt"/>
              <a:buAutoNum type="arabicPeriod"/>
            </a:pPr>
            <a:r>
              <a:rPr lang="es-CO" sz="2550" dirty="0" smtClean="0"/>
              <a:t> No se evidencian </a:t>
            </a:r>
            <a:r>
              <a:rPr lang="es-CO" sz="2550" smtClean="0"/>
              <a:t>impactos tributarios.</a:t>
            </a:r>
            <a:endParaRPr lang="es-CO" sz="2550" dirty="0"/>
          </a:p>
          <a:p>
            <a:pPr marL="257175" indent="-257175" algn="just">
              <a:buFont typeface="+mj-lt"/>
              <a:buAutoNum type="arabicPeriod"/>
            </a:pPr>
            <a:endParaRPr lang="es-CO" sz="2550" dirty="0"/>
          </a:p>
          <a:p>
            <a:pPr algn="just"/>
            <a:r>
              <a:rPr lang="es-CO" sz="2550" dirty="0"/>
              <a:t> 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-36512" y="6525344"/>
            <a:ext cx="9144000" cy="43204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0320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2399" y="2006690"/>
            <a:ext cx="7886700" cy="2060067"/>
          </a:xfrm>
        </p:spPr>
        <p:txBody>
          <a:bodyPr>
            <a:noAutofit/>
          </a:bodyPr>
          <a:lstStyle/>
          <a:p>
            <a:pPr algn="ctr"/>
            <a:r>
              <a:rPr lang="es-CO" sz="4500" dirty="0"/>
              <a:t>POR SU AMABLE ATENCIÓN MUCHAS GRACIAS…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-36512" y="6525344"/>
            <a:ext cx="9144000" cy="43204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0165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869</TotalTime>
  <Words>484</Words>
  <Application>Microsoft Office PowerPoint</Application>
  <PresentationFormat>Presentación en pantalla (4:3)</PresentationFormat>
  <Paragraphs>76</Paragraphs>
  <Slides>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9" baseType="lpstr">
      <vt:lpstr>Diseño predeterminado</vt:lpstr>
      <vt:lpstr>CorelDRAW</vt:lpstr>
      <vt:lpstr>Presentación de PowerPoint</vt:lpstr>
      <vt:lpstr>DEFINICIÓN - RECONOCIMIENTO</vt:lpstr>
      <vt:lpstr>MEDICIÓN</vt:lpstr>
      <vt:lpstr>Presentación de PowerPoint</vt:lpstr>
      <vt:lpstr>Presentación de PowerPoint</vt:lpstr>
      <vt:lpstr>Presentación de PowerPoint</vt:lpstr>
      <vt:lpstr>POR SU AMABLE ATENCIÓN MUCHAS GRACIAS…</vt:lpstr>
    </vt:vector>
  </TitlesOfParts>
  <Company>PUJ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Haga clic para cambiar</dc:title>
  <dc:creator>Javeriana</dc:creator>
  <cp:lastModifiedBy>Braulio Adriano Rodriguez Castro</cp:lastModifiedBy>
  <cp:revision>85</cp:revision>
  <dcterms:created xsi:type="dcterms:W3CDTF">2006-03-13T21:53:39Z</dcterms:created>
  <dcterms:modified xsi:type="dcterms:W3CDTF">2013-06-18T02:26:05Z</dcterms:modified>
</cp:coreProperties>
</file>