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311" r:id="rId3"/>
    <p:sldId id="302" r:id="rId4"/>
    <p:sldId id="304" r:id="rId5"/>
    <p:sldId id="305" r:id="rId6"/>
    <p:sldId id="306" r:id="rId7"/>
    <p:sldId id="307" r:id="rId8"/>
    <p:sldId id="303" r:id="rId9"/>
    <p:sldId id="308" r:id="rId10"/>
    <p:sldId id="309" r:id="rId11"/>
    <p:sldId id="310" r:id="rId12"/>
    <p:sldId id="299" r:id="rId13"/>
    <p:sldId id="264" r:id="rId14"/>
    <p:sldId id="257" r:id="rId15"/>
    <p:sldId id="296" r:id="rId16"/>
    <p:sldId id="297" r:id="rId17"/>
    <p:sldId id="295" r:id="rId18"/>
    <p:sldId id="298" r:id="rId19"/>
    <p:sldId id="300" r:id="rId20"/>
    <p:sldId id="301" r:id="rId21"/>
    <p:sldId id="293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 cstate="print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73CF-8910-423E-9890-FC81E25E5084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 cstate="print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 cstate="print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dirty="0" smtClean="0"/>
              <a:t>Arrastre la imagen al marcador de posición o haga clic en el icono para agregar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9071-CFF5-4E3B-B0AB-39782972E256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 cstate="print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BD1F-DE98-4C29-8281-9EC9927620DF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CD6D-7520-4B34-A5A3-E8385FA3AFC6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 cstate="print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 cstate="print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1DB0-D703-40B5-AE3D-532AFE0356D1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C029-2200-4EB8-BDE8-5EE0E23571A6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5A1C-C0DD-4ED6-B23E-A9D2DD110058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B50-C580-4CB7-BA07-14C66C34B76D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 cstate="print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EC5816F-D43D-40D1-9B38-E1A2C18F0972}" type="datetime1">
              <a:rPr lang="en-US" smtClean="0"/>
              <a:pPr/>
              <a:t>6/3/2013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7862" y="1205836"/>
            <a:ext cx="7772400" cy="1109732"/>
          </a:xfrm>
        </p:spPr>
        <p:txBody>
          <a:bodyPr>
            <a:normAutofit fontScale="90000"/>
          </a:bodyPr>
          <a:lstStyle/>
          <a:p>
            <a:r>
              <a:rPr lang="es-ES" sz="3600" b="1" dirty="0" smtClean="0">
                <a:ln w="1905"/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/>
            </a:r>
            <a:br>
              <a:rPr lang="es-ES" sz="3600" b="1" dirty="0" smtClean="0">
                <a:ln w="1905"/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</a:br>
            <a:r>
              <a:rPr lang="es-ES" sz="3600" b="1" dirty="0" smtClean="0">
                <a:ln w="1905"/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OBLIGACIONES LABORALES</a:t>
            </a:r>
            <a:endParaRPr lang="es-ES" sz="3600" b="1" dirty="0">
              <a:ln w="1905"/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54062" y="5993423"/>
            <a:ext cx="4294554" cy="415192"/>
          </a:xfrm>
        </p:spPr>
        <p:txBody>
          <a:bodyPr>
            <a:normAutofit/>
          </a:bodyPr>
          <a:lstStyle/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Cap</a:t>
            </a:r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ítulo 11</a:t>
            </a:r>
            <a:r>
              <a:rPr lang="is-IS" sz="24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 </a:t>
            </a:r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99487" y="2706457"/>
            <a:ext cx="1795940" cy="251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362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Principio general:</a:t>
            </a:r>
          </a:p>
          <a:p>
            <a:pPr algn="just"/>
            <a:endParaRPr lang="es-ES_tradnl" sz="32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Reconocimiento de un PASIVO, después de deducir las cantidades que ya hayan sido pagadas directamente o a terceros.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Reconocimiento de un GASTO.</a:t>
            </a:r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63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Las diferencias clave con los IFRS plenos se dan sobre los aspectos relacionados con el reconocimiento y medición en lo que a los “Planes de beneficio definido” se refiere.</a:t>
            </a:r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251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ALCANCE DEL CAPÍTULO 11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5359"/>
            <a:ext cx="49603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i="1" dirty="0" smtClean="0">
                <a:solidFill>
                  <a:schemeClr val="bg1"/>
                </a:solidFill>
                <a:latin typeface="Arial"/>
                <a:cs typeface="Arial"/>
              </a:rPr>
              <a:t>“Todos los tipos de contraprestaciones que las microempresas proporcionan a los trabajadores a cambio de sus servicios”.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01021" y="3276314"/>
            <a:ext cx="1585035" cy="239551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1713" y="2265359"/>
            <a:ext cx="1712125" cy="2549070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8742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RECONOCIMIENTO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53134"/>
            <a:ext cx="80850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En general, todos los beneficios a los empleados se reconocerán como un gasto, a menos que otra disposición requiera que en ciertas situaciones particulares, estos se reconozcan como parte del costo de un activo.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1430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OBLIGACIONES LABORALES A</a:t>
            </a:r>
          </a:p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CORTO PLAZO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949690"/>
            <a:ext cx="8085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Salarios y aportes a la seguridad social.</a:t>
            </a:r>
          </a:p>
          <a:p>
            <a:pPr marL="457200" indent="-457200" algn="just">
              <a:buFont typeface="Arial"/>
              <a:buChar char="•"/>
            </a:pPr>
            <a:endParaRPr lang="es-ES" sz="32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Prestaciones sociales básicas (primas, vacaciones, cesantías e intereses a las cesantías).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424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RECONOCIMIENTO DE LAS OBLIGACIONES LABORALES A C.P.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11554" y="2724333"/>
            <a:ext cx="80850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Como los beneficios por determinación no proporcionan beneficios económicos futuros como tal, los gastos por obligaciones laborales los reconocerá la microempresa como gasto del período en forma inmediata.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0326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RECONOCIMIENTO DE LAS OBLIGACIONES LABORALES A C.P.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11554" y="2724333"/>
            <a:ext cx="8085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No se reconocerán provisiones para despido sin justa causa, salvo que se traten de acuerdos de terminación aprobados legalmente con anterioridad e informados a los afectados (hecho cierto).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0716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MEDICIÓN DE LAS OBLIGACIONES LABORALES A CORTO PLAZO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611554" y="2765307"/>
            <a:ext cx="80850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El costo de los beneficios a los que los empleados tengan derecho se reconocerán como un gasto y se medirán por el valor que se espera pagar producto de la prestación de los servicios de los empleados.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287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OBLIGACIONES LABORALES A</a:t>
            </a:r>
          </a:p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LARGO PLAZO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949690"/>
            <a:ext cx="8085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Se medirán al costo por la mejor estimación del desembolso probable.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661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PRESENTACIÓN EN LOS E.F.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52112" y="2396543"/>
            <a:ext cx="80850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Las obligaciones laborales se constituyen como un pasivo a cargo de la entidad contratante, el cual podrá ser “Corriente” (C.P.) o “No Corriente” (L.P.), según sea el caso.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36538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DEC. 2649 /  1.993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Las obligaciones laborales se originan a partir de un contrato de trabajo y se reconocen como un PASIVO siempre que:</a:t>
            </a:r>
          </a:p>
          <a:p>
            <a:pPr algn="just"/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El pago se exigible o probable.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El importe pueda estimarse fiablemente.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426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REVELACIONES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52112" y="2396543"/>
            <a:ext cx="80850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Solo se requieren para las obligaciones a largo plazo y </a:t>
            </a:r>
            <a:r>
              <a:rPr lang="es-ES" sz="3200" dirty="0">
                <a:solidFill>
                  <a:schemeClr val="bg1"/>
                </a:solidFill>
                <a:latin typeface="Arial"/>
                <a:cs typeface="Arial"/>
              </a:rPr>
              <a:t>básicamente </a:t>
            </a: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comprenden el revelar tanto la naturaleza de los beneficios, como el monto de su obligación.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9313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4108" y="1484235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FUENTES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1554" y="2284277"/>
            <a:ext cx="80850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/>
              <a:buChar char="•"/>
            </a:pPr>
            <a:r>
              <a:rPr lang="es-ES" sz="2800" dirty="0">
                <a:solidFill>
                  <a:schemeClr val="bg1"/>
                </a:solidFill>
                <a:latin typeface="Arial"/>
                <a:cs typeface="Arial"/>
              </a:rPr>
              <a:t>CONSEJO TÉCNICO DE LA CONTADURÍA PÚBLICA (2012). </a:t>
            </a:r>
            <a:r>
              <a:rPr lang="es-ES_tradnl" sz="2800" i="1" dirty="0">
                <a:solidFill>
                  <a:schemeClr val="bg1"/>
                </a:solidFill>
                <a:latin typeface="Arial"/>
                <a:cs typeface="Arial"/>
              </a:rPr>
              <a:t>Proyecto de Norma de Información Financiera para las Microempresas</a:t>
            </a:r>
            <a:r>
              <a:rPr lang="es-ES_tradnl" sz="2800" i="1" dirty="0" smtClean="0">
                <a:solidFill>
                  <a:schemeClr val="bg1"/>
                </a:solidFill>
                <a:latin typeface="Arial"/>
                <a:cs typeface="Arial"/>
              </a:rPr>
              <a:t>.</a:t>
            </a:r>
            <a:endParaRPr lang="es-ES_tradnl" sz="2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2800" dirty="0" smtClean="0">
                <a:solidFill>
                  <a:schemeClr val="bg1"/>
                </a:solidFill>
                <a:latin typeface="Arial"/>
                <a:cs typeface="Arial"/>
              </a:rPr>
              <a:t>DECRETO 2649 de 1993.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2800" dirty="0" smtClean="0">
                <a:solidFill>
                  <a:schemeClr val="bg1"/>
                </a:solidFill>
                <a:latin typeface="Arial"/>
                <a:cs typeface="Arial"/>
              </a:rPr>
              <a:t>IFRS PARA PYMES, Sección 28.</a:t>
            </a:r>
            <a:endParaRPr lang="es-ES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60940" y="474294"/>
            <a:ext cx="6832599" cy="46355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563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2169480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FFFF00"/>
                </a:solidFill>
                <a:latin typeface="Arial"/>
                <a:cs typeface="Arial"/>
              </a:rPr>
              <a:t>¡</a:t>
            </a:r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MUCHAS GRACIAS POR SU ATENCIÓN!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6631" y="3749108"/>
            <a:ext cx="2282535" cy="162820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060940" y="3981386"/>
            <a:ext cx="4455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latin typeface="Arial"/>
                <a:cs typeface="Arial"/>
              </a:rPr>
              <a:t>Sesión de Preguntas…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0232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Formas de consideración a cambios de servicios prestados por empleados:</a:t>
            </a:r>
          </a:p>
          <a:p>
            <a:pPr algn="just"/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Beneficios de corto plazo.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Beneficios posteriores al empleo.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Otr</a:t>
            </a: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os beneficios de la largo plazo.</a:t>
            </a:r>
          </a:p>
          <a:p>
            <a:pPr marL="457200" indent="-457200" algn="just">
              <a:buFont typeface="Arial"/>
              <a:buChar char="•"/>
            </a:pP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Beneficios de terminación.</a:t>
            </a:r>
            <a:endParaRPr lang="es-ES_tradnl" sz="32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4991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Beneficios de corto plazo:</a:t>
            </a:r>
          </a:p>
          <a:p>
            <a:pPr algn="just"/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Cantidad sin descuento de los beneficios a pagar.</a:t>
            </a:r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Costos de ausencias compensadas.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Participación de utilidades y pagos de bonos.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126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Beneficios posteriores al empleo:</a:t>
            </a:r>
          </a:p>
          <a:p>
            <a:pPr algn="just"/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Planes de beneficio posteriores al empleo que pueden ser “Planes de contribución definida” o “Planes de beneficio definido”.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126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Otr</a:t>
            </a: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os beneficios de la largo plazo: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Se reconocen y miden igual que los beneficios posteriores al empleo.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126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Beneficios de terminación: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" sz="3200" dirty="0" smtClean="0">
                <a:solidFill>
                  <a:schemeClr val="bg1"/>
                </a:solidFill>
                <a:latin typeface="Arial"/>
                <a:cs typeface="Arial"/>
              </a:rPr>
              <a:t>Se reconocen cuando existe compromiso de terminación de empleo de empleados antes de la fecha de retiro o como resultado de una oferta para fomentar la renuncia voluntaria.</a:t>
            </a:r>
            <a:endParaRPr lang="es-ES_tradnl" sz="32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126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i="1" dirty="0" smtClean="0">
                <a:solidFill>
                  <a:schemeClr val="bg1"/>
                </a:solidFill>
                <a:latin typeface="Arial"/>
                <a:cs typeface="Arial"/>
              </a:rPr>
              <a:t>“Los costos de proporcionarles beneficios a los empleados se reconocen en el período en el cual los empleados tienen derechos a beneficios”.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15470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0769" y="1445846"/>
            <a:ext cx="83624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/>
                <a:cs typeface="Arial"/>
              </a:rPr>
              <a:t>CONTEXTO DESDE IFRS PYMES (S. 28)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1554" y="2267897"/>
            <a:ext cx="79716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Tipos de pago:</a:t>
            </a:r>
          </a:p>
          <a:p>
            <a:pPr algn="just"/>
            <a:endParaRPr lang="es-ES_tradnl" sz="32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Efectivo.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Especie.</a:t>
            </a:r>
          </a:p>
          <a:p>
            <a:pPr marL="457200" indent="-457200" algn="just">
              <a:buFont typeface="Arial"/>
              <a:buChar char="•"/>
            </a:pPr>
            <a:r>
              <a:rPr lang="es-ES_tradnl" sz="3200" dirty="0" smtClean="0">
                <a:solidFill>
                  <a:schemeClr val="bg1"/>
                </a:solidFill>
                <a:latin typeface="Arial"/>
                <a:cs typeface="Arial"/>
              </a:rPr>
              <a:t>Acciones.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654062" y="5993423"/>
            <a:ext cx="4294554" cy="41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C.P. José Jimmy Sarmiento Morales, 2013.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60940" y="168066"/>
            <a:ext cx="6832599" cy="10083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NIIF PARA MICROEMPRESAS </a:t>
            </a:r>
          </a:p>
          <a:p>
            <a:r>
              <a:rPr lang="es-ES_tradnl" sz="2400" b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- Obligaciones Laborales -</a:t>
            </a:r>
            <a:endParaRPr lang="is-IS" sz="2400" b="1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2250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Personalizar 16">
      <a:dk1>
        <a:srgbClr val="FFFFFF"/>
      </a:dk1>
      <a:lt1>
        <a:srgbClr val="FFFFFF"/>
      </a:lt1>
      <a:dk2>
        <a:srgbClr val="00002A"/>
      </a:dk2>
      <a:lt2>
        <a:srgbClr val="1241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3951</TotalTime>
  <Words>1050</Words>
  <Application>Microsoft Office PowerPoint</Application>
  <PresentationFormat>Presentación en pantalla (4:3)</PresentationFormat>
  <Paragraphs>139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Expo</vt:lpstr>
      <vt:lpstr> OBLIGACIONES LABORALES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JJSM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CONSOLIDACIÓN DE ESTADOS FINANCIEROS</dc:title>
  <dc:creator>José Jimmy Sarmiento Morales</dc:creator>
  <cp:lastModifiedBy>USUARIO</cp:lastModifiedBy>
  <cp:revision>85</cp:revision>
  <dcterms:created xsi:type="dcterms:W3CDTF">2013-04-26T16:10:13Z</dcterms:created>
  <dcterms:modified xsi:type="dcterms:W3CDTF">2013-06-04T01:46:52Z</dcterms:modified>
</cp:coreProperties>
</file>