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67" r:id="rId5"/>
    <p:sldId id="258" r:id="rId6"/>
    <p:sldId id="259" r:id="rId7"/>
    <p:sldId id="260" r:id="rId8"/>
    <p:sldId id="263" r:id="rId9"/>
    <p:sldId id="261" r:id="rId10"/>
    <p:sldId id="262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66" r:id="rId19"/>
    <p:sldId id="268" r:id="rId20"/>
    <p:sldId id="265" r:id="rId21"/>
    <p:sldId id="278" r:id="rId22"/>
    <p:sldId id="276" r:id="rId2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8394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505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502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4474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6849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8911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365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9069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192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236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986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39365-669C-436B-A94C-3CF39930A5DE}" type="datetimeFigureOut">
              <a:rPr lang="es-CO" smtClean="0"/>
              <a:t>03/06/2013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3B41D-B27A-41DB-BED8-C2A8BB693F2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128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Ingresos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Sección </a:t>
            </a:r>
            <a:r>
              <a:rPr lang="es-CO" dirty="0" smtClean="0"/>
              <a:t>15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665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Reconocimiento de ingresos por la prestación de servicios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DR. 2649/93 Art. </a:t>
            </a:r>
            <a:r>
              <a:rPr lang="es-CO" dirty="0" smtClean="0"/>
              <a:t>99.</a:t>
            </a:r>
            <a:endParaRPr lang="es-CO" dirty="0"/>
          </a:p>
          <a:p>
            <a:r>
              <a:rPr lang="es-CO" dirty="0" smtClean="0"/>
              <a:t>El servicio se haya prestado de forma cabal o satisfactoria.</a:t>
            </a:r>
          </a:p>
          <a:p>
            <a:r>
              <a:rPr lang="es-CO" dirty="0">
                <a:solidFill>
                  <a:srgbClr val="FF0000"/>
                </a:solidFill>
              </a:rPr>
              <a:t>No exista incertidumbre sobre el valor de la contraprestación</a:t>
            </a:r>
            <a:r>
              <a:rPr lang="es-CO" dirty="0" smtClean="0">
                <a:solidFill>
                  <a:srgbClr val="FF0000"/>
                </a:solidFill>
              </a:rPr>
              <a:t>.</a:t>
            </a:r>
            <a:endParaRPr lang="es-CO" dirty="0" smtClean="0"/>
          </a:p>
          <a:p>
            <a:r>
              <a:rPr lang="es-CO" dirty="0" smtClean="0"/>
              <a:t>En servicios continuados, se cuantifique según el grado de avance.</a:t>
            </a:r>
          </a:p>
          <a:p>
            <a:r>
              <a:rPr lang="es-CO" dirty="0" smtClean="0"/>
              <a:t>En contratos de largo plazo constituir provisiones para perdidas futuras</a:t>
            </a:r>
          </a:p>
        </p:txBody>
      </p:sp>
    </p:spTree>
    <p:extLst>
      <p:ext uri="{BB962C8B-B14F-4D97-AF65-F5344CB8AC3E}">
        <p14:creationId xmlns:p14="http://schemas.microsoft.com/office/powerpoint/2010/main" val="103414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NIIF - PYMES</a:t>
            </a:r>
            <a:endParaRPr lang="es-CO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8915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Definiciones</a:t>
            </a:r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dirty="0" smtClean="0"/>
              <a:t> </a:t>
            </a:r>
            <a:r>
              <a:rPr lang="es-CO" dirty="0"/>
              <a:t>La definición de ingresos incluye tanto a los ingresos de actividades </a:t>
            </a:r>
            <a:r>
              <a:rPr lang="es-CO" dirty="0" smtClean="0"/>
              <a:t>ordinarias como </a:t>
            </a:r>
            <a:r>
              <a:rPr lang="es-CO" dirty="0"/>
              <a:t>a las ganancias.</a:t>
            </a:r>
          </a:p>
          <a:p>
            <a:pPr marL="0" indent="0">
              <a:buNone/>
            </a:pPr>
            <a:r>
              <a:rPr lang="es-CO" dirty="0"/>
              <a:t>(a) Los </a:t>
            </a:r>
            <a:r>
              <a:rPr lang="es-CO" b="1" dirty="0"/>
              <a:t>ingresos de actividades ordinarias </a:t>
            </a:r>
            <a:r>
              <a:rPr lang="es-CO" dirty="0"/>
              <a:t>surgen en el curso de </a:t>
            </a:r>
            <a:r>
              <a:rPr lang="es-CO" dirty="0" smtClean="0"/>
              <a:t>las actividades </a:t>
            </a:r>
            <a:r>
              <a:rPr lang="es-CO" dirty="0"/>
              <a:t>ordinarias de una entidad y adoptan una gran variedad </a:t>
            </a:r>
            <a:r>
              <a:rPr lang="es-CO" dirty="0" smtClean="0"/>
              <a:t>de nombres</a:t>
            </a:r>
            <a:r>
              <a:rPr lang="es-CO" dirty="0"/>
              <a:t>, tales como ventas, comisiones, intereses, dividendos, regalías </a:t>
            </a:r>
            <a:r>
              <a:rPr lang="es-CO" dirty="0" smtClean="0"/>
              <a:t>y alquileres</a:t>
            </a:r>
            <a:r>
              <a:rPr lang="es-CO" dirty="0"/>
              <a:t>.</a:t>
            </a:r>
          </a:p>
          <a:p>
            <a:pPr marL="0" indent="0">
              <a:buNone/>
            </a:pPr>
            <a:r>
              <a:rPr lang="es-CO" dirty="0"/>
              <a:t>(b) </a:t>
            </a:r>
            <a:r>
              <a:rPr lang="es-CO" b="1" dirty="0"/>
              <a:t>Ganancias </a:t>
            </a:r>
            <a:r>
              <a:rPr lang="es-CO" dirty="0"/>
              <a:t>son otras partidas que satisfacen la definición de ingresos </a:t>
            </a:r>
            <a:r>
              <a:rPr lang="es-CO" dirty="0" smtClean="0"/>
              <a:t>pero que </a:t>
            </a:r>
            <a:r>
              <a:rPr lang="es-CO" dirty="0"/>
              <a:t>no son ingresos de actividades ordinarias</a:t>
            </a:r>
            <a:r>
              <a:rPr lang="es-CO" b="1" dirty="0"/>
              <a:t>. </a:t>
            </a:r>
            <a:r>
              <a:rPr lang="es-CO" dirty="0"/>
              <a:t>Cuando las ganancias </a:t>
            </a:r>
            <a:r>
              <a:rPr lang="es-CO" dirty="0" smtClean="0"/>
              <a:t>se reconocen </a:t>
            </a:r>
            <a:r>
              <a:rPr lang="es-CO" dirty="0"/>
              <a:t>en el estado del resultado integral, es usual presentarlas </a:t>
            </a:r>
            <a:r>
              <a:rPr lang="es-CO" dirty="0" smtClean="0"/>
              <a:t>por separado</a:t>
            </a:r>
            <a:r>
              <a:rPr lang="es-CO" dirty="0"/>
              <a:t>, puesto que el conocimiento de las mismas es útil para la toma </a:t>
            </a:r>
            <a:r>
              <a:rPr lang="es-CO" dirty="0" smtClean="0"/>
              <a:t>de decisiones </a:t>
            </a:r>
            <a:r>
              <a:rPr lang="es-CO" dirty="0"/>
              <a:t>económicas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657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Reconocimiento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El reconocimiento de los ingresos procede directamente del reconocimiento y </a:t>
            </a:r>
            <a:r>
              <a:rPr lang="es-CO" dirty="0" smtClean="0"/>
              <a:t>la medición </a:t>
            </a:r>
            <a:r>
              <a:rPr lang="es-CO" dirty="0"/>
              <a:t>de activos y pasivos. Una entidad reconocerá un ingreso en el </a:t>
            </a:r>
            <a:r>
              <a:rPr lang="es-CO" dirty="0" smtClean="0"/>
              <a:t>estado del </a:t>
            </a:r>
            <a:r>
              <a:rPr lang="es-CO" dirty="0"/>
              <a:t>resultado integral (o en el estado de resultados, si se presenta) cuando </a:t>
            </a:r>
            <a:r>
              <a:rPr lang="es-CO" dirty="0" smtClean="0"/>
              <a:t>haya surgido </a:t>
            </a:r>
            <a:r>
              <a:rPr lang="es-CO" dirty="0"/>
              <a:t>un incremento en los beneficios económicos futuros, relacionado con </a:t>
            </a:r>
            <a:r>
              <a:rPr lang="es-CO" dirty="0" smtClean="0"/>
              <a:t>un incremento </a:t>
            </a:r>
            <a:r>
              <a:rPr lang="es-CO" dirty="0"/>
              <a:t>en un activo o un decremento en un pasivo, que pueda medirse </a:t>
            </a:r>
            <a:r>
              <a:rPr lang="es-CO" dirty="0" smtClean="0"/>
              <a:t>con fiabilidad.</a:t>
            </a:r>
          </a:p>
          <a:p>
            <a:pPr lvl="1"/>
            <a:r>
              <a:rPr lang="es-CO" dirty="0" smtClean="0"/>
              <a:t>Costo Histórico</a:t>
            </a:r>
          </a:p>
          <a:p>
            <a:pPr lvl="1"/>
            <a:r>
              <a:rPr lang="es-CO" dirty="0" smtClean="0"/>
              <a:t>Valor Razonable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849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Sección 23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Esta </a:t>
            </a:r>
            <a:r>
              <a:rPr lang="es-CO" dirty="0"/>
              <a:t>Sección se aplicará al contabilizar </a:t>
            </a:r>
            <a:r>
              <a:rPr lang="es-CO" b="1" dirty="0"/>
              <a:t>ingresos de actividades </a:t>
            </a:r>
            <a:r>
              <a:rPr lang="es-CO" b="1" dirty="0" smtClean="0"/>
              <a:t>ordinarias </a:t>
            </a:r>
            <a:r>
              <a:rPr lang="es-CO" dirty="0" smtClean="0"/>
              <a:t>procedentes </a:t>
            </a:r>
            <a:r>
              <a:rPr lang="es-CO" dirty="0"/>
              <a:t>de las siguientes transacciones y sucesos</a:t>
            </a:r>
            <a:r>
              <a:rPr lang="es-CO" i="1" dirty="0"/>
              <a:t>:</a:t>
            </a:r>
          </a:p>
          <a:p>
            <a:pPr marL="0" indent="0">
              <a:buNone/>
            </a:pPr>
            <a:r>
              <a:rPr lang="es-CO" dirty="0"/>
              <a:t>(a) La venta de bienes (si los produce o no la entidad para su venta o </a:t>
            </a:r>
            <a:r>
              <a:rPr lang="es-CO" dirty="0" smtClean="0"/>
              <a:t>los adquiere </a:t>
            </a:r>
            <a:r>
              <a:rPr lang="es-CO" dirty="0"/>
              <a:t>para su reventa).</a:t>
            </a:r>
          </a:p>
          <a:p>
            <a:pPr marL="0" indent="0">
              <a:buNone/>
            </a:pPr>
            <a:r>
              <a:rPr lang="es-CO" dirty="0"/>
              <a:t>(b) La prestación de servicios</a:t>
            </a:r>
            <a:r>
              <a:rPr lang="es-CO" dirty="0" smtClean="0"/>
              <a:t>. </a:t>
            </a:r>
            <a:endParaRPr lang="es-CO" dirty="0"/>
          </a:p>
          <a:p>
            <a:pPr marL="0" indent="0">
              <a:buNone/>
            </a:pPr>
            <a:r>
              <a:rPr lang="es-CO" dirty="0"/>
              <a:t>(c) Los contratos de construcción en los que la entidad es el contratista.</a:t>
            </a:r>
          </a:p>
          <a:p>
            <a:pPr marL="0" indent="0">
              <a:buNone/>
            </a:pPr>
            <a:r>
              <a:rPr lang="es-CO" dirty="0"/>
              <a:t>(d) El uso, por parte de terceros, de activos de la entidad que </a:t>
            </a:r>
            <a:r>
              <a:rPr lang="es-CO" dirty="0" smtClean="0"/>
              <a:t>produzcan intereses</a:t>
            </a:r>
            <a:r>
              <a:rPr lang="es-CO" dirty="0"/>
              <a:t>, regalías o dividendos.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2216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Medición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/>
              <a:t>Una entidad medirá los ingresos de actividades ordinarias </a:t>
            </a:r>
            <a:r>
              <a:rPr lang="es-CO" dirty="0">
                <a:solidFill>
                  <a:srgbClr val="FF0000"/>
                </a:solidFill>
              </a:rPr>
              <a:t>al valor razonable</a:t>
            </a:r>
            <a:r>
              <a:rPr lang="es-CO" dirty="0"/>
              <a:t> </a:t>
            </a:r>
            <a:r>
              <a:rPr lang="es-CO" dirty="0" smtClean="0"/>
              <a:t>de la </a:t>
            </a:r>
            <a:r>
              <a:rPr lang="es-CO" dirty="0"/>
              <a:t>contraprestación recibida o por recibir. El valor razonable de </a:t>
            </a:r>
            <a:r>
              <a:rPr lang="es-CO" dirty="0" smtClean="0"/>
              <a:t>la contraprestación</a:t>
            </a:r>
            <a:r>
              <a:rPr lang="es-CO" dirty="0"/>
              <a:t>, recibida o por recibir, tiene en cuenta el importe </a:t>
            </a:r>
            <a:r>
              <a:rPr lang="es-CO" dirty="0" smtClean="0"/>
              <a:t>de cualesquiera </a:t>
            </a:r>
            <a:r>
              <a:rPr lang="es-CO" dirty="0"/>
              <a:t>descuentos comerciales, descuentos por pronto pago y rebajas </a:t>
            </a:r>
            <a:r>
              <a:rPr lang="es-CO" dirty="0" smtClean="0"/>
              <a:t>por volumen </a:t>
            </a:r>
            <a:r>
              <a:rPr lang="es-CO" dirty="0"/>
              <a:t>de ventas que sean practicados por la </a:t>
            </a:r>
            <a:r>
              <a:rPr lang="es-CO" dirty="0" smtClean="0"/>
              <a:t>entidad (23.3)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6776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Reconocimiento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dirty="0" smtClean="0"/>
              <a:t>Una </a:t>
            </a:r>
            <a:r>
              <a:rPr lang="es-CO" dirty="0"/>
              <a:t>entidad reconocerá ingresos de actividades ordinarias procedentes de </a:t>
            </a:r>
            <a:r>
              <a:rPr lang="es-CO" dirty="0" smtClean="0"/>
              <a:t>la </a:t>
            </a:r>
            <a:r>
              <a:rPr lang="es-CO" dirty="0" smtClean="0">
                <a:solidFill>
                  <a:srgbClr val="FF0000"/>
                </a:solidFill>
              </a:rPr>
              <a:t>venta </a:t>
            </a:r>
            <a:r>
              <a:rPr lang="es-CO" dirty="0">
                <a:solidFill>
                  <a:srgbClr val="FF0000"/>
                </a:solidFill>
              </a:rPr>
              <a:t>de bienes</a:t>
            </a:r>
            <a:r>
              <a:rPr lang="es-CO" dirty="0"/>
              <a:t> cuando se satisfagan todas y cada una de las </a:t>
            </a:r>
            <a:r>
              <a:rPr lang="es-CO" dirty="0" smtClean="0"/>
              <a:t>siguientes condiciones: </a:t>
            </a:r>
            <a:r>
              <a:rPr lang="es-CO" sz="1900" dirty="0" smtClean="0"/>
              <a:t>(23.10)</a:t>
            </a:r>
            <a:r>
              <a:rPr lang="es-CO" dirty="0" smtClean="0"/>
              <a:t> </a:t>
            </a:r>
            <a:endParaRPr lang="es-CO" dirty="0"/>
          </a:p>
          <a:p>
            <a:pPr marL="0" indent="0">
              <a:buNone/>
            </a:pPr>
            <a:r>
              <a:rPr lang="es-CO" dirty="0"/>
              <a:t>(a) La entidad haya transferido al comprador los riesgos y ventajas </a:t>
            </a:r>
            <a:r>
              <a:rPr lang="es-CO" dirty="0" smtClean="0"/>
              <a:t>inherentes a </a:t>
            </a:r>
            <a:r>
              <a:rPr lang="es-CO" dirty="0"/>
              <a:t>la propiedad de los bienes.</a:t>
            </a:r>
          </a:p>
          <a:p>
            <a:pPr marL="0" indent="0">
              <a:buNone/>
            </a:pPr>
            <a:r>
              <a:rPr lang="es-CO" dirty="0"/>
              <a:t>(b) La entidad no conserve ninguna participación en la gestión de </a:t>
            </a:r>
            <a:r>
              <a:rPr lang="es-CO" dirty="0" smtClean="0"/>
              <a:t>forma continua </a:t>
            </a:r>
            <a:r>
              <a:rPr lang="es-CO" dirty="0"/>
              <a:t>en el grado usualmente asociado con la propiedad, ni retenga </a:t>
            </a:r>
            <a:r>
              <a:rPr lang="es-CO" dirty="0" smtClean="0"/>
              <a:t>el control </a:t>
            </a:r>
            <a:r>
              <a:rPr lang="es-CO" dirty="0"/>
              <a:t>efectivo sobre los bienes vendidos.</a:t>
            </a:r>
          </a:p>
          <a:p>
            <a:pPr marL="0" indent="0">
              <a:buNone/>
            </a:pPr>
            <a:r>
              <a:rPr lang="es-CO" dirty="0">
                <a:solidFill>
                  <a:srgbClr val="FF0000"/>
                </a:solidFill>
              </a:rPr>
              <a:t>(c) El importe de los ingresos de actividades ordinarias pueda medirse </a:t>
            </a:r>
            <a:r>
              <a:rPr lang="es-CO" dirty="0" smtClean="0">
                <a:solidFill>
                  <a:srgbClr val="FF0000"/>
                </a:solidFill>
              </a:rPr>
              <a:t>con fiabilidad</a:t>
            </a:r>
            <a:r>
              <a:rPr lang="es-CO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s-CO" dirty="0">
                <a:solidFill>
                  <a:srgbClr val="FF0000"/>
                </a:solidFill>
              </a:rPr>
              <a:t>(d) Sea </a:t>
            </a:r>
            <a:r>
              <a:rPr lang="es-CO" b="1" dirty="0">
                <a:solidFill>
                  <a:srgbClr val="FF0000"/>
                </a:solidFill>
              </a:rPr>
              <a:t>probable </a:t>
            </a:r>
            <a:r>
              <a:rPr lang="es-CO" dirty="0">
                <a:solidFill>
                  <a:srgbClr val="FF0000"/>
                </a:solidFill>
              </a:rPr>
              <a:t>que la entidad obtenga los beneficios económicos </a:t>
            </a:r>
            <a:r>
              <a:rPr lang="es-CO" dirty="0" smtClean="0">
                <a:solidFill>
                  <a:srgbClr val="FF0000"/>
                </a:solidFill>
              </a:rPr>
              <a:t>asociados de </a:t>
            </a:r>
            <a:r>
              <a:rPr lang="es-CO" dirty="0">
                <a:solidFill>
                  <a:srgbClr val="FF0000"/>
                </a:solidFill>
              </a:rPr>
              <a:t>la transacción.</a:t>
            </a:r>
          </a:p>
          <a:p>
            <a:pPr marL="0" indent="0">
              <a:buNone/>
            </a:pPr>
            <a:r>
              <a:rPr lang="es-CO" dirty="0">
                <a:solidFill>
                  <a:srgbClr val="FF0000"/>
                </a:solidFill>
              </a:rPr>
              <a:t>(e) Los costos incurridos, o por incurrir, en relación con la transacción </a:t>
            </a:r>
            <a:r>
              <a:rPr lang="es-CO" dirty="0" smtClean="0">
                <a:solidFill>
                  <a:srgbClr val="FF0000"/>
                </a:solidFill>
              </a:rPr>
              <a:t>puedan ser </a:t>
            </a:r>
            <a:r>
              <a:rPr lang="es-CO" dirty="0">
                <a:solidFill>
                  <a:srgbClr val="FF0000"/>
                </a:solidFill>
              </a:rPr>
              <a:t>medidos con fiabilidad.</a:t>
            </a:r>
            <a:endParaRPr lang="es-C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52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Cuando </a:t>
            </a:r>
            <a:r>
              <a:rPr lang="es-CO" dirty="0"/>
              <a:t>el resultado de una transacción que involucre </a:t>
            </a:r>
            <a:r>
              <a:rPr lang="es-CO" dirty="0">
                <a:solidFill>
                  <a:srgbClr val="FF0000"/>
                </a:solidFill>
              </a:rPr>
              <a:t>la prestación de </a:t>
            </a:r>
            <a:r>
              <a:rPr lang="es-CO" dirty="0" smtClean="0">
                <a:solidFill>
                  <a:srgbClr val="FF0000"/>
                </a:solidFill>
              </a:rPr>
              <a:t>servicios</a:t>
            </a:r>
            <a:r>
              <a:rPr lang="es-CO" dirty="0" smtClean="0"/>
              <a:t> pueda </a:t>
            </a:r>
            <a:r>
              <a:rPr lang="es-CO" dirty="0"/>
              <a:t>ser estimado con fiabilidad, una entidad reconocerá los ingresos </a:t>
            </a:r>
            <a:r>
              <a:rPr lang="es-CO" dirty="0" smtClean="0"/>
              <a:t>de actividades </a:t>
            </a:r>
            <a:r>
              <a:rPr lang="es-CO" dirty="0"/>
              <a:t>ordinarias asociados con la transacción, por referencia al grado </a:t>
            </a:r>
            <a:r>
              <a:rPr lang="es-CO" dirty="0" smtClean="0"/>
              <a:t>de terminación </a:t>
            </a:r>
            <a:r>
              <a:rPr lang="es-CO" dirty="0"/>
              <a:t>de la transacción al final del </a:t>
            </a:r>
            <a:r>
              <a:rPr lang="es-CO" b="1" dirty="0"/>
              <a:t>periodo sobre el que se informa </a:t>
            </a:r>
            <a:r>
              <a:rPr lang="es-CO" dirty="0">
                <a:solidFill>
                  <a:srgbClr val="FF0000"/>
                </a:solidFill>
              </a:rPr>
              <a:t>(</a:t>
            </a:r>
            <a:r>
              <a:rPr lang="es-CO" dirty="0" smtClean="0">
                <a:solidFill>
                  <a:srgbClr val="FF0000"/>
                </a:solidFill>
              </a:rPr>
              <a:t>a veces </a:t>
            </a:r>
            <a:r>
              <a:rPr lang="es-CO" dirty="0">
                <a:solidFill>
                  <a:srgbClr val="FF0000"/>
                </a:solidFill>
              </a:rPr>
              <a:t>conocido como el método del porcentaje de terminación).</a:t>
            </a:r>
            <a:r>
              <a:rPr lang="es-CO" dirty="0"/>
              <a:t> El resultado </a:t>
            </a:r>
            <a:r>
              <a:rPr lang="es-CO" dirty="0" smtClean="0"/>
              <a:t>de una </a:t>
            </a:r>
            <a:r>
              <a:rPr lang="es-CO" dirty="0"/>
              <a:t>transacción puede ser estimado con fiabilidad cuando se cumplan </a:t>
            </a:r>
            <a:r>
              <a:rPr lang="es-CO" dirty="0" smtClean="0"/>
              <a:t>las condiciones:</a:t>
            </a:r>
          </a:p>
          <a:p>
            <a:r>
              <a:rPr lang="es-CO" dirty="0" smtClean="0"/>
              <a:t>(</a:t>
            </a:r>
            <a:r>
              <a:rPr lang="es-CO" dirty="0"/>
              <a:t>c) El grado de terminación de la transacción, al final del periodo sobre el </a:t>
            </a:r>
            <a:r>
              <a:rPr lang="es-CO" dirty="0" smtClean="0"/>
              <a:t>que se </a:t>
            </a:r>
            <a:r>
              <a:rPr lang="es-CO" dirty="0"/>
              <a:t>informa, pueda ser medido con fiabilidad.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4651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Proyecto de Norma de Información Financiera para las Microempresas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66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Definiciones</a:t>
            </a:r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Ingresos  </a:t>
            </a:r>
            <a:r>
              <a:rPr lang="es-CO" dirty="0" smtClean="0"/>
              <a:t>2.32</a:t>
            </a:r>
            <a:endParaRPr lang="es-CO" dirty="0"/>
          </a:p>
          <a:p>
            <a:pPr marL="0" indent="0" algn="just">
              <a:buNone/>
            </a:pPr>
            <a:r>
              <a:rPr lang="es-CO" dirty="0" smtClean="0"/>
              <a:t>El </a:t>
            </a:r>
            <a:r>
              <a:rPr lang="es-CO" dirty="0"/>
              <a:t>reconocimiento de los ingresos </a:t>
            </a:r>
            <a:r>
              <a:rPr lang="es-CO" dirty="0">
                <a:solidFill>
                  <a:srgbClr val="FF0000"/>
                </a:solidFill>
              </a:rPr>
              <a:t>ocurre simultáneamente </a:t>
            </a:r>
            <a:r>
              <a:rPr lang="es-CO" dirty="0"/>
              <a:t>con el reconocimiento de los  incrementos en  los  activos o de las </a:t>
            </a:r>
            <a:r>
              <a:rPr lang="es-CO" dirty="0" smtClean="0"/>
              <a:t>disminuciones </a:t>
            </a:r>
            <a:r>
              <a:rPr lang="es-CO" dirty="0"/>
              <a:t>en los pasivos, si se pueden medir con fiabilidad. </a:t>
            </a:r>
            <a:endParaRPr lang="es-CO" dirty="0" smtClean="0"/>
          </a:p>
          <a:p>
            <a:pPr marL="0" indent="0" algn="just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411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Ingreso</a:t>
            </a:r>
            <a:endParaRPr lang="es-CO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0300" y="1981994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2880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Medición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La base de </a:t>
            </a:r>
            <a:r>
              <a:rPr lang="es-CO" dirty="0" smtClean="0">
                <a:solidFill>
                  <a:srgbClr val="FF0000"/>
                </a:solidFill>
              </a:rPr>
              <a:t>medición adoptada </a:t>
            </a:r>
            <a:r>
              <a:rPr lang="es-CO" dirty="0" smtClean="0"/>
              <a:t>por las microempresas al preparar sus estados financieros será el costo histórico.</a:t>
            </a:r>
          </a:p>
          <a:p>
            <a:endParaRPr lang="es-CO" dirty="0"/>
          </a:p>
          <a:p>
            <a:r>
              <a:rPr lang="es-CO" dirty="0" smtClean="0"/>
              <a:t>Una entidad incluirá en los ingresos solamente los valores brutos de beneficios económicos recibidos y por recibir por cuenta propia.</a:t>
            </a:r>
          </a:p>
          <a:p>
            <a:endParaRPr lang="es-CO" dirty="0" smtClean="0"/>
          </a:p>
          <a:p>
            <a:r>
              <a:rPr lang="es-CO" dirty="0" smtClean="0"/>
              <a:t>En los ingresos se deben excluir los impuestos sobre bienes y servicios.</a:t>
            </a:r>
          </a:p>
          <a:p>
            <a:endParaRPr lang="es-CO" dirty="0"/>
          </a:p>
          <a:p>
            <a:r>
              <a:rPr lang="es-CO" dirty="0" smtClean="0"/>
              <a:t>Los ingresos procedentes de la venta de mercancías deben reconocerse cuando la entidad haya transferido al comprador los riesgos y los beneficios sustanciales que van aparejados de la propiedad de esas mercancías.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413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Revelación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Los </a:t>
            </a:r>
            <a:r>
              <a:rPr lang="es-CO" dirty="0"/>
              <a:t>ingresos por la venta de bienes y prestación de servicios se revelarán por separado en el estado de resultados. 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Los </a:t>
            </a:r>
            <a:r>
              <a:rPr lang="es-CO" dirty="0"/>
              <a:t>ingresos procedentes de la prestación de servicios </a:t>
            </a:r>
            <a:r>
              <a:rPr lang="es-CO" dirty="0" smtClean="0"/>
              <a:t>deben reconocerse </a:t>
            </a:r>
            <a:r>
              <a:rPr lang="es-CO" dirty="0"/>
              <a:t>hasta el grado en que se ha prestado el servicio.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4761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Conclusiones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La medición al costo histórico no es la mas recomendada.</a:t>
            </a:r>
          </a:p>
          <a:p>
            <a:r>
              <a:rPr lang="es-CO" dirty="0" smtClean="0"/>
              <a:t>No se menciona como se debe reconocer el grado de avance en la prestación de servicios.</a:t>
            </a:r>
          </a:p>
          <a:p>
            <a:endParaRPr lang="es-CO" dirty="0"/>
          </a:p>
          <a:p>
            <a:r>
              <a:rPr lang="es-CO" dirty="0" smtClean="0"/>
              <a:t>Preguntas.</a:t>
            </a:r>
          </a:p>
          <a:p>
            <a:r>
              <a:rPr lang="es-CO" dirty="0" smtClean="0"/>
              <a:t>Se busca con el proyecto, reducir la evasión fiscal existente?</a:t>
            </a:r>
          </a:p>
          <a:p>
            <a:r>
              <a:rPr lang="es-CO" dirty="0" smtClean="0"/>
              <a:t>Se busca con el proyecto, formalizar a todas las personas que ejerzan una actividad comercial, industrial o de servicios?</a:t>
            </a:r>
          </a:p>
          <a:p>
            <a:r>
              <a:rPr lang="es-CO" dirty="0" smtClean="0"/>
              <a:t>Las entidades que suministran capital solicitaran esta información?</a:t>
            </a:r>
          </a:p>
          <a:p>
            <a:r>
              <a:rPr lang="es-CO" dirty="0" smtClean="0"/>
              <a:t>El libro fiscal que todo microempresario tiene </a:t>
            </a:r>
            <a:r>
              <a:rPr lang="es-CO" dirty="0"/>
              <a:t>en su cabeza </a:t>
            </a:r>
            <a:r>
              <a:rPr lang="es-CO" dirty="0" smtClean="0"/>
              <a:t>que?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1995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Antecedentes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IN5 “Requerimientos contables son simples y simplificados”</a:t>
            </a:r>
          </a:p>
          <a:p>
            <a:r>
              <a:rPr lang="es-CO" dirty="0" smtClean="0"/>
              <a:t>IN8.b “deberán contar con un sistema simplificado de contabilidad que puedan cumplir y que esté acorde con su realidad económica y con su capacidad técnica.”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73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Normativa contable local</a:t>
            </a:r>
            <a:endParaRPr lang="es-CO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455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Definiciones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DR. 2649/93 Art. 38.</a:t>
            </a:r>
          </a:p>
          <a:p>
            <a:pPr marL="0" indent="0" algn="just">
              <a:buNone/>
            </a:pPr>
            <a:r>
              <a:rPr lang="es-CO" i="1" dirty="0" smtClean="0"/>
              <a:t>“los </a:t>
            </a:r>
            <a:r>
              <a:rPr lang="es-CO" i="1" dirty="0"/>
              <a:t>ingresos representan flujos de entrada de recursos, en forma de incrementos del activo o disminución del pasivo o una combinación de ambos, que generan incrementos en el patrimonio, devengados por la venta de los bienes, por la prestación de servicios o por la ejecución de otras actividades, realizadas durante un periodo, que no provienen de los aportes de </a:t>
            </a:r>
            <a:r>
              <a:rPr lang="es-CO" i="1" dirty="0" smtClean="0"/>
              <a:t>capital”</a:t>
            </a:r>
          </a:p>
          <a:p>
            <a:pPr marL="0" indent="0">
              <a:buNone/>
            </a:pPr>
            <a:r>
              <a:rPr lang="es-CO" dirty="0" smtClean="0"/>
              <a:t>El </a:t>
            </a:r>
            <a:r>
              <a:rPr lang="es-CO" dirty="0"/>
              <a:t>diccionario de términos contables para Colombia editado por la </a:t>
            </a:r>
            <a:r>
              <a:rPr lang="es-CO" dirty="0" smtClean="0"/>
              <a:t>U. </a:t>
            </a:r>
            <a:r>
              <a:rPr lang="es-CO" dirty="0"/>
              <a:t>de </a:t>
            </a:r>
            <a:r>
              <a:rPr lang="es-CO" dirty="0" smtClean="0"/>
              <a:t>Antioquia</a:t>
            </a:r>
          </a:p>
          <a:p>
            <a:pPr marL="0" indent="0">
              <a:buNone/>
            </a:pPr>
            <a:r>
              <a:rPr lang="es-CO" i="1" dirty="0" smtClean="0"/>
              <a:t>“Las </a:t>
            </a:r>
            <a:r>
              <a:rPr lang="es-CO" i="1" dirty="0"/>
              <a:t>ventas </a:t>
            </a:r>
            <a:r>
              <a:rPr lang="es-CO" i="1" dirty="0" smtClean="0"/>
              <a:t>son </a:t>
            </a:r>
            <a:r>
              <a:rPr lang="es-CO" i="1" dirty="0"/>
              <a:t>un contrato en que una de las partes se obliga a transmitir la propiedad de una cosa, y la otra, a pagarle en dinero, o sea, el precio que el comprador da por la cosa </a:t>
            </a:r>
            <a:r>
              <a:rPr lang="es-CO" i="1" dirty="0" smtClean="0"/>
              <a:t>vendida”.</a:t>
            </a:r>
            <a:endParaRPr lang="es-CO" i="1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186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Reconocimiento de Ingresos y Gastos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DR. 2649/93 Art. </a:t>
            </a:r>
            <a:r>
              <a:rPr lang="es-CO" dirty="0" smtClean="0"/>
              <a:t>96.</a:t>
            </a:r>
            <a:endParaRPr lang="es-CO" dirty="0"/>
          </a:p>
          <a:p>
            <a:r>
              <a:rPr lang="es-CO" i="1" dirty="0" smtClean="0"/>
              <a:t>“…Los ingresos y los gastos se deben reconocer de tal manera que se logre el </a:t>
            </a:r>
            <a:r>
              <a:rPr lang="es-CO" i="1" dirty="0" smtClean="0">
                <a:solidFill>
                  <a:srgbClr val="FF0000"/>
                </a:solidFill>
              </a:rPr>
              <a:t>adecuado registro</a:t>
            </a:r>
            <a:r>
              <a:rPr lang="es-CO" i="1" dirty="0" smtClean="0"/>
              <a:t> de las operaciones en la cuenta apropiada, por el </a:t>
            </a:r>
            <a:r>
              <a:rPr lang="es-CO" i="1" dirty="0" smtClean="0">
                <a:solidFill>
                  <a:srgbClr val="FF0000"/>
                </a:solidFill>
              </a:rPr>
              <a:t>monto correcto</a:t>
            </a:r>
            <a:r>
              <a:rPr lang="es-CO" i="1" dirty="0" smtClean="0"/>
              <a:t> y en el periodo correspondiente, para obtener el </a:t>
            </a:r>
            <a:r>
              <a:rPr lang="es-CO" i="1" dirty="0" smtClean="0">
                <a:solidFill>
                  <a:srgbClr val="FF0000"/>
                </a:solidFill>
              </a:rPr>
              <a:t>justo computo</a:t>
            </a:r>
            <a:r>
              <a:rPr lang="es-CO" i="1" dirty="0" smtClean="0"/>
              <a:t> del resultado neto del periodo”</a:t>
            </a:r>
            <a:endParaRPr lang="es-CO" i="1" dirty="0"/>
          </a:p>
        </p:txBody>
      </p:sp>
    </p:spTree>
    <p:extLst>
      <p:ext uri="{BB962C8B-B14F-4D97-AF65-F5344CB8AC3E}">
        <p14:creationId xmlns:p14="http://schemas.microsoft.com/office/powerpoint/2010/main" val="3276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Realización </a:t>
            </a:r>
            <a:r>
              <a:rPr lang="es-CO" dirty="0" smtClean="0"/>
              <a:t>del Ingreso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DR. 2649/93 Art. </a:t>
            </a:r>
            <a:r>
              <a:rPr lang="es-CO" dirty="0" smtClean="0"/>
              <a:t>97.</a:t>
            </a:r>
          </a:p>
          <a:p>
            <a:r>
              <a:rPr lang="es-CO" i="1" dirty="0" smtClean="0"/>
              <a:t>“Un ingreso se entiende realizado y, por tanto, debe ser reconocido en las cuentas de resultados, cuando se ha devengado y convertido o sea razonablemente convertible en efectivo”.</a:t>
            </a:r>
            <a:endParaRPr lang="es-CO" i="1" dirty="0"/>
          </a:p>
        </p:txBody>
      </p:sp>
    </p:spTree>
    <p:extLst>
      <p:ext uri="{BB962C8B-B14F-4D97-AF65-F5344CB8AC3E}">
        <p14:creationId xmlns:p14="http://schemas.microsoft.com/office/powerpoint/2010/main" val="42866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El Decreto </a:t>
            </a:r>
            <a:r>
              <a:rPr lang="es-CO" dirty="0" smtClean="0"/>
              <a:t>2650/93 </a:t>
            </a:r>
            <a:r>
              <a:rPr lang="es-CO" dirty="0"/>
              <a:t>contentivo del Plan Único de Cuentas para Comerciantes y sus modificatorios en la clase 4 Ingresos establece que ésta, agrupa las cuentas que representan </a:t>
            </a:r>
            <a:r>
              <a:rPr lang="es-CO" dirty="0">
                <a:solidFill>
                  <a:srgbClr val="FF0000"/>
                </a:solidFill>
              </a:rPr>
              <a:t>los beneficios operativos y financieros</a:t>
            </a:r>
            <a:r>
              <a:rPr lang="es-CO" dirty="0"/>
              <a:t> que percibe el ente económico en el desarrollo del giro normal de su actividad comercial en un ejercicio determinado.</a:t>
            </a:r>
          </a:p>
          <a:p>
            <a:r>
              <a:rPr lang="es-CO" dirty="0" smtClean="0"/>
              <a:t>En </a:t>
            </a:r>
            <a:r>
              <a:rPr lang="es-CO" dirty="0"/>
              <a:t>el grupo 41 Operacionales comprende </a:t>
            </a:r>
            <a:r>
              <a:rPr lang="es-CO" dirty="0">
                <a:solidFill>
                  <a:srgbClr val="FF0000"/>
                </a:solidFill>
              </a:rPr>
              <a:t>los valores recibidos y/o causados</a:t>
            </a:r>
            <a:r>
              <a:rPr lang="es-CO" dirty="0"/>
              <a:t> como resultado de las actividades desarrolladas en cumplimiento de su objeto social mediante la entrega de bienes o servicios... siempre y cuando </a:t>
            </a:r>
            <a:r>
              <a:rPr lang="es-CO" dirty="0">
                <a:solidFill>
                  <a:srgbClr val="FF0000"/>
                </a:solidFill>
              </a:rPr>
              <a:t>se identifique </a:t>
            </a:r>
            <a:r>
              <a:rPr lang="es-CO" dirty="0"/>
              <a:t>con el objeto social </a:t>
            </a:r>
            <a:r>
              <a:rPr lang="es-CO" dirty="0">
                <a:solidFill>
                  <a:srgbClr val="FF0000"/>
                </a:solidFill>
              </a:rPr>
              <a:t>principal</a:t>
            </a:r>
            <a:r>
              <a:rPr lang="es-CO" dirty="0"/>
              <a:t> del ente económico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7101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Reconocimiento de ingresos por la venta de bienes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DR. 2649/93 Art. 97.</a:t>
            </a:r>
          </a:p>
          <a:p>
            <a:r>
              <a:rPr lang="es-CO" dirty="0" smtClean="0"/>
              <a:t>La venta constituya una operación de intercambio definitivo.</a:t>
            </a:r>
          </a:p>
          <a:p>
            <a:r>
              <a:rPr lang="es-CO" dirty="0" smtClean="0"/>
              <a:t>El vendedor haya transferido riesgos y beneficios</a:t>
            </a:r>
          </a:p>
          <a:p>
            <a:r>
              <a:rPr lang="es-CO" dirty="0" smtClean="0">
                <a:solidFill>
                  <a:srgbClr val="FF0000"/>
                </a:solidFill>
              </a:rPr>
              <a:t>No exista incertidumbre sobre el valor de la contraprestación.</a:t>
            </a:r>
          </a:p>
          <a:p>
            <a:r>
              <a:rPr lang="es-CO" dirty="0" smtClean="0"/>
              <a:t>Se constituya una adecuada </a:t>
            </a:r>
            <a:r>
              <a:rPr lang="es-CO" dirty="0" smtClean="0"/>
              <a:t>provisión </a:t>
            </a:r>
            <a:r>
              <a:rPr lang="es-CO" dirty="0" smtClean="0"/>
              <a:t>para los costos o recargos que debe sufragar el vendedor.</a:t>
            </a:r>
          </a:p>
          <a:p>
            <a:r>
              <a:rPr lang="es-CO" dirty="0"/>
              <a:t>Se constituya una adecuada </a:t>
            </a:r>
            <a:r>
              <a:rPr lang="es-CO" dirty="0" smtClean="0"/>
              <a:t>provisión </a:t>
            </a:r>
            <a:r>
              <a:rPr lang="es-CO" dirty="0"/>
              <a:t>para </a:t>
            </a:r>
            <a:r>
              <a:rPr lang="es-CO" dirty="0" smtClean="0"/>
              <a:t>las probables </a:t>
            </a:r>
            <a:r>
              <a:rPr lang="es-CO" dirty="0" smtClean="0"/>
              <a:t>devoluciones </a:t>
            </a:r>
            <a:r>
              <a:rPr lang="es-CO" dirty="0" smtClean="0"/>
              <a:t>de mercancías o reclamos.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306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1317</Words>
  <Application>Microsoft Office PowerPoint</Application>
  <PresentationFormat>Personalizado</PresentationFormat>
  <Paragraphs>87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Ingresos</vt:lpstr>
      <vt:lpstr>Ingreso</vt:lpstr>
      <vt:lpstr>Antecedentes</vt:lpstr>
      <vt:lpstr>Normativa contable local</vt:lpstr>
      <vt:lpstr>Definiciones</vt:lpstr>
      <vt:lpstr>Reconocimiento de Ingresos y Gastos</vt:lpstr>
      <vt:lpstr>Realización del Ingreso</vt:lpstr>
      <vt:lpstr>Presentación de PowerPoint</vt:lpstr>
      <vt:lpstr>Reconocimiento de ingresos por la venta de bienes</vt:lpstr>
      <vt:lpstr>Reconocimiento de ingresos por la prestación de servicios</vt:lpstr>
      <vt:lpstr>NIIF - PYMES</vt:lpstr>
      <vt:lpstr>Definiciones</vt:lpstr>
      <vt:lpstr>Reconocimiento</vt:lpstr>
      <vt:lpstr>Sección 23</vt:lpstr>
      <vt:lpstr>Medición</vt:lpstr>
      <vt:lpstr>Reconocimiento</vt:lpstr>
      <vt:lpstr>Presentación de PowerPoint</vt:lpstr>
      <vt:lpstr>Proyecto de Norma de Información Financiera para las Microempresas </vt:lpstr>
      <vt:lpstr>Definiciones</vt:lpstr>
      <vt:lpstr>Medición</vt:lpstr>
      <vt:lpstr>Revelación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Seccion 15</dc:title>
  <dc:creator>Hernando Gonzalez Sanchez</dc:creator>
  <cp:lastModifiedBy>Hernando Gonzalez</cp:lastModifiedBy>
  <cp:revision>18</cp:revision>
  <dcterms:created xsi:type="dcterms:W3CDTF">2013-06-03T13:19:05Z</dcterms:created>
  <dcterms:modified xsi:type="dcterms:W3CDTF">2013-06-04T01:54:02Z</dcterms:modified>
</cp:coreProperties>
</file>