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2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1334-0BEC-4903-BFF4-408DDE8621E3}" type="datetimeFigureOut">
              <a:rPr lang="es-ES" smtClean="0"/>
              <a:t>31/05/2013</a:t>
            </a:fld>
            <a:endParaRPr lang="es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0231C-348C-4400-BC79-37212CA38E0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1334-0BEC-4903-BFF4-408DDE8621E3}" type="datetimeFigureOut">
              <a:rPr lang="es-ES" smtClean="0"/>
              <a:t>31/05/2013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0231C-348C-4400-BC79-37212CA38E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1334-0BEC-4903-BFF4-408DDE8621E3}" type="datetimeFigureOut">
              <a:rPr lang="es-ES" smtClean="0"/>
              <a:t>31/05/2013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0231C-348C-4400-BC79-37212CA38E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1334-0BEC-4903-BFF4-408DDE8621E3}" type="datetimeFigureOut">
              <a:rPr lang="es-ES" smtClean="0"/>
              <a:t>31/05/2013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0231C-348C-4400-BC79-37212CA38E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1334-0BEC-4903-BFF4-408DDE8621E3}" type="datetimeFigureOut">
              <a:rPr lang="es-ES" smtClean="0"/>
              <a:t>31/05/2013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0231C-348C-4400-BC79-37212CA38E0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1334-0BEC-4903-BFF4-408DDE8621E3}" type="datetimeFigureOut">
              <a:rPr lang="es-ES" smtClean="0"/>
              <a:t>31/05/2013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0231C-348C-4400-BC79-37212CA38E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1334-0BEC-4903-BFF4-408DDE8621E3}" type="datetimeFigureOut">
              <a:rPr lang="es-ES" smtClean="0"/>
              <a:t>31/05/2013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0231C-348C-4400-BC79-37212CA38E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1334-0BEC-4903-BFF4-408DDE8621E3}" type="datetimeFigureOut">
              <a:rPr lang="es-ES" smtClean="0"/>
              <a:t>31/05/2013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0231C-348C-4400-BC79-37212CA38E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1334-0BEC-4903-BFF4-408DDE8621E3}" type="datetimeFigureOut">
              <a:rPr lang="es-ES" smtClean="0"/>
              <a:t>31/05/2013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0231C-348C-4400-BC79-37212CA38E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1334-0BEC-4903-BFF4-408DDE8621E3}" type="datetimeFigureOut">
              <a:rPr lang="es-ES" smtClean="0"/>
              <a:t>31/05/2013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0231C-348C-4400-BC79-37212CA38E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1334-0BEC-4903-BFF4-408DDE8621E3}" type="datetimeFigureOut">
              <a:rPr lang="es-ES" smtClean="0"/>
              <a:t>31/05/2013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870231C-348C-4400-BC79-37212CA38E01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04B1334-0BEC-4903-BFF4-408DDE8621E3}" type="datetimeFigureOut">
              <a:rPr lang="es-ES" smtClean="0"/>
              <a:t>31/05/2013</a:t>
            </a:fld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70231C-348C-4400-BC79-37212CA38E01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ARRENDAMIENTOS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NORMAS PARA MICROEMPRESAS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6602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DEFINICIÓN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Acuerdos que otorgan el derecho de uso de los activos, puede que al final del contrato se pacte una opción de compra o no, y el arrendador puede  quedar o no con alguna obligación en referencia con el activo objeto de arrendamiento.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7448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RECONOCIMIENTO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 smtClean="0"/>
              <a:t>Difiera de la normas contables que actualmente se aplican en Colombia, de las IFRS para Pymes y de las IFRS Full</a:t>
            </a:r>
            <a:r>
              <a:rPr lang="es-ES" dirty="0" smtClean="0"/>
              <a:t>. </a:t>
            </a: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Siempre se debe dar el </a:t>
            </a:r>
            <a:r>
              <a:rPr lang="es-ES" dirty="0" smtClean="0"/>
              <a:t>tratamiento contable que </a:t>
            </a:r>
            <a:r>
              <a:rPr lang="es-ES" dirty="0" smtClean="0"/>
              <a:t>actualmente se da a los contratos de arrendamientos </a:t>
            </a:r>
            <a:r>
              <a:rPr lang="es-ES" dirty="0" smtClean="0"/>
              <a:t>operativos. 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No se permite darle el tratamiento de arrendamiento financiero a ningún contrato de arrendamiento. No se tendrán activos por arrendamientos financieros.</a:t>
            </a: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4049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260648"/>
            <a:ext cx="8229600" cy="1143000"/>
          </a:xfrm>
        </p:spPr>
        <p:txBody>
          <a:bodyPr/>
          <a:lstStyle/>
          <a:p>
            <a:r>
              <a:rPr lang="es-ES" dirty="0" smtClean="0"/>
              <a:t>MEDICION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57200" y="1556792"/>
            <a:ext cx="4690864" cy="504056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ES" dirty="0" smtClean="0"/>
              <a:t>Al tener el tratamiento de arrendamiento operativo, todos los cánones se reconocen al </a:t>
            </a:r>
            <a:r>
              <a:rPr lang="es-ES" dirty="0" smtClean="0"/>
              <a:t>costo y se llevaran al gasto del respectivo periodo.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No distingue entre capital e intereses.</a:t>
            </a: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Sólo cuando se ejerza la opción de compra, esta se reconocerá como activo.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En las otras </a:t>
            </a:r>
            <a:r>
              <a:rPr lang="es-ES" dirty="0" smtClean="0"/>
              <a:t>normas o principios contables </a:t>
            </a:r>
            <a:r>
              <a:rPr lang="es-ES" dirty="0" smtClean="0"/>
              <a:t>se reconocen por el valor presente de los flujos de </a:t>
            </a:r>
            <a:r>
              <a:rPr lang="es-ES" dirty="0" smtClean="0"/>
              <a:t>efectivo. </a:t>
            </a:r>
            <a:r>
              <a:rPr lang="es-ES" dirty="0" smtClean="0"/>
              <a:t>Se distingue entre capital e intereses.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2050" name="Picture 2" descr="http://universidades-iberoamericanas.universia.net/argentina/vivir/images/unidades-medid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428" y="2478064"/>
            <a:ext cx="3290221" cy="1887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852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/>
          <a:lstStyle/>
          <a:p>
            <a:r>
              <a:rPr lang="es-ES" dirty="0" smtClean="0"/>
              <a:t>REVELACIONES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44008" y="1484784"/>
            <a:ext cx="4040188" cy="4569371"/>
          </a:xfrm>
        </p:spPr>
        <p:txBody>
          <a:bodyPr>
            <a:normAutofit fontScale="92500"/>
          </a:bodyPr>
          <a:lstStyle/>
          <a:p>
            <a:r>
              <a:rPr lang="es-ES" dirty="0" smtClean="0"/>
              <a:t>El valor de los pagos realizados por arrendamientos, que debieron ser llevados al estado de resultados.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 smtClean="0"/>
              <a:t>Condiciones especiales del arrendamiento.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 smtClean="0"/>
              <a:t>Renovación o adquisición.</a:t>
            </a:r>
          </a:p>
          <a:p>
            <a:endParaRPr lang="es-ES" dirty="0" smtClean="0"/>
          </a:p>
          <a:p>
            <a:r>
              <a:rPr lang="es-ES" dirty="0" smtClean="0"/>
              <a:t>Restricciones del contrato.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 smtClean="0"/>
              <a:t>Cuotas contingentes.</a:t>
            </a:r>
            <a:endParaRPr lang="es-ES" dirty="0"/>
          </a:p>
        </p:txBody>
      </p:sp>
      <p:pic>
        <p:nvPicPr>
          <p:cNvPr id="3074" name="Picture 2" descr="http://www.improve-app.com/es/files/2012/11/escribir_banner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996952"/>
            <a:ext cx="4151221" cy="2140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253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EFECTOS EN LOS ESTADOS FINANCIEROS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7544" y="1916832"/>
            <a:ext cx="4040188" cy="4569371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Disminución de las </a:t>
            </a:r>
            <a:r>
              <a:rPr lang="es-ES" dirty="0" smtClean="0"/>
              <a:t>utilidades </a:t>
            </a:r>
            <a:r>
              <a:rPr lang="es-ES" dirty="0" smtClean="0"/>
              <a:t>del ejercicio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Disminución </a:t>
            </a:r>
            <a:r>
              <a:rPr lang="es-ES" dirty="0" smtClean="0"/>
              <a:t>de los activos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r>
              <a:rPr lang="es-ES" dirty="0" smtClean="0"/>
              <a:t>Sólo una opción de reconocimiento</a:t>
            </a:r>
          </a:p>
          <a:p>
            <a:endParaRPr lang="es-ES" dirty="0" smtClean="0"/>
          </a:p>
          <a:p>
            <a:r>
              <a:rPr lang="es-ES" dirty="0" smtClean="0"/>
              <a:t>Impacto en la adopción por primera vez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Su capital de trabajo se incrementa.</a:t>
            </a:r>
          </a:p>
          <a:p>
            <a:endParaRPr lang="es-ES" dirty="0" smtClean="0"/>
          </a:p>
          <a:p>
            <a:r>
              <a:rPr lang="es-ES" dirty="0" smtClean="0"/>
              <a:t>Las proporciones deuda ca</a:t>
            </a:r>
            <a:r>
              <a:rPr lang="es-ES" dirty="0" smtClean="0"/>
              <a:t>pital  se disminuye.</a:t>
            </a:r>
            <a:endParaRPr lang="es-ES" dirty="0" smtClean="0"/>
          </a:p>
          <a:p>
            <a:endParaRPr lang="es-ES" dirty="0"/>
          </a:p>
        </p:txBody>
      </p:sp>
      <p:pic>
        <p:nvPicPr>
          <p:cNvPr id="4098" name="Picture 2" descr="http://3.bp.blogspot.com/-V7KWOVS2KAk/Tdmz2ObBCmI/AAAAAAAAAuY/N2vwnJIYA4Y/s1600/Contabilidad+y+Finanzas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096" y="2787142"/>
            <a:ext cx="3151632" cy="2109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83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/>
          <a:lstStyle/>
          <a:p>
            <a:r>
              <a:rPr lang="es-ES" dirty="0" smtClean="0"/>
              <a:t>CONCLUSIONES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395536" y="1844824"/>
            <a:ext cx="4040188" cy="47133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 smtClean="0"/>
              <a:t>Las PYMES sólo podrán dar el tratamiento a los arrendamientos como si todos fueran operativos.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Disminuye las utilidades a distribuir a sus socios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Puede presentar mejores indicadores de endeudamiento.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Puede presentar menores indicadores </a:t>
            </a:r>
            <a:r>
              <a:rPr lang="es-ES" dirty="0" smtClean="0"/>
              <a:t>de rentabilidad</a:t>
            </a:r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12776"/>
            <a:ext cx="4041775" cy="4713387"/>
          </a:xfrm>
        </p:spPr>
        <p:txBody>
          <a:bodyPr/>
          <a:lstStyle/>
          <a:p>
            <a:endParaRPr lang="es-E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844824"/>
            <a:ext cx="32861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241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Estas normas son muy restrictivas en las políticas contables referentes a los arrendamientos.</a:t>
            </a:r>
          </a:p>
          <a:p>
            <a:endParaRPr lang="es-CO" dirty="0" smtClean="0"/>
          </a:p>
          <a:p>
            <a:r>
              <a:rPr lang="es-CO" dirty="0" smtClean="0"/>
              <a:t>Puede tener algunos beneficios fiscales, por que deduce la totalidad de los cánones.</a:t>
            </a:r>
          </a:p>
          <a:p>
            <a:endParaRPr lang="es-CO" dirty="0" smtClean="0"/>
          </a:p>
          <a:p>
            <a:r>
              <a:rPr lang="es-CO" dirty="0" smtClean="0"/>
              <a:t>Puede disminuir el valor de la renta presuntiva por no tener activo (patrimonio).</a:t>
            </a:r>
          </a:p>
          <a:p>
            <a:pPr marL="0" indent="0">
              <a:buNone/>
            </a:pPr>
            <a:endParaRPr lang="es-CO" dirty="0" smtClean="0"/>
          </a:p>
          <a:p>
            <a:endParaRPr lang="es-CO" dirty="0" smtClean="0"/>
          </a:p>
          <a:p>
            <a:endParaRPr lang="es-CO" dirty="0" smtClean="0"/>
          </a:p>
          <a:p>
            <a:endParaRPr lang="es-CO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536" y="476672"/>
            <a:ext cx="8229600" cy="1143000"/>
          </a:xfrm>
          <a:prstGeom prst="rect">
            <a:avLst/>
          </a:prstGeom>
        </p:spPr>
        <p:txBody>
          <a:bodyPr vert="horz" lIns="0" tIns="4572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CONCLUSIONES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451955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277</TotalTime>
  <Words>351</Words>
  <Application>Microsoft Office PowerPoint</Application>
  <PresentationFormat>Presentación en pantalla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Flujo</vt:lpstr>
      <vt:lpstr>ARRENDAMIENTOS</vt:lpstr>
      <vt:lpstr>DEFINICIÓN</vt:lpstr>
      <vt:lpstr>RECONOCIMIENTO</vt:lpstr>
      <vt:lpstr>MEDICION</vt:lpstr>
      <vt:lpstr>REVELACIONES</vt:lpstr>
      <vt:lpstr>EFECTOS EN LOS ESTADOS FINANCIEROS</vt:lpstr>
      <vt:lpstr>CONCLUSIONES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FAMILIA</dc:creator>
  <cp:lastModifiedBy>rpava</cp:lastModifiedBy>
  <cp:revision>13</cp:revision>
  <dcterms:created xsi:type="dcterms:W3CDTF">2013-05-31T02:40:58Z</dcterms:created>
  <dcterms:modified xsi:type="dcterms:W3CDTF">2013-05-31T17:37:49Z</dcterms:modified>
</cp:coreProperties>
</file>