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3" r:id="rId1"/>
  </p:sldMasterIdLst>
  <p:notesMasterIdLst>
    <p:notesMasterId r:id="rId15"/>
  </p:notesMasterIdLst>
  <p:handoutMasterIdLst>
    <p:handoutMasterId r:id="rId16"/>
  </p:handoutMasterIdLst>
  <p:sldIdLst>
    <p:sldId id="334" r:id="rId2"/>
    <p:sldId id="453" r:id="rId3"/>
    <p:sldId id="441" r:id="rId4"/>
    <p:sldId id="439" r:id="rId5"/>
    <p:sldId id="440" r:id="rId6"/>
    <p:sldId id="451" r:id="rId7"/>
    <p:sldId id="443" r:id="rId8"/>
    <p:sldId id="444" r:id="rId9"/>
    <p:sldId id="447" r:id="rId10"/>
    <p:sldId id="448" r:id="rId11"/>
    <p:sldId id="449" r:id="rId12"/>
    <p:sldId id="450" r:id="rId13"/>
    <p:sldId id="452" r:id="rId14"/>
  </p:sldIdLst>
  <p:sldSz cx="9144000" cy="6858000" type="screen4x3"/>
  <p:notesSz cx="6858000" cy="9144000"/>
  <p:defaultTextStyle>
    <a:defPPr>
      <a:defRPr lang="es-E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27" autoAdjust="0"/>
  </p:normalViewPr>
  <p:slideViewPr>
    <p:cSldViewPr>
      <p:cViewPr>
        <p:scale>
          <a:sx n="68" d="100"/>
          <a:sy n="68" d="100"/>
        </p:scale>
        <p:origin x="-1224" y="-2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2220" y="-32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Rectangle 6"/>
          <p:cNvSpPr>
            <a:spLocks noGrp="1" noChangeArrowheads="1"/>
          </p:cNvSpPr>
          <p:nvPr>
            <p:ph type="sldNum" sz="quarter" idx="3"/>
          </p:nvPr>
        </p:nvSpPr>
        <p:spPr bwMode="auto">
          <a:xfrm>
            <a:off x="5445125" y="328613"/>
            <a:ext cx="9556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ctr" defTabSz="931863">
              <a:defRPr sz="1000">
                <a:latin typeface="Arial" charset="0"/>
              </a:defRPr>
            </a:lvl1pPr>
          </a:lstStyle>
          <a:p>
            <a:pPr>
              <a:defRPr/>
            </a:pPr>
            <a:fld id="{C1867081-69D0-4B23-970F-6A099755A1A8}" type="slidenum">
              <a:rPr lang="es-ES"/>
              <a:pPr>
                <a:defRPr/>
              </a:pPr>
              <a:t>‹Nº›</a:t>
            </a:fld>
            <a:endParaRPr lang="es-ES"/>
          </a:p>
        </p:txBody>
      </p:sp>
      <p:sp>
        <p:nvSpPr>
          <p:cNvPr id="7" name="Text Box 7"/>
          <p:cNvSpPr txBox="1">
            <a:spLocks noChangeArrowheads="1"/>
          </p:cNvSpPr>
          <p:nvPr/>
        </p:nvSpPr>
        <p:spPr bwMode="auto">
          <a:xfrm>
            <a:off x="1071563" y="8501063"/>
            <a:ext cx="4608512" cy="219075"/>
          </a:xfrm>
          <a:prstGeom prst="rect">
            <a:avLst/>
          </a:prstGeom>
          <a:noFill/>
          <a:ln w="9525">
            <a:noFill/>
            <a:miter lim="800000"/>
            <a:headEnd/>
            <a:tailEnd/>
          </a:ln>
        </p:spPr>
        <p:txBody>
          <a:bodyPr lIns="93177" tIns="46589" rIns="93177" bIns="46589"/>
          <a:lstStyle/>
          <a:p>
            <a:pPr algn="ctr" defTabSz="931863">
              <a:defRPr/>
            </a:pPr>
            <a:r>
              <a:rPr lang="es-ES" sz="800" b="1" dirty="0">
                <a:solidFill>
                  <a:srgbClr val="3333FF"/>
                </a:solidFill>
                <a:latin typeface="Times New Roman" pitchFamily="18" charset="0"/>
              </a:rPr>
              <a:t>Facultad de Ciencias Económicas y Administrativas –- Programa de Educación Continua </a:t>
            </a:r>
          </a:p>
          <a:p>
            <a:pPr algn="ctr" defTabSz="931863">
              <a:defRPr/>
            </a:pPr>
            <a:r>
              <a:rPr lang="es-CO" sz="800" dirty="0">
                <a:solidFill>
                  <a:srgbClr val="3333FF"/>
                </a:solidFill>
                <a:latin typeface="Times New Roman" pitchFamily="18" charset="0"/>
              </a:rPr>
              <a:t>Derechos Reservados  - Braulio Rodriguez  Castro </a:t>
            </a:r>
            <a:r>
              <a:rPr lang="en-US" sz="1200" dirty="0">
                <a:latin typeface="Times New Roman" pitchFamily="18" charset="0"/>
                <a:cs typeface="Times New Roman" pitchFamily="18" charset="0"/>
              </a:rPr>
              <a:t>®</a:t>
            </a:r>
            <a:endParaRPr lang="es-ES" sz="1200" dirty="0">
              <a:latin typeface="Times New Roman" pitchFamily="18" charset="0"/>
              <a:cs typeface="Times New Roman" pitchFamily="18" charset="0"/>
            </a:endParaRPr>
          </a:p>
        </p:txBody>
      </p:sp>
      <p:pic>
        <p:nvPicPr>
          <p:cNvPr id="48132" name="Picture 8" descr="PUJ horizontal negro"/>
          <p:cNvPicPr>
            <a:picLocks noChangeAspect="1" noChangeArrowheads="1"/>
          </p:cNvPicPr>
          <p:nvPr/>
        </p:nvPicPr>
        <p:blipFill>
          <a:blip r:embed="rId2" cstate="print"/>
          <a:srcRect/>
          <a:stretch>
            <a:fillRect/>
          </a:stretch>
        </p:blipFill>
        <p:spPr bwMode="auto">
          <a:xfrm>
            <a:off x="692150" y="255588"/>
            <a:ext cx="1584325" cy="541337"/>
          </a:xfrm>
          <a:prstGeom prst="rect">
            <a:avLst/>
          </a:prstGeom>
          <a:noFill/>
          <a:ln w="9525">
            <a:noFill/>
            <a:miter lim="800000"/>
            <a:headEnd/>
            <a:tailEnd/>
          </a:ln>
        </p:spPr>
      </p:pic>
    </p:spTree>
    <p:extLst>
      <p:ext uri="{BB962C8B-B14F-4D97-AF65-F5344CB8AC3E}">
        <p14:creationId xmlns:p14="http://schemas.microsoft.com/office/powerpoint/2010/main" val="3513377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s-ES"/>
          </a:p>
        </p:txBody>
      </p:sp>
      <p:sp>
        <p:nvSpPr>
          <p:cNvPr id="10137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s-ES"/>
          </a:p>
        </p:txBody>
      </p:sp>
      <p:sp>
        <p:nvSpPr>
          <p:cNvPr id="297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0138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10138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s-ES"/>
          </a:p>
        </p:txBody>
      </p:sp>
      <p:sp>
        <p:nvSpPr>
          <p:cNvPr id="10138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52F32ED4-5726-4E74-AFE9-ADBBFFC1F4E5}" type="slidenum">
              <a:rPr lang="es-ES"/>
              <a:pPr>
                <a:defRPr/>
              </a:pPr>
              <a:t>‹Nº›</a:t>
            </a:fld>
            <a:endParaRPr lang="es-ES" dirty="0"/>
          </a:p>
        </p:txBody>
      </p:sp>
    </p:spTree>
    <p:extLst>
      <p:ext uri="{BB962C8B-B14F-4D97-AF65-F5344CB8AC3E}">
        <p14:creationId xmlns:p14="http://schemas.microsoft.com/office/powerpoint/2010/main" val="30319574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018A24FD-C4BD-4C66-B895-B8344D154B0D}" type="slidenum">
              <a:rPr lang="es-ES" smtClean="0"/>
              <a:pPr/>
              <a:t>1</a:t>
            </a:fld>
            <a:endParaRPr lang="es-E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endParaRPr lang="es-CO"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pPr>
              <a:defRPr/>
            </a:pPr>
            <a:fld id="{52F32ED4-5726-4E74-AFE9-ADBBFFC1F4E5}" type="slidenum">
              <a:rPr lang="es-ES" smtClean="0"/>
              <a:pPr>
                <a:defRPr/>
              </a:pPr>
              <a:t>3</a:t>
            </a:fld>
            <a:endParaRPr lang="es-ES" dirty="0"/>
          </a:p>
        </p:txBody>
      </p:sp>
    </p:spTree>
    <p:extLst>
      <p:ext uri="{BB962C8B-B14F-4D97-AF65-F5344CB8AC3E}">
        <p14:creationId xmlns:p14="http://schemas.microsoft.com/office/powerpoint/2010/main" val="471282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a:prstGeom prst="rect">
            <a:avLst/>
          </a:prstGeo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ítulo y texto e imágenes prediseñada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O"/>
          </a:p>
        </p:txBody>
      </p:sp>
      <p:sp>
        <p:nvSpPr>
          <p:cNvPr id="3" name="2 Marcador de texto"/>
          <p:cNvSpPr>
            <a:spLocks noGrp="1"/>
          </p:cNvSpPr>
          <p:nvPr>
            <p:ph type="body" sz="half" idx="1"/>
          </p:nvPr>
        </p:nvSpPr>
        <p:spPr>
          <a:xfrm>
            <a:off x="457200" y="1600200"/>
            <a:ext cx="4038600" cy="452596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imágenes prediseñadas"/>
          <p:cNvSpPr>
            <a:spLocks noGrp="1"/>
          </p:cNvSpPr>
          <p:nvPr>
            <p:ph type="clipArt" sz="half" idx="2"/>
          </p:nvPr>
        </p:nvSpPr>
        <p:spPr>
          <a:xfrm>
            <a:off x="4648200" y="1600200"/>
            <a:ext cx="4038600" cy="4525963"/>
          </a:xfrm>
        </p:spPr>
        <p:txBody>
          <a:bodyPr/>
          <a:lstStyle/>
          <a:p>
            <a:pPr lvl="0"/>
            <a:r>
              <a:rPr lang="es-ES" noProof="0" smtClean="0"/>
              <a:t>Haga clic en el icono para agregar una imagen prediseñada</a:t>
            </a:r>
            <a:endParaRPr lang="es-CO" noProof="0" smtClean="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O"/>
          </a:p>
        </p:txBody>
      </p:sp>
      <p:sp>
        <p:nvSpPr>
          <p:cNvPr id="3" name="2 Marcador de tabla"/>
          <p:cNvSpPr>
            <a:spLocks noGrp="1"/>
          </p:cNvSpPr>
          <p:nvPr>
            <p:ph type="tbl" idx="1"/>
          </p:nvPr>
        </p:nvSpPr>
        <p:spPr>
          <a:xfrm>
            <a:off x="457200" y="1600200"/>
            <a:ext cx="8229600" cy="4525963"/>
          </a:xfrm>
        </p:spPr>
        <p:txBody>
          <a:bodyPr/>
          <a:lstStyle/>
          <a:p>
            <a:pPr lvl="0"/>
            <a:r>
              <a:rPr lang="es-ES" noProof="0" smtClean="0"/>
              <a:t>Haga clic en el icono para agregar una tabla</a:t>
            </a:r>
            <a:endParaRPr lang="es-CO" noProof="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smtClean="0"/>
              <a:t>Haga clic en el icono para agregar una imagen</a:t>
            </a:r>
            <a:endParaRPr lang="es-CO"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21" Type="http://schemas.openxmlformats.org/officeDocument/2006/relationships/hyperlink" Target="http://www.javeriana.edu.co/"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oleObject" Target="../embeddings/oleObject1.bin"/><Relationship Id="rId20" Type="http://schemas.openxmlformats.org/officeDocument/2006/relationships/image" Target="../media/image2.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vmlDrawing" Target="../drawings/vmlDrawing1.vml"/><Relationship Id="rId10" Type="http://schemas.openxmlformats.org/officeDocument/2006/relationships/slideLayout" Target="../slideLayouts/slideLayout10.xml"/><Relationship Id="rId19" Type="http://schemas.openxmlformats.org/officeDocument/2006/relationships/oleObject" Target="../embeddings/oleObject2.bin"/><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 Id="rId22"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9"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graphicFrame>
        <p:nvGraphicFramePr>
          <p:cNvPr id="1026" name="Object 10"/>
          <p:cNvGraphicFramePr>
            <a:graphicFrameLocks noChangeAspect="1"/>
          </p:cNvGraphicFramePr>
          <p:nvPr/>
        </p:nvGraphicFramePr>
        <p:xfrm>
          <a:off x="3132138" y="996950"/>
          <a:ext cx="5919787" cy="55563"/>
        </p:xfrm>
        <a:graphic>
          <a:graphicData uri="http://schemas.openxmlformats.org/presentationml/2006/ole">
            <mc:AlternateContent xmlns:mc="http://schemas.openxmlformats.org/markup-compatibility/2006">
              <mc:Choice xmlns:v="urn:schemas-microsoft-com:vml" Requires="v">
                <p:oleObj spid="_x0000_s1180" name="CorelDRAW" r:id="rId16" imgW="6193080" imgH="57240" progId="">
                  <p:embed/>
                </p:oleObj>
              </mc:Choice>
              <mc:Fallback>
                <p:oleObj name="CorelDRAW" r:id="rId16" imgW="6193080" imgH="57240" progId="">
                  <p:embed/>
                  <p:pic>
                    <p:nvPicPr>
                      <p:cNvPr id="0" name="Object 10"/>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132138" y="996950"/>
                        <a:ext cx="5919787" cy="55563"/>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pic>
        <p:nvPicPr>
          <p:cNvPr id="1030" name="Picture 14"/>
          <p:cNvPicPr>
            <a:picLocks noChangeAspect="1" noChangeArrowheads="1"/>
          </p:cNvPicPr>
          <p:nvPr/>
        </p:nvPicPr>
        <p:blipFill>
          <a:blip r:embed="rId18" cstate="print">
            <a:lum bright="70000" contrast="-70000"/>
            <a:grayscl/>
          </a:blip>
          <a:srcRect/>
          <a:stretch>
            <a:fillRect/>
          </a:stretch>
        </p:blipFill>
        <p:spPr bwMode="auto">
          <a:xfrm>
            <a:off x="5219700" y="2098675"/>
            <a:ext cx="3311525" cy="3471863"/>
          </a:xfrm>
          <a:prstGeom prst="rect">
            <a:avLst/>
          </a:prstGeom>
          <a:noFill/>
          <a:ln w="9525">
            <a:noFill/>
            <a:miter lim="800000"/>
            <a:headEnd/>
            <a:tailEnd/>
          </a:ln>
        </p:spPr>
      </p:pic>
      <p:sp>
        <p:nvSpPr>
          <p:cNvPr id="7" name="Text Box 5"/>
          <p:cNvSpPr txBox="1">
            <a:spLocks noChangeArrowheads="1"/>
          </p:cNvSpPr>
          <p:nvPr/>
        </p:nvSpPr>
        <p:spPr bwMode="auto">
          <a:xfrm>
            <a:off x="0" y="6507163"/>
            <a:ext cx="9144000" cy="304800"/>
          </a:xfrm>
          <a:prstGeom prst="rect">
            <a:avLst/>
          </a:prstGeom>
          <a:noFill/>
          <a:ln w="9525">
            <a:noFill/>
            <a:miter lim="800000"/>
            <a:headEnd/>
            <a:tailEnd/>
          </a:ln>
          <a:effectLst/>
        </p:spPr>
        <p:txBody>
          <a:bodyPr>
            <a:spAutoFit/>
          </a:bodyPr>
          <a:lstStyle/>
          <a:p>
            <a:pPr algn="ctr" fontAlgn="auto">
              <a:spcBef>
                <a:spcPts val="0"/>
              </a:spcBef>
              <a:spcAft>
                <a:spcPts val="0"/>
              </a:spcAft>
              <a:defRPr/>
            </a:pPr>
            <a:r>
              <a:rPr lang="es-ES" sz="1400" i="1" dirty="0">
                <a:solidFill>
                  <a:schemeClr val="accent1">
                    <a:lumMod val="50000"/>
                  </a:schemeClr>
                </a:solidFill>
                <a:latin typeface="+mn-lt"/>
              </a:rPr>
              <a:t>C.P. Marcos A. Valderrama P.</a:t>
            </a:r>
          </a:p>
        </p:txBody>
      </p:sp>
      <p:graphicFrame>
        <p:nvGraphicFramePr>
          <p:cNvPr id="1027" name="Object 8"/>
          <p:cNvGraphicFramePr>
            <a:graphicFrameLocks noChangeAspect="1"/>
          </p:cNvGraphicFramePr>
          <p:nvPr/>
        </p:nvGraphicFramePr>
        <p:xfrm>
          <a:off x="250825" y="6454775"/>
          <a:ext cx="8424863" cy="69850"/>
        </p:xfrm>
        <a:graphic>
          <a:graphicData uri="http://schemas.openxmlformats.org/presentationml/2006/ole">
            <mc:AlternateContent xmlns:mc="http://schemas.openxmlformats.org/markup-compatibility/2006">
              <mc:Choice xmlns:v="urn:schemas-microsoft-com:vml" Requires="v">
                <p:oleObj spid="_x0000_s1181" name="CorelDRAW" r:id="rId19" imgW="8150400" imgH="67680" progId="">
                  <p:embed/>
                </p:oleObj>
              </mc:Choice>
              <mc:Fallback>
                <p:oleObj name="CorelDRAW" r:id="rId19" imgW="8150400" imgH="67680" progId="">
                  <p:embed/>
                  <p:pic>
                    <p:nvPicPr>
                      <p:cNvPr id="0" name="Object 8"/>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50825" y="6454775"/>
                        <a:ext cx="8424863" cy="69850"/>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pic>
        <p:nvPicPr>
          <p:cNvPr id="1032" name="Picture 2" descr="Pontificia Universidad Javeriana">
            <a:hlinkClick r:id="rId21"/>
          </p:cNvPr>
          <p:cNvPicPr>
            <a:picLocks noChangeAspect="1" noChangeArrowheads="1"/>
          </p:cNvPicPr>
          <p:nvPr/>
        </p:nvPicPr>
        <p:blipFill>
          <a:blip r:embed="rId22" cstate="print"/>
          <a:srcRect/>
          <a:stretch>
            <a:fillRect/>
          </a:stretch>
        </p:blipFill>
        <p:spPr bwMode="auto">
          <a:xfrm>
            <a:off x="214313" y="214313"/>
            <a:ext cx="1357312" cy="4524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 id="2147483870" r:id="rId12"/>
    <p:sldLayoutId id="2147483871" r:id="rId13"/>
  </p:sldLayoutIdLst>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just"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just" rtl="0" eaLnBrk="0" fontAlgn="base" hangingPunct="0">
        <a:spcBef>
          <a:spcPct val="20000"/>
        </a:spcBef>
        <a:spcAft>
          <a:spcPct val="0"/>
        </a:spcAft>
        <a:buChar char="–"/>
        <a:defRPr sz="2800">
          <a:solidFill>
            <a:schemeClr val="tx1"/>
          </a:solidFill>
          <a:latin typeface="+mn-lt"/>
        </a:defRPr>
      </a:lvl2pPr>
      <a:lvl3pPr marL="1143000" indent="-228600" algn="just" rtl="0" eaLnBrk="0" fontAlgn="base" hangingPunct="0">
        <a:spcBef>
          <a:spcPct val="20000"/>
        </a:spcBef>
        <a:spcAft>
          <a:spcPct val="0"/>
        </a:spcAft>
        <a:buChar char="•"/>
        <a:defRPr sz="2400">
          <a:solidFill>
            <a:schemeClr val="tx1"/>
          </a:solidFill>
          <a:latin typeface="+mn-lt"/>
        </a:defRPr>
      </a:lvl3pPr>
      <a:lvl4pPr marL="1600200" indent="-228600" algn="just" rtl="0" eaLnBrk="0" fontAlgn="base" hangingPunct="0">
        <a:spcBef>
          <a:spcPct val="20000"/>
        </a:spcBef>
        <a:spcAft>
          <a:spcPct val="0"/>
        </a:spcAft>
        <a:buChar char="–"/>
        <a:defRPr sz="2000">
          <a:solidFill>
            <a:schemeClr val="tx1"/>
          </a:solidFill>
          <a:latin typeface="+mn-lt"/>
        </a:defRPr>
      </a:lvl4pPr>
      <a:lvl5pPr marL="2057400" indent="-228600" algn="just" rtl="0" eaLnBrk="0" fontAlgn="base" hangingPunct="0">
        <a:spcBef>
          <a:spcPct val="20000"/>
        </a:spcBef>
        <a:spcAft>
          <a:spcPct val="0"/>
        </a:spcAft>
        <a:buChar char="»"/>
        <a:defRPr sz="2000">
          <a:solidFill>
            <a:schemeClr val="tx1"/>
          </a:solidFill>
          <a:latin typeface="+mn-lt"/>
        </a:defRPr>
      </a:lvl5pPr>
      <a:lvl6pPr marL="2514600" indent="-228600" algn="just" rtl="0" eaLnBrk="1" fontAlgn="base" hangingPunct="1">
        <a:spcBef>
          <a:spcPct val="20000"/>
        </a:spcBef>
        <a:spcAft>
          <a:spcPct val="0"/>
        </a:spcAft>
        <a:buChar char="»"/>
        <a:defRPr sz="2000">
          <a:solidFill>
            <a:schemeClr val="tx1"/>
          </a:solidFill>
          <a:latin typeface="+mn-lt"/>
        </a:defRPr>
      </a:lvl6pPr>
      <a:lvl7pPr marL="2971800" indent="-228600" algn="just" rtl="0" eaLnBrk="1" fontAlgn="base" hangingPunct="1">
        <a:spcBef>
          <a:spcPct val="20000"/>
        </a:spcBef>
        <a:spcAft>
          <a:spcPct val="0"/>
        </a:spcAft>
        <a:buChar char="»"/>
        <a:defRPr sz="2000">
          <a:solidFill>
            <a:schemeClr val="tx1"/>
          </a:solidFill>
          <a:latin typeface="+mn-lt"/>
        </a:defRPr>
      </a:lvl7pPr>
      <a:lvl8pPr marL="3429000" indent="-228600" algn="just" rtl="0" eaLnBrk="1" fontAlgn="base" hangingPunct="1">
        <a:spcBef>
          <a:spcPct val="20000"/>
        </a:spcBef>
        <a:spcAft>
          <a:spcPct val="0"/>
        </a:spcAft>
        <a:buChar char="»"/>
        <a:defRPr sz="2000">
          <a:solidFill>
            <a:schemeClr val="tx1"/>
          </a:solidFill>
          <a:latin typeface="+mn-lt"/>
        </a:defRPr>
      </a:lvl8pPr>
      <a:lvl9pPr marL="3886200" indent="-228600" algn="just" rtl="0" eaLnBrk="1" fontAlgn="base" hangingPunct="1">
        <a:spcBef>
          <a:spcPct val="20000"/>
        </a:spcBef>
        <a:spcAft>
          <a:spcPct val="0"/>
        </a:spcAft>
        <a:buChar char="»"/>
        <a:defRPr sz="2000">
          <a:solidFill>
            <a:schemeClr val="tx1"/>
          </a:solidFill>
          <a:latin typeface="+mn-lt"/>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bwMode="auto">
          <a:xfrm>
            <a:off x="468313" y="1412776"/>
            <a:ext cx="8229600" cy="1828800"/>
          </a:xfrm>
          <a:noFill/>
          <a:ln>
            <a:miter lim="800000"/>
            <a:headEnd/>
            <a:tailEnd/>
          </a:ln>
        </p:spPr>
        <p:txBody>
          <a:bodyPr vert="horz" wrap="square" lIns="91440" tIns="45720" rIns="91440" bIns="45720" numCol="1" anchor="t" anchorCtr="0" compatLnSpc="1">
            <a:prstTxWarp prst="textNoShape">
              <a:avLst/>
            </a:prstTxWarp>
          </a:bodyPr>
          <a:lstStyle/>
          <a:p>
            <a:pPr marL="914400" indent="-914400"/>
            <a:r>
              <a:rPr lang="es-ES" sz="3600" dirty="0" smtClean="0">
                <a:solidFill>
                  <a:schemeClr val="tx1"/>
                </a:solidFill>
              </a:rPr>
              <a:t>NIIF para Microempresas</a:t>
            </a:r>
            <a:br>
              <a:rPr lang="es-ES" sz="3600" dirty="0" smtClean="0">
                <a:solidFill>
                  <a:schemeClr val="tx1"/>
                </a:solidFill>
              </a:rPr>
            </a:br>
            <a:r>
              <a:rPr lang="es-ES" sz="3600" dirty="0" smtClean="0">
                <a:solidFill>
                  <a:schemeClr val="tx1"/>
                </a:solidFill>
              </a:rPr>
              <a:t>Capítulo 2</a:t>
            </a:r>
            <a:br>
              <a:rPr lang="es-ES" sz="3600" dirty="0" smtClean="0">
                <a:solidFill>
                  <a:schemeClr val="tx1"/>
                </a:solidFill>
              </a:rPr>
            </a:br>
            <a:r>
              <a:rPr lang="en-US" sz="3600" dirty="0" err="1" smtClean="0">
                <a:solidFill>
                  <a:schemeClr val="tx1"/>
                </a:solidFill>
              </a:rPr>
              <a:t>Conceptos</a:t>
            </a:r>
            <a:r>
              <a:rPr lang="en-US" sz="3600" dirty="0" smtClean="0">
                <a:solidFill>
                  <a:schemeClr val="tx1"/>
                </a:solidFill>
              </a:rPr>
              <a:t> y </a:t>
            </a:r>
            <a:r>
              <a:rPr lang="en-US" sz="3600" dirty="0" err="1" smtClean="0">
                <a:solidFill>
                  <a:schemeClr val="tx1"/>
                </a:solidFill>
              </a:rPr>
              <a:t>Principios</a:t>
            </a:r>
            <a:r>
              <a:rPr lang="en-US" sz="3600" dirty="0" smtClean="0">
                <a:solidFill>
                  <a:schemeClr val="tx1"/>
                </a:solidFill>
              </a:rPr>
              <a:t> </a:t>
            </a:r>
            <a:r>
              <a:rPr lang="en-US" sz="3600" dirty="0" err="1" smtClean="0">
                <a:solidFill>
                  <a:schemeClr val="tx1"/>
                </a:solidFill>
              </a:rPr>
              <a:t>Generales</a:t>
            </a:r>
            <a:endParaRPr lang="es-ES" sz="3600" dirty="0">
              <a:solidFill>
                <a:schemeClr val="tx1"/>
              </a:solidFill>
            </a:endParaRPr>
          </a:p>
        </p:txBody>
      </p:sp>
      <p:sp>
        <p:nvSpPr>
          <p:cNvPr id="4099" name="Rectangle 3"/>
          <p:cNvSpPr>
            <a:spLocks noGrp="1" noChangeArrowheads="1"/>
          </p:cNvSpPr>
          <p:nvPr>
            <p:ph type="subTitle" idx="1"/>
          </p:nvPr>
        </p:nvSpPr>
        <p:spPr>
          <a:xfrm>
            <a:off x="1700213" y="4293096"/>
            <a:ext cx="6400800" cy="1752600"/>
          </a:xfrm>
        </p:spPr>
        <p:txBody>
          <a:bodyPr/>
          <a:lstStyle/>
          <a:p>
            <a:pPr algn="r"/>
            <a:r>
              <a:rPr lang="es-ES" dirty="0" smtClean="0"/>
              <a:t>C.P. Nestor Lizarazo</a:t>
            </a:r>
          </a:p>
          <a:p>
            <a:pPr algn="r"/>
            <a:r>
              <a:rPr lang="es-ES" dirty="0" smtClean="0"/>
              <a:t>C.P. Marcos A. Valderrama P.</a:t>
            </a:r>
          </a:p>
        </p:txBody>
      </p:sp>
      <p:pic>
        <p:nvPicPr>
          <p:cNvPr id="2" name="1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35896" y="0"/>
            <a:ext cx="4924425" cy="1000125"/>
          </a:xfrm>
          <a:prstGeom prst="rect">
            <a:avLst/>
          </a:prstGeom>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extLst>
              <p:ext uri="{D42A27DB-BD31-4B8C-83A1-F6EECF244321}">
                <p14:modId xmlns:p14="http://schemas.microsoft.com/office/powerpoint/2010/main" val="921293138"/>
              </p:ext>
            </p:extLst>
          </p:nvPr>
        </p:nvGraphicFramePr>
        <p:xfrm>
          <a:off x="518864" y="1197312"/>
          <a:ext cx="8229600" cy="457708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ctr"/>
                      <a:r>
                        <a:rPr lang="en-US" dirty="0" smtClean="0">
                          <a:solidFill>
                            <a:schemeClr val="tx1"/>
                          </a:solidFill>
                        </a:rPr>
                        <a:t>NIIF Microempresas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2649/93</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just"/>
                      <a:r>
                        <a:rPr lang="es-ES" sz="1800" b="0" i="0" u="none" strike="noStrike" kern="1200" baseline="0" dirty="0" smtClean="0">
                          <a:solidFill>
                            <a:schemeClr val="dk1"/>
                          </a:solidFill>
                          <a:latin typeface="+mn-lt"/>
                          <a:ea typeface="+mn-ea"/>
                          <a:cs typeface="+mn-cs"/>
                        </a:rPr>
                        <a:t>2.19 </a:t>
                      </a:r>
                      <a:r>
                        <a:rPr lang="es-ES" sz="1800" b="1" i="0" u="none" strike="noStrike" kern="1200" baseline="0" dirty="0" smtClean="0">
                          <a:solidFill>
                            <a:srgbClr val="FF0000"/>
                          </a:solidFill>
                          <a:latin typeface="+mn-lt"/>
                          <a:ea typeface="+mn-ea"/>
                          <a:cs typeface="+mn-cs"/>
                        </a:rPr>
                        <a:t>Reconocimiento</a:t>
                      </a:r>
                      <a:r>
                        <a:rPr lang="es-ES" sz="1800" b="0" i="0" u="none" strike="noStrike" kern="1200" baseline="0" dirty="0" smtClean="0">
                          <a:solidFill>
                            <a:schemeClr val="dk1"/>
                          </a:solidFill>
                          <a:latin typeface="+mn-lt"/>
                          <a:ea typeface="+mn-ea"/>
                          <a:cs typeface="+mn-cs"/>
                        </a:rPr>
                        <a:t> es el proceso de incorporar en los estados financieros una partida que cumple con la definición de activo, pasivo, ingreso o gasto y que cumpla los siguientes criterios: </a:t>
                      </a:r>
                    </a:p>
                    <a:p>
                      <a:pPr algn="just"/>
                      <a:endParaRPr lang="es-ES" sz="1800" b="0" i="0" u="none" strike="noStrike" kern="1200" baseline="0" dirty="0" smtClean="0">
                        <a:solidFill>
                          <a:schemeClr val="dk1"/>
                        </a:solidFill>
                        <a:latin typeface="+mn-lt"/>
                        <a:ea typeface="+mn-ea"/>
                        <a:cs typeface="+mn-cs"/>
                      </a:endParaRPr>
                    </a:p>
                    <a:p>
                      <a:pPr algn="just"/>
                      <a:r>
                        <a:rPr lang="es-ES" sz="1800" b="0" i="0" u="none" strike="noStrike" kern="1200" baseline="0" dirty="0" smtClean="0">
                          <a:solidFill>
                            <a:schemeClr val="dk1"/>
                          </a:solidFill>
                          <a:latin typeface="+mn-lt"/>
                          <a:ea typeface="+mn-ea"/>
                          <a:cs typeface="+mn-cs"/>
                        </a:rPr>
                        <a:t>(a) es probable que cualquier beneficio económico futuro asociado con la partida entre o salga de la microempresa; y </a:t>
                      </a:r>
                    </a:p>
                    <a:p>
                      <a:pPr algn="just"/>
                      <a:endParaRPr lang="en-US" sz="1800" b="0" i="0" u="none" strike="noStrike" kern="1200" baseline="0" dirty="0" smtClean="0">
                        <a:solidFill>
                          <a:schemeClr val="dk1"/>
                        </a:solidFill>
                        <a:latin typeface="+mn-lt"/>
                        <a:ea typeface="+mn-ea"/>
                        <a:cs typeface="+mn-cs"/>
                      </a:endParaRPr>
                    </a:p>
                    <a:p>
                      <a:pPr algn="just"/>
                      <a:r>
                        <a:rPr lang="es-ES" sz="1800" b="0" i="0" u="none" strike="noStrike" kern="1200" baseline="0" dirty="0" smtClean="0">
                          <a:solidFill>
                            <a:schemeClr val="dk1"/>
                          </a:solidFill>
                          <a:latin typeface="+mn-lt"/>
                          <a:ea typeface="+mn-ea"/>
                          <a:cs typeface="+mn-cs"/>
                        </a:rPr>
                        <a:t>(b) la partida tiene un costo o valor que pueda ser medido con fiabilidad. </a:t>
                      </a:r>
                    </a:p>
                    <a:p>
                      <a:pPr algn="just"/>
                      <a:endParaRPr lang="en-US" sz="15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_tradnl" sz="1800" b="1" kern="1200" dirty="0" smtClean="0">
                          <a:solidFill>
                            <a:srgbClr val="FF0000"/>
                          </a:solidFill>
                          <a:effectLst/>
                          <a:latin typeface="+mn-lt"/>
                          <a:ea typeface="+mn-ea"/>
                          <a:cs typeface="+mn-cs"/>
                        </a:rPr>
                        <a:t>47. RECONOCIMIENTO</a:t>
                      </a:r>
                      <a:r>
                        <a:rPr lang="es-ES_tradnl" sz="1800" kern="1200" dirty="0" smtClean="0">
                          <a:solidFill>
                            <a:schemeClr val="dk1"/>
                          </a:solidFill>
                          <a:effectLst/>
                          <a:latin typeface="+mn-lt"/>
                          <a:ea typeface="+mn-ea"/>
                          <a:cs typeface="+mn-cs"/>
                        </a:rPr>
                        <a:t> DE LOS HECHOS ECONOMICOS. El reconocimiento es el proceso de identificar y registrar o incorporar formalmente en la contabilidad los hechos económicos realizados.</a:t>
                      </a:r>
                      <a:endParaRPr lang="en-US" sz="1800" kern="1200" dirty="0" smtClean="0">
                        <a:solidFill>
                          <a:schemeClr val="dk1"/>
                        </a:solidFill>
                        <a:effectLst/>
                        <a:latin typeface="+mn-lt"/>
                        <a:ea typeface="+mn-ea"/>
                        <a:cs typeface="+mn-cs"/>
                      </a:endParaRPr>
                    </a:p>
                    <a:p>
                      <a:r>
                        <a:rPr lang="es-ES_tradnl" sz="1800" kern="1200" dirty="0" smtClean="0">
                          <a:solidFill>
                            <a:schemeClr val="dk1"/>
                          </a:solidFill>
                          <a:effectLst/>
                          <a:latin typeface="+mn-lt"/>
                          <a:ea typeface="+mn-ea"/>
                          <a:cs typeface="+mn-cs"/>
                        </a:rPr>
                        <a:t> </a:t>
                      </a:r>
                      <a:endParaRPr lang="en-US" sz="1800" kern="1200" dirty="0" smtClean="0">
                        <a:solidFill>
                          <a:schemeClr val="dk1"/>
                        </a:solidFill>
                        <a:effectLst/>
                        <a:latin typeface="+mn-lt"/>
                        <a:ea typeface="+mn-ea"/>
                        <a:cs typeface="+mn-cs"/>
                      </a:endParaRPr>
                    </a:p>
                    <a:p>
                      <a:r>
                        <a:rPr lang="es-ES_tradnl" sz="1800" kern="1200" dirty="0" smtClean="0">
                          <a:solidFill>
                            <a:schemeClr val="dk1"/>
                          </a:solidFill>
                          <a:effectLst/>
                          <a:latin typeface="+mn-lt"/>
                          <a:ea typeface="+mn-ea"/>
                          <a:cs typeface="+mn-cs"/>
                        </a:rPr>
                        <a:t>Para que un hecho económico realizado pueda ser reconocido se requiere que corresponda con la definición de un elemento de los estados financieros, que pueda ser medido, que sea pertinente y que pueda representarse de manera confiable.</a:t>
                      </a:r>
                      <a:endParaRPr lang="en-US" sz="18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5 Rectángulo"/>
          <p:cNvSpPr/>
          <p:nvPr/>
        </p:nvSpPr>
        <p:spPr bwMode="auto">
          <a:xfrm>
            <a:off x="4067944" y="476672"/>
            <a:ext cx="4104456" cy="457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s-CO" sz="1800" b="1" dirty="0"/>
              <a:t>8</a:t>
            </a:r>
            <a:r>
              <a:rPr kumimoji="0" lang="es-CO" sz="1800" b="1" i="0" u="none" strike="noStrike" cap="none" normalizeH="0" baseline="0" dirty="0" smtClean="0">
                <a:ln>
                  <a:noFill/>
                </a:ln>
                <a:solidFill>
                  <a:schemeClr val="tx1"/>
                </a:solidFill>
                <a:effectLst/>
                <a:latin typeface="Arial" charset="0"/>
              </a:rPr>
              <a:t>.</a:t>
            </a:r>
            <a:r>
              <a:rPr kumimoji="0" lang="es-CO" sz="1800" b="1" i="0" u="none" strike="noStrike" cap="none" normalizeH="0" dirty="0" smtClean="0">
                <a:ln>
                  <a:noFill/>
                </a:ln>
                <a:solidFill>
                  <a:schemeClr val="tx1"/>
                </a:solidFill>
                <a:effectLst/>
                <a:latin typeface="Arial" charset="0"/>
              </a:rPr>
              <a:t> Criterios de Reconocimiento</a:t>
            </a:r>
            <a:endParaRPr kumimoji="0" lang="es-CO" sz="1800" b="1"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3395371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extLst>
              <p:ext uri="{D42A27DB-BD31-4B8C-83A1-F6EECF244321}">
                <p14:modId xmlns:p14="http://schemas.microsoft.com/office/powerpoint/2010/main" val="3239200646"/>
              </p:ext>
            </p:extLst>
          </p:nvPr>
        </p:nvGraphicFramePr>
        <p:xfrm>
          <a:off x="518864" y="1197312"/>
          <a:ext cx="8229600" cy="375412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ctr"/>
                      <a:r>
                        <a:rPr lang="en-US" dirty="0" smtClean="0">
                          <a:solidFill>
                            <a:schemeClr val="tx1"/>
                          </a:solidFill>
                        </a:rPr>
                        <a:t>NIIF Microempresas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2649/93</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just"/>
                      <a:r>
                        <a:rPr lang="es-ES" sz="1800" b="0" i="0" u="none" strike="noStrike" kern="1200" baseline="0" dirty="0" smtClean="0">
                          <a:solidFill>
                            <a:schemeClr val="dk1"/>
                          </a:solidFill>
                          <a:latin typeface="+mn-lt"/>
                          <a:ea typeface="+mn-ea"/>
                          <a:cs typeface="+mn-cs"/>
                        </a:rPr>
                        <a:t>2.25 </a:t>
                      </a:r>
                      <a:r>
                        <a:rPr lang="es-ES" sz="1800" b="1" i="0" u="none" strike="noStrike" kern="1200" baseline="0" dirty="0" smtClean="0">
                          <a:solidFill>
                            <a:srgbClr val="FF0000"/>
                          </a:solidFill>
                          <a:latin typeface="+mn-lt"/>
                          <a:ea typeface="+mn-ea"/>
                          <a:cs typeface="+mn-cs"/>
                        </a:rPr>
                        <a:t>Medición</a:t>
                      </a:r>
                      <a:r>
                        <a:rPr lang="es-ES" sz="1800" b="0" i="0" u="none" strike="noStrike" kern="1200" baseline="0" dirty="0" smtClean="0">
                          <a:solidFill>
                            <a:schemeClr val="dk1"/>
                          </a:solidFill>
                          <a:latin typeface="+mn-lt"/>
                          <a:ea typeface="+mn-ea"/>
                          <a:cs typeface="+mn-cs"/>
                        </a:rPr>
                        <a:t> es el proceso de determinar cuantías o valores en los que una microempresa mide los activos, pasivos, ingresos y gastos en sus estados financieros. La medición involucra la selección de una base de medición.</a:t>
                      </a:r>
                    </a:p>
                    <a:p>
                      <a:pPr algn="just"/>
                      <a:r>
                        <a:rPr lang="es-ES" sz="1800" b="0" i="0" u="none" strike="noStrike" kern="1200" baseline="0" dirty="0" smtClean="0">
                          <a:solidFill>
                            <a:schemeClr val="dk1"/>
                          </a:solidFill>
                          <a:latin typeface="+mn-lt"/>
                          <a:ea typeface="+mn-ea"/>
                          <a:cs typeface="+mn-cs"/>
                        </a:rPr>
                        <a:t> </a:t>
                      </a:r>
                    </a:p>
                    <a:p>
                      <a:pPr algn="just"/>
                      <a:r>
                        <a:rPr lang="es-ES" sz="1800" b="0" i="0" u="none" strike="noStrike" kern="1200" baseline="0" dirty="0" smtClean="0">
                          <a:solidFill>
                            <a:schemeClr val="dk1"/>
                          </a:solidFill>
                          <a:latin typeface="+mn-lt"/>
                          <a:ea typeface="+mn-ea"/>
                          <a:cs typeface="+mn-cs"/>
                        </a:rPr>
                        <a:t>2.26 La base de medición para las microempresas, al preparar sus estados financieros, será el </a:t>
                      </a:r>
                      <a:r>
                        <a:rPr lang="es-ES" sz="1800" b="1" i="0" u="none" strike="noStrike" kern="1200" baseline="0" dirty="0" smtClean="0">
                          <a:solidFill>
                            <a:srgbClr val="FF0000"/>
                          </a:solidFill>
                          <a:latin typeface="+mn-lt"/>
                          <a:ea typeface="+mn-ea"/>
                          <a:cs typeface="+mn-cs"/>
                        </a:rPr>
                        <a:t>costo histórico.</a:t>
                      </a:r>
                      <a:r>
                        <a:rPr lang="es-ES" sz="1800" b="0" i="0" u="none" strike="noStrike" kern="1200" baseline="0" dirty="0" smtClean="0">
                          <a:solidFill>
                            <a:schemeClr val="dk1"/>
                          </a:solidFill>
                          <a:latin typeface="+mn-lt"/>
                          <a:ea typeface="+mn-ea"/>
                          <a:cs typeface="+mn-cs"/>
                        </a:rPr>
                        <a:t> </a:t>
                      </a:r>
                      <a:endParaRPr lang="en-US" sz="15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_tradnl" sz="1800" b="1" kern="1200" dirty="0" smtClean="0">
                          <a:solidFill>
                            <a:srgbClr val="FF0000"/>
                          </a:solidFill>
                          <a:effectLst/>
                          <a:latin typeface="+mn-lt"/>
                          <a:ea typeface="+mn-ea"/>
                          <a:cs typeface="+mn-cs"/>
                        </a:rPr>
                        <a:t>10. VALUACION O MEDICION</a:t>
                      </a:r>
                      <a:r>
                        <a:rPr lang="es-ES_tradnl" sz="1800" kern="1200" dirty="0" smtClean="0">
                          <a:solidFill>
                            <a:schemeClr val="dk1"/>
                          </a:solidFill>
                          <a:effectLst/>
                          <a:latin typeface="+mn-lt"/>
                          <a:ea typeface="+mn-ea"/>
                          <a:cs typeface="+mn-cs"/>
                        </a:rPr>
                        <a:t>. Tanto los recursos como los hechos económicos que los afecten deben ser apropiadamente cuantificados en términos de la unidad de medida.</a:t>
                      </a:r>
                      <a:endParaRPr lang="en-US" sz="1800" kern="1200" dirty="0" smtClean="0">
                        <a:solidFill>
                          <a:schemeClr val="dk1"/>
                        </a:solidFill>
                        <a:effectLst/>
                        <a:latin typeface="+mn-lt"/>
                        <a:ea typeface="+mn-ea"/>
                        <a:cs typeface="+mn-cs"/>
                      </a:endParaRPr>
                    </a:p>
                    <a:p>
                      <a:r>
                        <a:rPr lang="es-ES_tradnl" sz="1800" kern="1200" dirty="0" smtClean="0">
                          <a:solidFill>
                            <a:schemeClr val="dk1"/>
                          </a:solidFill>
                          <a:effectLst/>
                          <a:latin typeface="+mn-lt"/>
                          <a:ea typeface="+mn-ea"/>
                          <a:cs typeface="+mn-cs"/>
                        </a:rPr>
                        <a:t> </a:t>
                      </a:r>
                      <a:endParaRPr lang="en-US" sz="1800" kern="1200" dirty="0" smtClean="0">
                        <a:solidFill>
                          <a:schemeClr val="dk1"/>
                        </a:solidFill>
                        <a:effectLst/>
                        <a:latin typeface="+mn-lt"/>
                        <a:ea typeface="+mn-ea"/>
                        <a:cs typeface="+mn-cs"/>
                      </a:endParaRPr>
                    </a:p>
                    <a:p>
                      <a:r>
                        <a:rPr lang="es-ES_tradnl" sz="1800" kern="1200" dirty="0" smtClean="0">
                          <a:solidFill>
                            <a:schemeClr val="dk1"/>
                          </a:solidFill>
                          <a:effectLst/>
                          <a:latin typeface="+mn-lt"/>
                          <a:ea typeface="+mn-ea"/>
                          <a:cs typeface="+mn-cs"/>
                        </a:rPr>
                        <a:t>Con sujeción a las normas técnicas, son criterios de medición aceptados el </a:t>
                      </a:r>
                      <a:r>
                        <a:rPr lang="es-ES_tradnl" sz="1800" b="1" kern="1200" dirty="0" smtClean="0">
                          <a:solidFill>
                            <a:srgbClr val="FF0000"/>
                          </a:solidFill>
                          <a:effectLst/>
                          <a:latin typeface="+mn-lt"/>
                          <a:ea typeface="+mn-ea"/>
                          <a:cs typeface="+mn-cs"/>
                        </a:rPr>
                        <a:t>valor histórico, el valor actual, el valor de realización y el valor presente</a:t>
                      </a:r>
                      <a:endParaRPr lang="en-US" sz="1800" b="1" kern="1200" dirty="0">
                        <a:solidFill>
                          <a:srgbClr val="FF0000"/>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5 Rectángulo"/>
          <p:cNvSpPr/>
          <p:nvPr/>
        </p:nvSpPr>
        <p:spPr bwMode="auto">
          <a:xfrm>
            <a:off x="4067944" y="476672"/>
            <a:ext cx="4104456" cy="457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s-CO" sz="1800" b="1" dirty="0" smtClean="0"/>
              <a:t>9</a:t>
            </a:r>
            <a:r>
              <a:rPr kumimoji="0" lang="es-CO" sz="1800" b="1" i="0" u="none" strike="noStrike" cap="none" normalizeH="0" baseline="0" dirty="0" smtClean="0">
                <a:ln>
                  <a:noFill/>
                </a:ln>
                <a:solidFill>
                  <a:schemeClr val="tx1"/>
                </a:solidFill>
                <a:effectLst/>
                <a:latin typeface="Arial" charset="0"/>
              </a:rPr>
              <a:t>.</a:t>
            </a:r>
            <a:r>
              <a:rPr kumimoji="0" lang="es-CO" sz="1800" b="1" i="0" u="none" strike="noStrike" cap="none" normalizeH="0" dirty="0" smtClean="0">
                <a:ln>
                  <a:noFill/>
                </a:ln>
                <a:solidFill>
                  <a:schemeClr val="tx1"/>
                </a:solidFill>
                <a:effectLst/>
                <a:latin typeface="Arial" charset="0"/>
              </a:rPr>
              <a:t> Medición</a:t>
            </a:r>
            <a:endParaRPr kumimoji="0" lang="es-CO" sz="1800" b="1"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1385535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extLst>
              <p:ext uri="{D42A27DB-BD31-4B8C-83A1-F6EECF244321}">
                <p14:modId xmlns:p14="http://schemas.microsoft.com/office/powerpoint/2010/main" val="240343587"/>
              </p:ext>
            </p:extLst>
          </p:nvPr>
        </p:nvGraphicFramePr>
        <p:xfrm>
          <a:off x="518864" y="1197312"/>
          <a:ext cx="8229600" cy="515620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ctr"/>
                      <a:r>
                        <a:rPr lang="en-US" dirty="0" smtClean="0">
                          <a:solidFill>
                            <a:schemeClr val="tx1"/>
                          </a:solidFill>
                        </a:rPr>
                        <a:t>NIIF Microempresas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2649/93</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indent="0" algn="just">
                        <a:buFont typeface="Arial" pitchFamily="34" charset="0"/>
                        <a:buNone/>
                      </a:pPr>
                      <a:r>
                        <a:rPr lang="es-ES" sz="1400" b="0" i="0" u="none" strike="noStrike" kern="1200" baseline="0" dirty="0" smtClean="0">
                          <a:solidFill>
                            <a:schemeClr val="dk1"/>
                          </a:solidFill>
                          <a:latin typeface="+mn-lt"/>
                          <a:ea typeface="+mn-ea"/>
                          <a:cs typeface="+mn-cs"/>
                        </a:rPr>
                        <a:t>2.34 Al final de cada periodo sobre el que se informa, una microempresa evaluará si existe evidencia objetiva de </a:t>
                      </a:r>
                      <a:r>
                        <a:rPr lang="es-ES" sz="1400" b="1" i="0" u="none" strike="noStrike" kern="1200" baseline="0" dirty="0" smtClean="0">
                          <a:solidFill>
                            <a:srgbClr val="FF0000"/>
                          </a:solidFill>
                          <a:latin typeface="+mn-lt"/>
                          <a:ea typeface="+mn-ea"/>
                          <a:cs typeface="+mn-cs"/>
                        </a:rPr>
                        <a:t>deterioro</a:t>
                      </a:r>
                      <a:r>
                        <a:rPr lang="es-ES" sz="1400" b="0" i="0" u="none" strike="noStrike" kern="1200" baseline="0" dirty="0" smtClean="0">
                          <a:solidFill>
                            <a:schemeClr val="dk1"/>
                          </a:solidFill>
                          <a:latin typeface="+mn-lt"/>
                          <a:ea typeface="+mn-ea"/>
                          <a:cs typeface="+mn-cs"/>
                        </a:rPr>
                        <a:t> o de recuperación del valor de los activos, de que trata esta norma. Cuando exista evidencia objetiva de deterioro del valor, la microempresa reconocerá inmediatamente en cuentas de resultado una pérdida por deterioro del valor. </a:t>
                      </a:r>
                    </a:p>
                    <a:p>
                      <a:pPr marL="0" indent="0" algn="just">
                        <a:buFont typeface="Arial" pitchFamily="34" charset="0"/>
                        <a:buNone/>
                      </a:pPr>
                      <a:endParaRPr lang="en-US" sz="1400" b="1" i="0" u="none" strike="noStrike" kern="1200" baseline="0" dirty="0" smtClean="0">
                        <a:solidFill>
                          <a:schemeClr val="dk1"/>
                        </a:solidFill>
                        <a:latin typeface="+mn-lt"/>
                        <a:ea typeface="+mn-ea"/>
                        <a:cs typeface="+mn-cs"/>
                      </a:endParaRPr>
                    </a:p>
                    <a:p>
                      <a:pPr marL="0" indent="0" algn="just">
                        <a:buFont typeface="Arial" pitchFamily="34" charset="0"/>
                        <a:buNone/>
                      </a:pPr>
                      <a:r>
                        <a:rPr lang="es-ES" sz="1400" b="0" i="0" u="none" strike="noStrike" kern="1200" baseline="0" dirty="0" smtClean="0">
                          <a:solidFill>
                            <a:schemeClr val="dk1"/>
                          </a:solidFill>
                          <a:latin typeface="+mn-lt"/>
                          <a:ea typeface="+mn-ea"/>
                          <a:cs typeface="+mn-cs"/>
                        </a:rPr>
                        <a:t>2.38 No se </a:t>
                      </a:r>
                      <a:r>
                        <a:rPr lang="es-ES" sz="1400" b="1" i="0" u="none" strike="noStrike" kern="1200" baseline="0" dirty="0" smtClean="0">
                          <a:solidFill>
                            <a:srgbClr val="FF0000"/>
                          </a:solidFill>
                          <a:latin typeface="+mn-lt"/>
                          <a:ea typeface="+mn-ea"/>
                          <a:cs typeface="+mn-cs"/>
                        </a:rPr>
                        <a:t>compensar</a:t>
                      </a:r>
                      <a:r>
                        <a:rPr lang="es-ES" sz="1400" b="0" i="0" u="none" strike="noStrike" kern="1200" baseline="0" dirty="0" smtClean="0">
                          <a:solidFill>
                            <a:schemeClr val="dk1"/>
                          </a:solidFill>
                          <a:latin typeface="+mn-lt"/>
                          <a:ea typeface="+mn-ea"/>
                          <a:cs typeface="+mn-cs"/>
                        </a:rPr>
                        <a:t>án activos con pasivos, ni ingresos con gastos. Tanto las partidas de activo y pasivo, como las de gastos e ingresos, se deben presentar por separado, a menos que las normas legales o los términos contractuales permitan lo contrario. </a:t>
                      </a:r>
                      <a:endParaRPr lang="en-US" sz="1400" b="1" i="0" u="none" strike="noStrike" kern="1200" baseline="0" dirty="0" smtClean="0">
                        <a:solidFill>
                          <a:schemeClr val="dk1"/>
                        </a:solidFill>
                        <a:latin typeface="+mn-lt"/>
                        <a:ea typeface="+mn-ea"/>
                        <a:cs typeface="+mn-cs"/>
                      </a:endParaRPr>
                    </a:p>
                    <a:p>
                      <a:pPr marL="285750" indent="-285750" algn="just">
                        <a:buFont typeface="Arial" pitchFamily="34" charset="0"/>
                        <a:buChar char="•"/>
                      </a:pPr>
                      <a:endParaRPr lang="en-US" sz="1400" b="1" i="0" u="none" strike="noStrike" kern="1200" baseline="0" dirty="0" smtClean="0">
                        <a:solidFill>
                          <a:schemeClr val="dk1"/>
                        </a:solidFill>
                        <a:latin typeface="+mn-lt"/>
                        <a:ea typeface="+mn-ea"/>
                        <a:cs typeface="+mn-cs"/>
                      </a:endParaRPr>
                    </a:p>
                    <a:p>
                      <a:pPr marL="0" indent="0" algn="just">
                        <a:buFont typeface="Arial" pitchFamily="34" charset="0"/>
                        <a:buNone/>
                      </a:pPr>
                      <a:r>
                        <a:rPr lang="es-ES" sz="1400" b="0" i="0" u="none" strike="noStrike" kern="1200" baseline="0" dirty="0" smtClean="0">
                          <a:solidFill>
                            <a:schemeClr val="dk1"/>
                          </a:solidFill>
                          <a:latin typeface="+mn-lt"/>
                          <a:ea typeface="+mn-ea"/>
                          <a:cs typeface="+mn-cs"/>
                        </a:rPr>
                        <a:t>2.39 Son </a:t>
                      </a:r>
                      <a:r>
                        <a:rPr lang="es-ES" sz="1400" b="1" i="0" u="none" strike="noStrike" kern="1200" baseline="0" dirty="0" smtClean="0">
                          <a:solidFill>
                            <a:srgbClr val="FF0000"/>
                          </a:solidFill>
                          <a:latin typeface="+mn-lt"/>
                          <a:ea typeface="+mn-ea"/>
                          <a:cs typeface="+mn-cs"/>
                        </a:rPr>
                        <a:t>errores de periodos anteriores</a:t>
                      </a:r>
                      <a:r>
                        <a:rPr lang="es-ES" sz="1400" b="0" i="0" u="none" strike="noStrike" kern="1200" baseline="0" dirty="0" smtClean="0">
                          <a:solidFill>
                            <a:schemeClr val="dk1"/>
                          </a:solidFill>
                          <a:latin typeface="+mn-lt"/>
                          <a:ea typeface="+mn-ea"/>
                          <a:cs typeface="+mn-cs"/>
                        </a:rPr>
                        <a:t> las omisiones e inexactitudes en los estados financieros de una microempresa correspondientes a uno o más periodos anteriores, que surgen de no emplear, o de un error al utilizar, información fiable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_tradnl" sz="1300" kern="1200" dirty="0" smtClean="0">
                          <a:solidFill>
                            <a:schemeClr val="dk1"/>
                          </a:solidFill>
                          <a:effectLst/>
                          <a:latin typeface="+mn-lt"/>
                          <a:ea typeface="+mn-ea"/>
                          <a:cs typeface="+mn-cs"/>
                        </a:rPr>
                        <a:t>64. Se entiende por vida útil el lapso durante el cual se espera que la propiedad, planta o equipo, contribuirá a la generación de ingresos. Para su determinación es necesario considerar, entre otros factores, las especificaciones de fábrica, </a:t>
                      </a:r>
                      <a:r>
                        <a:rPr lang="es-ES_tradnl" sz="1300" b="1" kern="1200" dirty="0" smtClean="0">
                          <a:solidFill>
                            <a:srgbClr val="FF0000"/>
                          </a:solidFill>
                          <a:effectLst/>
                          <a:latin typeface="+mn-lt"/>
                          <a:ea typeface="+mn-ea"/>
                          <a:cs typeface="+mn-cs"/>
                        </a:rPr>
                        <a:t>el deterioro por el uso</a:t>
                      </a:r>
                      <a:r>
                        <a:rPr lang="es-ES_tradnl" sz="1300" kern="1200" dirty="0" smtClean="0">
                          <a:solidFill>
                            <a:schemeClr val="dk1"/>
                          </a:solidFill>
                          <a:effectLst/>
                          <a:latin typeface="+mn-lt"/>
                          <a:ea typeface="+mn-ea"/>
                          <a:cs typeface="+mn-cs"/>
                        </a:rPr>
                        <a:t>, la acción de factores naturales, la obsolescencia por avances tecnológicos y los cambios en la demanda de los bienes o servicios a cuya producción o suministro contribuyen.</a:t>
                      </a:r>
                    </a:p>
                    <a:p>
                      <a:endParaRPr lang="es-ES_tradnl" sz="1300" b="1"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s-ES_tradnl" sz="1300" kern="1200" dirty="0" smtClean="0">
                          <a:solidFill>
                            <a:schemeClr val="dk1"/>
                          </a:solidFill>
                          <a:effectLst/>
                          <a:latin typeface="+mn-lt"/>
                          <a:ea typeface="+mn-ea"/>
                          <a:cs typeface="+mn-cs"/>
                        </a:rPr>
                        <a:t>115.PARAGRAFO. No pueden hacerse </a:t>
                      </a:r>
                      <a:r>
                        <a:rPr lang="es-ES_tradnl" sz="1300" b="1" kern="1200" dirty="0" smtClean="0">
                          <a:solidFill>
                            <a:srgbClr val="FF0000"/>
                          </a:solidFill>
                          <a:effectLst/>
                          <a:latin typeface="+mn-lt"/>
                          <a:ea typeface="+mn-ea"/>
                          <a:cs typeface="+mn-cs"/>
                        </a:rPr>
                        <a:t>compensaciones </a:t>
                      </a:r>
                      <a:r>
                        <a:rPr lang="es-ES_tradnl" sz="1300" kern="1200" dirty="0" smtClean="0">
                          <a:solidFill>
                            <a:schemeClr val="dk1"/>
                          </a:solidFill>
                          <a:effectLst/>
                          <a:latin typeface="+mn-lt"/>
                          <a:ea typeface="+mn-ea"/>
                          <a:cs typeface="+mn-cs"/>
                        </a:rPr>
                        <a:t>de saldos deudores o acreedores originados por operaciones de diferente origen, salvo que tales compensaciones se hubieren realizado conforme a la ley o el contrato respectivo.</a:t>
                      </a:r>
                    </a:p>
                    <a:p>
                      <a:pPr marL="0" marR="0" indent="0" algn="l" defTabSz="914400" rtl="0" eaLnBrk="1" fontAlgn="auto" latinLnBrk="0" hangingPunct="1">
                        <a:lnSpc>
                          <a:spcPct val="100000"/>
                        </a:lnSpc>
                        <a:spcBef>
                          <a:spcPts val="0"/>
                        </a:spcBef>
                        <a:spcAft>
                          <a:spcPts val="0"/>
                        </a:spcAft>
                        <a:buClrTx/>
                        <a:buSzTx/>
                        <a:buFontTx/>
                        <a:buNone/>
                        <a:tabLst/>
                        <a:defRPr/>
                      </a:pPr>
                      <a:endParaRPr lang="es-ES_tradnl" sz="1300" kern="1200" dirty="0" smtClean="0">
                        <a:solidFill>
                          <a:schemeClr val="dk1"/>
                        </a:solidFill>
                        <a:effectLst/>
                        <a:latin typeface="+mn-lt"/>
                        <a:ea typeface="+mn-ea"/>
                        <a:cs typeface="+mn-cs"/>
                      </a:endParaRPr>
                    </a:p>
                    <a:p>
                      <a:r>
                        <a:rPr lang="es-ES_tradnl" sz="1300" kern="1200" dirty="0" smtClean="0">
                          <a:solidFill>
                            <a:schemeClr val="dk1"/>
                          </a:solidFill>
                          <a:effectLst/>
                          <a:latin typeface="+mn-lt"/>
                          <a:ea typeface="+mn-ea"/>
                          <a:cs typeface="+mn-cs"/>
                        </a:rPr>
                        <a:t>132. </a:t>
                      </a:r>
                      <a:r>
                        <a:rPr lang="es-ES_tradnl" sz="1300" b="1" kern="1200" dirty="0" smtClean="0">
                          <a:solidFill>
                            <a:srgbClr val="FF0000"/>
                          </a:solidFill>
                          <a:effectLst/>
                          <a:latin typeface="+mn-lt"/>
                          <a:ea typeface="+mn-ea"/>
                          <a:cs typeface="+mn-cs"/>
                        </a:rPr>
                        <a:t>CORRECCION DE ERRORES</a:t>
                      </a:r>
                      <a:r>
                        <a:rPr lang="es-ES_tradnl" sz="1300" kern="1200" dirty="0" smtClean="0">
                          <a:solidFill>
                            <a:schemeClr val="dk1"/>
                          </a:solidFill>
                          <a:effectLst/>
                          <a:latin typeface="+mn-lt"/>
                          <a:ea typeface="+mn-ea"/>
                          <a:cs typeface="+mn-cs"/>
                        </a:rPr>
                        <a:t>. Los simples errores de transcripción se deben salvar mediante una anotación al </a:t>
                      </a:r>
                      <a:r>
                        <a:rPr lang="es-ES_tradnl" sz="1300" kern="1200" dirty="0" err="1" smtClean="0">
                          <a:solidFill>
                            <a:schemeClr val="dk1"/>
                          </a:solidFill>
                          <a:effectLst/>
                          <a:latin typeface="+mn-lt"/>
                          <a:ea typeface="+mn-ea"/>
                          <a:cs typeface="+mn-cs"/>
                        </a:rPr>
                        <a:t>pié</a:t>
                      </a:r>
                      <a:r>
                        <a:rPr lang="es-ES_tradnl" sz="1300" kern="1200" dirty="0" smtClean="0">
                          <a:solidFill>
                            <a:schemeClr val="dk1"/>
                          </a:solidFill>
                          <a:effectLst/>
                          <a:latin typeface="+mn-lt"/>
                          <a:ea typeface="+mn-ea"/>
                          <a:cs typeface="+mn-cs"/>
                        </a:rPr>
                        <a:t> de la página respectiva o por cualquier otro mecanismo de reconocido valor técnico que permita evidenciar su corrección.</a:t>
                      </a:r>
                      <a:endParaRPr lang="en-US" sz="1300" b="1" kern="1200" dirty="0">
                        <a:solidFill>
                          <a:srgbClr val="FF0000"/>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5 Rectángulo"/>
          <p:cNvSpPr/>
          <p:nvPr/>
        </p:nvSpPr>
        <p:spPr bwMode="auto">
          <a:xfrm>
            <a:off x="4067944" y="476672"/>
            <a:ext cx="4104456" cy="457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s-CO" sz="1800" b="1" dirty="0" smtClean="0"/>
              <a:t>Otros asuntos</a:t>
            </a:r>
            <a:endParaRPr kumimoji="0" lang="es-CO" sz="1800" b="1"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21951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sp>
        <p:nvSpPr>
          <p:cNvPr id="3" name="2 Marcador de contenido"/>
          <p:cNvSpPr>
            <a:spLocks noGrp="1"/>
          </p:cNvSpPr>
          <p:nvPr>
            <p:ph idx="1"/>
          </p:nvPr>
        </p:nvSpPr>
        <p:spPr/>
        <p:txBody>
          <a:bodyPr/>
          <a:lstStyle/>
          <a:p>
            <a:pPr marL="0" indent="0">
              <a:buNone/>
            </a:pPr>
            <a:endParaRPr lang="en-US" dirty="0" smtClean="0"/>
          </a:p>
          <a:p>
            <a:pPr marL="0" indent="0">
              <a:buNone/>
            </a:pPr>
            <a:endParaRPr lang="en-US" dirty="0"/>
          </a:p>
          <a:p>
            <a:pPr marL="0" indent="0" algn="ctr">
              <a:buNone/>
            </a:pPr>
            <a:r>
              <a:rPr lang="en-US" dirty="0" smtClean="0"/>
              <a:t>Gracias</a:t>
            </a:r>
            <a:endParaRPr lang="en-US" dirty="0"/>
          </a:p>
        </p:txBody>
      </p:sp>
    </p:spTree>
    <p:extLst>
      <p:ext uri="{BB962C8B-B14F-4D97-AF65-F5344CB8AC3E}">
        <p14:creationId xmlns:p14="http://schemas.microsoft.com/office/powerpoint/2010/main" val="29074333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0" name="Freeform 4"/>
          <p:cNvSpPr>
            <a:spLocks/>
          </p:cNvSpPr>
          <p:nvPr/>
        </p:nvSpPr>
        <p:spPr bwMode="auto">
          <a:xfrm>
            <a:off x="1981200" y="1560984"/>
            <a:ext cx="5357813" cy="3938588"/>
          </a:xfrm>
          <a:custGeom>
            <a:avLst/>
            <a:gdLst>
              <a:gd name="T0" fmla="*/ 1383 w 2766"/>
              <a:gd name="T1" fmla="*/ 0 h 2016"/>
              <a:gd name="T2" fmla="*/ 2766 w 2766"/>
              <a:gd name="T3" fmla="*/ 2016 h 2016"/>
              <a:gd name="T4" fmla="*/ 0 w 2766"/>
              <a:gd name="T5" fmla="*/ 2016 h 2016"/>
              <a:gd name="T6" fmla="*/ 1383 w 2766"/>
              <a:gd name="T7" fmla="*/ 0 h 2016"/>
            </a:gdLst>
            <a:ahLst/>
            <a:cxnLst>
              <a:cxn ang="0">
                <a:pos x="T0" y="T1"/>
              </a:cxn>
              <a:cxn ang="0">
                <a:pos x="T2" y="T3"/>
              </a:cxn>
              <a:cxn ang="0">
                <a:pos x="T4" y="T5"/>
              </a:cxn>
              <a:cxn ang="0">
                <a:pos x="T6" y="T7"/>
              </a:cxn>
            </a:cxnLst>
            <a:rect l="0" t="0" r="r" b="b"/>
            <a:pathLst>
              <a:path w="2766" h="2016">
                <a:moveTo>
                  <a:pt x="1383" y="0"/>
                </a:moveTo>
                <a:lnTo>
                  <a:pt x="2766" y="2016"/>
                </a:lnTo>
                <a:lnTo>
                  <a:pt x="0" y="2016"/>
                </a:lnTo>
                <a:lnTo>
                  <a:pt x="1383" y="0"/>
                </a:lnTo>
                <a:close/>
              </a:path>
            </a:pathLst>
          </a:custGeom>
          <a:solidFill>
            <a:srgbClr val="FFFFFF"/>
          </a:solidFill>
          <a:ln w="9525">
            <a:solidFill>
              <a:srgbClr val="000000"/>
            </a:solidFill>
            <a:prstDash val="solid"/>
            <a:round/>
            <a:headEnd/>
            <a:tailEnd/>
          </a:ln>
        </p:spPr>
        <p:txBody>
          <a:bodyPr/>
          <a:lstStyle/>
          <a:p>
            <a:endParaRPr lang="en-US"/>
          </a:p>
        </p:txBody>
      </p:sp>
      <p:sp>
        <p:nvSpPr>
          <p:cNvPr id="91143" name="Rectangle 7"/>
          <p:cNvSpPr>
            <a:spLocks noChangeArrowheads="1"/>
          </p:cNvSpPr>
          <p:nvPr/>
        </p:nvSpPr>
        <p:spPr bwMode="auto">
          <a:xfrm>
            <a:off x="6875463" y="2322984"/>
            <a:ext cx="143033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buFontTx/>
              <a:buNone/>
            </a:pPr>
            <a:r>
              <a:rPr lang="es-ES_tradnl" sz="1600">
                <a:effectLst/>
                <a:latin typeface="Arial" charset="0"/>
              </a:rPr>
              <a:t>MARCO</a:t>
            </a:r>
          </a:p>
          <a:p>
            <a:pPr>
              <a:buFontTx/>
              <a:buNone/>
            </a:pPr>
            <a:r>
              <a:rPr lang="es-ES_tradnl" sz="1600">
                <a:effectLst/>
              </a:rPr>
              <a:t> DE CONCEPTOS</a:t>
            </a:r>
            <a:endParaRPr lang="es-ES_tradnl">
              <a:effectLst>
                <a:outerShdw blurRad="38100" dist="38100" dir="2700000" algn="tl">
                  <a:srgbClr val="000000"/>
                </a:outerShdw>
              </a:effectLst>
            </a:endParaRPr>
          </a:p>
        </p:txBody>
      </p:sp>
      <p:sp>
        <p:nvSpPr>
          <p:cNvPr id="91144" name="Rectangle 8"/>
          <p:cNvSpPr>
            <a:spLocks noChangeArrowheads="1"/>
          </p:cNvSpPr>
          <p:nvPr/>
        </p:nvSpPr>
        <p:spPr bwMode="auto">
          <a:xfrm>
            <a:off x="4267200" y="2094384"/>
            <a:ext cx="86562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buFontTx/>
              <a:buNone/>
            </a:pPr>
            <a:r>
              <a:rPr lang="es-ES_tradnl" sz="1200" dirty="0">
                <a:effectLst/>
              </a:rPr>
              <a:t>OBJETIVOS</a:t>
            </a:r>
            <a:endParaRPr lang="es-ES_tradnl" dirty="0">
              <a:effectLst>
                <a:outerShdw blurRad="38100" dist="38100" dir="2700000" algn="tl">
                  <a:srgbClr val="000000"/>
                </a:outerShdw>
              </a:effectLst>
            </a:endParaRPr>
          </a:p>
        </p:txBody>
      </p:sp>
      <p:sp>
        <p:nvSpPr>
          <p:cNvPr id="91146" name="Rectangle 10"/>
          <p:cNvSpPr>
            <a:spLocks noChangeArrowheads="1"/>
          </p:cNvSpPr>
          <p:nvPr/>
        </p:nvSpPr>
        <p:spPr bwMode="auto">
          <a:xfrm>
            <a:off x="4114800" y="2551584"/>
            <a:ext cx="98103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buFontTx/>
              <a:buNone/>
            </a:pPr>
            <a:r>
              <a:rPr lang="es-ES_tradnl" sz="1200">
                <a:effectLst/>
                <a:latin typeface="Times New Roman" pitchFamily="18" charset="0"/>
              </a:rPr>
              <a:t>CUALIDADES</a:t>
            </a:r>
            <a:endParaRPr lang="es-ES_tradnl">
              <a:effectLst>
                <a:outerShdw blurRad="38100" dist="38100" dir="2700000" algn="tl">
                  <a:srgbClr val="000000"/>
                </a:outerShdw>
              </a:effectLst>
            </a:endParaRPr>
          </a:p>
        </p:txBody>
      </p:sp>
      <p:sp>
        <p:nvSpPr>
          <p:cNvPr id="91147" name="Rectangle 11"/>
          <p:cNvSpPr>
            <a:spLocks noChangeArrowheads="1"/>
          </p:cNvSpPr>
          <p:nvPr/>
        </p:nvSpPr>
        <p:spPr bwMode="auto">
          <a:xfrm>
            <a:off x="2170113" y="2900834"/>
            <a:ext cx="80791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buFontTx/>
              <a:buNone/>
            </a:pPr>
            <a:r>
              <a:rPr lang="es-ES_tradnl" sz="1200" b="0">
                <a:effectLst/>
                <a:latin typeface="Times New Roman" pitchFamily="18" charset="0"/>
              </a:rPr>
              <a:t>                     </a:t>
            </a:r>
            <a:endParaRPr lang="es-ES_tradnl">
              <a:effectLst>
                <a:outerShdw blurRad="38100" dist="38100" dir="2700000" algn="tl">
                  <a:srgbClr val="000000"/>
                </a:outerShdw>
              </a:effectLst>
            </a:endParaRPr>
          </a:p>
        </p:txBody>
      </p:sp>
      <p:sp>
        <p:nvSpPr>
          <p:cNvPr id="91148" name="Rectangle 12"/>
          <p:cNvSpPr>
            <a:spLocks noChangeArrowheads="1"/>
          </p:cNvSpPr>
          <p:nvPr/>
        </p:nvSpPr>
        <p:spPr bwMode="auto">
          <a:xfrm>
            <a:off x="3192463" y="2900834"/>
            <a:ext cx="46166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buFontTx/>
              <a:buNone/>
            </a:pPr>
            <a:r>
              <a:rPr lang="es-ES_tradnl" sz="1200" b="0">
                <a:effectLst/>
                <a:latin typeface="Times New Roman" pitchFamily="18" charset="0"/>
              </a:rPr>
              <a:t>            </a:t>
            </a:r>
            <a:endParaRPr lang="es-ES_tradnl">
              <a:effectLst>
                <a:outerShdw blurRad="38100" dist="38100" dir="2700000" algn="tl">
                  <a:srgbClr val="000000"/>
                </a:outerShdw>
              </a:effectLst>
            </a:endParaRPr>
          </a:p>
        </p:txBody>
      </p:sp>
      <p:sp>
        <p:nvSpPr>
          <p:cNvPr id="91149" name="Rectangle 13"/>
          <p:cNvSpPr>
            <a:spLocks noChangeArrowheads="1"/>
          </p:cNvSpPr>
          <p:nvPr/>
        </p:nvSpPr>
        <p:spPr bwMode="auto">
          <a:xfrm>
            <a:off x="3810000" y="3131022"/>
            <a:ext cx="99706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_tradnl" sz="1200">
                <a:effectLst/>
                <a:latin typeface="Times New Roman" pitchFamily="18" charset="0"/>
              </a:rPr>
              <a:t>POSTULADOS</a:t>
            </a:r>
            <a:endParaRPr lang="es-ES_tradnl">
              <a:effectLst>
                <a:outerShdw blurRad="38100" dist="38100" dir="2700000" algn="tl">
                  <a:srgbClr val="000000"/>
                </a:outerShdw>
              </a:effectLst>
            </a:endParaRPr>
          </a:p>
        </p:txBody>
      </p:sp>
      <p:sp>
        <p:nvSpPr>
          <p:cNvPr id="91151" name="Rectangle 15"/>
          <p:cNvSpPr>
            <a:spLocks noChangeArrowheads="1"/>
          </p:cNvSpPr>
          <p:nvPr/>
        </p:nvSpPr>
        <p:spPr bwMode="auto">
          <a:xfrm>
            <a:off x="5181600" y="3008784"/>
            <a:ext cx="5334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buFontTx/>
              <a:buNone/>
            </a:pPr>
            <a:r>
              <a:rPr lang="es-ES_tradnl" sz="1200">
                <a:effectLst/>
              </a:rPr>
              <a:t>ELEMENTOS E.F</a:t>
            </a:r>
            <a:endParaRPr lang="es-ES_tradnl">
              <a:effectLst>
                <a:outerShdw blurRad="38100" dist="38100" dir="2700000" algn="tl">
                  <a:srgbClr val="000000"/>
                </a:outerShdw>
              </a:effectLst>
            </a:endParaRPr>
          </a:p>
        </p:txBody>
      </p:sp>
      <p:sp>
        <p:nvSpPr>
          <p:cNvPr id="91152" name="Rectangle 16"/>
          <p:cNvSpPr>
            <a:spLocks noChangeArrowheads="1"/>
          </p:cNvSpPr>
          <p:nvPr/>
        </p:nvSpPr>
        <p:spPr bwMode="auto">
          <a:xfrm>
            <a:off x="3962400" y="3253259"/>
            <a:ext cx="1219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buFontTx/>
              <a:buNone/>
            </a:pPr>
            <a:r>
              <a:rPr lang="es-ES_tradnl" sz="1200">
                <a:effectLst/>
                <a:latin typeface="Times New Roman" pitchFamily="18" charset="0"/>
              </a:rPr>
              <a:t>                                             CONCEPTOS</a:t>
            </a:r>
            <a:endParaRPr lang="es-ES_tradnl">
              <a:effectLst>
                <a:outerShdw blurRad="38100" dist="38100" dir="2700000" algn="tl">
                  <a:srgbClr val="000000"/>
                </a:outerShdw>
              </a:effectLst>
            </a:endParaRPr>
          </a:p>
        </p:txBody>
      </p:sp>
      <p:sp>
        <p:nvSpPr>
          <p:cNvPr id="91154" name="Rectangle 18"/>
          <p:cNvSpPr>
            <a:spLocks noChangeArrowheads="1"/>
          </p:cNvSpPr>
          <p:nvPr/>
        </p:nvSpPr>
        <p:spPr bwMode="auto">
          <a:xfrm>
            <a:off x="3810000" y="3740622"/>
            <a:ext cx="168433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buFontTx/>
              <a:buNone/>
            </a:pPr>
            <a:r>
              <a:rPr lang="es-ES_tradnl" sz="1200">
                <a:effectLst/>
                <a:latin typeface="Times New Roman" pitchFamily="18" charset="0"/>
              </a:rPr>
              <a:t> </a:t>
            </a:r>
            <a:r>
              <a:rPr lang="es-ES_tradnl" sz="1200">
                <a:effectLst/>
                <a:latin typeface="Arial" charset="0"/>
              </a:rPr>
              <a:t>LIMITACIONES    E .F</a:t>
            </a:r>
            <a:r>
              <a:rPr lang="es-ES_tradnl" sz="1200">
                <a:effectLst/>
                <a:latin typeface="Times New Roman" pitchFamily="18" charset="0"/>
              </a:rPr>
              <a:t>. </a:t>
            </a:r>
            <a:endParaRPr lang="es-ES_tradnl">
              <a:effectLst>
                <a:outerShdw blurRad="38100" dist="38100" dir="2700000" algn="tl">
                  <a:srgbClr val="000000"/>
                </a:outerShdw>
              </a:effectLst>
            </a:endParaRPr>
          </a:p>
        </p:txBody>
      </p:sp>
      <p:sp>
        <p:nvSpPr>
          <p:cNvPr id="91155" name="Rectangle 19"/>
          <p:cNvSpPr>
            <a:spLocks noChangeArrowheads="1"/>
          </p:cNvSpPr>
          <p:nvPr/>
        </p:nvSpPr>
        <p:spPr bwMode="auto">
          <a:xfrm>
            <a:off x="2720975" y="4227984"/>
            <a:ext cx="390842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buFontTx/>
              <a:buNone/>
            </a:pPr>
            <a:r>
              <a:rPr lang="es-ES_tradnl" sz="1200">
                <a:effectLst/>
                <a:latin typeface="Times New Roman" pitchFamily="18" charset="0"/>
              </a:rPr>
              <a:t>        NORMAS TECNICAS GENERALES</a:t>
            </a:r>
            <a:endParaRPr lang="es-ES_tradnl">
              <a:effectLst>
                <a:outerShdw blurRad="38100" dist="38100" dir="2700000" algn="tl">
                  <a:srgbClr val="000000"/>
                </a:outerShdw>
              </a:effectLst>
            </a:endParaRPr>
          </a:p>
        </p:txBody>
      </p:sp>
      <p:sp>
        <p:nvSpPr>
          <p:cNvPr id="91157" name="Rectangle 21"/>
          <p:cNvSpPr>
            <a:spLocks noChangeArrowheads="1"/>
          </p:cNvSpPr>
          <p:nvPr/>
        </p:nvSpPr>
        <p:spPr bwMode="auto">
          <a:xfrm>
            <a:off x="2667000" y="4624859"/>
            <a:ext cx="40386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buFontTx/>
              <a:buNone/>
            </a:pPr>
            <a:r>
              <a:rPr lang="es-ES_tradnl" sz="1200">
                <a:effectLst/>
                <a:latin typeface="Times New Roman" pitchFamily="18" charset="0"/>
              </a:rPr>
              <a:t>                NORMAS    TECNICAS    ESPECIFICAS</a:t>
            </a:r>
            <a:endParaRPr lang="es-ES_tradnl">
              <a:effectLst>
                <a:outerShdw blurRad="38100" dist="38100" dir="2700000" algn="tl">
                  <a:srgbClr val="000000"/>
                </a:outerShdw>
              </a:effectLst>
            </a:endParaRPr>
          </a:p>
        </p:txBody>
      </p:sp>
      <p:sp>
        <p:nvSpPr>
          <p:cNvPr id="91158" name="Rectangle 22"/>
          <p:cNvSpPr>
            <a:spLocks noChangeArrowheads="1"/>
          </p:cNvSpPr>
          <p:nvPr/>
        </p:nvSpPr>
        <p:spPr bwMode="auto">
          <a:xfrm>
            <a:off x="2170113" y="5053484"/>
            <a:ext cx="48402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es-ES_tradnl" sz="1200">
                <a:effectLst/>
                <a:latin typeface="Times New Roman" pitchFamily="18" charset="0"/>
              </a:rPr>
              <a:t>          NORMAS   SOBRE   REGISTROS   Y   LIBROS</a:t>
            </a:r>
            <a:endParaRPr lang="es-ES_tradnl">
              <a:effectLst>
                <a:outerShdw blurRad="38100" dist="38100" dir="2700000" algn="tl">
                  <a:srgbClr val="000000"/>
                </a:outerShdw>
              </a:effectLst>
            </a:endParaRPr>
          </a:p>
        </p:txBody>
      </p:sp>
      <p:sp>
        <p:nvSpPr>
          <p:cNvPr id="91169" name="Line 33"/>
          <p:cNvSpPr>
            <a:spLocks noChangeShapeType="1"/>
          </p:cNvSpPr>
          <p:nvPr/>
        </p:nvSpPr>
        <p:spPr bwMode="auto">
          <a:xfrm>
            <a:off x="3767138" y="2897659"/>
            <a:ext cx="1785937" cy="15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1170" name="Line 34"/>
          <p:cNvSpPr>
            <a:spLocks noChangeShapeType="1"/>
          </p:cNvSpPr>
          <p:nvPr/>
        </p:nvSpPr>
        <p:spPr bwMode="auto">
          <a:xfrm>
            <a:off x="2986088" y="4023197"/>
            <a:ext cx="3346450" cy="15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1171" name="Line 35"/>
          <p:cNvSpPr>
            <a:spLocks noChangeShapeType="1"/>
          </p:cNvSpPr>
          <p:nvPr/>
        </p:nvSpPr>
        <p:spPr bwMode="auto">
          <a:xfrm>
            <a:off x="5105400" y="2897659"/>
            <a:ext cx="1588" cy="112553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1172" name="Line 36"/>
          <p:cNvSpPr>
            <a:spLocks noChangeShapeType="1"/>
          </p:cNvSpPr>
          <p:nvPr/>
        </p:nvSpPr>
        <p:spPr bwMode="auto">
          <a:xfrm>
            <a:off x="4102100" y="2334097"/>
            <a:ext cx="1116013" cy="317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1173" name="Line 37"/>
          <p:cNvSpPr>
            <a:spLocks noChangeShapeType="1"/>
          </p:cNvSpPr>
          <p:nvPr/>
        </p:nvSpPr>
        <p:spPr bwMode="auto">
          <a:xfrm>
            <a:off x="5105400" y="3573934"/>
            <a:ext cx="892175" cy="15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1174" name="Line 38"/>
          <p:cNvSpPr>
            <a:spLocks noChangeShapeType="1"/>
          </p:cNvSpPr>
          <p:nvPr/>
        </p:nvSpPr>
        <p:spPr bwMode="auto">
          <a:xfrm>
            <a:off x="2316163" y="5036022"/>
            <a:ext cx="4687887" cy="317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1175" name="Line 39"/>
          <p:cNvSpPr>
            <a:spLocks noChangeShapeType="1"/>
          </p:cNvSpPr>
          <p:nvPr/>
        </p:nvSpPr>
        <p:spPr bwMode="auto">
          <a:xfrm>
            <a:off x="2651125" y="4474047"/>
            <a:ext cx="4016375" cy="15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1176" name="Line 40"/>
          <p:cNvSpPr>
            <a:spLocks noChangeShapeType="1"/>
          </p:cNvSpPr>
          <p:nvPr/>
        </p:nvSpPr>
        <p:spPr bwMode="auto">
          <a:xfrm>
            <a:off x="6667500" y="1546697"/>
            <a:ext cx="3175" cy="24765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91179" name="Group 43"/>
          <p:cNvGrpSpPr>
            <a:grpSpLocks/>
          </p:cNvGrpSpPr>
          <p:nvPr/>
        </p:nvGrpSpPr>
        <p:grpSpPr bwMode="auto">
          <a:xfrm>
            <a:off x="6332538" y="1484784"/>
            <a:ext cx="334962" cy="123825"/>
            <a:chOff x="2709" y="552"/>
            <a:chExt cx="173" cy="63"/>
          </a:xfrm>
        </p:grpSpPr>
        <p:sp>
          <p:nvSpPr>
            <p:cNvPr id="91177" name="Line 41"/>
            <p:cNvSpPr>
              <a:spLocks noChangeShapeType="1"/>
            </p:cNvSpPr>
            <p:nvPr/>
          </p:nvSpPr>
          <p:spPr bwMode="auto">
            <a:xfrm flipH="1">
              <a:off x="2767" y="584"/>
              <a:ext cx="115"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1178" name="Freeform 42"/>
            <p:cNvSpPr>
              <a:spLocks/>
            </p:cNvSpPr>
            <p:nvPr/>
          </p:nvSpPr>
          <p:spPr bwMode="auto">
            <a:xfrm>
              <a:off x="2709" y="552"/>
              <a:ext cx="62" cy="63"/>
            </a:xfrm>
            <a:custGeom>
              <a:avLst/>
              <a:gdLst>
                <a:gd name="T0" fmla="*/ 62 w 62"/>
                <a:gd name="T1" fmla="*/ 0 h 63"/>
                <a:gd name="T2" fmla="*/ 0 w 62"/>
                <a:gd name="T3" fmla="*/ 32 h 63"/>
                <a:gd name="T4" fmla="*/ 62 w 62"/>
                <a:gd name="T5" fmla="*/ 63 h 63"/>
                <a:gd name="T6" fmla="*/ 62 w 62"/>
                <a:gd name="T7" fmla="*/ 0 h 63"/>
              </a:gdLst>
              <a:ahLst/>
              <a:cxnLst>
                <a:cxn ang="0">
                  <a:pos x="T0" y="T1"/>
                </a:cxn>
                <a:cxn ang="0">
                  <a:pos x="T2" y="T3"/>
                </a:cxn>
                <a:cxn ang="0">
                  <a:pos x="T4" y="T5"/>
                </a:cxn>
                <a:cxn ang="0">
                  <a:pos x="T6" y="T7"/>
                </a:cxn>
              </a:cxnLst>
              <a:rect l="0" t="0" r="r" b="b"/>
              <a:pathLst>
                <a:path w="62" h="63">
                  <a:moveTo>
                    <a:pt x="62" y="0"/>
                  </a:moveTo>
                  <a:lnTo>
                    <a:pt x="0" y="32"/>
                  </a:lnTo>
                  <a:lnTo>
                    <a:pt x="62" y="63"/>
                  </a:lnTo>
                  <a:lnTo>
                    <a:pt x="6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91182" name="Group 46"/>
          <p:cNvGrpSpPr>
            <a:grpSpLocks/>
          </p:cNvGrpSpPr>
          <p:nvPr/>
        </p:nvGrpSpPr>
        <p:grpSpPr bwMode="auto">
          <a:xfrm>
            <a:off x="6445250" y="3959697"/>
            <a:ext cx="222250" cy="123825"/>
            <a:chOff x="2767" y="1819"/>
            <a:chExt cx="115" cy="63"/>
          </a:xfrm>
        </p:grpSpPr>
        <p:sp>
          <p:nvSpPr>
            <p:cNvPr id="91180" name="Line 44"/>
            <p:cNvSpPr>
              <a:spLocks noChangeShapeType="1"/>
            </p:cNvSpPr>
            <p:nvPr/>
          </p:nvSpPr>
          <p:spPr bwMode="auto">
            <a:xfrm flipH="1">
              <a:off x="2824" y="1851"/>
              <a:ext cx="58"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1181" name="Freeform 45"/>
            <p:cNvSpPr>
              <a:spLocks/>
            </p:cNvSpPr>
            <p:nvPr/>
          </p:nvSpPr>
          <p:spPr bwMode="auto">
            <a:xfrm>
              <a:off x="2767" y="1819"/>
              <a:ext cx="61" cy="63"/>
            </a:xfrm>
            <a:custGeom>
              <a:avLst/>
              <a:gdLst>
                <a:gd name="T0" fmla="*/ 61 w 61"/>
                <a:gd name="T1" fmla="*/ 0 h 63"/>
                <a:gd name="T2" fmla="*/ 0 w 61"/>
                <a:gd name="T3" fmla="*/ 32 h 63"/>
                <a:gd name="T4" fmla="*/ 61 w 61"/>
                <a:gd name="T5" fmla="*/ 63 h 63"/>
                <a:gd name="T6" fmla="*/ 61 w 61"/>
                <a:gd name="T7" fmla="*/ 0 h 63"/>
              </a:gdLst>
              <a:ahLst/>
              <a:cxnLst>
                <a:cxn ang="0">
                  <a:pos x="T0" y="T1"/>
                </a:cxn>
                <a:cxn ang="0">
                  <a:pos x="T2" y="T3"/>
                </a:cxn>
                <a:cxn ang="0">
                  <a:pos x="T4" y="T5"/>
                </a:cxn>
                <a:cxn ang="0">
                  <a:pos x="T6" y="T7"/>
                </a:cxn>
              </a:cxnLst>
              <a:rect l="0" t="0" r="r" b="b"/>
              <a:pathLst>
                <a:path w="61" h="63">
                  <a:moveTo>
                    <a:pt x="61" y="0"/>
                  </a:moveTo>
                  <a:lnTo>
                    <a:pt x="0" y="32"/>
                  </a:lnTo>
                  <a:lnTo>
                    <a:pt x="61" y="63"/>
                  </a:lnTo>
                  <a:lnTo>
                    <a:pt x="6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30" name="3 Título"/>
          <p:cNvSpPr txBox="1">
            <a:spLocks/>
          </p:cNvSpPr>
          <p:nvPr/>
        </p:nvSpPr>
        <p:spPr bwMode="auto">
          <a:xfrm>
            <a:off x="5715000" y="274638"/>
            <a:ext cx="2971800" cy="634082"/>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pPr algn="r" eaLnBrk="1" hangingPunct="1"/>
            <a:r>
              <a:rPr lang="es-ES_tradnl" sz="1800" b="1" dirty="0" smtClean="0">
                <a:latin typeface="Arial" charset="0"/>
              </a:rPr>
              <a:t>Estructura </a:t>
            </a:r>
            <a:r>
              <a:rPr lang="es-ES_tradnl" sz="1800" b="1" dirty="0">
                <a:latin typeface="Arial" charset="0"/>
              </a:rPr>
              <a:t>2649</a:t>
            </a:r>
            <a:endParaRPr lang="es-CO" sz="1800" b="1" kern="0" dirty="0" smtClean="0">
              <a:solidFill>
                <a:schemeClr val="tx1"/>
              </a:solidFill>
              <a:latin typeface="Arial" charset="0"/>
            </a:endParaRPr>
          </a:p>
        </p:txBody>
      </p:sp>
    </p:spTree>
    <p:extLst>
      <p:ext uri="{BB962C8B-B14F-4D97-AF65-F5344CB8AC3E}">
        <p14:creationId xmlns:p14="http://schemas.microsoft.com/office/powerpoint/2010/main" val="12565488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1144"/>
                                        </p:tgtEl>
                                        <p:attrNameLst>
                                          <p:attrName>style.visibility</p:attrName>
                                        </p:attrNameLst>
                                      </p:cBhvr>
                                      <p:to>
                                        <p:strVal val="visible"/>
                                      </p:to>
                                    </p:set>
                                    <p:anim calcmode="lin" valueType="num">
                                      <p:cBhvr additive="base">
                                        <p:cTn id="7" dur="500" fill="hold"/>
                                        <p:tgtEl>
                                          <p:spTgt spid="91144"/>
                                        </p:tgtEl>
                                        <p:attrNameLst>
                                          <p:attrName>ppt_x</p:attrName>
                                        </p:attrNameLst>
                                      </p:cBhvr>
                                      <p:tavLst>
                                        <p:tav tm="0">
                                          <p:val>
                                            <p:strVal val="0-#ppt_w/2"/>
                                          </p:val>
                                        </p:tav>
                                        <p:tav tm="100000">
                                          <p:val>
                                            <p:strVal val="#ppt_x"/>
                                          </p:val>
                                        </p:tav>
                                      </p:tavLst>
                                    </p:anim>
                                    <p:anim calcmode="lin" valueType="num">
                                      <p:cBhvr additive="base">
                                        <p:cTn id="8" dur="500" fill="hold"/>
                                        <p:tgtEl>
                                          <p:spTgt spid="9114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1146"/>
                                        </p:tgtEl>
                                        <p:attrNameLst>
                                          <p:attrName>style.visibility</p:attrName>
                                        </p:attrNameLst>
                                      </p:cBhvr>
                                      <p:to>
                                        <p:strVal val="visible"/>
                                      </p:to>
                                    </p:set>
                                    <p:anim calcmode="lin" valueType="num">
                                      <p:cBhvr additive="base">
                                        <p:cTn id="13" dur="500" fill="hold"/>
                                        <p:tgtEl>
                                          <p:spTgt spid="91146"/>
                                        </p:tgtEl>
                                        <p:attrNameLst>
                                          <p:attrName>ppt_x</p:attrName>
                                        </p:attrNameLst>
                                      </p:cBhvr>
                                      <p:tavLst>
                                        <p:tav tm="0">
                                          <p:val>
                                            <p:strVal val="0-#ppt_w/2"/>
                                          </p:val>
                                        </p:tav>
                                        <p:tav tm="100000">
                                          <p:val>
                                            <p:strVal val="#ppt_x"/>
                                          </p:val>
                                        </p:tav>
                                      </p:tavLst>
                                    </p:anim>
                                    <p:anim calcmode="lin" valueType="num">
                                      <p:cBhvr additive="base">
                                        <p:cTn id="14" dur="500" fill="hold"/>
                                        <p:tgtEl>
                                          <p:spTgt spid="9114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1149"/>
                                        </p:tgtEl>
                                        <p:attrNameLst>
                                          <p:attrName>style.visibility</p:attrName>
                                        </p:attrNameLst>
                                      </p:cBhvr>
                                      <p:to>
                                        <p:strVal val="visible"/>
                                      </p:to>
                                    </p:set>
                                    <p:anim calcmode="lin" valueType="num">
                                      <p:cBhvr additive="base">
                                        <p:cTn id="19" dur="500" fill="hold"/>
                                        <p:tgtEl>
                                          <p:spTgt spid="91149"/>
                                        </p:tgtEl>
                                        <p:attrNameLst>
                                          <p:attrName>ppt_x</p:attrName>
                                        </p:attrNameLst>
                                      </p:cBhvr>
                                      <p:tavLst>
                                        <p:tav tm="0">
                                          <p:val>
                                            <p:strVal val="0-#ppt_w/2"/>
                                          </p:val>
                                        </p:tav>
                                        <p:tav tm="100000">
                                          <p:val>
                                            <p:strVal val="#ppt_x"/>
                                          </p:val>
                                        </p:tav>
                                      </p:tavLst>
                                    </p:anim>
                                    <p:anim calcmode="lin" valueType="num">
                                      <p:cBhvr additive="base">
                                        <p:cTn id="20" dur="500" fill="hold"/>
                                        <p:tgtEl>
                                          <p:spTgt spid="91149"/>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1151"/>
                                        </p:tgtEl>
                                        <p:attrNameLst>
                                          <p:attrName>style.visibility</p:attrName>
                                        </p:attrNameLst>
                                      </p:cBhvr>
                                      <p:to>
                                        <p:strVal val="visible"/>
                                      </p:to>
                                    </p:set>
                                    <p:anim calcmode="lin" valueType="num">
                                      <p:cBhvr additive="base">
                                        <p:cTn id="25" dur="500" fill="hold"/>
                                        <p:tgtEl>
                                          <p:spTgt spid="91151"/>
                                        </p:tgtEl>
                                        <p:attrNameLst>
                                          <p:attrName>ppt_x</p:attrName>
                                        </p:attrNameLst>
                                      </p:cBhvr>
                                      <p:tavLst>
                                        <p:tav tm="0">
                                          <p:val>
                                            <p:strVal val="0-#ppt_w/2"/>
                                          </p:val>
                                        </p:tav>
                                        <p:tav tm="100000">
                                          <p:val>
                                            <p:strVal val="#ppt_x"/>
                                          </p:val>
                                        </p:tav>
                                      </p:tavLst>
                                    </p:anim>
                                    <p:anim calcmode="lin" valueType="num">
                                      <p:cBhvr additive="base">
                                        <p:cTn id="26" dur="500" fill="hold"/>
                                        <p:tgtEl>
                                          <p:spTgt spid="91151"/>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91152"/>
                                        </p:tgtEl>
                                        <p:attrNameLst>
                                          <p:attrName>style.visibility</p:attrName>
                                        </p:attrNameLst>
                                      </p:cBhvr>
                                      <p:to>
                                        <p:strVal val="visible"/>
                                      </p:to>
                                    </p:set>
                                    <p:anim calcmode="lin" valueType="num">
                                      <p:cBhvr additive="base">
                                        <p:cTn id="31" dur="500" fill="hold"/>
                                        <p:tgtEl>
                                          <p:spTgt spid="91152"/>
                                        </p:tgtEl>
                                        <p:attrNameLst>
                                          <p:attrName>ppt_x</p:attrName>
                                        </p:attrNameLst>
                                      </p:cBhvr>
                                      <p:tavLst>
                                        <p:tav tm="0">
                                          <p:val>
                                            <p:strVal val="0-#ppt_w/2"/>
                                          </p:val>
                                        </p:tav>
                                        <p:tav tm="100000">
                                          <p:val>
                                            <p:strVal val="#ppt_x"/>
                                          </p:val>
                                        </p:tav>
                                      </p:tavLst>
                                    </p:anim>
                                    <p:anim calcmode="lin" valueType="num">
                                      <p:cBhvr additive="base">
                                        <p:cTn id="32" dur="500" fill="hold"/>
                                        <p:tgtEl>
                                          <p:spTgt spid="91152"/>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91154"/>
                                        </p:tgtEl>
                                        <p:attrNameLst>
                                          <p:attrName>style.visibility</p:attrName>
                                        </p:attrNameLst>
                                      </p:cBhvr>
                                      <p:to>
                                        <p:strVal val="visible"/>
                                      </p:to>
                                    </p:set>
                                    <p:anim calcmode="lin" valueType="num">
                                      <p:cBhvr additive="base">
                                        <p:cTn id="37" dur="500" fill="hold"/>
                                        <p:tgtEl>
                                          <p:spTgt spid="91154"/>
                                        </p:tgtEl>
                                        <p:attrNameLst>
                                          <p:attrName>ppt_x</p:attrName>
                                        </p:attrNameLst>
                                      </p:cBhvr>
                                      <p:tavLst>
                                        <p:tav tm="0">
                                          <p:val>
                                            <p:strVal val="0-#ppt_w/2"/>
                                          </p:val>
                                        </p:tav>
                                        <p:tav tm="100000">
                                          <p:val>
                                            <p:strVal val="#ppt_x"/>
                                          </p:val>
                                        </p:tav>
                                      </p:tavLst>
                                    </p:anim>
                                    <p:anim calcmode="lin" valueType="num">
                                      <p:cBhvr additive="base">
                                        <p:cTn id="38" dur="500" fill="hold"/>
                                        <p:tgtEl>
                                          <p:spTgt spid="91154"/>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91143"/>
                                        </p:tgtEl>
                                        <p:attrNameLst>
                                          <p:attrName>style.visibility</p:attrName>
                                        </p:attrNameLst>
                                      </p:cBhvr>
                                      <p:to>
                                        <p:strVal val="visible"/>
                                      </p:to>
                                    </p:set>
                                    <p:anim calcmode="lin" valueType="num">
                                      <p:cBhvr additive="base">
                                        <p:cTn id="43" dur="500" fill="hold"/>
                                        <p:tgtEl>
                                          <p:spTgt spid="91143"/>
                                        </p:tgtEl>
                                        <p:attrNameLst>
                                          <p:attrName>ppt_x</p:attrName>
                                        </p:attrNameLst>
                                      </p:cBhvr>
                                      <p:tavLst>
                                        <p:tav tm="0">
                                          <p:val>
                                            <p:strVal val="0-#ppt_w/2"/>
                                          </p:val>
                                        </p:tav>
                                        <p:tav tm="100000">
                                          <p:val>
                                            <p:strVal val="#ppt_x"/>
                                          </p:val>
                                        </p:tav>
                                      </p:tavLst>
                                    </p:anim>
                                    <p:anim calcmode="lin" valueType="num">
                                      <p:cBhvr additive="base">
                                        <p:cTn id="44" dur="500" fill="hold"/>
                                        <p:tgtEl>
                                          <p:spTgt spid="91143"/>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91155"/>
                                        </p:tgtEl>
                                        <p:attrNameLst>
                                          <p:attrName>style.visibility</p:attrName>
                                        </p:attrNameLst>
                                      </p:cBhvr>
                                      <p:to>
                                        <p:strVal val="visible"/>
                                      </p:to>
                                    </p:set>
                                    <p:anim calcmode="lin" valueType="num">
                                      <p:cBhvr additive="base">
                                        <p:cTn id="49" dur="500" fill="hold"/>
                                        <p:tgtEl>
                                          <p:spTgt spid="91155"/>
                                        </p:tgtEl>
                                        <p:attrNameLst>
                                          <p:attrName>ppt_x</p:attrName>
                                        </p:attrNameLst>
                                      </p:cBhvr>
                                      <p:tavLst>
                                        <p:tav tm="0">
                                          <p:val>
                                            <p:strVal val="0-#ppt_w/2"/>
                                          </p:val>
                                        </p:tav>
                                        <p:tav tm="100000">
                                          <p:val>
                                            <p:strVal val="#ppt_x"/>
                                          </p:val>
                                        </p:tav>
                                      </p:tavLst>
                                    </p:anim>
                                    <p:anim calcmode="lin" valueType="num">
                                      <p:cBhvr additive="base">
                                        <p:cTn id="50" dur="500" fill="hold"/>
                                        <p:tgtEl>
                                          <p:spTgt spid="91155"/>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91157"/>
                                        </p:tgtEl>
                                        <p:attrNameLst>
                                          <p:attrName>style.visibility</p:attrName>
                                        </p:attrNameLst>
                                      </p:cBhvr>
                                      <p:to>
                                        <p:strVal val="visible"/>
                                      </p:to>
                                    </p:set>
                                    <p:anim calcmode="lin" valueType="num">
                                      <p:cBhvr additive="base">
                                        <p:cTn id="55" dur="500" fill="hold"/>
                                        <p:tgtEl>
                                          <p:spTgt spid="91157"/>
                                        </p:tgtEl>
                                        <p:attrNameLst>
                                          <p:attrName>ppt_x</p:attrName>
                                        </p:attrNameLst>
                                      </p:cBhvr>
                                      <p:tavLst>
                                        <p:tav tm="0">
                                          <p:val>
                                            <p:strVal val="0-#ppt_w/2"/>
                                          </p:val>
                                        </p:tav>
                                        <p:tav tm="100000">
                                          <p:val>
                                            <p:strVal val="#ppt_x"/>
                                          </p:val>
                                        </p:tav>
                                      </p:tavLst>
                                    </p:anim>
                                    <p:anim calcmode="lin" valueType="num">
                                      <p:cBhvr additive="base">
                                        <p:cTn id="56" dur="500" fill="hold"/>
                                        <p:tgtEl>
                                          <p:spTgt spid="91157"/>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91158"/>
                                        </p:tgtEl>
                                        <p:attrNameLst>
                                          <p:attrName>style.visibility</p:attrName>
                                        </p:attrNameLst>
                                      </p:cBhvr>
                                      <p:to>
                                        <p:strVal val="visible"/>
                                      </p:to>
                                    </p:set>
                                    <p:anim calcmode="lin" valueType="num">
                                      <p:cBhvr additive="base">
                                        <p:cTn id="61" dur="500" fill="hold"/>
                                        <p:tgtEl>
                                          <p:spTgt spid="91158"/>
                                        </p:tgtEl>
                                        <p:attrNameLst>
                                          <p:attrName>ppt_x</p:attrName>
                                        </p:attrNameLst>
                                      </p:cBhvr>
                                      <p:tavLst>
                                        <p:tav tm="0">
                                          <p:val>
                                            <p:strVal val="0-#ppt_w/2"/>
                                          </p:val>
                                        </p:tav>
                                        <p:tav tm="100000">
                                          <p:val>
                                            <p:strVal val="#ppt_x"/>
                                          </p:val>
                                        </p:tav>
                                      </p:tavLst>
                                    </p:anim>
                                    <p:anim calcmode="lin" valueType="num">
                                      <p:cBhvr additive="base">
                                        <p:cTn id="62" dur="500" fill="hold"/>
                                        <p:tgtEl>
                                          <p:spTgt spid="91158"/>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3" grpId="0" autoUpdateAnimBg="0"/>
      <p:bldP spid="91144" grpId="0" autoUpdateAnimBg="0"/>
      <p:bldP spid="91146" grpId="0" autoUpdateAnimBg="0"/>
      <p:bldP spid="91149" grpId="0" autoUpdateAnimBg="0"/>
      <p:bldP spid="91151" grpId="0" autoUpdateAnimBg="0"/>
      <p:bldP spid="91152" grpId="0" autoUpdateAnimBg="0"/>
      <p:bldP spid="91154" grpId="0" autoUpdateAnimBg="0"/>
      <p:bldP spid="91155" grpId="0" autoUpdateAnimBg="0"/>
      <p:bldP spid="91157" grpId="0" autoUpdateAnimBg="0"/>
      <p:bldP spid="91158" grpId="0" autoUpdateAnimBg="0"/>
      <p:bldP spid="3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type="subTitle" idx="1"/>
          </p:nvPr>
        </p:nvSpPr>
        <p:spPr/>
        <p:txBody>
          <a:bodyPr/>
          <a:lstStyle/>
          <a:p>
            <a:endParaRPr lang="es-CO" dirty="0" smtClean="0"/>
          </a:p>
          <a:p>
            <a:endParaRPr lang="es-CO" dirty="0"/>
          </a:p>
        </p:txBody>
      </p:sp>
      <p:sp>
        <p:nvSpPr>
          <p:cNvPr id="4" name="3 Rectángulo"/>
          <p:cNvSpPr/>
          <p:nvPr/>
        </p:nvSpPr>
        <p:spPr bwMode="auto">
          <a:xfrm>
            <a:off x="2339752" y="1196752"/>
            <a:ext cx="4104456" cy="4572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s-CO" sz="1800" b="1" i="0" u="none" strike="noStrike" cap="none" normalizeH="0" baseline="0" dirty="0" smtClean="0">
                <a:ln>
                  <a:noFill/>
                </a:ln>
                <a:solidFill>
                  <a:schemeClr val="tx1"/>
                </a:solidFill>
                <a:effectLst/>
                <a:latin typeface="Arial" charset="0"/>
              </a:rPr>
              <a:t>1.</a:t>
            </a:r>
            <a:r>
              <a:rPr kumimoji="0" lang="es-CO" sz="1800" b="1" i="0" u="none" strike="noStrike" cap="none" normalizeH="0" dirty="0" smtClean="0">
                <a:ln>
                  <a:noFill/>
                </a:ln>
                <a:solidFill>
                  <a:schemeClr val="tx1"/>
                </a:solidFill>
                <a:effectLst/>
                <a:latin typeface="Arial" charset="0"/>
              </a:rPr>
              <a:t> Definición del Reporte Financiero</a:t>
            </a:r>
            <a:endParaRPr kumimoji="0" lang="es-CO" sz="1800" b="1" i="0" u="none" strike="noStrike" cap="none" normalizeH="0" baseline="0" dirty="0" smtClean="0">
              <a:ln>
                <a:noFill/>
              </a:ln>
              <a:solidFill>
                <a:schemeClr val="tx1"/>
              </a:solidFill>
              <a:effectLst/>
              <a:latin typeface="Arial" charset="0"/>
            </a:endParaRPr>
          </a:p>
        </p:txBody>
      </p:sp>
      <p:sp>
        <p:nvSpPr>
          <p:cNvPr id="6" name="5 Rectángulo"/>
          <p:cNvSpPr/>
          <p:nvPr/>
        </p:nvSpPr>
        <p:spPr bwMode="auto">
          <a:xfrm>
            <a:off x="287524" y="2060848"/>
            <a:ext cx="4104456" cy="4572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s-CO" sz="1800" b="1" dirty="0"/>
              <a:t>2</a:t>
            </a:r>
            <a:r>
              <a:rPr kumimoji="0" lang="es-CO" sz="1800" b="1" i="0" u="none" strike="noStrike" cap="none" normalizeH="0" baseline="0" dirty="0" smtClean="0">
                <a:ln>
                  <a:noFill/>
                </a:ln>
                <a:solidFill>
                  <a:schemeClr val="tx1"/>
                </a:solidFill>
                <a:effectLst/>
                <a:latin typeface="Arial" charset="0"/>
              </a:rPr>
              <a:t>.</a:t>
            </a:r>
            <a:r>
              <a:rPr kumimoji="0" lang="es-CO" sz="1800" b="1" i="0" u="none" strike="noStrike" cap="none" normalizeH="0" dirty="0" smtClean="0">
                <a:ln>
                  <a:noFill/>
                </a:ln>
                <a:solidFill>
                  <a:schemeClr val="tx1"/>
                </a:solidFill>
                <a:effectLst/>
                <a:latin typeface="Arial" charset="0"/>
              </a:rPr>
              <a:t> Definición Entidad </a:t>
            </a:r>
            <a:r>
              <a:rPr kumimoji="0" lang="es-CO" sz="1800" b="1" i="0" u="none" strike="noStrike" cap="none" normalizeH="0" dirty="0" err="1" smtClean="0">
                <a:ln>
                  <a:noFill/>
                </a:ln>
                <a:solidFill>
                  <a:schemeClr val="tx1"/>
                </a:solidFill>
                <a:effectLst/>
                <a:latin typeface="Arial" charset="0"/>
              </a:rPr>
              <a:t>reportante</a:t>
            </a:r>
            <a:endParaRPr kumimoji="0" lang="es-CO" sz="1800" b="1" i="0" u="none" strike="noStrike" cap="none" normalizeH="0" baseline="0" dirty="0" smtClean="0">
              <a:ln>
                <a:noFill/>
              </a:ln>
              <a:solidFill>
                <a:schemeClr val="tx1"/>
              </a:solidFill>
              <a:effectLst/>
              <a:latin typeface="Arial" charset="0"/>
            </a:endParaRPr>
          </a:p>
        </p:txBody>
      </p:sp>
      <p:sp>
        <p:nvSpPr>
          <p:cNvPr id="7" name="6 Rectángulo"/>
          <p:cNvSpPr/>
          <p:nvPr/>
        </p:nvSpPr>
        <p:spPr bwMode="auto">
          <a:xfrm>
            <a:off x="4644008" y="2051294"/>
            <a:ext cx="4104456" cy="585617"/>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s-CO" sz="1800" b="1" i="0" u="none" strike="noStrike" cap="none" normalizeH="0" baseline="0" dirty="0" smtClean="0">
                <a:ln>
                  <a:noFill/>
                </a:ln>
                <a:solidFill>
                  <a:schemeClr val="tx1"/>
                </a:solidFill>
                <a:effectLst/>
                <a:latin typeface="Arial" charset="0"/>
              </a:rPr>
              <a:t>3.</a:t>
            </a:r>
            <a:r>
              <a:rPr kumimoji="0" lang="es-CO" sz="1800" b="1" i="0" u="none" strike="noStrike" cap="none" normalizeH="0" dirty="0" smtClean="0">
                <a:ln>
                  <a:noFill/>
                </a:ln>
                <a:solidFill>
                  <a:schemeClr val="tx1"/>
                </a:solidFill>
                <a:effectLst/>
                <a:latin typeface="Arial" charset="0"/>
              </a:rPr>
              <a:t> Definición de Usuarios y sus necesidades de Información</a:t>
            </a:r>
            <a:endParaRPr kumimoji="0" lang="es-CO" sz="1800" b="1" i="0" u="none" strike="noStrike" cap="none" normalizeH="0" baseline="0" dirty="0" smtClean="0">
              <a:ln>
                <a:noFill/>
              </a:ln>
              <a:solidFill>
                <a:schemeClr val="tx1"/>
              </a:solidFill>
              <a:effectLst/>
              <a:latin typeface="Arial" charset="0"/>
            </a:endParaRPr>
          </a:p>
        </p:txBody>
      </p:sp>
      <p:sp>
        <p:nvSpPr>
          <p:cNvPr id="8" name="7 Rectángulo"/>
          <p:cNvSpPr/>
          <p:nvPr/>
        </p:nvSpPr>
        <p:spPr bwMode="auto">
          <a:xfrm>
            <a:off x="2492152" y="2924944"/>
            <a:ext cx="4104456" cy="457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s-CO" sz="1800" b="1" dirty="0" smtClean="0"/>
              <a:t>4. Objetivos del Reporte Financiero</a:t>
            </a:r>
            <a:endParaRPr kumimoji="0" lang="es-CO" sz="1800" b="1" i="0" u="none" strike="noStrike" cap="none" normalizeH="0" baseline="0" dirty="0" smtClean="0">
              <a:ln>
                <a:noFill/>
              </a:ln>
              <a:solidFill>
                <a:schemeClr val="tx1"/>
              </a:solidFill>
              <a:effectLst/>
              <a:latin typeface="Arial" charset="0"/>
            </a:endParaRPr>
          </a:p>
        </p:txBody>
      </p:sp>
      <p:sp>
        <p:nvSpPr>
          <p:cNvPr id="9" name="8 Rectángulo"/>
          <p:cNvSpPr/>
          <p:nvPr/>
        </p:nvSpPr>
        <p:spPr bwMode="auto">
          <a:xfrm>
            <a:off x="2492152" y="3717032"/>
            <a:ext cx="4104456" cy="457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s-CO" sz="1800" b="1" dirty="0" smtClean="0"/>
              <a:t>5. Hipótesis Fundamentales</a:t>
            </a:r>
            <a:endParaRPr kumimoji="0" lang="es-CO" sz="1800" b="1" i="0" u="none" strike="noStrike" cap="none" normalizeH="0" baseline="0" dirty="0" smtClean="0">
              <a:ln>
                <a:noFill/>
              </a:ln>
              <a:solidFill>
                <a:schemeClr val="tx1"/>
              </a:solidFill>
              <a:effectLst/>
              <a:latin typeface="Arial" charset="0"/>
            </a:endParaRPr>
          </a:p>
        </p:txBody>
      </p:sp>
      <p:sp>
        <p:nvSpPr>
          <p:cNvPr id="10" name="9 Rectángulo"/>
          <p:cNvSpPr/>
          <p:nvPr/>
        </p:nvSpPr>
        <p:spPr bwMode="auto">
          <a:xfrm>
            <a:off x="287524" y="4509120"/>
            <a:ext cx="4104456" cy="457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s-CO" sz="1800" b="1" dirty="0" smtClean="0"/>
              <a:t>6. Características Cualitativas</a:t>
            </a:r>
            <a:endParaRPr kumimoji="0" lang="es-CO" sz="1800" b="1" i="0" u="none" strike="noStrike" cap="none" normalizeH="0" baseline="0" dirty="0" smtClean="0">
              <a:ln>
                <a:noFill/>
              </a:ln>
              <a:solidFill>
                <a:schemeClr val="tx1"/>
              </a:solidFill>
              <a:effectLst/>
              <a:latin typeface="Arial" charset="0"/>
            </a:endParaRPr>
          </a:p>
        </p:txBody>
      </p:sp>
      <p:sp>
        <p:nvSpPr>
          <p:cNvPr id="11" name="10 Rectángulo"/>
          <p:cNvSpPr/>
          <p:nvPr/>
        </p:nvSpPr>
        <p:spPr bwMode="auto">
          <a:xfrm>
            <a:off x="4613579" y="4509120"/>
            <a:ext cx="4104456" cy="457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s-CO" sz="1800" b="1" i="0" u="none" strike="noStrike" cap="none" normalizeH="0" baseline="0" dirty="0" smtClean="0">
                <a:ln>
                  <a:noFill/>
                </a:ln>
                <a:solidFill>
                  <a:schemeClr val="tx1"/>
                </a:solidFill>
                <a:effectLst/>
                <a:latin typeface="Arial" charset="0"/>
              </a:rPr>
              <a:t>7.</a:t>
            </a:r>
            <a:r>
              <a:rPr kumimoji="0" lang="es-CO" sz="1800" b="1" i="0" u="none" strike="noStrike" cap="none" normalizeH="0" dirty="0" smtClean="0">
                <a:ln>
                  <a:noFill/>
                </a:ln>
                <a:solidFill>
                  <a:schemeClr val="tx1"/>
                </a:solidFill>
                <a:effectLst/>
                <a:latin typeface="Arial" charset="0"/>
              </a:rPr>
              <a:t> Elementos</a:t>
            </a:r>
            <a:endParaRPr kumimoji="0" lang="es-CO" sz="1800" b="1" i="0" u="none" strike="noStrike" cap="none" normalizeH="0" baseline="0" dirty="0" smtClean="0">
              <a:ln>
                <a:noFill/>
              </a:ln>
              <a:solidFill>
                <a:schemeClr val="tx1"/>
              </a:solidFill>
              <a:effectLst/>
              <a:latin typeface="Arial" charset="0"/>
            </a:endParaRPr>
          </a:p>
        </p:txBody>
      </p:sp>
      <p:sp>
        <p:nvSpPr>
          <p:cNvPr id="12" name="11 Rectángulo"/>
          <p:cNvSpPr/>
          <p:nvPr/>
        </p:nvSpPr>
        <p:spPr bwMode="auto">
          <a:xfrm>
            <a:off x="286384" y="5373216"/>
            <a:ext cx="4104456" cy="457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s-CO" sz="1800" b="1" dirty="0" smtClean="0"/>
              <a:t>8. Criterios de reconocimiento</a:t>
            </a:r>
            <a:endParaRPr kumimoji="0" lang="es-CO" sz="1800" b="1" i="0" u="none" strike="noStrike" cap="none" normalizeH="0" baseline="0" dirty="0" smtClean="0">
              <a:ln>
                <a:noFill/>
              </a:ln>
              <a:solidFill>
                <a:schemeClr val="tx1"/>
              </a:solidFill>
              <a:effectLst/>
              <a:latin typeface="Arial" charset="0"/>
            </a:endParaRPr>
          </a:p>
        </p:txBody>
      </p:sp>
      <p:sp>
        <p:nvSpPr>
          <p:cNvPr id="13" name="12 Rectángulo"/>
          <p:cNvSpPr/>
          <p:nvPr/>
        </p:nvSpPr>
        <p:spPr bwMode="auto">
          <a:xfrm>
            <a:off x="4599511" y="5363663"/>
            <a:ext cx="4104456" cy="457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s-CO" sz="1800" b="1" dirty="0" smtClean="0"/>
              <a:t>9. Bases de medición.</a:t>
            </a:r>
            <a:endParaRPr kumimoji="0" lang="es-CO" sz="1800" b="1" i="0" u="none" strike="noStrike" cap="none" normalizeH="0" baseline="0" dirty="0" smtClean="0">
              <a:ln>
                <a:noFill/>
              </a:ln>
              <a:solidFill>
                <a:schemeClr val="tx1"/>
              </a:solidFill>
              <a:effectLst/>
              <a:latin typeface="Arial" charset="0"/>
            </a:endParaRPr>
          </a:p>
        </p:txBody>
      </p:sp>
      <p:cxnSp>
        <p:nvCxnSpPr>
          <p:cNvPr id="15" name="14 Conector angular"/>
          <p:cNvCxnSpPr>
            <a:stCxn id="4" idx="2"/>
            <a:endCxn id="6" idx="0"/>
          </p:cNvCxnSpPr>
          <p:nvPr/>
        </p:nvCxnSpPr>
        <p:spPr bwMode="auto">
          <a:xfrm rot="5400000">
            <a:off x="3162418" y="831286"/>
            <a:ext cx="406896" cy="2052228"/>
          </a:xfrm>
          <a:prstGeom prst="bentConnector3">
            <a:avLst/>
          </a:prstGeom>
          <a:solidFill>
            <a:schemeClr val="accent1"/>
          </a:solidFill>
          <a:ln w="9525" cap="flat" cmpd="sng" algn="ctr">
            <a:solidFill>
              <a:schemeClr val="tx1"/>
            </a:solidFill>
            <a:prstDash val="solid"/>
            <a:round/>
            <a:headEnd type="none" w="med" len="med"/>
            <a:tailEnd type="arrow"/>
          </a:ln>
          <a:effectLst/>
        </p:spPr>
      </p:cxnSp>
      <p:cxnSp>
        <p:nvCxnSpPr>
          <p:cNvPr id="19" name="18 Conector angular"/>
          <p:cNvCxnSpPr>
            <a:endCxn id="7" idx="0"/>
          </p:cNvCxnSpPr>
          <p:nvPr/>
        </p:nvCxnSpPr>
        <p:spPr bwMode="auto">
          <a:xfrm>
            <a:off x="4391980" y="1857400"/>
            <a:ext cx="2304256" cy="193894"/>
          </a:xfrm>
          <a:prstGeom prst="bentConnector2">
            <a:avLst/>
          </a:prstGeom>
          <a:solidFill>
            <a:schemeClr val="accent1"/>
          </a:solidFill>
          <a:ln w="9525" cap="flat" cmpd="sng" algn="ctr">
            <a:solidFill>
              <a:schemeClr val="tx1"/>
            </a:solidFill>
            <a:prstDash val="solid"/>
            <a:round/>
            <a:headEnd type="none" w="med" len="med"/>
            <a:tailEnd type="arrow"/>
          </a:ln>
          <a:effectLst/>
        </p:spPr>
      </p:cxnSp>
      <p:cxnSp>
        <p:nvCxnSpPr>
          <p:cNvPr id="25" name="24 Conector angular"/>
          <p:cNvCxnSpPr>
            <a:stCxn id="6" idx="2"/>
            <a:endCxn id="8" idx="0"/>
          </p:cNvCxnSpPr>
          <p:nvPr/>
        </p:nvCxnSpPr>
        <p:spPr bwMode="auto">
          <a:xfrm rot="16200000" flipH="1">
            <a:off x="3238618" y="1619182"/>
            <a:ext cx="406896" cy="2204628"/>
          </a:xfrm>
          <a:prstGeom prst="bentConnector3">
            <a:avLst/>
          </a:prstGeom>
          <a:solidFill>
            <a:schemeClr val="accent1"/>
          </a:solidFill>
          <a:ln w="9525" cap="flat" cmpd="sng" algn="ctr">
            <a:solidFill>
              <a:schemeClr val="tx1"/>
            </a:solidFill>
            <a:prstDash val="solid"/>
            <a:round/>
            <a:headEnd type="none" w="med" len="med"/>
            <a:tailEnd type="arrow"/>
          </a:ln>
          <a:effectLst/>
        </p:spPr>
      </p:cxnSp>
      <p:cxnSp>
        <p:nvCxnSpPr>
          <p:cNvPr id="29" name="28 Conector angular"/>
          <p:cNvCxnSpPr/>
          <p:nvPr/>
        </p:nvCxnSpPr>
        <p:spPr bwMode="auto">
          <a:xfrm rot="5400000">
            <a:off x="5476292" y="1645567"/>
            <a:ext cx="288033" cy="2151856"/>
          </a:xfrm>
          <a:prstGeom prst="bentConnector3">
            <a:avLst/>
          </a:prstGeom>
          <a:solidFill>
            <a:schemeClr val="accent1"/>
          </a:solidFill>
          <a:ln w="9525" cap="flat" cmpd="sng" algn="ctr">
            <a:solidFill>
              <a:schemeClr val="tx1"/>
            </a:solidFill>
            <a:prstDash val="solid"/>
            <a:round/>
            <a:headEnd type="none" w="med" len="med"/>
            <a:tailEnd type="arrow"/>
          </a:ln>
          <a:effectLst/>
        </p:spPr>
      </p:cxnSp>
      <p:cxnSp>
        <p:nvCxnSpPr>
          <p:cNvPr id="31" name="30 Conector recto de flecha"/>
          <p:cNvCxnSpPr>
            <a:stCxn id="8" idx="2"/>
            <a:endCxn id="9" idx="0"/>
          </p:cNvCxnSpPr>
          <p:nvPr/>
        </p:nvCxnSpPr>
        <p:spPr bwMode="auto">
          <a:xfrm>
            <a:off x="4544380" y="3382144"/>
            <a:ext cx="0" cy="3348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3" name="32 Conector angular"/>
          <p:cNvCxnSpPr>
            <a:stCxn id="9" idx="2"/>
            <a:endCxn id="10" idx="0"/>
          </p:cNvCxnSpPr>
          <p:nvPr/>
        </p:nvCxnSpPr>
        <p:spPr bwMode="auto">
          <a:xfrm rot="5400000">
            <a:off x="3274622" y="3239362"/>
            <a:ext cx="334888" cy="2204628"/>
          </a:xfrm>
          <a:prstGeom prst="bentConnector3">
            <a:avLst/>
          </a:prstGeom>
          <a:solidFill>
            <a:schemeClr val="accent1"/>
          </a:solidFill>
          <a:ln w="9525" cap="flat" cmpd="sng" algn="ctr">
            <a:solidFill>
              <a:schemeClr val="tx1"/>
            </a:solidFill>
            <a:prstDash val="solid"/>
            <a:round/>
            <a:headEnd type="none" w="med" len="med"/>
            <a:tailEnd type="arrow"/>
          </a:ln>
          <a:effectLst/>
        </p:spPr>
      </p:cxnSp>
      <p:cxnSp>
        <p:nvCxnSpPr>
          <p:cNvPr id="35" name="34 Conector angular"/>
          <p:cNvCxnSpPr>
            <a:stCxn id="9" idx="2"/>
            <a:endCxn id="11" idx="0"/>
          </p:cNvCxnSpPr>
          <p:nvPr/>
        </p:nvCxnSpPr>
        <p:spPr bwMode="auto">
          <a:xfrm rot="16200000" flipH="1">
            <a:off x="5437649" y="3280962"/>
            <a:ext cx="334888" cy="2121427"/>
          </a:xfrm>
          <a:prstGeom prst="bentConnector3">
            <a:avLst/>
          </a:prstGeom>
          <a:solidFill>
            <a:schemeClr val="accent1"/>
          </a:solidFill>
          <a:ln w="9525" cap="flat" cmpd="sng" algn="ctr">
            <a:solidFill>
              <a:schemeClr val="tx1"/>
            </a:solidFill>
            <a:prstDash val="solid"/>
            <a:round/>
            <a:headEnd type="none" w="med" len="med"/>
            <a:tailEnd type="arrow"/>
          </a:ln>
          <a:effectLst/>
        </p:spPr>
      </p:cxnSp>
      <p:cxnSp>
        <p:nvCxnSpPr>
          <p:cNvPr id="37" name="36 Conector recto de flecha"/>
          <p:cNvCxnSpPr>
            <a:stCxn id="10" idx="2"/>
            <a:endCxn id="12" idx="0"/>
          </p:cNvCxnSpPr>
          <p:nvPr/>
        </p:nvCxnSpPr>
        <p:spPr bwMode="auto">
          <a:xfrm flipH="1">
            <a:off x="2338612" y="4966320"/>
            <a:ext cx="1140" cy="40689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9" name="38 Conector recto de flecha"/>
          <p:cNvCxnSpPr>
            <a:stCxn id="11" idx="2"/>
            <a:endCxn id="13" idx="0"/>
          </p:cNvCxnSpPr>
          <p:nvPr/>
        </p:nvCxnSpPr>
        <p:spPr bwMode="auto">
          <a:xfrm flipH="1">
            <a:off x="6651739" y="4966320"/>
            <a:ext cx="14068" cy="39734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8" name="47 Conector recto de flecha"/>
          <p:cNvCxnSpPr>
            <a:stCxn id="12" idx="3"/>
            <a:endCxn id="13" idx="1"/>
          </p:cNvCxnSpPr>
          <p:nvPr/>
        </p:nvCxnSpPr>
        <p:spPr bwMode="auto">
          <a:xfrm flipV="1">
            <a:off x="4390840" y="5592263"/>
            <a:ext cx="208671" cy="9553"/>
          </a:xfrm>
          <a:prstGeom prst="straightConnector1">
            <a:avLst/>
          </a:prstGeom>
          <a:solidFill>
            <a:schemeClr val="accent1"/>
          </a:solidFill>
          <a:ln w="9525" cap="flat" cmpd="sng" algn="ctr">
            <a:solidFill>
              <a:schemeClr val="tx1"/>
            </a:solidFill>
            <a:prstDash val="solid"/>
            <a:round/>
            <a:headEnd type="arrow"/>
            <a:tailEnd type="arrow"/>
          </a:ln>
          <a:effectLst/>
        </p:spPr>
      </p:cxnSp>
      <p:cxnSp>
        <p:nvCxnSpPr>
          <p:cNvPr id="50" name="49 Conector recto de flecha"/>
          <p:cNvCxnSpPr/>
          <p:nvPr/>
        </p:nvCxnSpPr>
        <p:spPr bwMode="auto">
          <a:xfrm>
            <a:off x="4390840" y="4966320"/>
            <a:ext cx="208671" cy="39734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52" name="51 Conector recto de flecha"/>
          <p:cNvCxnSpPr/>
          <p:nvPr/>
        </p:nvCxnSpPr>
        <p:spPr bwMode="auto">
          <a:xfrm flipH="1">
            <a:off x="4390840" y="4966320"/>
            <a:ext cx="222739" cy="40689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6" name="3 Título"/>
          <p:cNvSpPr txBox="1">
            <a:spLocks/>
          </p:cNvSpPr>
          <p:nvPr/>
        </p:nvSpPr>
        <p:spPr bwMode="auto">
          <a:xfrm>
            <a:off x="2555776" y="274638"/>
            <a:ext cx="6131024" cy="634082"/>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pPr algn="r" eaLnBrk="1" hangingPunct="1"/>
            <a:r>
              <a:rPr lang="es-CO" sz="1800" b="1" kern="0" dirty="0" smtClean="0"/>
              <a:t>ESTRUCTURAL CONCEPTUAL </a:t>
            </a:r>
            <a:endParaRPr lang="es-CO" sz="1800" b="1" kern="0" dirty="0" smtClean="0">
              <a:solidFill>
                <a:schemeClr val="tx1"/>
              </a:solidFill>
              <a:latin typeface="Arial" charset="0"/>
            </a:endParaRPr>
          </a:p>
        </p:txBody>
      </p:sp>
    </p:spTree>
    <p:extLst>
      <p:ext uri="{BB962C8B-B14F-4D97-AF65-F5344CB8AC3E}">
        <p14:creationId xmlns:p14="http://schemas.microsoft.com/office/powerpoint/2010/main" val="381777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P spid="10" grpId="0" animBg="1"/>
      <p:bldP spid="11" grpId="0" animBg="1"/>
      <p:bldP spid="12" grpId="0" animBg="1"/>
      <p:bldP spid="13" grpId="0" animBg="1"/>
      <p:bldP spid="2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extLst>
              <p:ext uri="{D42A27DB-BD31-4B8C-83A1-F6EECF244321}">
                <p14:modId xmlns:p14="http://schemas.microsoft.com/office/powerpoint/2010/main" val="1217290196"/>
              </p:ext>
            </p:extLst>
          </p:nvPr>
        </p:nvGraphicFramePr>
        <p:xfrm>
          <a:off x="457200" y="1600200"/>
          <a:ext cx="8229600" cy="347980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ctr"/>
                      <a:r>
                        <a:rPr lang="en-US" dirty="0" smtClean="0">
                          <a:solidFill>
                            <a:schemeClr val="tx1"/>
                          </a:solidFill>
                        </a:rPr>
                        <a:t>NIIF Microempresas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2649/93</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just"/>
                      <a:r>
                        <a:rPr lang="es-ES" sz="1800" b="0" i="0" u="none" strike="noStrike" kern="1200" baseline="0" dirty="0" smtClean="0">
                          <a:solidFill>
                            <a:schemeClr val="dk1"/>
                          </a:solidFill>
                          <a:latin typeface="+mn-lt"/>
                          <a:ea typeface="+mn-ea"/>
                          <a:cs typeface="+mn-cs"/>
                        </a:rPr>
                        <a:t>2.4 El objetivo de los estados financieros es suministrar información sobre </a:t>
                      </a:r>
                      <a:r>
                        <a:rPr lang="es-ES" sz="1800" b="1" i="0" u="none" strike="noStrike" kern="1200" baseline="0" dirty="0" smtClean="0">
                          <a:solidFill>
                            <a:srgbClr val="FF0000"/>
                          </a:solidFill>
                          <a:latin typeface="+mn-lt"/>
                          <a:ea typeface="+mn-ea"/>
                          <a:cs typeface="+mn-cs"/>
                        </a:rPr>
                        <a:t>la situación financiera</a:t>
                      </a:r>
                      <a:r>
                        <a:rPr lang="es-ES" sz="1800" b="0" i="0" u="none" strike="noStrike" kern="1200" baseline="0" dirty="0" smtClean="0">
                          <a:solidFill>
                            <a:schemeClr val="dk1"/>
                          </a:solidFill>
                          <a:latin typeface="+mn-lt"/>
                          <a:ea typeface="+mn-ea"/>
                          <a:cs typeface="+mn-cs"/>
                        </a:rPr>
                        <a:t> y el </a:t>
                      </a:r>
                      <a:r>
                        <a:rPr lang="es-ES" sz="1800" b="0" i="0" u="none" strike="noStrike" kern="1200" baseline="0" dirty="0" smtClean="0">
                          <a:solidFill>
                            <a:srgbClr val="FF0000"/>
                          </a:solidFill>
                          <a:latin typeface="+mn-lt"/>
                          <a:ea typeface="+mn-ea"/>
                          <a:cs typeface="+mn-cs"/>
                        </a:rPr>
                        <a:t>resultado</a:t>
                      </a:r>
                      <a:r>
                        <a:rPr lang="es-ES" sz="1800" b="0" i="0" u="none" strike="noStrike" kern="1200" baseline="0" dirty="0" smtClean="0">
                          <a:solidFill>
                            <a:schemeClr val="dk1"/>
                          </a:solidFill>
                          <a:latin typeface="+mn-lt"/>
                          <a:ea typeface="+mn-ea"/>
                          <a:cs typeface="+mn-cs"/>
                        </a:rPr>
                        <a:t> de las operaciones de la microempresa, que sea útil para la toma de decisiones económicas por parte de los usuarios. Por consiguiente, los estados financieros están concebidos para reflejar las necesidades de los usuarios, (…)</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s-ES_tradnl" sz="1800" kern="1200" dirty="0" smtClean="0">
                          <a:solidFill>
                            <a:schemeClr val="dk1"/>
                          </a:solidFill>
                          <a:effectLst/>
                          <a:latin typeface="+mn-lt"/>
                          <a:ea typeface="+mn-ea"/>
                          <a:cs typeface="+mn-cs"/>
                        </a:rPr>
                        <a:t>ARTICULO 3 OBJETIVOS BASICOS.  </a:t>
                      </a:r>
                      <a:endParaRPr lang="en-US" sz="1800" kern="1200" dirty="0" smtClean="0">
                        <a:solidFill>
                          <a:schemeClr val="dk1"/>
                        </a:solidFill>
                        <a:effectLst/>
                        <a:latin typeface="+mn-lt"/>
                        <a:ea typeface="+mn-ea"/>
                        <a:cs typeface="+mn-cs"/>
                      </a:endParaRPr>
                    </a:p>
                    <a:p>
                      <a:pPr algn="just"/>
                      <a:r>
                        <a:rPr lang="es-ES_tradnl" sz="1800" kern="1200" dirty="0" smtClean="0">
                          <a:solidFill>
                            <a:schemeClr val="dk1"/>
                          </a:solidFill>
                          <a:effectLst/>
                          <a:latin typeface="+mn-lt"/>
                          <a:ea typeface="+mn-ea"/>
                          <a:cs typeface="+mn-cs"/>
                        </a:rPr>
                        <a:t>1. Conocer y demostrar los recursos controlados por un ente económico, las obligaciones que tenga de transferir recursos a otros entes, los cambios que hubieren experimentado tales recursos y el resultado obtenido en el período.</a:t>
                      </a:r>
                      <a:endParaRPr lang="en-US" sz="1800" kern="1200" dirty="0" smtClean="0">
                        <a:solidFill>
                          <a:schemeClr val="dk1"/>
                        </a:solidFill>
                        <a:effectLst/>
                        <a:latin typeface="+mn-lt"/>
                        <a:ea typeface="+mn-ea"/>
                        <a:cs typeface="+mn-cs"/>
                      </a:endParaRPr>
                    </a:p>
                    <a:p>
                      <a:pPr algn="just"/>
                      <a:r>
                        <a:rPr lang="es-ES_tradnl" sz="1800" kern="1200" dirty="0" smtClean="0">
                          <a:solidFill>
                            <a:schemeClr val="dk1"/>
                          </a:solidFill>
                          <a:effectLst/>
                          <a:latin typeface="+mn-lt"/>
                          <a:ea typeface="+mn-ea"/>
                          <a:cs typeface="+mn-cs"/>
                        </a:rPr>
                        <a:t> </a:t>
                      </a:r>
                      <a:endParaRPr lang="en-US" sz="1800" kern="1200" dirty="0" smtClean="0">
                        <a:solidFill>
                          <a:schemeClr val="dk1"/>
                        </a:solidFill>
                        <a:effectLst/>
                        <a:latin typeface="+mn-lt"/>
                        <a:ea typeface="+mn-ea"/>
                        <a:cs typeface="+mn-cs"/>
                      </a:endParaRPr>
                    </a:p>
                    <a:p>
                      <a:pPr algn="just"/>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3 Título"/>
          <p:cNvSpPr>
            <a:spLocks noGrp="1"/>
          </p:cNvSpPr>
          <p:nvPr>
            <p:ph type="title"/>
          </p:nvPr>
        </p:nvSpPr>
        <p:spPr bwMode="auto">
          <a:xfrm>
            <a:off x="2555776" y="274638"/>
            <a:ext cx="6131024" cy="634082"/>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r>
              <a:rPr lang="es-CO" sz="1800" b="1" dirty="0" smtClean="0"/>
              <a:t>4. Objetivos del Reporte Financiero</a:t>
            </a:r>
            <a:endParaRPr kumimoji="0" lang="es-CO" sz="1800" b="1"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2907118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extLst>
              <p:ext uri="{D42A27DB-BD31-4B8C-83A1-F6EECF244321}">
                <p14:modId xmlns:p14="http://schemas.microsoft.com/office/powerpoint/2010/main" val="3981060319"/>
              </p:ext>
            </p:extLst>
          </p:nvPr>
        </p:nvGraphicFramePr>
        <p:xfrm>
          <a:off x="518864" y="1197312"/>
          <a:ext cx="8229600" cy="540004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ctr"/>
                      <a:r>
                        <a:rPr lang="en-US" dirty="0" smtClean="0">
                          <a:solidFill>
                            <a:schemeClr val="tx1"/>
                          </a:solidFill>
                        </a:rPr>
                        <a:t>NIIF Microempresas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2649/93</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just"/>
                      <a:r>
                        <a:rPr lang="es-ES" sz="1800" b="0" i="0" u="none" strike="noStrike" kern="1200" baseline="0" dirty="0" smtClean="0">
                          <a:solidFill>
                            <a:schemeClr val="dk1"/>
                          </a:solidFill>
                          <a:latin typeface="+mn-lt"/>
                          <a:ea typeface="+mn-ea"/>
                          <a:cs typeface="+mn-cs"/>
                        </a:rPr>
                        <a:t>2.5 Otro de los objetivos es dar cuenta de la gestión de la administración. </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_tradnl" sz="1800" kern="1200" dirty="0" smtClean="0">
                          <a:solidFill>
                            <a:schemeClr val="dk1"/>
                          </a:solidFill>
                          <a:effectLst/>
                          <a:latin typeface="+mn-lt"/>
                          <a:ea typeface="+mn-ea"/>
                          <a:cs typeface="+mn-cs"/>
                        </a:rPr>
                        <a:t>2. Predecir flujos de efectivo.</a:t>
                      </a:r>
                      <a:endParaRPr lang="en-US" sz="1800" kern="1200" dirty="0" smtClean="0">
                        <a:solidFill>
                          <a:schemeClr val="dk1"/>
                        </a:solidFill>
                        <a:effectLst/>
                        <a:latin typeface="+mn-lt"/>
                        <a:ea typeface="+mn-ea"/>
                        <a:cs typeface="+mn-cs"/>
                      </a:endParaRPr>
                    </a:p>
                    <a:p>
                      <a:r>
                        <a:rPr lang="es-ES_tradnl" sz="1800" kern="1200" dirty="0" smtClean="0">
                          <a:solidFill>
                            <a:schemeClr val="dk1"/>
                          </a:solidFill>
                          <a:effectLst/>
                          <a:latin typeface="+mn-lt"/>
                          <a:ea typeface="+mn-ea"/>
                          <a:cs typeface="+mn-cs"/>
                        </a:rPr>
                        <a:t>3. Apoyar a los administradores en la planeación, organización y dirección de los negocios.</a:t>
                      </a:r>
                      <a:endParaRPr lang="en-US" sz="1800" kern="1200" dirty="0" smtClean="0">
                        <a:solidFill>
                          <a:schemeClr val="dk1"/>
                        </a:solidFill>
                        <a:effectLst/>
                        <a:latin typeface="+mn-lt"/>
                        <a:ea typeface="+mn-ea"/>
                        <a:cs typeface="+mn-cs"/>
                      </a:endParaRPr>
                    </a:p>
                    <a:p>
                      <a:r>
                        <a:rPr lang="es-ES_tradnl" sz="1800" kern="1200" dirty="0" smtClean="0">
                          <a:solidFill>
                            <a:schemeClr val="dk1"/>
                          </a:solidFill>
                          <a:effectLst/>
                          <a:latin typeface="+mn-lt"/>
                          <a:ea typeface="+mn-ea"/>
                          <a:cs typeface="+mn-cs"/>
                        </a:rPr>
                        <a:t>4. Tomar decisiones en materia de inversiones y crédito.</a:t>
                      </a:r>
                      <a:endParaRPr lang="en-US" sz="1800" kern="1200" dirty="0" smtClean="0">
                        <a:solidFill>
                          <a:schemeClr val="dk1"/>
                        </a:solidFill>
                        <a:effectLst/>
                        <a:latin typeface="+mn-lt"/>
                        <a:ea typeface="+mn-ea"/>
                        <a:cs typeface="+mn-cs"/>
                      </a:endParaRPr>
                    </a:p>
                    <a:p>
                      <a:r>
                        <a:rPr lang="es-ES_tradnl" sz="1800" kern="1200" dirty="0" smtClean="0">
                          <a:solidFill>
                            <a:schemeClr val="dk1"/>
                          </a:solidFill>
                          <a:effectLst/>
                          <a:latin typeface="+mn-lt"/>
                          <a:ea typeface="+mn-ea"/>
                          <a:cs typeface="+mn-cs"/>
                        </a:rPr>
                        <a:t>5. Evaluar la gestión de los administradores del ente económico.</a:t>
                      </a:r>
                      <a:endParaRPr lang="en-US" sz="1800" kern="1200" dirty="0" smtClean="0">
                        <a:solidFill>
                          <a:schemeClr val="dk1"/>
                        </a:solidFill>
                        <a:effectLst/>
                        <a:latin typeface="+mn-lt"/>
                        <a:ea typeface="+mn-ea"/>
                        <a:cs typeface="+mn-cs"/>
                      </a:endParaRPr>
                    </a:p>
                    <a:p>
                      <a:r>
                        <a:rPr lang="es-ES_tradnl" sz="1800" kern="1200" dirty="0" smtClean="0">
                          <a:solidFill>
                            <a:schemeClr val="dk1"/>
                          </a:solidFill>
                          <a:effectLst/>
                          <a:latin typeface="+mn-lt"/>
                          <a:ea typeface="+mn-ea"/>
                          <a:cs typeface="+mn-cs"/>
                        </a:rPr>
                        <a:t>6. Ejercer control sobre las operaciones del ente económico.</a:t>
                      </a:r>
                      <a:endParaRPr lang="en-US" sz="1800" kern="1200" dirty="0" smtClean="0">
                        <a:solidFill>
                          <a:schemeClr val="dk1"/>
                        </a:solidFill>
                        <a:effectLst/>
                        <a:latin typeface="+mn-lt"/>
                        <a:ea typeface="+mn-ea"/>
                        <a:cs typeface="+mn-cs"/>
                      </a:endParaRPr>
                    </a:p>
                    <a:p>
                      <a:r>
                        <a:rPr lang="es-ES_tradnl" sz="1800" kern="1200" dirty="0" smtClean="0">
                          <a:solidFill>
                            <a:schemeClr val="dk1"/>
                          </a:solidFill>
                          <a:effectLst/>
                          <a:latin typeface="+mn-lt"/>
                          <a:ea typeface="+mn-ea"/>
                          <a:cs typeface="+mn-cs"/>
                        </a:rPr>
                        <a:t>7. Fundamentar la determinación de cargas tributarias, precios y tarifas.</a:t>
                      </a:r>
                      <a:endParaRPr lang="en-US" sz="1800" kern="1200" dirty="0" smtClean="0">
                        <a:solidFill>
                          <a:schemeClr val="dk1"/>
                        </a:solidFill>
                        <a:effectLst/>
                        <a:latin typeface="+mn-lt"/>
                        <a:ea typeface="+mn-ea"/>
                        <a:cs typeface="+mn-cs"/>
                      </a:endParaRPr>
                    </a:p>
                    <a:p>
                      <a:r>
                        <a:rPr lang="es-ES_tradnl" sz="1800" kern="1200" dirty="0" smtClean="0">
                          <a:solidFill>
                            <a:schemeClr val="dk1"/>
                          </a:solidFill>
                          <a:effectLst/>
                          <a:latin typeface="+mn-lt"/>
                          <a:ea typeface="+mn-ea"/>
                          <a:cs typeface="+mn-cs"/>
                        </a:rPr>
                        <a:t>8. Ayudar a la conformación de la información estadística nacional, y</a:t>
                      </a:r>
                      <a:endParaRPr lang="en-US" sz="1800" kern="1200" dirty="0" smtClean="0">
                        <a:solidFill>
                          <a:schemeClr val="dk1"/>
                        </a:solidFill>
                        <a:effectLst/>
                        <a:latin typeface="+mn-lt"/>
                        <a:ea typeface="+mn-ea"/>
                        <a:cs typeface="+mn-cs"/>
                      </a:endParaRPr>
                    </a:p>
                    <a:p>
                      <a:r>
                        <a:rPr lang="es-ES_tradnl" sz="1800" kern="1200" dirty="0" smtClean="0">
                          <a:solidFill>
                            <a:schemeClr val="dk1"/>
                          </a:solidFill>
                          <a:effectLst/>
                          <a:latin typeface="+mn-lt"/>
                          <a:ea typeface="+mn-ea"/>
                          <a:cs typeface="+mn-cs"/>
                        </a:rPr>
                        <a:t>9. Contribuir a la evaluación del beneficio o impacto social que la actividad económica de un ente represente para la comunidad.</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3 Título"/>
          <p:cNvSpPr>
            <a:spLocks noGrp="1"/>
          </p:cNvSpPr>
          <p:nvPr>
            <p:ph type="title"/>
          </p:nvPr>
        </p:nvSpPr>
        <p:spPr bwMode="auto">
          <a:xfrm>
            <a:off x="2555776" y="274638"/>
            <a:ext cx="6131024" cy="634082"/>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r>
              <a:rPr lang="es-CO" sz="1800" b="1" dirty="0" smtClean="0"/>
              <a:t>4. Objetivos del Reporte Financiero</a:t>
            </a:r>
            <a:endParaRPr kumimoji="0" lang="es-CO" sz="1800" b="1"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2869197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extLst>
              <p:ext uri="{D42A27DB-BD31-4B8C-83A1-F6EECF244321}">
                <p14:modId xmlns:p14="http://schemas.microsoft.com/office/powerpoint/2010/main" val="1778158145"/>
              </p:ext>
            </p:extLst>
          </p:nvPr>
        </p:nvGraphicFramePr>
        <p:xfrm>
          <a:off x="518864" y="1197312"/>
          <a:ext cx="8229600" cy="485140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ctr"/>
                      <a:r>
                        <a:rPr lang="en-US" dirty="0" smtClean="0">
                          <a:solidFill>
                            <a:schemeClr val="tx1"/>
                          </a:solidFill>
                        </a:rPr>
                        <a:t>NIIF Microempresas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2649/93</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just"/>
                      <a:endParaRPr lang="es-ES" sz="1800" b="1" i="0" u="none" strike="noStrike" kern="1200" baseline="0" dirty="0" smtClean="0">
                        <a:solidFill>
                          <a:schemeClr val="dk1"/>
                        </a:solidFill>
                        <a:latin typeface="+mn-lt"/>
                        <a:ea typeface="+mn-ea"/>
                        <a:cs typeface="+mn-cs"/>
                      </a:endParaRPr>
                    </a:p>
                    <a:p>
                      <a:pPr algn="just"/>
                      <a:r>
                        <a:rPr lang="es-ES" sz="1800" b="0" i="0" u="none" strike="noStrike" kern="1200" baseline="0" dirty="0" smtClean="0">
                          <a:solidFill>
                            <a:schemeClr val="dk1"/>
                          </a:solidFill>
                          <a:latin typeface="+mn-lt"/>
                          <a:ea typeface="+mn-ea"/>
                          <a:cs typeface="+mn-cs"/>
                        </a:rPr>
                        <a:t>2.3 Los estados financieros de una microempresa se elaboran partiendo del </a:t>
                      </a:r>
                      <a:r>
                        <a:rPr lang="es-ES" sz="1800" b="1" i="0" u="none" strike="noStrike" kern="1200" baseline="0" dirty="0" smtClean="0">
                          <a:solidFill>
                            <a:srgbClr val="FF0000"/>
                          </a:solidFill>
                          <a:latin typeface="+mn-lt"/>
                          <a:ea typeface="+mn-ea"/>
                          <a:cs typeface="+mn-cs"/>
                        </a:rPr>
                        <a:t>supuesto</a:t>
                      </a:r>
                      <a:r>
                        <a:rPr lang="es-ES" sz="1800" b="0" i="0" u="none" strike="noStrike" kern="1200" baseline="0" dirty="0" smtClean="0">
                          <a:solidFill>
                            <a:schemeClr val="dk1"/>
                          </a:solidFill>
                          <a:latin typeface="+mn-lt"/>
                          <a:ea typeface="+mn-ea"/>
                          <a:cs typeface="+mn-cs"/>
                        </a:rPr>
                        <a:t> de que la microempresa está en </a:t>
                      </a:r>
                      <a:r>
                        <a:rPr lang="es-ES" sz="1800" b="1" i="0" u="none" strike="noStrike" kern="1200" baseline="0" dirty="0" smtClean="0">
                          <a:solidFill>
                            <a:srgbClr val="FF0000"/>
                          </a:solidFill>
                          <a:latin typeface="+mn-lt"/>
                          <a:ea typeface="+mn-ea"/>
                          <a:cs typeface="+mn-cs"/>
                        </a:rPr>
                        <a:t>plena actividad </a:t>
                      </a:r>
                      <a:r>
                        <a:rPr lang="es-ES" sz="1800" b="0" i="0" u="none" strike="noStrike" kern="1200" baseline="0" dirty="0" smtClean="0">
                          <a:solidFill>
                            <a:schemeClr val="dk1"/>
                          </a:solidFill>
                          <a:latin typeface="+mn-lt"/>
                          <a:ea typeface="+mn-ea"/>
                          <a:cs typeface="+mn-cs"/>
                        </a:rPr>
                        <a:t>y que seguirá funcionando en el futuro previsible</a:t>
                      </a:r>
                    </a:p>
                    <a:p>
                      <a:pPr algn="just"/>
                      <a:endParaRPr lang="es-ES" sz="1800" b="0" i="0" u="none" strike="noStrike" kern="1200" baseline="0" dirty="0" smtClean="0">
                        <a:solidFill>
                          <a:schemeClr val="dk1"/>
                        </a:solidFill>
                        <a:latin typeface="+mn-lt"/>
                        <a:ea typeface="+mn-ea"/>
                        <a:cs typeface="+mn-cs"/>
                      </a:endParaRPr>
                    </a:p>
                    <a:p>
                      <a:pPr algn="just"/>
                      <a:r>
                        <a:rPr lang="es-ES" sz="1800" b="0" i="0" u="none" strike="noStrike" kern="1200" baseline="0" dirty="0" smtClean="0">
                          <a:solidFill>
                            <a:schemeClr val="dk1"/>
                          </a:solidFill>
                          <a:latin typeface="+mn-lt"/>
                          <a:ea typeface="+mn-ea"/>
                          <a:cs typeface="+mn-cs"/>
                        </a:rPr>
                        <a:t>2.37 Una microempresa elaborará sus estados financieros utilizando la </a:t>
                      </a:r>
                      <a:r>
                        <a:rPr lang="es-ES" sz="1800" b="1" i="0" u="none" strike="noStrike" kern="1200" baseline="0" dirty="0" smtClean="0">
                          <a:solidFill>
                            <a:srgbClr val="FF0000"/>
                          </a:solidFill>
                          <a:latin typeface="+mn-lt"/>
                          <a:ea typeface="+mn-ea"/>
                          <a:cs typeface="+mn-cs"/>
                        </a:rPr>
                        <a:t>base contable de causación (acumulación o devengo)</a:t>
                      </a:r>
                      <a:r>
                        <a:rPr lang="es-ES" sz="1800" b="0" i="0" u="none" strike="noStrike" kern="1200" baseline="0" dirty="0" smtClean="0">
                          <a:solidFill>
                            <a:schemeClr val="dk1"/>
                          </a:solidFill>
                          <a:latin typeface="+mn-lt"/>
                          <a:ea typeface="+mn-ea"/>
                          <a:cs typeface="+mn-cs"/>
                        </a:rPr>
                        <a:t>. Los efectos de las transacciones y demás sucesos se reconocen cuando ocurren y no cuando se recibe o paga dinero u otro equivalente al efectivo en los periodos con los cuales se relacionan. </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_tradnl" sz="1400" b="1" kern="1200" dirty="0" smtClean="0">
                          <a:solidFill>
                            <a:srgbClr val="FF0000"/>
                          </a:solidFill>
                          <a:effectLst/>
                          <a:latin typeface="+mn-lt"/>
                          <a:ea typeface="+mn-ea"/>
                          <a:cs typeface="+mn-cs"/>
                        </a:rPr>
                        <a:t>7o. CONTINUIDAD</a:t>
                      </a:r>
                      <a:r>
                        <a:rPr lang="es-ES_tradnl" sz="1400" kern="1200" dirty="0" smtClean="0">
                          <a:solidFill>
                            <a:schemeClr val="dk1"/>
                          </a:solidFill>
                          <a:effectLst/>
                          <a:latin typeface="+mn-lt"/>
                          <a:ea typeface="+mn-ea"/>
                          <a:cs typeface="+mn-cs"/>
                        </a:rPr>
                        <a:t>. Los recursos y hechos económicos deben contabilizarse y revelarse teniendo en cuenta si el ente económico continuará o no funcionando normalmente en períodos futuros. En caso de que el ente económico no vaya a continuar en marcha, la información contable así deberá expresarlo.</a:t>
                      </a:r>
                    </a:p>
                    <a:p>
                      <a:endParaRPr lang="es-ES_tradnl" sz="1400" kern="1200" dirty="0" smtClean="0">
                        <a:solidFill>
                          <a:schemeClr val="dk1"/>
                        </a:solidFill>
                        <a:effectLst/>
                        <a:latin typeface="+mn-lt"/>
                        <a:ea typeface="+mn-ea"/>
                        <a:cs typeface="+mn-cs"/>
                      </a:endParaRPr>
                    </a:p>
                    <a:p>
                      <a:endParaRPr lang="es-ES_tradnl" sz="1400" b="1" kern="1200" dirty="0" smtClean="0">
                        <a:solidFill>
                          <a:srgbClr val="FF0000"/>
                        </a:solidFill>
                        <a:effectLst/>
                        <a:latin typeface="+mn-lt"/>
                        <a:ea typeface="+mn-ea"/>
                        <a:cs typeface="+mn-cs"/>
                      </a:endParaRPr>
                    </a:p>
                    <a:p>
                      <a:r>
                        <a:rPr lang="es-ES_tradnl" sz="1400" b="1" kern="1200" dirty="0" smtClean="0">
                          <a:solidFill>
                            <a:srgbClr val="FF0000"/>
                          </a:solidFill>
                          <a:effectLst/>
                          <a:latin typeface="+mn-lt"/>
                          <a:ea typeface="+mn-ea"/>
                          <a:cs typeface="+mn-cs"/>
                        </a:rPr>
                        <a:t>12. REALIZACION. </a:t>
                      </a:r>
                      <a:r>
                        <a:rPr lang="es-ES_tradnl" sz="1400" kern="1200" dirty="0" smtClean="0">
                          <a:solidFill>
                            <a:schemeClr val="dk1"/>
                          </a:solidFill>
                          <a:effectLst/>
                          <a:latin typeface="+mn-lt"/>
                          <a:ea typeface="+mn-ea"/>
                          <a:cs typeface="+mn-cs"/>
                        </a:rPr>
                        <a:t>Solo pueden reconocerse hechos económicos realizados. Se entiende que un hecho económico se ha realizado cuando quiera que pueda comprobarse que, como consecuencia de transacciones o eventos pasados, internos o externos, el ente económico tiene o tendrá un beneficio o un sacrificio económico, o ha experimentado un cambio en sus recursos, en uno y otro caso razonablemente cuantificables.</a:t>
                      </a:r>
                      <a:endParaRPr lang="en-US" sz="14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3 Título"/>
          <p:cNvSpPr>
            <a:spLocks noGrp="1"/>
          </p:cNvSpPr>
          <p:nvPr>
            <p:ph type="title"/>
          </p:nvPr>
        </p:nvSpPr>
        <p:spPr bwMode="auto">
          <a:xfrm>
            <a:off x="2555776" y="274638"/>
            <a:ext cx="6131024" cy="634082"/>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r>
              <a:rPr lang="es-CO" sz="1800" b="1" dirty="0" smtClean="0"/>
              <a:t>5. Hipótesis Fundamentales.</a:t>
            </a:r>
            <a:endParaRPr kumimoji="0" lang="es-CO" sz="1800" b="1"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2713374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ChangeArrowheads="1"/>
          </p:cNvSpPr>
          <p:nvPr/>
        </p:nvSpPr>
        <p:spPr bwMode="auto">
          <a:xfrm>
            <a:off x="2895600" y="1203920"/>
            <a:ext cx="2895600" cy="5334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FontTx/>
              <a:buNone/>
            </a:pPr>
            <a:r>
              <a:rPr lang="es-ES_tradnl" sz="2400" b="0" dirty="0">
                <a:effectLst>
                  <a:outerShdw blurRad="38100" dist="38100" dir="2700000" algn="tl">
                    <a:srgbClr val="FFFFFF"/>
                  </a:outerShdw>
                </a:effectLst>
              </a:rPr>
              <a:t>COMPARABILIDAD</a:t>
            </a:r>
            <a:endParaRPr lang="es-ES_tradnl" sz="2400" dirty="0">
              <a:effectLst>
                <a:outerShdw blurRad="38100" dist="38100" dir="2700000" algn="tl">
                  <a:srgbClr val="000000"/>
                </a:outerShdw>
              </a:effectLst>
            </a:endParaRPr>
          </a:p>
        </p:txBody>
      </p:sp>
      <p:sp>
        <p:nvSpPr>
          <p:cNvPr id="224259" name="Rectangle 3"/>
          <p:cNvSpPr>
            <a:spLocks noChangeArrowheads="1"/>
          </p:cNvSpPr>
          <p:nvPr/>
        </p:nvSpPr>
        <p:spPr bwMode="auto">
          <a:xfrm>
            <a:off x="2895600" y="2194520"/>
            <a:ext cx="2895600" cy="5334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FontTx/>
              <a:buNone/>
            </a:pPr>
            <a:r>
              <a:rPr lang="es-ES_tradnl" sz="2800" dirty="0">
                <a:effectLst>
                  <a:outerShdw blurRad="38100" dist="38100" dir="2700000" algn="tl">
                    <a:srgbClr val="FFFFFF"/>
                  </a:outerShdw>
                </a:effectLst>
              </a:rPr>
              <a:t>COMPRENSIBLE</a:t>
            </a:r>
            <a:endParaRPr lang="es-ES_tradnl" sz="2800" dirty="0">
              <a:effectLst>
                <a:outerShdw blurRad="38100" dist="38100" dir="2700000" algn="tl">
                  <a:srgbClr val="000000"/>
                </a:outerShdw>
              </a:effectLst>
            </a:endParaRPr>
          </a:p>
        </p:txBody>
      </p:sp>
      <p:sp>
        <p:nvSpPr>
          <p:cNvPr id="224260" name="Rectangle 4"/>
          <p:cNvSpPr>
            <a:spLocks noChangeArrowheads="1"/>
          </p:cNvSpPr>
          <p:nvPr/>
        </p:nvSpPr>
        <p:spPr bwMode="auto">
          <a:xfrm>
            <a:off x="2895600" y="3337520"/>
            <a:ext cx="2895600" cy="533400"/>
          </a:xfrm>
          <a:prstGeom prst="rect">
            <a:avLst/>
          </a:prstGeom>
          <a:solidFill>
            <a:schemeClr val="accent1"/>
          </a:solidFill>
          <a:ln w="76200">
            <a:solidFill>
              <a:schemeClr val="bg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FontTx/>
              <a:buNone/>
            </a:pPr>
            <a:r>
              <a:rPr lang="es-ES_tradnl" sz="2800" dirty="0">
                <a:effectLst>
                  <a:outerShdw blurRad="38100" dist="38100" dir="2700000" algn="tl">
                    <a:srgbClr val="FFFFFF"/>
                  </a:outerShdw>
                </a:effectLst>
              </a:rPr>
              <a:t>UTILIDAD</a:t>
            </a:r>
          </a:p>
        </p:txBody>
      </p:sp>
      <p:sp>
        <p:nvSpPr>
          <p:cNvPr id="224261" name="Rectangle 5"/>
          <p:cNvSpPr>
            <a:spLocks noChangeArrowheads="1"/>
          </p:cNvSpPr>
          <p:nvPr/>
        </p:nvSpPr>
        <p:spPr bwMode="auto">
          <a:xfrm>
            <a:off x="762000" y="5699720"/>
            <a:ext cx="990600" cy="6096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FontTx/>
              <a:buNone/>
            </a:pPr>
            <a:r>
              <a:rPr lang="es-ES_tradnl" sz="1600" b="0">
                <a:effectLst/>
              </a:rPr>
              <a:t>Vr. </a:t>
            </a:r>
          </a:p>
          <a:p>
            <a:pPr algn="ctr">
              <a:buFontTx/>
              <a:buNone/>
            </a:pPr>
            <a:r>
              <a:rPr lang="es-ES_tradnl" sz="1600" b="0">
                <a:effectLst/>
              </a:rPr>
              <a:t>Predictivo</a:t>
            </a:r>
            <a:endParaRPr lang="es-ES_tradnl">
              <a:effectLst>
                <a:outerShdw blurRad="38100" dist="38100" dir="2700000" algn="tl">
                  <a:srgbClr val="000000"/>
                </a:outerShdw>
              </a:effectLst>
            </a:endParaRPr>
          </a:p>
        </p:txBody>
      </p:sp>
      <p:sp>
        <p:nvSpPr>
          <p:cNvPr id="224262" name="Rectangle 6"/>
          <p:cNvSpPr>
            <a:spLocks noChangeArrowheads="1"/>
          </p:cNvSpPr>
          <p:nvPr/>
        </p:nvSpPr>
        <p:spPr bwMode="auto">
          <a:xfrm>
            <a:off x="1828800" y="5699720"/>
            <a:ext cx="1143000" cy="6096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FontTx/>
              <a:buNone/>
            </a:pPr>
            <a:r>
              <a:rPr lang="es-ES_tradnl" sz="1600" b="0">
                <a:effectLst/>
              </a:rPr>
              <a:t>Vr. Retro</a:t>
            </a:r>
          </a:p>
          <a:p>
            <a:pPr algn="ctr">
              <a:buFontTx/>
              <a:buNone/>
            </a:pPr>
            <a:r>
              <a:rPr lang="es-ES_tradnl" sz="1600" b="0">
                <a:effectLst/>
              </a:rPr>
              <a:t>alimentacion</a:t>
            </a:r>
            <a:endParaRPr lang="es-ES_tradnl">
              <a:effectLst>
                <a:outerShdw blurRad="38100" dist="38100" dir="2700000" algn="tl">
                  <a:srgbClr val="000000"/>
                </a:outerShdw>
              </a:effectLst>
            </a:endParaRPr>
          </a:p>
        </p:txBody>
      </p:sp>
      <p:sp>
        <p:nvSpPr>
          <p:cNvPr id="224263" name="Rectangle 7"/>
          <p:cNvSpPr>
            <a:spLocks noChangeArrowheads="1"/>
          </p:cNvSpPr>
          <p:nvPr/>
        </p:nvSpPr>
        <p:spPr bwMode="auto">
          <a:xfrm>
            <a:off x="3048000" y="5699720"/>
            <a:ext cx="1219200" cy="3810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FontTx/>
              <a:buNone/>
            </a:pPr>
            <a:r>
              <a:rPr lang="es-ES_tradnl" sz="1600" b="0">
                <a:effectLst/>
              </a:rPr>
              <a:t>Oportunidad</a:t>
            </a:r>
            <a:endParaRPr lang="es-ES_tradnl">
              <a:effectLst>
                <a:outerShdw blurRad="38100" dist="38100" dir="2700000" algn="tl">
                  <a:srgbClr val="000000"/>
                </a:outerShdw>
              </a:effectLst>
            </a:endParaRPr>
          </a:p>
        </p:txBody>
      </p:sp>
      <p:grpSp>
        <p:nvGrpSpPr>
          <p:cNvPr id="224264" name="Group 8"/>
          <p:cNvGrpSpPr>
            <a:grpSpLocks/>
          </p:cNvGrpSpPr>
          <p:nvPr/>
        </p:nvGrpSpPr>
        <p:grpSpPr bwMode="auto">
          <a:xfrm>
            <a:off x="1257300" y="4937722"/>
            <a:ext cx="2400300" cy="833438"/>
            <a:chOff x="1128" y="2256"/>
            <a:chExt cx="1512" cy="525"/>
          </a:xfrm>
        </p:grpSpPr>
        <p:sp>
          <p:nvSpPr>
            <p:cNvPr id="224265" name="Rectangle 9"/>
            <p:cNvSpPr>
              <a:spLocks noChangeArrowheads="1"/>
            </p:cNvSpPr>
            <p:nvPr/>
          </p:nvSpPr>
          <p:spPr bwMode="auto">
            <a:xfrm>
              <a:off x="1200" y="2256"/>
              <a:ext cx="1296" cy="288"/>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FontTx/>
                <a:buNone/>
              </a:pPr>
              <a:r>
                <a:rPr lang="es-ES_tradnl" sz="2400" dirty="0">
                  <a:effectLst>
                    <a:outerShdw blurRad="38100" dist="38100" dir="2700000" algn="tl">
                      <a:srgbClr val="FFFFFF"/>
                    </a:outerShdw>
                  </a:effectLst>
                </a:rPr>
                <a:t>Pertinencia</a:t>
              </a:r>
              <a:endParaRPr lang="es-ES_tradnl" sz="2400" dirty="0">
                <a:effectLst>
                  <a:outerShdw blurRad="38100" dist="38100" dir="2700000" algn="tl">
                    <a:srgbClr val="000000"/>
                  </a:outerShdw>
                </a:effectLst>
              </a:endParaRPr>
            </a:p>
          </p:txBody>
        </p:sp>
        <p:cxnSp>
          <p:nvCxnSpPr>
            <p:cNvPr id="224266" name="AutoShape 10"/>
            <p:cNvCxnSpPr>
              <a:cxnSpLocks noChangeShapeType="1"/>
              <a:stCxn id="224265" idx="2"/>
              <a:endCxn id="224261" idx="0"/>
            </p:cNvCxnSpPr>
            <p:nvPr/>
          </p:nvCxnSpPr>
          <p:spPr bwMode="auto">
            <a:xfrm rot="5400000">
              <a:off x="1369" y="2303"/>
              <a:ext cx="237" cy="720"/>
            </a:xfrm>
            <a:prstGeom prst="bentConnector3">
              <a:avLst>
                <a:gd name="adj1" fmla="val 50000"/>
              </a:avLst>
            </a:prstGeom>
            <a:noFill/>
            <a:ln w="38100">
              <a:solidFill>
                <a:srgbClr val="FF0000"/>
              </a:solidFill>
              <a:miter lim="800000"/>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4267" name="AutoShape 11"/>
            <p:cNvCxnSpPr>
              <a:cxnSpLocks noChangeShapeType="1"/>
              <a:stCxn id="224265" idx="2"/>
              <a:endCxn id="224263" idx="0"/>
            </p:cNvCxnSpPr>
            <p:nvPr/>
          </p:nvCxnSpPr>
          <p:spPr bwMode="auto">
            <a:xfrm rot="16200000" flipH="1">
              <a:off x="2125" y="2267"/>
              <a:ext cx="237" cy="792"/>
            </a:xfrm>
            <a:prstGeom prst="bentConnector3">
              <a:avLst>
                <a:gd name="adj1" fmla="val 50000"/>
              </a:avLst>
            </a:prstGeom>
            <a:noFill/>
            <a:ln w="38100">
              <a:solidFill>
                <a:srgbClr val="FF0000"/>
              </a:solidFill>
              <a:miter lim="800000"/>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4268" name="Line 12"/>
            <p:cNvSpPr>
              <a:spLocks noChangeShapeType="1"/>
            </p:cNvSpPr>
            <p:nvPr/>
          </p:nvSpPr>
          <p:spPr bwMode="auto">
            <a:xfrm>
              <a:off x="1824" y="2544"/>
              <a:ext cx="0" cy="192"/>
            </a:xfrm>
            <a:prstGeom prst="line">
              <a:avLst/>
            </a:prstGeom>
            <a:noFill/>
            <a:ln w="381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24269" name="Rectangle 13"/>
          <p:cNvSpPr>
            <a:spLocks noChangeArrowheads="1"/>
          </p:cNvSpPr>
          <p:nvPr/>
        </p:nvSpPr>
        <p:spPr bwMode="auto">
          <a:xfrm>
            <a:off x="4343400" y="5852120"/>
            <a:ext cx="1219200" cy="3810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FontTx/>
              <a:buNone/>
            </a:pPr>
            <a:r>
              <a:rPr lang="es-ES_tradnl" sz="1600" b="0">
                <a:effectLst/>
              </a:rPr>
              <a:t>Verificabilidad</a:t>
            </a:r>
            <a:endParaRPr lang="es-ES_tradnl">
              <a:effectLst>
                <a:outerShdw blurRad="38100" dist="38100" dir="2700000" algn="tl">
                  <a:srgbClr val="000000"/>
                </a:outerShdw>
              </a:effectLst>
            </a:endParaRPr>
          </a:p>
        </p:txBody>
      </p:sp>
      <p:sp>
        <p:nvSpPr>
          <p:cNvPr id="224270" name="Rectangle 14"/>
          <p:cNvSpPr>
            <a:spLocks noChangeArrowheads="1"/>
          </p:cNvSpPr>
          <p:nvPr/>
        </p:nvSpPr>
        <p:spPr bwMode="auto">
          <a:xfrm>
            <a:off x="6934200" y="5775920"/>
            <a:ext cx="1447800" cy="5334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FontTx/>
              <a:buNone/>
            </a:pPr>
            <a:r>
              <a:rPr lang="es-ES_tradnl" sz="1600" b="0">
                <a:effectLst/>
              </a:rPr>
              <a:t>Fidelidad </a:t>
            </a:r>
          </a:p>
          <a:p>
            <a:pPr algn="ctr">
              <a:buFontTx/>
              <a:buNone/>
            </a:pPr>
            <a:r>
              <a:rPr lang="es-ES_tradnl" sz="1600" b="0">
                <a:effectLst/>
              </a:rPr>
              <a:t>Representativa</a:t>
            </a:r>
            <a:endParaRPr lang="es-ES_tradnl">
              <a:effectLst>
                <a:outerShdw blurRad="38100" dist="38100" dir="2700000" algn="tl">
                  <a:srgbClr val="000000"/>
                </a:outerShdw>
              </a:effectLst>
            </a:endParaRPr>
          </a:p>
        </p:txBody>
      </p:sp>
      <p:sp>
        <p:nvSpPr>
          <p:cNvPr id="224271" name="Rectangle 15"/>
          <p:cNvSpPr>
            <a:spLocks noChangeArrowheads="1"/>
          </p:cNvSpPr>
          <p:nvPr/>
        </p:nvSpPr>
        <p:spPr bwMode="auto">
          <a:xfrm>
            <a:off x="5334000" y="4937720"/>
            <a:ext cx="2057400" cy="4572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FontTx/>
              <a:buNone/>
            </a:pPr>
            <a:r>
              <a:rPr lang="es-ES_tradnl" sz="2400">
                <a:effectLst>
                  <a:outerShdw blurRad="38100" dist="38100" dir="2700000" algn="tl">
                    <a:srgbClr val="FFFFFF"/>
                  </a:outerShdw>
                </a:effectLst>
              </a:rPr>
              <a:t>Confiabilidad</a:t>
            </a:r>
            <a:endParaRPr lang="es-ES_tradnl" sz="2400">
              <a:effectLst>
                <a:outerShdw blurRad="38100" dist="38100" dir="2700000" algn="tl">
                  <a:srgbClr val="000000"/>
                </a:outerShdw>
              </a:effectLst>
            </a:endParaRPr>
          </a:p>
        </p:txBody>
      </p:sp>
      <p:cxnSp>
        <p:nvCxnSpPr>
          <p:cNvPr id="224272" name="AutoShape 16"/>
          <p:cNvCxnSpPr>
            <a:cxnSpLocks noChangeShapeType="1"/>
          </p:cNvCxnSpPr>
          <p:nvPr/>
        </p:nvCxnSpPr>
        <p:spPr bwMode="auto">
          <a:xfrm>
            <a:off x="6400800" y="5623520"/>
            <a:ext cx="1181100" cy="228600"/>
          </a:xfrm>
          <a:prstGeom prst="bentConnector2">
            <a:avLst/>
          </a:prstGeom>
          <a:noFill/>
          <a:ln w="38100">
            <a:solidFill>
              <a:srgbClr val="FF0000"/>
            </a:solidFill>
            <a:miter lim="800000"/>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4273" name="Rectangle 17"/>
          <p:cNvSpPr>
            <a:spLocks noChangeArrowheads="1"/>
          </p:cNvSpPr>
          <p:nvPr/>
        </p:nvSpPr>
        <p:spPr bwMode="auto">
          <a:xfrm>
            <a:off x="5638800" y="5852120"/>
            <a:ext cx="1219200" cy="3810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FontTx/>
              <a:buNone/>
            </a:pPr>
            <a:r>
              <a:rPr lang="es-ES_tradnl" sz="1600" b="0">
                <a:effectLst/>
              </a:rPr>
              <a:t>Neutralidad</a:t>
            </a:r>
            <a:endParaRPr lang="es-ES_tradnl">
              <a:effectLst>
                <a:outerShdw blurRad="38100" dist="38100" dir="2700000" algn="tl">
                  <a:srgbClr val="000000"/>
                </a:outerShdw>
              </a:effectLst>
            </a:endParaRPr>
          </a:p>
        </p:txBody>
      </p:sp>
      <p:cxnSp>
        <p:nvCxnSpPr>
          <p:cNvPr id="224274" name="AutoShape 18"/>
          <p:cNvCxnSpPr>
            <a:cxnSpLocks noChangeShapeType="1"/>
            <a:stCxn id="224271" idx="2"/>
            <a:endCxn id="224269" idx="0"/>
          </p:cNvCxnSpPr>
          <p:nvPr/>
        </p:nvCxnSpPr>
        <p:spPr bwMode="auto">
          <a:xfrm rot="5400000">
            <a:off x="5429250" y="4918670"/>
            <a:ext cx="457200" cy="1409700"/>
          </a:xfrm>
          <a:prstGeom prst="bentConnector3">
            <a:avLst>
              <a:gd name="adj1" fmla="val 50000"/>
            </a:avLst>
          </a:prstGeom>
          <a:noFill/>
          <a:ln w="38100">
            <a:solidFill>
              <a:srgbClr val="FF0000"/>
            </a:solidFill>
            <a:miter lim="800000"/>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4275" name="AutoShape 19"/>
          <p:cNvCxnSpPr>
            <a:cxnSpLocks noChangeShapeType="1"/>
            <a:stCxn id="224258" idx="2"/>
            <a:endCxn id="224259" idx="0"/>
          </p:cNvCxnSpPr>
          <p:nvPr/>
        </p:nvCxnSpPr>
        <p:spPr bwMode="auto">
          <a:xfrm>
            <a:off x="4343400" y="1737320"/>
            <a:ext cx="0" cy="457200"/>
          </a:xfrm>
          <a:prstGeom prst="straightConnector1">
            <a:avLst/>
          </a:prstGeom>
          <a:noFill/>
          <a:ln w="38100">
            <a:solidFill>
              <a:srgbClr val="FF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4276" name="AutoShape 20"/>
          <p:cNvCxnSpPr>
            <a:cxnSpLocks noChangeShapeType="1"/>
            <a:stCxn id="224259" idx="2"/>
            <a:endCxn id="224260" idx="0"/>
          </p:cNvCxnSpPr>
          <p:nvPr/>
        </p:nvCxnSpPr>
        <p:spPr bwMode="auto">
          <a:xfrm>
            <a:off x="4343400" y="2727920"/>
            <a:ext cx="0" cy="571500"/>
          </a:xfrm>
          <a:prstGeom prst="straightConnector1">
            <a:avLst/>
          </a:prstGeom>
          <a:noFill/>
          <a:ln w="38100">
            <a:solidFill>
              <a:srgbClr val="FF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4277" name="AutoShape 21"/>
          <p:cNvCxnSpPr>
            <a:cxnSpLocks noChangeShapeType="1"/>
            <a:stCxn id="224260" idx="2"/>
            <a:endCxn id="224265" idx="0"/>
          </p:cNvCxnSpPr>
          <p:nvPr/>
        </p:nvCxnSpPr>
        <p:spPr bwMode="auto">
          <a:xfrm rot="5400000">
            <a:off x="2857500" y="3451820"/>
            <a:ext cx="1028700" cy="1943100"/>
          </a:xfrm>
          <a:prstGeom prst="bentConnector3">
            <a:avLst>
              <a:gd name="adj1" fmla="val 48148"/>
            </a:avLst>
          </a:prstGeom>
          <a:noFill/>
          <a:ln w="38100">
            <a:solidFill>
              <a:srgbClr val="FF0000"/>
            </a:solidFill>
            <a:miter lim="800000"/>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4278" name="AutoShape 22"/>
          <p:cNvCxnSpPr>
            <a:cxnSpLocks noChangeShapeType="1"/>
            <a:endCxn id="224271" idx="0"/>
          </p:cNvCxnSpPr>
          <p:nvPr/>
        </p:nvCxnSpPr>
        <p:spPr bwMode="auto">
          <a:xfrm>
            <a:off x="4343400" y="4404320"/>
            <a:ext cx="2019300" cy="533400"/>
          </a:xfrm>
          <a:prstGeom prst="bentConnector2">
            <a:avLst/>
          </a:prstGeom>
          <a:noFill/>
          <a:ln w="38100">
            <a:solidFill>
              <a:srgbClr val="FF0000"/>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23 Rectángulo"/>
          <p:cNvSpPr/>
          <p:nvPr/>
        </p:nvSpPr>
        <p:spPr bwMode="auto">
          <a:xfrm>
            <a:off x="4067944" y="188640"/>
            <a:ext cx="4104456" cy="648072"/>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s-CO" sz="1800" b="1" dirty="0" smtClean="0"/>
              <a:t>6. Características Cualitativas 2649/93</a:t>
            </a:r>
            <a:endParaRPr kumimoji="0" lang="es-CO" sz="1800" b="1"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23746164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24264"/>
                                        </p:tgtEl>
                                        <p:attrNameLst>
                                          <p:attrName>style.visibility</p:attrName>
                                        </p:attrNameLst>
                                      </p:cBhvr>
                                      <p:to>
                                        <p:strVal val="visible"/>
                                      </p:to>
                                    </p:set>
                                    <p:anim calcmode="lin" valueType="num">
                                      <p:cBhvr additive="base">
                                        <p:cTn id="7" dur="500" fill="hold"/>
                                        <p:tgtEl>
                                          <p:spTgt spid="224264"/>
                                        </p:tgtEl>
                                        <p:attrNameLst>
                                          <p:attrName>ppt_x</p:attrName>
                                        </p:attrNameLst>
                                      </p:cBhvr>
                                      <p:tavLst>
                                        <p:tav tm="0">
                                          <p:val>
                                            <p:strVal val="0-#ppt_w/2"/>
                                          </p:val>
                                        </p:tav>
                                        <p:tav tm="100000">
                                          <p:val>
                                            <p:strVal val="#ppt_x"/>
                                          </p:val>
                                        </p:tav>
                                      </p:tavLst>
                                    </p:anim>
                                    <p:anim calcmode="lin" valueType="num">
                                      <p:cBhvr additive="base">
                                        <p:cTn id="8" dur="500" fill="hold"/>
                                        <p:tgtEl>
                                          <p:spTgt spid="22426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24261"/>
                                        </p:tgtEl>
                                        <p:attrNameLst>
                                          <p:attrName>style.visibility</p:attrName>
                                        </p:attrNameLst>
                                      </p:cBhvr>
                                      <p:to>
                                        <p:strVal val="visible"/>
                                      </p:to>
                                    </p:set>
                                    <p:anim calcmode="lin" valueType="num">
                                      <p:cBhvr additive="base">
                                        <p:cTn id="13" dur="500" fill="hold"/>
                                        <p:tgtEl>
                                          <p:spTgt spid="224261"/>
                                        </p:tgtEl>
                                        <p:attrNameLst>
                                          <p:attrName>ppt_x</p:attrName>
                                        </p:attrNameLst>
                                      </p:cBhvr>
                                      <p:tavLst>
                                        <p:tav tm="0">
                                          <p:val>
                                            <p:strVal val="0-#ppt_w/2"/>
                                          </p:val>
                                        </p:tav>
                                        <p:tav tm="100000">
                                          <p:val>
                                            <p:strVal val="#ppt_x"/>
                                          </p:val>
                                        </p:tav>
                                      </p:tavLst>
                                    </p:anim>
                                    <p:anim calcmode="lin" valueType="num">
                                      <p:cBhvr additive="base">
                                        <p:cTn id="14" dur="500" fill="hold"/>
                                        <p:tgtEl>
                                          <p:spTgt spid="224261"/>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24262"/>
                                        </p:tgtEl>
                                        <p:attrNameLst>
                                          <p:attrName>style.visibility</p:attrName>
                                        </p:attrNameLst>
                                      </p:cBhvr>
                                      <p:to>
                                        <p:strVal val="visible"/>
                                      </p:to>
                                    </p:set>
                                    <p:anim calcmode="lin" valueType="num">
                                      <p:cBhvr additive="base">
                                        <p:cTn id="19" dur="500" fill="hold"/>
                                        <p:tgtEl>
                                          <p:spTgt spid="224262"/>
                                        </p:tgtEl>
                                        <p:attrNameLst>
                                          <p:attrName>ppt_x</p:attrName>
                                        </p:attrNameLst>
                                      </p:cBhvr>
                                      <p:tavLst>
                                        <p:tav tm="0">
                                          <p:val>
                                            <p:strVal val="0-#ppt_w/2"/>
                                          </p:val>
                                        </p:tav>
                                        <p:tav tm="100000">
                                          <p:val>
                                            <p:strVal val="#ppt_x"/>
                                          </p:val>
                                        </p:tav>
                                      </p:tavLst>
                                    </p:anim>
                                    <p:anim calcmode="lin" valueType="num">
                                      <p:cBhvr additive="base">
                                        <p:cTn id="20" dur="500" fill="hold"/>
                                        <p:tgtEl>
                                          <p:spTgt spid="224262"/>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24263"/>
                                        </p:tgtEl>
                                        <p:attrNameLst>
                                          <p:attrName>style.visibility</p:attrName>
                                        </p:attrNameLst>
                                      </p:cBhvr>
                                      <p:to>
                                        <p:strVal val="visible"/>
                                      </p:to>
                                    </p:set>
                                    <p:anim calcmode="lin" valueType="num">
                                      <p:cBhvr additive="base">
                                        <p:cTn id="25" dur="500" fill="hold"/>
                                        <p:tgtEl>
                                          <p:spTgt spid="224263"/>
                                        </p:tgtEl>
                                        <p:attrNameLst>
                                          <p:attrName>ppt_x</p:attrName>
                                        </p:attrNameLst>
                                      </p:cBhvr>
                                      <p:tavLst>
                                        <p:tav tm="0">
                                          <p:val>
                                            <p:strVal val="0-#ppt_w/2"/>
                                          </p:val>
                                        </p:tav>
                                        <p:tav tm="100000">
                                          <p:val>
                                            <p:strVal val="#ppt_x"/>
                                          </p:val>
                                        </p:tav>
                                      </p:tavLst>
                                    </p:anim>
                                    <p:anim calcmode="lin" valueType="num">
                                      <p:cBhvr additive="base">
                                        <p:cTn id="26" dur="500" fill="hold"/>
                                        <p:tgtEl>
                                          <p:spTgt spid="224263"/>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24271"/>
                                        </p:tgtEl>
                                        <p:attrNameLst>
                                          <p:attrName>style.visibility</p:attrName>
                                        </p:attrNameLst>
                                      </p:cBhvr>
                                      <p:to>
                                        <p:strVal val="visible"/>
                                      </p:to>
                                    </p:set>
                                    <p:anim calcmode="lin" valueType="num">
                                      <p:cBhvr additive="base">
                                        <p:cTn id="31" dur="500" fill="hold"/>
                                        <p:tgtEl>
                                          <p:spTgt spid="224271"/>
                                        </p:tgtEl>
                                        <p:attrNameLst>
                                          <p:attrName>ppt_x</p:attrName>
                                        </p:attrNameLst>
                                      </p:cBhvr>
                                      <p:tavLst>
                                        <p:tav tm="0">
                                          <p:val>
                                            <p:strVal val="0-#ppt_w/2"/>
                                          </p:val>
                                        </p:tav>
                                        <p:tav tm="100000">
                                          <p:val>
                                            <p:strVal val="#ppt_x"/>
                                          </p:val>
                                        </p:tav>
                                      </p:tavLst>
                                    </p:anim>
                                    <p:anim calcmode="lin" valueType="num">
                                      <p:cBhvr additive="base">
                                        <p:cTn id="32" dur="500" fill="hold"/>
                                        <p:tgtEl>
                                          <p:spTgt spid="224271"/>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24269"/>
                                        </p:tgtEl>
                                        <p:attrNameLst>
                                          <p:attrName>style.visibility</p:attrName>
                                        </p:attrNameLst>
                                      </p:cBhvr>
                                      <p:to>
                                        <p:strVal val="visible"/>
                                      </p:to>
                                    </p:set>
                                    <p:anim calcmode="lin" valueType="num">
                                      <p:cBhvr additive="base">
                                        <p:cTn id="37" dur="500" fill="hold"/>
                                        <p:tgtEl>
                                          <p:spTgt spid="224269"/>
                                        </p:tgtEl>
                                        <p:attrNameLst>
                                          <p:attrName>ppt_x</p:attrName>
                                        </p:attrNameLst>
                                      </p:cBhvr>
                                      <p:tavLst>
                                        <p:tav tm="0">
                                          <p:val>
                                            <p:strVal val="0-#ppt_w/2"/>
                                          </p:val>
                                        </p:tav>
                                        <p:tav tm="100000">
                                          <p:val>
                                            <p:strVal val="#ppt_x"/>
                                          </p:val>
                                        </p:tav>
                                      </p:tavLst>
                                    </p:anim>
                                    <p:anim calcmode="lin" valueType="num">
                                      <p:cBhvr additive="base">
                                        <p:cTn id="38" dur="500" fill="hold"/>
                                        <p:tgtEl>
                                          <p:spTgt spid="224269"/>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24270"/>
                                        </p:tgtEl>
                                        <p:attrNameLst>
                                          <p:attrName>style.visibility</p:attrName>
                                        </p:attrNameLst>
                                      </p:cBhvr>
                                      <p:to>
                                        <p:strVal val="visible"/>
                                      </p:to>
                                    </p:set>
                                    <p:anim calcmode="lin" valueType="num">
                                      <p:cBhvr additive="base">
                                        <p:cTn id="43" dur="500" fill="hold"/>
                                        <p:tgtEl>
                                          <p:spTgt spid="224270"/>
                                        </p:tgtEl>
                                        <p:attrNameLst>
                                          <p:attrName>ppt_x</p:attrName>
                                        </p:attrNameLst>
                                      </p:cBhvr>
                                      <p:tavLst>
                                        <p:tav tm="0">
                                          <p:val>
                                            <p:strVal val="0-#ppt_w/2"/>
                                          </p:val>
                                        </p:tav>
                                        <p:tav tm="100000">
                                          <p:val>
                                            <p:strVal val="#ppt_x"/>
                                          </p:val>
                                        </p:tav>
                                      </p:tavLst>
                                    </p:anim>
                                    <p:anim calcmode="lin" valueType="num">
                                      <p:cBhvr additive="base">
                                        <p:cTn id="44" dur="500" fill="hold"/>
                                        <p:tgtEl>
                                          <p:spTgt spid="224270"/>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224273"/>
                                        </p:tgtEl>
                                        <p:attrNameLst>
                                          <p:attrName>style.visibility</p:attrName>
                                        </p:attrNameLst>
                                      </p:cBhvr>
                                      <p:to>
                                        <p:strVal val="visible"/>
                                      </p:to>
                                    </p:set>
                                    <p:anim calcmode="lin" valueType="num">
                                      <p:cBhvr additive="base">
                                        <p:cTn id="49" dur="500" fill="hold"/>
                                        <p:tgtEl>
                                          <p:spTgt spid="224273"/>
                                        </p:tgtEl>
                                        <p:attrNameLst>
                                          <p:attrName>ppt_x</p:attrName>
                                        </p:attrNameLst>
                                      </p:cBhvr>
                                      <p:tavLst>
                                        <p:tav tm="0">
                                          <p:val>
                                            <p:strVal val="0-#ppt_w/2"/>
                                          </p:val>
                                        </p:tav>
                                        <p:tav tm="100000">
                                          <p:val>
                                            <p:strVal val="#ppt_x"/>
                                          </p:val>
                                        </p:tav>
                                      </p:tavLst>
                                    </p:anim>
                                    <p:anim calcmode="lin" valueType="num">
                                      <p:cBhvr additive="base">
                                        <p:cTn id="50" dur="500" fill="hold"/>
                                        <p:tgtEl>
                                          <p:spTgt spid="224273"/>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61" grpId="0" animBg="1" autoUpdateAnimBg="0"/>
      <p:bldP spid="224262" grpId="0" animBg="1" autoUpdateAnimBg="0"/>
      <p:bldP spid="224263" grpId="0" animBg="1" autoUpdateAnimBg="0"/>
      <p:bldP spid="224269" grpId="0" animBg="1" autoUpdateAnimBg="0"/>
      <p:bldP spid="224270" grpId="0" animBg="1" autoUpdateAnimBg="0"/>
      <p:bldP spid="224271" grpId="0" animBg="1" autoUpdateAnimBg="0"/>
      <p:bldP spid="224273" grpId="0" animBg="1" autoUpdateAnimBg="0"/>
      <p:bldP spid="2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extLst>
              <p:ext uri="{D42A27DB-BD31-4B8C-83A1-F6EECF244321}">
                <p14:modId xmlns:p14="http://schemas.microsoft.com/office/powerpoint/2010/main" val="489196275"/>
              </p:ext>
            </p:extLst>
          </p:nvPr>
        </p:nvGraphicFramePr>
        <p:xfrm>
          <a:off x="518864" y="1197312"/>
          <a:ext cx="8229600" cy="536956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ctr"/>
                      <a:r>
                        <a:rPr lang="en-US" dirty="0" smtClean="0">
                          <a:solidFill>
                            <a:schemeClr val="tx1"/>
                          </a:solidFill>
                        </a:rPr>
                        <a:t>NIIF Microempresas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2649/93</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342900" indent="-342900">
                        <a:buAutoNum type="alphaLcParenBoth"/>
                      </a:pPr>
                      <a:r>
                        <a:rPr lang="es-ES" sz="1800" b="0" i="0" u="none" strike="noStrike" kern="1200" baseline="0" dirty="0" smtClean="0">
                          <a:solidFill>
                            <a:schemeClr val="dk1"/>
                          </a:solidFill>
                          <a:latin typeface="+mn-lt"/>
                          <a:ea typeface="+mn-ea"/>
                          <a:cs typeface="+mn-cs"/>
                        </a:rPr>
                        <a:t>Un </a:t>
                      </a:r>
                      <a:r>
                        <a:rPr lang="es-ES" sz="1800" b="1" i="0" u="none" strike="noStrike" kern="1200" baseline="0" dirty="0" smtClean="0">
                          <a:solidFill>
                            <a:srgbClr val="FF0000"/>
                          </a:solidFill>
                          <a:latin typeface="+mn-lt"/>
                          <a:ea typeface="+mn-ea"/>
                          <a:cs typeface="+mn-cs"/>
                        </a:rPr>
                        <a:t>activo</a:t>
                      </a:r>
                      <a:r>
                        <a:rPr lang="es-ES" sz="1800" b="0" i="0" u="none" strike="noStrike" kern="1200" baseline="0" dirty="0" smtClean="0">
                          <a:solidFill>
                            <a:schemeClr val="dk1"/>
                          </a:solidFill>
                          <a:latin typeface="+mn-lt"/>
                          <a:ea typeface="+mn-ea"/>
                          <a:cs typeface="+mn-cs"/>
                        </a:rPr>
                        <a:t> es un recurso controlado por la microempresa como resultado de sucesos pasados, del que la microempresa espera obtener, en el futuro, beneficios económicos. </a:t>
                      </a:r>
                    </a:p>
                    <a:p>
                      <a:pPr marL="342900" indent="-342900">
                        <a:buAutoNum type="alphaLcParenBoth"/>
                      </a:pPr>
                      <a:endParaRPr lang="es-ES" sz="1800" b="0" i="0" u="none" strike="noStrike" kern="1200" baseline="0" dirty="0" smtClean="0">
                        <a:solidFill>
                          <a:schemeClr val="dk1"/>
                        </a:solidFill>
                        <a:latin typeface="+mn-lt"/>
                        <a:ea typeface="+mn-ea"/>
                        <a:cs typeface="+mn-cs"/>
                      </a:endParaRPr>
                    </a:p>
                    <a:p>
                      <a:r>
                        <a:rPr lang="es-ES" sz="1800" b="0" i="0" u="none" strike="noStrike" kern="1200" baseline="0" dirty="0" smtClean="0">
                          <a:solidFill>
                            <a:schemeClr val="dk1"/>
                          </a:solidFill>
                          <a:latin typeface="+mn-lt"/>
                          <a:ea typeface="+mn-ea"/>
                          <a:cs typeface="+mn-cs"/>
                        </a:rPr>
                        <a:t>(b) Un </a:t>
                      </a:r>
                      <a:r>
                        <a:rPr lang="es-ES" sz="1800" b="1" i="0" u="none" strike="noStrike" kern="1200" baseline="0" dirty="0" smtClean="0">
                          <a:solidFill>
                            <a:srgbClr val="FF0000"/>
                          </a:solidFill>
                          <a:latin typeface="+mn-lt"/>
                          <a:ea typeface="+mn-ea"/>
                          <a:cs typeface="+mn-cs"/>
                        </a:rPr>
                        <a:t>pasivo</a:t>
                      </a:r>
                      <a:r>
                        <a:rPr lang="es-ES" sz="1800" b="0" i="0" u="none" strike="noStrike" kern="1200" baseline="0" dirty="0" smtClean="0">
                          <a:solidFill>
                            <a:schemeClr val="dk1"/>
                          </a:solidFill>
                          <a:latin typeface="+mn-lt"/>
                          <a:ea typeface="+mn-ea"/>
                          <a:cs typeface="+mn-cs"/>
                        </a:rPr>
                        <a:t> es una obligación actual de la microempresa, surgida a raíz de sucesos pasados, cuya liquidación se espera que dé lugar a una transferencia de recursos que incorporan beneficios económicos. </a:t>
                      </a:r>
                    </a:p>
                    <a:p>
                      <a:endParaRPr lang="es-ES" sz="1800" b="0" i="0" u="none" strike="noStrike" kern="1200" baseline="0" dirty="0" smtClean="0">
                        <a:solidFill>
                          <a:schemeClr val="dk1"/>
                        </a:solidFill>
                        <a:latin typeface="+mn-lt"/>
                        <a:ea typeface="+mn-ea"/>
                        <a:cs typeface="+mn-cs"/>
                      </a:endParaRPr>
                    </a:p>
                    <a:p>
                      <a:r>
                        <a:rPr lang="es-ES" sz="1800" b="0" i="0" u="none" strike="noStrike" kern="1200" baseline="0" dirty="0" smtClean="0">
                          <a:solidFill>
                            <a:schemeClr val="dk1"/>
                          </a:solidFill>
                          <a:latin typeface="+mn-lt"/>
                          <a:ea typeface="+mn-ea"/>
                          <a:cs typeface="+mn-cs"/>
                        </a:rPr>
                        <a:t>(c) </a:t>
                      </a:r>
                      <a:r>
                        <a:rPr lang="es-ES" sz="1800" b="1" i="0" u="none" strike="noStrike" kern="1200" baseline="0" dirty="0" smtClean="0">
                          <a:solidFill>
                            <a:srgbClr val="FF0000"/>
                          </a:solidFill>
                          <a:latin typeface="+mn-lt"/>
                          <a:ea typeface="+mn-ea"/>
                          <a:cs typeface="+mn-cs"/>
                        </a:rPr>
                        <a:t>Patrimonio</a:t>
                      </a:r>
                      <a:r>
                        <a:rPr lang="es-ES" sz="1800" b="0" i="0" u="none" strike="noStrike" kern="1200" baseline="0" dirty="0" smtClean="0">
                          <a:solidFill>
                            <a:schemeClr val="dk1"/>
                          </a:solidFill>
                          <a:latin typeface="+mn-lt"/>
                          <a:ea typeface="+mn-ea"/>
                          <a:cs typeface="+mn-cs"/>
                        </a:rPr>
                        <a:t> es la parte residual de los activos de la microempresa, una vez deducidos todos sus pasivos. </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_tradnl" sz="1600" b="1" kern="1200" dirty="0" smtClean="0">
                          <a:solidFill>
                            <a:srgbClr val="FF0000"/>
                          </a:solidFill>
                          <a:effectLst/>
                          <a:latin typeface="+mn-lt"/>
                          <a:ea typeface="+mn-ea"/>
                          <a:cs typeface="+mn-cs"/>
                        </a:rPr>
                        <a:t>35. ACTIVO</a:t>
                      </a:r>
                      <a:r>
                        <a:rPr lang="es-ES_tradnl" sz="1600" kern="1200" dirty="0" smtClean="0">
                          <a:solidFill>
                            <a:schemeClr val="dk1"/>
                          </a:solidFill>
                          <a:effectLst/>
                          <a:latin typeface="+mn-lt"/>
                          <a:ea typeface="+mn-ea"/>
                          <a:cs typeface="+mn-cs"/>
                        </a:rPr>
                        <a:t>. Un activo es la representación financiera de un recurso obtenido por el ente económico como resultado de eventos pasados, de cuya utilización se espera que fluyan a la empresa beneficios económicos futuros.</a:t>
                      </a:r>
                      <a:endParaRPr lang="en-US" sz="1600" kern="1200" dirty="0" smtClean="0">
                        <a:solidFill>
                          <a:schemeClr val="dk1"/>
                        </a:solidFill>
                        <a:effectLst/>
                        <a:latin typeface="+mn-lt"/>
                        <a:ea typeface="+mn-ea"/>
                        <a:cs typeface="+mn-cs"/>
                      </a:endParaRPr>
                    </a:p>
                    <a:p>
                      <a:r>
                        <a:rPr lang="es-ES_tradnl" sz="1600" kern="1200" dirty="0" smtClean="0">
                          <a:solidFill>
                            <a:schemeClr val="dk1"/>
                          </a:solidFill>
                          <a:effectLst/>
                          <a:latin typeface="+mn-lt"/>
                          <a:ea typeface="+mn-ea"/>
                          <a:cs typeface="+mn-cs"/>
                        </a:rPr>
                        <a:t> </a:t>
                      </a:r>
                      <a:endParaRPr lang="en-US" sz="1600" kern="1200" dirty="0" smtClean="0">
                        <a:solidFill>
                          <a:schemeClr val="dk1"/>
                        </a:solidFill>
                        <a:effectLst/>
                        <a:latin typeface="+mn-lt"/>
                        <a:ea typeface="+mn-ea"/>
                        <a:cs typeface="+mn-cs"/>
                      </a:endParaRPr>
                    </a:p>
                    <a:p>
                      <a:endParaRPr lang="es-ES_tradnl" sz="1600" b="1" kern="1200" dirty="0" smtClean="0">
                        <a:solidFill>
                          <a:srgbClr val="FF0000"/>
                        </a:solidFill>
                        <a:effectLst/>
                        <a:latin typeface="+mn-lt"/>
                        <a:ea typeface="+mn-ea"/>
                        <a:cs typeface="+mn-cs"/>
                      </a:endParaRPr>
                    </a:p>
                    <a:p>
                      <a:r>
                        <a:rPr lang="es-ES_tradnl" sz="1600" b="1" kern="1200" dirty="0" smtClean="0">
                          <a:solidFill>
                            <a:srgbClr val="FF0000"/>
                          </a:solidFill>
                          <a:effectLst/>
                          <a:latin typeface="+mn-lt"/>
                          <a:ea typeface="+mn-ea"/>
                          <a:cs typeface="+mn-cs"/>
                        </a:rPr>
                        <a:t>36. PASIVO</a:t>
                      </a:r>
                      <a:r>
                        <a:rPr lang="es-ES_tradnl" sz="1600" kern="1200" dirty="0" smtClean="0">
                          <a:solidFill>
                            <a:schemeClr val="dk1"/>
                          </a:solidFill>
                          <a:effectLst/>
                          <a:latin typeface="+mn-lt"/>
                          <a:ea typeface="+mn-ea"/>
                          <a:cs typeface="+mn-cs"/>
                        </a:rPr>
                        <a:t>. Un pasivo es la representación financiera de una obligación presente del ente económico, derivada de eventos pasados, en virtud de la cual se reconoce que en el futuro se deberá transferir recursos o proveer servicios a otros entes.</a:t>
                      </a:r>
                      <a:endParaRPr lang="en-US" sz="1600" kern="1200" dirty="0" smtClean="0">
                        <a:solidFill>
                          <a:schemeClr val="dk1"/>
                        </a:solidFill>
                        <a:effectLst/>
                        <a:latin typeface="+mn-lt"/>
                        <a:ea typeface="+mn-ea"/>
                        <a:cs typeface="+mn-cs"/>
                      </a:endParaRPr>
                    </a:p>
                    <a:p>
                      <a:r>
                        <a:rPr lang="es-ES_tradnl" sz="1600" kern="1200" dirty="0" smtClean="0">
                          <a:solidFill>
                            <a:schemeClr val="dk1"/>
                          </a:solidFill>
                          <a:effectLst/>
                          <a:latin typeface="+mn-lt"/>
                          <a:ea typeface="+mn-ea"/>
                          <a:cs typeface="+mn-cs"/>
                        </a:rPr>
                        <a:t> </a:t>
                      </a:r>
                      <a:endParaRPr lang="en-US" sz="1600" kern="1200" dirty="0" smtClean="0">
                        <a:solidFill>
                          <a:schemeClr val="dk1"/>
                        </a:solidFill>
                        <a:effectLst/>
                        <a:latin typeface="+mn-lt"/>
                        <a:ea typeface="+mn-ea"/>
                        <a:cs typeface="+mn-cs"/>
                      </a:endParaRPr>
                    </a:p>
                    <a:p>
                      <a:r>
                        <a:rPr lang="es-ES_tradnl" sz="1600" b="1" kern="1200" dirty="0" smtClean="0">
                          <a:solidFill>
                            <a:srgbClr val="FF0000"/>
                          </a:solidFill>
                          <a:effectLst/>
                          <a:latin typeface="+mn-lt"/>
                          <a:ea typeface="+mn-ea"/>
                          <a:cs typeface="+mn-cs"/>
                        </a:rPr>
                        <a:t>37. PATRIMONIO</a:t>
                      </a:r>
                      <a:r>
                        <a:rPr lang="es-ES_tradnl" sz="1600" kern="1200" dirty="0" smtClean="0">
                          <a:solidFill>
                            <a:schemeClr val="dk1"/>
                          </a:solidFill>
                          <a:effectLst/>
                          <a:latin typeface="+mn-lt"/>
                          <a:ea typeface="+mn-ea"/>
                          <a:cs typeface="+mn-cs"/>
                        </a:rPr>
                        <a:t>. El patrimonio es el valor residual de los activos del ente económico, después de deducir todos sus pasivos.</a:t>
                      </a:r>
                      <a:endParaRPr lang="en-US" sz="1600" kern="1200" dirty="0" smtClean="0">
                        <a:solidFill>
                          <a:schemeClr val="dk1"/>
                        </a:solidFill>
                        <a:effectLst/>
                        <a:latin typeface="+mn-lt"/>
                        <a:ea typeface="+mn-ea"/>
                        <a:cs typeface="+mn-cs"/>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5 Rectángulo"/>
          <p:cNvSpPr/>
          <p:nvPr/>
        </p:nvSpPr>
        <p:spPr bwMode="auto">
          <a:xfrm>
            <a:off x="4067944" y="476672"/>
            <a:ext cx="4104456" cy="457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s-CO" sz="1800" b="1" i="0" u="none" strike="noStrike" cap="none" normalizeH="0" baseline="0" dirty="0" smtClean="0">
                <a:ln>
                  <a:noFill/>
                </a:ln>
                <a:solidFill>
                  <a:schemeClr val="tx1"/>
                </a:solidFill>
                <a:effectLst/>
                <a:latin typeface="Arial" charset="0"/>
              </a:rPr>
              <a:t>7.</a:t>
            </a:r>
            <a:r>
              <a:rPr kumimoji="0" lang="es-CO" sz="1800" b="1" i="0" u="none" strike="noStrike" cap="none" normalizeH="0" dirty="0" smtClean="0">
                <a:ln>
                  <a:noFill/>
                </a:ln>
                <a:solidFill>
                  <a:schemeClr val="tx1"/>
                </a:solidFill>
                <a:effectLst/>
                <a:latin typeface="Arial" charset="0"/>
              </a:rPr>
              <a:t> Elementos</a:t>
            </a:r>
            <a:endParaRPr kumimoji="0" lang="es-CO" sz="1800" b="1"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326161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extLst>
              <p:ext uri="{D42A27DB-BD31-4B8C-83A1-F6EECF244321}">
                <p14:modId xmlns:p14="http://schemas.microsoft.com/office/powerpoint/2010/main" val="2168788305"/>
              </p:ext>
            </p:extLst>
          </p:nvPr>
        </p:nvGraphicFramePr>
        <p:xfrm>
          <a:off x="518864" y="1197312"/>
          <a:ext cx="8229600" cy="526288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ctr"/>
                      <a:r>
                        <a:rPr lang="en-US" dirty="0" smtClean="0">
                          <a:solidFill>
                            <a:schemeClr val="tx1"/>
                          </a:solidFill>
                        </a:rPr>
                        <a:t>NIIF Microempresas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2649/93</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342900" indent="-342900" algn="just">
                        <a:buFont typeface="+mj-lt"/>
                        <a:buAutoNum type="alphaLcParenR"/>
                      </a:pPr>
                      <a:r>
                        <a:rPr lang="es-ES" sz="1500" b="1" i="0" u="none" strike="noStrike" kern="1200" baseline="0" dirty="0" smtClean="0">
                          <a:solidFill>
                            <a:srgbClr val="FF0000"/>
                          </a:solidFill>
                          <a:latin typeface="+mn-lt"/>
                          <a:ea typeface="+mn-ea"/>
                          <a:cs typeface="+mn-cs"/>
                        </a:rPr>
                        <a:t>Ingresos: </a:t>
                      </a:r>
                      <a:r>
                        <a:rPr lang="es-ES" sz="1500" b="0" i="0" u="none" strike="noStrike" kern="1200" baseline="0" dirty="0" smtClean="0">
                          <a:solidFill>
                            <a:schemeClr val="dk1"/>
                          </a:solidFill>
                          <a:latin typeface="+mn-lt"/>
                          <a:ea typeface="+mn-ea"/>
                          <a:cs typeface="+mn-cs"/>
                        </a:rPr>
                        <a:t>son los incrementos en los beneficios económicos, producidos a lo largo del periodo sobre el que se informa, en forma de entradas o incrementos de valor de los activos, o bien como disminuciones de las obligaciones, que dan como resultado aumentos del patrimonio, y no están relacionados con los aportes de los propietarios.</a:t>
                      </a:r>
                    </a:p>
                    <a:p>
                      <a:pPr marL="342900" indent="-342900" algn="just">
                        <a:buFont typeface="+mj-lt"/>
                        <a:buAutoNum type="alphaLcParenR"/>
                      </a:pPr>
                      <a:endParaRPr lang="es-ES" sz="1500" b="0" i="0" u="none" strike="noStrike" kern="1200" baseline="0" dirty="0" smtClean="0">
                        <a:solidFill>
                          <a:schemeClr val="dk1"/>
                        </a:solidFill>
                        <a:latin typeface="+mn-lt"/>
                        <a:ea typeface="+mn-ea"/>
                        <a:cs typeface="+mn-cs"/>
                      </a:endParaRPr>
                    </a:p>
                    <a:p>
                      <a:pPr marL="342900" indent="-342900" algn="just">
                        <a:buFont typeface="+mj-lt"/>
                        <a:buAutoNum type="alphaLcParenR"/>
                      </a:pPr>
                      <a:r>
                        <a:rPr lang="es-ES" sz="1500" b="1" i="0" u="none" strike="noStrike" kern="1200" baseline="0" dirty="0" smtClean="0">
                          <a:solidFill>
                            <a:srgbClr val="FF0000"/>
                          </a:solidFill>
                          <a:latin typeface="+mn-lt"/>
                          <a:ea typeface="+mn-ea"/>
                          <a:cs typeface="+mn-cs"/>
                        </a:rPr>
                        <a:t>Gastos: </a:t>
                      </a:r>
                      <a:r>
                        <a:rPr lang="es-ES" sz="1500" b="0" i="0" u="none" strike="noStrike" kern="1200" baseline="0" dirty="0" smtClean="0">
                          <a:solidFill>
                            <a:schemeClr val="dk1"/>
                          </a:solidFill>
                          <a:latin typeface="+mn-lt"/>
                          <a:ea typeface="+mn-ea"/>
                          <a:cs typeface="+mn-cs"/>
                        </a:rPr>
                        <a:t>son las disminuciones en los beneficios económicos, producidos a lo largo del periodo contable, en forma de salidas o disminuciones del valor de los activos, o bien de surgimiento o aumento de los pasivos, que dan como resultado disminuciones en el patrimonio, y no están relacionados con las distribuciones realizadas a los propietarios del patrimonio.</a:t>
                      </a:r>
                    </a:p>
                    <a:p>
                      <a:pPr algn="just"/>
                      <a:endParaRPr lang="en-US" sz="15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_tradnl" sz="1200" b="1" kern="1200" dirty="0" smtClean="0">
                          <a:solidFill>
                            <a:srgbClr val="FF0000"/>
                          </a:solidFill>
                          <a:effectLst/>
                          <a:latin typeface="+mn-lt"/>
                          <a:ea typeface="+mn-ea"/>
                          <a:cs typeface="+mn-cs"/>
                        </a:rPr>
                        <a:t>38. INGRESOS</a:t>
                      </a:r>
                      <a:r>
                        <a:rPr lang="es-ES_tradnl" sz="1200" kern="1200" dirty="0" smtClean="0">
                          <a:solidFill>
                            <a:schemeClr val="dk1"/>
                          </a:solidFill>
                          <a:effectLst/>
                          <a:latin typeface="+mn-lt"/>
                          <a:ea typeface="+mn-ea"/>
                          <a:cs typeface="+mn-cs"/>
                        </a:rPr>
                        <a:t>. Los ingresos representan flujos de entrada de recursos, en forma de incrementos del activo o disminuciones del pasivo o una combinación de ambos, que generan incrementos en el patrimonio, devengados por la venta de bienes, por la prestación de servicios o por la ejecución de otras actividades, realizadas durante un período, que no provienen de los aportes de capital.</a:t>
                      </a:r>
                      <a:endParaRPr lang="en-US" sz="1200" kern="1200" dirty="0" smtClean="0">
                        <a:solidFill>
                          <a:schemeClr val="dk1"/>
                        </a:solidFill>
                        <a:effectLst/>
                        <a:latin typeface="+mn-lt"/>
                        <a:ea typeface="+mn-ea"/>
                        <a:cs typeface="+mn-cs"/>
                      </a:endParaRPr>
                    </a:p>
                    <a:p>
                      <a:r>
                        <a:rPr lang="es-ES_tradnl" sz="1200" kern="1200" dirty="0" smtClean="0">
                          <a:solidFill>
                            <a:schemeClr val="dk1"/>
                          </a:solidFill>
                          <a:effectLst/>
                          <a:latin typeface="+mn-lt"/>
                          <a:ea typeface="+mn-ea"/>
                          <a:cs typeface="+mn-cs"/>
                        </a:rPr>
                        <a:t> </a:t>
                      </a:r>
                      <a:endParaRPr lang="en-US" sz="1200" kern="1200" dirty="0" smtClean="0">
                        <a:solidFill>
                          <a:schemeClr val="dk1"/>
                        </a:solidFill>
                        <a:effectLst/>
                        <a:latin typeface="+mn-lt"/>
                        <a:ea typeface="+mn-ea"/>
                        <a:cs typeface="+mn-cs"/>
                      </a:endParaRPr>
                    </a:p>
                    <a:p>
                      <a:r>
                        <a:rPr lang="es-ES_tradnl" sz="1200" b="1" kern="1200" dirty="0" smtClean="0">
                          <a:solidFill>
                            <a:srgbClr val="FF0000"/>
                          </a:solidFill>
                          <a:effectLst/>
                          <a:latin typeface="+mn-lt"/>
                          <a:ea typeface="+mn-ea"/>
                          <a:cs typeface="+mn-cs"/>
                        </a:rPr>
                        <a:t>39. COSTOS</a:t>
                      </a:r>
                      <a:r>
                        <a:rPr lang="es-ES_tradnl" sz="1200" kern="1200" dirty="0" smtClean="0">
                          <a:solidFill>
                            <a:schemeClr val="dk1"/>
                          </a:solidFill>
                          <a:effectLst/>
                          <a:latin typeface="+mn-lt"/>
                          <a:ea typeface="+mn-ea"/>
                          <a:cs typeface="+mn-cs"/>
                        </a:rPr>
                        <a:t>. Los costos representan erogaciones y cargos asociados clara y directamente con la adquisición o la producción de los bienes o la prestación de los servicios, de los cuales un ente económico obtuvo sus ingresos.</a:t>
                      </a:r>
                      <a:endParaRPr lang="en-US" sz="1200" kern="1200" dirty="0" smtClean="0">
                        <a:solidFill>
                          <a:schemeClr val="dk1"/>
                        </a:solidFill>
                        <a:effectLst/>
                        <a:latin typeface="+mn-lt"/>
                        <a:ea typeface="+mn-ea"/>
                        <a:cs typeface="+mn-cs"/>
                      </a:endParaRPr>
                    </a:p>
                    <a:p>
                      <a:r>
                        <a:rPr lang="es-ES_tradnl" sz="1200" kern="1200" dirty="0" smtClean="0">
                          <a:solidFill>
                            <a:schemeClr val="dk1"/>
                          </a:solidFill>
                          <a:effectLst/>
                          <a:latin typeface="+mn-lt"/>
                          <a:ea typeface="+mn-ea"/>
                          <a:cs typeface="+mn-cs"/>
                        </a:rPr>
                        <a:t> </a:t>
                      </a:r>
                      <a:endParaRPr lang="en-US" sz="1200" kern="1200" dirty="0" smtClean="0">
                        <a:solidFill>
                          <a:schemeClr val="dk1"/>
                        </a:solidFill>
                        <a:effectLst/>
                        <a:latin typeface="+mn-lt"/>
                        <a:ea typeface="+mn-ea"/>
                        <a:cs typeface="+mn-cs"/>
                      </a:endParaRPr>
                    </a:p>
                    <a:p>
                      <a:r>
                        <a:rPr lang="es-ES_tradnl" sz="1200" b="1" kern="1200" dirty="0" smtClean="0">
                          <a:solidFill>
                            <a:srgbClr val="FF0000"/>
                          </a:solidFill>
                          <a:effectLst/>
                          <a:latin typeface="+mn-lt"/>
                          <a:ea typeface="+mn-ea"/>
                          <a:cs typeface="+mn-cs"/>
                        </a:rPr>
                        <a:t>40. GASTOS. </a:t>
                      </a:r>
                      <a:r>
                        <a:rPr lang="es-ES_tradnl" sz="1200" kern="1200" dirty="0" smtClean="0">
                          <a:solidFill>
                            <a:schemeClr val="dk1"/>
                          </a:solidFill>
                          <a:effectLst/>
                          <a:latin typeface="+mn-lt"/>
                          <a:ea typeface="+mn-ea"/>
                          <a:cs typeface="+mn-cs"/>
                        </a:rPr>
                        <a:t>Los gastos representan flujos de salida de recursos, en forma de disminuciones del activo o incrementos del pasivo o una combinación de ambos, que generan disminuciones del patrimonio, incurridos en las actividades de administración, comercialización, investigación y financiación, realizadas durante un período, que no provienen de los retiros de capital o de utilidades o excedentes</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5 Rectángulo"/>
          <p:cNvSpPr/>
          <p:nvPr/>
        </p:nvSpPr>
        <p:spPr bwMode="auto">
          <a:xfrm>
            <a:off x="4067944" y="476672"/>
            <a:ext cx="4104456" cy="457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s-CO" sz="1800" b="1" i="0" u="none" strike="noStrike" cap="none" normalizeH="0" baseline="0" dirty="0" smtClean="0">
                <a:ln>
                  <a:noFill/>
                </a:ln>
                <a:solidFill>
                  <a:schemeClr val="tx1"/>
                </a:solidFill>
                <a:effectLst/>
                <a:latin typeface="Arial" charset="0"/>
              </a:rPr>
              <a:t>7.</a:t>
            </a:r>
            <a:r>
              <a:rPr kumimoji="0" lang="es-CO" sz="1800" b="1" i="0" u="none" strike="noStrike" cap="none" normalizeH="0" dirty="0" smtClean="0">
                <a:ln>
                  <a:noFill/>
                </a:ln>
                <a:solidFill>
                  <a:schemeClr val="tx1"/>
                </a:solidFill>
                <a:effectLst/>
                <a:latin typeface="Arial" charset="0"/>
              </a:rPr>
              <a:t> Elementos</a:t>
            </a:r>
            <a:endParaRPr kumimoji="0" lang="es-CO" sz="1800" b="1"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458992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Serv Tele">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2400" b="0" i="0" u="none" strike="noStrike" cap="none" normalizeH="0" baseline="0" smtClean="0">
            <a:ln>
              <a:noFill/>
            </a:ln>
            <a:solidFill>
              <a:schemeClr val="tx1"/>
            </a:solidFill>
            <a:effectLst/>
            <a:latin typeface="Arial"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Serv Tele</Template>
  <TotalTime>3277</TotalTime>
  <Words>1374</Words>
  <Application>Microsoft Office PowerPoint</Application>
  <PresentationFormat>Presentación en pantalla (4:3)</PresentationFormat>
  <Paragraphs>135</Paragraphs>
  <Slides>13</Slides>
  <Notes>2</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13</vt:i4>
      </vt:variant>
    </vt:vector>
  </HeadingPairs>
  <TitlesOfParts>
    <vt:vector size="15" baseType="lpstr">
      <vt:lpstr>Serv Tele</vt:lpstr>
      <vt:lpstr>CorelDRAW</vt:lpstr>
      <vt:lpstr>NIIF para Microempresas Capítulo 2 Conceptos y Principios Generales</vt:lpstr>
      <vt:lpstr>Presentación de PowerPoint</vt:lpstr>
      <vt:lpstr>Presentación de PowerPoint</vt:lpstr>
      <vt:lpstr>4. Objetivos del Reporte Financiero</vt:lpstr>
      <vt:lpstr>4. Objetivos del Reporte Financiero</vt:lpstr>
      <vt:lpstr>5. Hipótesis Fundamentales.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Ajover / Dexton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MARCO  CONCEPTUAL</dc:title>
  <dc:creator>sbreziner</dc:creator>
  <cp:lastModifiedBy>Marcos Valderrama</cp:lastModifiedBy>
  <cp:revision>242</cp:revision>
  <dcterms:created xsi:type="dcterms:W3CDTF">2005-06-13T23:17:57Z</dcterms:created>
  <dcterms:modified xsi:type="dcterms:W3CDTF">2013-05-29T15:49:48Z</dcterms:modified>
</cp:coreProperties>
</file>