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2" r:id="rId2"/>
    <p:sldId id="303" r:id="rId3"/>
    <p:sldId id="305" r:id="rId4"/>
    <p:sldId id="313" r:id="rId5"/>
    <p:sldId id="322" r:id="rId6"/>
    <p:sldId id="321" r:id="rId7"/>
    <p:sldId id="324" r:id="rId8"/>
    <p:sldId id="325" r:id="rId9"/>
    <p:sldId id="327" r:id="rId10"/>
    <p:sldId id="328" r:id="rId11"/>
    <p:sldId id="311" r:id="rId12"/>
    <p:sldId id="298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EE7"/>
    <a:srgbClr val="FFFDB1"/>
    <a:srgbClr val="FEFEDA"/>
    <a:srgbClr val="F4F4E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164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6D39C-3E06-4B4E-8ACD-43B3810FD2E0}" type="datetimeFigureOut">
              <a:rPr lang="es-CO" smtClean="0"/>
              <a:pPr/>
              <a:t>03/06/2013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2EE95-569F-4D56-BD06-A59A58ECCA4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242712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2B020-5978-41DD-8E44-13C322548EE3}" type="datetimeFigureOut">
              <a:rPr lang="es-CO" smtClean="0"/>
              <a:pPr/>
              <a:t>03/06/2013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EAEC5-A932-492F-9905-CE4E4DA78D0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377723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03/06/2013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03/06/2013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03/06/2013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03/06/2013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03/06/2013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03/06/2013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03/06/2013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03/06/2013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03/06/2013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03/06/2013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03/06/2013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9A510-5674-4ED6-81FD-63927EAF4F28}" type="datetimeFigureOut">
              <a:rPr lang="es-CO" smtClean="0"/>
              <a:pPr/>
              <a:t>03/06/2013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gi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mlDrawing" Target="../drawings/vmlDrawing11.vml"/><Relationship Id="rId1" Type="http://schemas.openxmlformats.org/officeDocument/2006/relationships/themeOverride" Target="../theme/themeOverride2.x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3132138" y="996950"/>
          <a:ext cx="5919787" cy="55563"/>
        </p:xfrm>
        <a:graphic>
          <a:graphicData uri="http://schemas.openxmlformats.org/presentationml/2006/ole">
            <p:oleObj spid="_x0000_s1032" name="CorelDRAW" r:id="rId3" imgW="6193080" imgH="57240" progId="">
              <p:embed/>
            </p:oleObj>
          </a:graphicData>
        </a:graphic>
      </p:graphicFrame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250825" y="6454775"/>
          <a:ext cx="8424863" cy="69850"/>
        </p:xfrm>
        <a:graphic>
          <a:graphicData uri="http://schemas.openxmlformats.org/presentationml/2006/ole">
            <p:oleObj spid="_x0000_s1033" name="CorelDRAW" r:id="rId4" imgW="8150400" imgH="67680" progId="">
              <p:embed/>
            </p:oleObj>
          </a:graphicData>
        </a:graphic>
      </p:graphicFrame>
      <p:sp>
        <p:nvSpPr>
          <p:cNvPr id="1030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ESTADO DE SITUACIÓN FINANCIERA</a:t>
            </a:r>
            <a:endParaRPr lang="es-CO" dirty="0" smtClean="0"/>
          </a:p>
        </p:txBody>
      </p:sp>
      <p:sp>
        <p:nvSpPr>
          <p:cNvPr id="12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>
            <a:lvl1pPr marL="0" indent="0" algn="ctr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Capítulo 4</a:t>
            </a:r>
            <a:endParaRPr lang="es-CO" dirty="0"/>
          </a:p>
        </p:txBody>
      </p:sp>
      <p:pic>
        <p:nvPicPr>
          <p:cNvPr id="8" name="Picture 2" descr="http://puj-portal.javeriana.edu.co/portal/pls/portal/docs/1/1142061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229200"/>
            <a:ext cx="1341809" cy="1200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3674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3132138" y="996950"/>
          <a:ext cx="5919787" cy="55563"/>
        </p:xfrm>
        <a:graphic>
          <a:graphicData uri="http://schemas.openxmlformats.org/presentationml/2006/ole">
            <p:oleObj spid="_x0000_s25608" name="CorelDRAW" r:id="rId3" imgW="6193080" imgH="57240" progId="">
              <p:embed/>
            </p:oleObj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250825" y="6454775"/>
          <a:ext cx="8424863" cy="69850"/>
        </p:xfrm>
        <a:graphic>
          <a:graphicData uri="http://schemas.openxmlformats.org/presentationml/2006/ole">
            <p:oleObj spid="_x0000_s25609" name="CorelDRAW" r:id="rId4" imgW="8150400" imgH="67680" progId="">
              <p:embed/>
            </p:oleObj>
          </a:graphicData>
        </a:graphic>
      </p:graphicFrame>
      <p:sp>
        <p:nvSpPr>
          <p:cNvPr id="14" name="1 Título"/>
          <p:cNvSpPr txBox="1">
            <a:spLocks/>
          </p:cNvSpPr>
          <p:nvPr/>
        </p:nvSpPr>
        <p:spPr>
          <a:xfrm>
            <a:off x="571500" y="2857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3800" b="1"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s-ES" sz="2800" dirty="0" smtClean="0">
                <a:latin typeface="+mj-lt"/>
                <a:ea typeface="+mj-ea"/>
                <a:cs typeface="+mj-cs"/>
              </a:rPr>
              <a:t>ESTADO DE SITUACIÓN FINANCIERA</a:t>
            </a:r>
            <a:endParaRPr lang="es-CO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2 Subtítulo"/>
          <p:cNvSpPr>
            <a:spLocks noGrp="1"/>
          </p:cNvSpPr>
          <p:nvPr>
            <p:ph type="subTitle" idx="1"/>
          </p:nvPr>
        </p:nvSpPr>
        <p:spPr>
          <a:xfrm>
            <a:off x="428625" y="1357313"/>
            <a:ext cx="8072438" cy="4786312"/>
          </a:xfrm>
        </p:spPr>
        <p:txBody>
          <a:bodyPr rtlCol="0">
            <a:normAutofit/>
          </a:bodyPr>
          <a:lstStyle>
            <a:lvl1pPr marL="0" indent="0" algn="ctr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b="1" u="sng" dirty="0" smtClean="0">
                <a:solidFill>
                  <a:schemeClr val="tx1"/>
                </a:solidFill>
              </a:rPr>
              <a:t>2. Comparaciones (Decreto 2649 y 2650)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s-ES" b="1" u="sng" dirty="0" smtClean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Se requiere la presentación de las partidas utilizando las denominaciones indicadas en la Plan </a:t>
            </a:r>
            <a:r>
              <a:rPr lang="es-CO" sz="2400" dirty="0">
                <a:solidFill>
                  <a:schemeClr val="tx1"/>
                </a:solidFill>
              </a:rPr>
              <a:t>Ú</a:t>
            </a:r>
            <a:r>
              <a:rPr lang="es-CO" sz="2400" dirty="0" smtClean="0">
                <a:solidFill>
                  <a:schemeClr val="tx1"/>
                </a:solidFill>
              </a:rPr>
              <a:t>nico de Cuentas para Comerciantes.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CO" sz="2400" dirty="0" smtClean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No se contempla la exención de no separar las partidas en corrientes y no corrientes.</a:t>
            </a:r>
          </a:p>
        </p:txBody>
      </p:sp>
    </p:spTree>
    <p:extLst>
      <p:ext uri="{BB962C8B-B14F-4D97-AF65-F5344CB8AC3E}">
        <p14:creationId xmlns:p14="http://schemas.microsoft.com/office/powerpoint/2010/main" xmlns="" val="401078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10"/>
          <p:cNvGraphicFramePr>
            <a:graphicFrameLocks noChangeAspect="1"/>
          </p:cNvGraphicFramePr>
          <p:nvPr/>
        </p:nvGraphicFramePr>
        <p:xfrm>
          <a:off x="3132138" y="996950"/>
          <a:ext cx="5919787" cy="55563"/>
        </p:xfrm>
        <a:graphic>
          <a:graphicData uri="http://schemas.openxmlformats.org/presentationml/2006/ole">
            <p:oleObj spid="_x0000_s11276" name="CorelDRAW" r:id="rId4" imgW="6193080" imgH="57240" progId="">
              <p:embed/>
            </p:oleObj>
          </a:graphicData>
        </a:graphic>
      </p:graphicFrame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250825" y="6454775"/>
          <a:ext cx="8424863" cy="69850"/>
        </p:xfrm>
        <a:graphic>
          <a:graphicData uri="http://schemas.openxmlformats.org/presentationml/2006/ole">
            <p:oleObj spid="_x0000_s11277" name="CorelDRAW" r:id="rId5" imgW="8150400" imgH="67680" progId="">
              <p:embed/>
            </p:oleObj>
          </a:graphicData>
        </a:graphic>
      </p:graphicFrame>
      <p:sp>
        <p:nvSpPr>
          <p:cNvPr id="14" name="1 Título"/>
          <p:cNvSpPr txBox="1">
            <a:spLocks/>
          </p:cNvSpPr>
          <p:nvPr/>
        </p:nvSpPr>
        <p:spPr>
          <a:xfrm>
            <a:off x="571500" y="2857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3800" b="1"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s-ES" sz="2800" dirty="0" smtClean="0">
                <a:latin typeface="+mj-lt"/>
                <a:ea typeface="+mj-ea"/>
                <a:cs typeface="+mj-cs"/>
              </a:rPr>
              <a:t>ESTADO DE SITUACIÓN FINANCIERA</a:t>
            </a:r>
            <a:endParaRPr lang="es-CO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10247" name="2 Subtítulo"/>
          <p:cNvSpPr>
            <a:spLocks noGrp="1"/>
          </p:cNvSpPr>
          <p:nvPr>
            <p:ph type="subTitle" idx="1"/>
          </p:nvPr>
        </p:nvSpPr>
        <p:spPr>
          <a:xfrm>
            <a:off x="428625" y="1285875"/>
            <a:ext cx="8072438" cy="4857750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buFont typeface="Arial" charset="0"/>
              <a:buAutoNum type="arabicPeriod" startAt="3"/>
            </a:pPr>
            <a:r>
              <a:rPr lang="es-ES" b="1" u="sng" dirty="0" smtClean="0">
                <a:solidFill>
                  <a:schemeClr val="tx1"/>
                </a:solidFill>
              </a:rPr>
              <a:t>CONCLUSIONES</a:t>
            </a:r>
          </a:p>
          <a:p>
            <a:pPr marL="514350" indent="-514350" eaLnBrk="1" hangingPunct="1">
              <a:buFont typeface="Arial" charset="0"/>
              <a:buAutoNum type="arabicPeriod" startAt="3"/>
            </a:pPr>
            <a:endParaRPr lang="es-ES" b="1" u="sng" dirty="0" smtClean="0">
              <a:solidFill>
                <a:schemeClr val="tx1"/>
              </a:solidFill>
            </a:endParaRPr>
          </a:p>
          <a:p>
            <a:pPr marL="514350" indent="-514350" algn="just" eaLnBrk="1" hangingPunct="1">
              <a:buFont typeface="Arial" charset="0"/>
              <a:buChar char="•"/>
            </a:pPr>
            <a:r>
              <a:rPr lang="es-CO" sz="2400" dirty="0" smtClean="0">
                <a:solidFill>
                  <a:schemeClr val="tx1"/>
                </a:solidFill>
              </a:rPr>
              <a:t>Este capítulo tiene como referente principal la NIIF para las PYME.</a:t>
            </a:r>
          </a:p>
          <a:p>
            <a:pPr marL="514350" indent="-514350" algn="just" eaLnBrk="1" hangingPunct="1">
              <a:buFont typeface="Arial" charset="0"/>
              <a:buChar char="•"/>
            </a:pPr>
            <a:r>
              <a:rPr lang="es-CO" sz="2400" dirty="0" smtClean="0">
                <a:solidFill>
                  <a:schemeClr val="tx1"/>
                </a:solidFill>
              </a:rPr>
              <a:t>Las diferencias encontradas pueden no evidenciarse en la práctica debido a que la NIIF para las PYME sirve como referente cuando no existan disposiciones aplicables en la Norma para Microempresas. </a:t>
            </a:r>
          </a:p>
          <a:p>
            <a:pPr marL="514350" indent="-514350" algn="just" eaLnBrk="1" hangingPunct="1">
              <a:buFont typeface="Arial" charset="0"/>
              <a:buChar char="•"/>
            </a:pPr>
            <a:r>
              <a:rPr lang="es-CO" sz="2400" dirty="0" smtClean="0">
                <a:solidFill>
                  <a:schemeClr val="tx1"/>
                </a:solidFill>
              </a:rPr>
              <a:t>La Norma para Microempresas  es mucho más flexible en términos de los requisitos de </a:t>
            </a:r>
            <a:r>
              <a:rPr lang="es-CO" sz="2400" u="sng" dirty="0" smtClean="0">
                <a:solidFill>
                  <a:schemeClr val="tx1"/>
                </a:solidFill>
              </a:rPr>
              <a:t>presentación </a:t>
            </a:r>
            <a:r>
              <a:rPr lang="es-CO" sz="2400" dirty="0" smtClean="0">
                <a:solidFill>
                  <a:schemeClr val="tx1"/>
                </a:solidFill>
              </a:rPr>
              <a:t>del estado de posición financiera que la regulación aplicable actual en Colombia. </a:t>
            </a:r>
            <a:endParaRPr lang="es-CO" sz="2400" u="sng" dirty="0" smtClean="0">
              <a:solidFill>
                <a:schemeClr val="tx1"/>
              </a:solidFill>
            </a:endParaRPr>
          </a:p>
          <a:p>
            <a:pPr marL="514350" indent="-514350" algn="just" eaLnBrk="1" hangingPunct="1">
              <a:buFont typeface="Arial" charset="0"/>
              <a:buChar char="•"/>
            </a:pPr>
            <a:endParaRPr lang="es-CO" sz="2400" dirty="0" smtClean="0">
              <a:solidFill>
                <a:schemeClr val="tx1"/>
              </a:solidFill>
            </a:endParaRPr>
          </a:p>
          <a:p>
            <a:pPr marL="514350" indent="-514350" algn="just" eaLnBrk="1" hangingPunct="1">
              <a:buFont typeface="Arial" charset="0"/>
              <a:buChar char="•"/>
            </a:pPr>
            <a:endParaRPr lang="es-CO" sz="2400" dirty="0" smtClean="0">
              <a:solidFill>
                <a:schemeClr val="tx1"/>
              </a:solidFill>
            </a:endParaRPr>
          </a:p>
          <a:p>
            <a:pPr marL="514350" indent="-514350" algn="just" eaLnBrk="1" hangingPunct="1">
              <a:buFont typeface="Arial" charset="0"/>
              <a:buChar char="•"/>
            </a:pPr>
            <a:endParaRPr lang="es-CO" sz="2400" dirty="0" smtClean="0">
              <a:solidFill>
                <a:schemeClr val="tx1"/>
              </a:solidFill>
            </a:endParaRPr>
          </a:p>
          <a:p>
            <a:pPr marL="514350" indent="-514350" algn="just" eaLnBrk="1" hangingPunct="1">
              <a:buFont typeface="Arial" charset="0"/>
              <a:buChar char="•"/>
            </a:pPr>
            <a:endParaRPr lang="es-CO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3845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CO" sz="5400" b="1" dirty="0" smtClean="0"/>
          </a:p>
          <a:p>
            <a:pPr algn="ctr">
              <a:buNone/>
            </a:pPr>
            <a:r>
              <a:rPr lang="es-CO" sz="5400" b="1" dirty="0" smtClean="0"/>
              <a:t>Muchas gracias por su atención!</a:t>
            </a:r>
          </a:p>
          <a:p>
            <a:pPr algn="ctr">
              <a:buNone/>
            </a:pPr>
            <a:endParaRPr lang="es-CO" sz="5400" b="1" dirty="0" smtClean="0"/>
          </a:p>
          <a:p>
            <a:pPr algn="ctr">
              <a:buNone/>
            </a:pPr>
            <a:endParaRPr lang="es-CO" dirty="0" smtClean="0"/>
          </a:p>
          <a:p>
            <a:pPr>
              <a:buNone/>
            </a:pPr>
            <a:endParaRPr lang="es-CO" dirty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i="1" dirty="0" smtClean="0"/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0"/>
          <p:cNvGraphicFramePr>
            <a:graphicFrameLocks noChangeAspect="1"/>
          </p:cNvGraphicFramePr>
          <p:nvPr/>
        </p:nvGraphicFramePr>
        <p:xfrm>
          <a:off x="3132138" y="996950"/>
          <a:ext cx="5919787" cy="55563"/>
        </p:xfrm>
        <a:graphic>
          <a:graphicData uri="http://schemas.openxmlformats.org/presentationml/2006/ole">
            <p:oleObj spid="_x0000_s2056" name="CorelDRAW" r:id="rId4" imgW="6193080" imgH="57240" progId="">
              <p:embed/>
            </p:oleObj>
          </a:graphicData>
        </a:graphic>
      </p:graphicFrame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250825" y="6454775"/>
          <a:ext cx="8424863" cy="69850"/>
        </p:xfrm>
        <a:graphic>
          <a:graphicData uri="http://schemas.openxmlformats.org/presentationml/2006/ole">
            <p:oleObj spid="_x0000_s2057" name="CorelDRAW" r:id="rId5" imgW="8150400" imgH="67680" progId="">
              <p:embed/>
            </p:oleObj>
          </a:graphicData>
        </a:graphic>
      </p:graphicFrame>
      <p:sp>
        <p:nvSpPr>
          <p:cNvPr id="14" name="1 Título"/>
          <p:cNvSpPr txBox="1">
            <a:spLocks/>
          </p:cNvSpPr>
          <p:nvPr/>
        </p:nvSpPr>
        <p:spPr>
          <a:xfrm>
            <a:off x="571500" y="2857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3800" b="1"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s-ES" sz="2800" dirty="0" smtClean="0">
                <a:latin typeface="+mj-lt"/>
                <a:ea typeface="+mj-ea"/>
                <a:cs typeface="+mj-cs"/>
              </a:rPr>
              <a:t>ESTADO DE SITUACIÓN FINANCIERA</a:t>
            </a:r>
            <a:endParaRPr lang="es-CO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2 Subtítulo"/>
          <p:cNvSpPr>
            <a:spLocks noGrp="1"/>
          </p:cNvSpPr>
          <p:nvPr>
            <p:ph type="subTitle" idx="1"/>
          </p:nvPr>
        </p:nvSpPr>
        <p:spPr>
          <a:xfrm>
            <a:off x="857250" y="1571625"/>
            <a:ext cx="6757988" cy="4071938"/>
          </a:xfrm>
        </p:spPr>
        <p:txBody>
          <a:bodyPr rtlCol="0">
            <a:normAutofit/>
          </a:bodyPr>
          <a:lstStyle>
            <a:lvl1pPr marL="0" indent="0" algn="ctr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u="sng" dirty="0" smtClean="0">
                <a:solidFill>
                  <a:schemeClr val="tx1"/>
                </a:solidFill>
              </a:rPr>
              <a:t>TEMARIO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O" b="1" u="sng" dirty="0" smtClean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Decreto 2706 2012 - Documento del CTCP 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Comparación NIIF-PYMES y Decreto 2649 - 2650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Conclusiones</a:t>
            </a:r>
            <a:endParaRPr lang="es-E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7796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3132138" y="996950"/>
          <a:ext cx="5919787" cy="55563"/>
        </p:xfrm>
        <a:graphic>
          <a:graphicData uri="http://schemas.openxmlformats.org/presentationml/2006/ole">
            <p:oleObj spid="_x0000_s4104" name="CorelDRAW" r:id="rId3" imgW="6193080" imgH="57240" progId="">
              <p:embed/>
            </p:oleObj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250825" y="6454775"/>
          <a:ext cx="8424863" cy="69850"/>
        </p:xfrm>
        <a:graphic>
          <a:graphicData uri="http://schemas.openxmlformats.org/presentationml/2006/ole">
            <p:oleObj spid="_x0000_s4105" name="CorelDRAW" r:id="rId4" imgW="8150400" imgH="67680" progId="">
              <p:embed/>
            </p:oleObj>
          </a:graphicData>
        </a:graphic>
      </p:graphicFrame>
      <p:sp>
        <p:nvSpPr>
          <p:cNvPr id="14" name="1 Título"/>
          <p:cNvSpPr txBox="1">
            <a:spLocks/>
          </p:cNvSpPr>
          <p:nvPr/>
        </p:nvSpPr>
        <p:spPr>
          <a:xfrm>
            <a:off x="571500" y="2857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3800" b="1"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s-ES" sz="2800" dirty="0" smtClean="0">
                <a:latin typeface="+mj-lt"/>
                <a:ea typeface="+mj-ea"/>
                <a:cs typeface="+mj-cs"/>
              </a:rPr>
              <a:t>ESTADO DE SITUACIÓN FINANCIERA</a:t>
            </a:r>
            <a:endParaRPr lang="es-CO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2 Subtítulo"/>
          <p:cNvSpPr>
            <a:spLocks noGrp="1"/>
          </p:cNvSpPr>
          <p:nvPr>
            <p:ph type="subTitle" idx="1"/>
          </p:nvPr>
        </p:nvSpPr>
        <p:spPr>
          <a:xfrm>
            <a:off x="428625" y="1357313"/>
            <a:ext cx="8072438" cy="4786312"/>
          </a:xfrm>
        </p:spPr>
        <p:txBody>
          <a:bodyPr rtlCol="0">
            <a:normAutofit/>
          </a:bodyPr>
          <a:lstStyle>
            <a:lvl1pPr marL="0" indent="0" algn="ctr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s-ES" b="1" u="sng" dirty="0" smtClean="0">
                <a:solidFill>
                  <a:schemeClr val="tx1"/>
                </a:solidFill>
              </a:rPr>
              <a:t>Decreto 2706 de 2012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s-ES" b="1" u="sng" dirty="0" smtClean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u="sng" dirty="0" smtClean="0">
                <a:solidFill>
                  <a:schemeClr val="tx1"/>
                </a:solidFill>
              </a:rPr>
              <a:t>a) Distinción entre partidas corrientes y no corrientes: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O" b="1" u="sng" dirty="0" smtClean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Distinción entre activos y pasivos corrientes y no corrientes, excepto cuando una presentación basada en liquidez proporcione información más fiable y relevante.</a:t>
            </a:r>
          </a:p>
        </p:txBody>
      </p:sp>
    </p:spTree>
    <p:extLst>
      <p:ext uri="{BB962C8B-B14F-4D97-AF65-F5344CB8AC3E}">
        <p14:creationId xmlns:p14="http://schemas.microsoft.com/office/powerpoint/2010/main" xmlns="" val="370100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3132138" y="996950"/>
          <a:ext cx="5919787" cy="55563"/>
        </p:xfrm>
        <a:graphic>
          <a:graphicData uri="http://schemas.openxmlformats.org/presentationml/2006/ole">
            <p:oleObj spid="_x0000_s5130" name="CorelDRAW" r:id="rId3" imgW="6193080" imgH="57240" progId="">
              <p:embed/>
            </p:oleObj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250825" y="6454775"/>
          <a:ext cx="8424863" cy="69850"/>
        </p:xfrm>
        <a:graphic>
          <a:graphicData uri="http://schemas.openxmlformats.org/presentationml/2006/ole">
            <p:oleObj spid="_x0000_s5131" name="CorelDRAW" r:id="rId4" imgW="8150400" imgH="67680" progId="">
              <p:embed/>
            </p:oleObj>
          </a:graphicData>
        </a:graphic>
      </p:graphicFrame>
      <p:sp>
        <p:nvSpPr>
          <p:cNvPr id="14" name="1 Título"/>
          <p:cNvSpPr txBox="1">
            <a:spLocks/>
          </p:cNvSpPr>
          <p:nvPr/>
        </p:nvSpPr>
        <p:spPr>
          <a:xfrm>
            <a:off x="571500" y="2857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3800" b="1"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s-ES" sz="2800" dirty="0" smtClean="0">
                <a:latin typeface="+mj-lt"/>
                <a:ea typeface="+mj-ea"/>
                <a:cs typeface="+mj-cs"/>
              </a:rPr>
              <a:t>ESTADO DE SITUACIÓN FINANCIERA</a:t>
            </a:r>
            <a:endParaRPr lang="es-CO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2 Subtítulo"/>
          <p:cNvSpPr>
            <a:spLocks noGrp="1"/>
          </p:cNvSpPr>
          <p:nvPr>
            <p:ph type="subTitle" idx="1"/>
          </p:nvPr>
        </p:nvSpPr>
        <p:spPr>
          <a:xfrm>
            <a:off x="428625" y="1357313"/>
            <a:ext cx="8072438" cy="4786312"/>
          </a:xfrm>
        </p:spPr>
        <p:txBody>
          <a:bodyPr rtlCol="0">
            <a:normAutofit fontScale="92500" lnSpcReduction="10000"/>
          </a:bodyPr>
          <a:lstStyle>
            <a:lvl1pPr marL="0" indent="0" algn="ctr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s-ES" b="1" u="sng" dirty="0" smtClean="0">
                <a:solidFill>
                  <a:schemeClr val="tx1"/>
                </a:solidFill>
              </a:rPr>
              <a:t>Decreto 2706 de 2012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s-ES" b="1" u="sng" dirty="0" smtClean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u="sng" dirty="0" smtClean="0">
                <a:solidFill>
                  <a:schemeClr val="tx1"/>
                </a:solidFill>
              </a:rPr>
              <a:t>a) Distinción entre partidas corrientes y no corrientes:</a:t>
            </a:r>
            <a:endParaRPr lang="es-CO" b="1" u="sng" dirty="0" smtClean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es-CO" sz="2400" dirty="0" smtClean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Activos Corrientes: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es-CO" sz="2400" dirty="0" smtClean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Conversión en efectivo en el ciclo normal de operación.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Se mantiene con fines de negociación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Realización del efectivo dentro de los doce meses siguientes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Es efectivo o equivalente de efectivo.</a:t>
            </a:r>
          </a:p>
        </p:txBody>
      </p:sp>
    </p:spTree>
    <p:extLst>
      <p:ext uri="{BB962C8B-B14F-4D97-AF65-F5344CB8AC3E}">
        <p14:creationId xmlns:p14="http://schemas.microsoft.com/office/powerpoint/2010/main" xmlns="" val="218757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3132138" y="996950"/>
          <a:ext cx="5919787" cy="55563"/>
        </p:xfrm>
        <a:graphic>
          <a:graphicData uri="http://schemas.openxmlformats.org/presentationml/2006/ole">
            <p:oleObj spid="_x0000_s21510" name="CorelDRAW" r:id="rId3" imgW="6193080" imgH="57240" progId="">
              <p:embed/>
            </p:oleObj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250825" y="6454775"/>
          <a:ext cx="8424863" cy="69850"/>
        </p:xfrm>
        <a:graphic>
          <a:graphicData uri="http://schemas.openxmlformats.org/presentationml/2006/ole">
            <p:oleObj spid="_x0000_s21511" name="CorelDRAW" r:id="rId4" imgW="8150400" imgH="67680" progId="">
              <p:embed/>
            </p:oleObj>
          </a:graphicData>
        </a:graphic>
      </p:graphicFrame>
      <p:sp>
        <p:nvSpPr>
          <p:cNvPr id="14" name="1 Título"/>
          <p:cNvSpPr txBox="1">
            <a:spLocks/>
          </p:cNvSpPr>
          <p:nvPr/>
        </p:nvSpPr>
        <p:spPr>
          <a:xfrm>
            <a:off x="571500" y="2857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3800" b="1"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s-ES" sz="2800" dirty="0" smtClean="0">
                <a:latin typeface="+mj-lt"/>
                <a:ea typeface="+mj-ea"/>
                <a:cs typeface="+mj-cs"/>
              </a:rPr>
              <a:t>ESTADO DE SITUACIÓN FINANCIERA</a:t>
            </a:r>
            <a:endParaRPr lang="es-CO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2 Subtítulo"/>
          <p:cNvSpPr>
            <a:spLocks noGrp="1"/>
          </p:cNvSpPr>
          <p:nvPr>
            <p:ph type="subTitle" idx="1"/>
          </p:nvPr>
        </p:nvSpPr>
        <p:spPr>
          <a:xfrm>
            <a:off x="428625" y="1357313"/>
            <a:ext cx="8072438" cy="4786312"/>
          </a:xfrm>
        </p:spPr>
        <p:txBody>
          <a:bodyPr rtlCol="0">
            <a:normAutofit/>
          </a:bodyPr>
          <a:lstStyle>
            <a:lvl1pPr marL="0" indent="0" algn="ctr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s-ES" b="1" u="sng" dirty="0" smtClean="0">
                <a:solidFill>
                  <a:schemeClr val="tx1"/>
                </a:solidFill>
              </a:rPr>
              <a:t>Decreto 2706 de 2012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s-ES" b="1" u="sng" dirty="0" smtClean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u="sng" dirty="0" smtClean="0">
                <a:solidFill>
                  <a:schemeClr val="tx1"/>
                </a:solidFill>
              </a:rPr>
              <a:t>a) Distinción entre partidas corrientes y no corrientes:</a:t>
            </a:r>
            <a:endParaRPr lang="es-CO" b="1" u="sng" dirty="0" smtClean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es-CO" sz="2400" dirty="0" smtClean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Pasivos Corrientes: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es-CO" sz="2400" dirty="0" smtClean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Se liquida (paga) en el ciclo normal de operación.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Se liquida dentro de los doce meses siguientes.</a:t>
            </a:r>
          </a:p>
        </p:txBody>
      </p:sp>
    </p:spTree>
    <p:extLst>
      <p:ext uri="{BB962C8B-B14F-4D97-AF65-F5344CB8AC3E}">
        <p14:creationId xmlns:p14="http://schemas.microsoft.com/office/powerpoint/2010/main" xmlns="" val="235794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3132138" y="996950"/>
          <a:ext cx="5919787" cy="55563"/>
        </p:xfrm>
        <a:graphic>
          <a:graphicData uri="http://schemas.openxmlformats.org/presentationml/2006/ole">
            <p:oleObj spid="_x0000_s13320" name="CorelDRAW" r:id="rId3" imgW="6193080" imgH="57240" progId="">
              <p:embed/>
            </p:oleObj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250825" y="6454775"/>
          <a:ext cx="8424863" cy="69850"/>
        </p:xfrm>
        <a:graphic>
          <a:graphicData uri="http://schemas.openxmlformats.org/presentationml/2006/ole">
            <p:oleObj spid="_x0000_s13321" name="CorelDRAW" r:id="rId4" imgW="8150400" imgH="67680" progId="">
              <p:embed/>
            </p:oleObj>
          </a:graphicData>
        </a:graphic>
      </p:graphicFrame>
      <p:sp>
        <p:nvSpPr>
          <p:cNvPr id="14" name="1 Título"/>
          <p:cNvSpPr txBox="1">
            <a:spLocks/>
          </p:cNvSpPr>
          <p:nvPr/>
        </p:nvSpPr>
        <p:spPr>
          <a:xfrm>
            <a:off x="571500" y="2857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3800" b="1"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s-ES" sz="2800" dirty="0" smtClean="0">
                <a:latin typeface="+mj-lt"/>
                <a:ea typeface="+mj-ea"/>
                <a:cs typeface="+mj-cs"/>
              </a:rPr>
              <a:t>ESTADO DE SITUACIÓN FINANCIERA</a:t>
            </a:r>
            <a:endParaRPr lang="es-CO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2 Subtítulo"/>
          <p:cNvSpPr>
            <a:spLocks noGrp="1"/>
          </p:cNvSpPr>
          <p:nvPr>
            <p:ph type="subTitle" idx="1"/>
          </p:nvPr>
        </p:nvSpPr>
        <p:spPr>
          <a:xfrm>
            <a:off x="428625" y="1357313"/>
            <a:ext cx="8072438" cy="4786312"/>
          </a:xfrm>
        </p:spPr>
        <p:txBody>
          <a:bodyPr rtlCol="0">
            <a:normAutofit/>
          </a:bodyPr>
          <a:lstStyle>
            <a:lvl1pPr marL="0" indent="0" algn="ctr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s-ES" b="1" u="sng" dirty="0" smtClean="0">
                <a:solidFill>
                  <a:schemeClr val="tx1"/>
                </a:solidFill>
              </a:rPr>
              <a:t>Decreto 2706 de 2012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s-ES" b="1" u="sng" dirty="0" smtClean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u="sng" dirty="0">
                <a:solidFill>
                  <a:schemeClr val="tx1"/>
                </a:solidFill>
              </a:rPr>
              <a:t>b</a:t>
            </a:r>
            <a:r>
              <a:rPr lang="es-ES" b="1" u="sng" dirty="0" smtClean="0">
                <a:solidFill>
                  <a:schemeClr val="tx1"/>
                </a:solidFill>
              </a:rPr>
              <a:t>) Ordenación y formato: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O" b="1" u="sng" dirty="0" smtClean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Ordenación con base en la liquidez (exigibilidad)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No se prescribe un orden o formato obligatorio.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Se permite la inclusión de partidas adicionales o la modificación de las denominaciones si son necesarias para representar de mejor forma la situación financiera de la entidad.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CO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556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3132138" y="996950"/>
          <a:ext cx="5919787" cy="55563"/>
        </p:xfrm>
        <a:graphic>
          <a:graphicData uri="http://schemas.openxmlformats.org/presentationml/2006/ole">
            <p:oleObj spid="_x0000_s22534" name="CorelDRAW" r:id="rId3" imgW="6193080" imgH="57240" progId="">
              <p:embed/>
            </p:oleObj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250825" y="6454775"/>
          <a:ext cx="8424863" cy="69850"/>
        </p:xfrm>
        <a:graphic>
          <a:graphicData uri="http://schemas.openxmlformats.org/presentationml/2006/ole">
            <p:oleObj spid="_x0000_s22535" name="CorelDRAW" r:id="rId4" imgW="8150400" imgH="67680" progId="">
              <p:embed/>
            </p:oleObj>
          </a:graphicData>
        </a:graphic>
      </p:graphicFrame>
      <p:sp>
        <p:nvSpPr>
          <p:cNvPr id="14" name="1 Título"/>
          <p:cNvSpPr txBox="1">
            <a:spLocks/>
          </p:cNvSpPr>
          <p:nvPr/>
        </p:nvSpPr>
        <p:spPr>
          <a:xfrm>
            <a:off x="571500" y="2857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3800" b="1"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s-ES" sz="2800" dirty="0" smtClean="0">
                <a:latin typeface="+mj-lt"/>
                <a:ea typeface="+mj-ea"/>
                <a:cs typeface="+mj-cs"/>
              </a:rPr>
              <a:t>ESTADO DE SITUACIÓN FINANCIERA</a:t>
            </a:r>
            <a:endParaRPr lang="es-CO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2 Subtítulo"/>
          <p:cNvSpPr>
            <a:spLocks noGrp="1"/>
          </p:cNvSpPr>
          <p:nvPr>
            <p:ph type="subTitle" idx="1"/>
          </p:nvPr>
        </p:nvSpPr>
        <p:spPr>
          <a:xfrm>
            <a:off x="428625" y="1357313"/>
            <a:ext cx="8072438" cy="4786312"/>
          </a:xfrm>
        </p:spPr>
        <p:txBody>
          <a:bodyPr rtlCol="0">
            <a:normAutofit lnSpcReduction="10000"/>
          </a:bodyPr>
          <a:lstStyle>
            <a:lvl1pPr marL="0" indent="0" algn="ctr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s-ES" b="1" u="sng" dirty="0" smtClean="0">
                <a:solidFill>
                  <a:schemeClr val="tx1"/>
                </a:solidFill>
              </a:rPr>
              <a:t>Decreto 2706 de 2012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s-ES" b="1" u="sng" dirty="0" smtClean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u="sng" dirty="0" smtClean="0">
                <a:solidFill>
                  <a:schemeClr val="tx1"/>
                </a:solidFill>
              </a:rPr>
              <a:t>c) Información a revelar: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O" b="1" u="sng" dirty="0" smtClean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Efectivo y equivalentes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Inversiones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Deudores comerciales, otras cuentas por cobrar y deterioro (provisión)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Inventarios (Para la venta – Materiales – En proceso)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Propiedades, planta y equipo (Depreciación acumulada)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CO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6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3132138" y="996950"/>
          <a:ext cx="5919787" cy="55563"/>
        </p:xfrm>
        <a:graphic>
          <a:graphicData uri="http://schemas.openxmlformats.org/presentationml/2006/ole">
            <p:oleObj spid="_x0000_s23560" name="CorelDRAW" r:id="rId3" imgW="6193080" imgH="57240" progId="">
              <p:embed/>
            </p:oleObj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250825" y="6454775"/>
          <a:ext cx="8424863" cy="69850"/>
        </p:xfrm>
        <a:graphic>
          <a:graphicData uri="http://schemas.openxmlformats.org/presentationml/2006/ole">
            <p:oleObj spid="_x0000_s23561" name="CorelDRAW" r:id="rId4" imgW="8150400" imgH="67680" progId="">
              <p:embed/>
            </p:oleObj>
          </a:graphicData>
        </a:graphic>
      </p:graphicFrame>
      <p:sp>
        <p:nvSpPr>
          <p:cNvPr id="14" name="1 Título"/>
          <p:cNvSpPr txBox="1">
            <a:spLocks/>
          </p:cNvSpPr>
          <p:nvPr/>
        </p:nvSpPr>
        <p:spPr>
          <a:xfrm>
            <a:off x="571500" y="2857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3800" b="1"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s-ES" sz="2800" dirty="0" smtClean="0">
                <a:latin typeface="+mj-lt"/>
                <a:ea typeface="+mj-ea"/>
                <a:cs typeface="+mj-cs"/>
              </a:rPr>
              <a:t>ESTADO DE SITUACIÓN FINANCIERA</a:t>
            </a:r>
            <a:endParaRPr lang="es-CO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2 Subtítulo"/>
          <p:cNvSpPr>
            <a:spLocks noGrp="1"/>
          </p:cNvSpPr>
          <p:nvPr>
            <p:ph type="subTitle" idx="1"/>
          </p:nvPr>
        </p:nvSpPr>
        <p:spPr>
          <a:xfrm>
            <a:off x="428625" y="1357313"/>
            <a:ext cx="8072438" cy="4786312"/>
          </a:xfrm>
        </p:spPr>
        <p:txBody>
          <a:bodyPr rtlCol="0">
            <a:normAutofit lnSpcReduction="10000"/>
          </a:bodyPr>
          <a:lstStyle>
            <a:lvl1pPr marL="0" indent="0" algn="ctr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s-ES" b="1" u="sng" dirty="0" smtClean="0">
                <a:solidFill>
                  <a:schemeClr val="tx1"/>
                </a:solidFill>
              </a:rPr>
              <a:t>Decreto 2706 de 2012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s-ES" b="1" u="sng" dirty="0" smtClean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u="sng" dirty="0" smtClean="0">
                <a:solidFill>
                  <a:schemeClr val="tx1"/>
                </a:solidFill>
              </a:rPr>
              <a:t>c) Información a revelar: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O" b="1" u="sng" dirty="0" smtClean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Acreedores comerciales y otras cuentas por pagar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Obligaciones financieras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Obligaciones laborales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Pasivos por impuestos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Provisiones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Patrimonio (Capital,  Resultados acumulados y del ejercicio)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CO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604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3132138" y="996950"/>
          <a:ext cx="5919787" cy="55563"/>
        </p:xfrm>
        <a:graphic>
          <a:graphicData uri="http://schemas.openxmlformats.org/presentationml/2006/ole">
            <p:oleObj spid="_x0000_s24582" name="CorelDRAW" r:id="rId3" imgW="6193080" imgH="57240" progId="">
              <p:embed/>
            </p:oleObj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250825" y="6454775"/>
          <a:ext cx="8424863" cy="69850"/>
        </p:xfrm>
        <a:graphic>
          <a:graphicData uri="http://schemas.openxmlformats.org/presentationml/2006/ole">
            <p:oleObj spid="_x0000_s24583" name="CorelDRAW" r:id="rId4" imgW="8150400" imgH="67680" progId="">
              <p:embed/>
            </p:oleObj>
          </a:graphicData>
        </a:graphic>
      </p:graphicFrame>
      <p:sp>
        <p:nvSpPr>
          <p:cNvPr id="14" name="1 Título"/>
          <p:cNvSpPr txBox="1">
            <a:spLocks/>
          </p:cNvSpPr>
          <p:nvPr/>
        </p:nvSpPr>
        <p:spPr>
          <a:xfrm>
            <a:off x="571500" y="2857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3800" b="1"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s-ES" sz="2800" dirty="0" smtClean="0">
                <a:latin typeface="+mj-lt"/>
                <a:ea typeface="+mj-ea"/>
                <a:cs typeface="+mj-cs"/>
              </a:rPr>
              <a:t>ESTADO DE SITUACIÓN FINANCIERA</a:t>
            </a:r>
            <a:endParaRPr lang="es-CO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2 Subtítulo"/>
          <p:cNvSpPr>
            <a:spLocks noGrp="1"/>
          </p:cNvSpPr>
          <p:nvPr>
            <p:ph type="subTitle" idx="1"/>
          </p:nvPr>
        </p:nvSpPr>
        <p:spPr>
          <a:xfrm>
            <a:off x="428625" y="1357313"/>
            <a:ext cx="8072438" cy="4786312"/>
          </a:xfrm>
        </p:spPr>
        <p:txBody>
          <a:bodyPr rtlCol="0">
            <a:normAutofit/>
          </a:bodyPr>
          <a:lstStyle>
            <a:lvl1pPr marL="0" indent="0" algn="ctr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b="1" u="sng" dirty="0" smtClean="0">
                <a:solidFill>
                  <a:schemeClr val="tx1"/>
                </a:solidFill>
              </a:rPr>
              <a:t>2. Comparaciones (NIIF PYMES)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s-ES" b="1" u="sng" dirty="0" smtClean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Contiene dos criterios adicionales de clasificación del pasivo como corriente. (Fines de negociación – Derecho de aplazar la cancelación).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Se requiere la presentación separada de varias partidas (Activos financieros, Propiedades de inversión, Activos intangibles, Activos biológicos, Inversiones en asociadas, Inversiones en entidades controladas de forma conjunta, Pasivos financieros, Pasivos y activos por impuestos diferidos, Participaciones no controladoras).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CO" sz="2400" dirty="0" smtClean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CO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49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524</Words>
  <Application>Microsoft Office PowerPoint</Application>
  <PresentationFormat>Presentación en pantalla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Tema de Office</vt:lpstr>
      <vt:lpstr>CorelDRAW</vt:lpstr>
      <vt:lpstr>ESTADO DE SITUACIÓN FINANCIERA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Discusiones sobre algunos tratamientos contables requeridos por las NIIF</dc:title>
  <dc:creator>Edgar</dc:creator>
  <cp:lastModifiedBy>USUARIO</cp:lastModifiedBy>
  <cp:revision>16</cp:revision>
  <dcterms:created xsi:type="dcterms:W3CDTF">2012-03-04T23:31:24Z</dcterms:created>
  <dcterms:modified xsi:type="dcterms:W3CDTF">2013-06-04T01:45:06Z</dcterms:modified>
</cp:coreProperties>
</file>