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9" r:id="rId2"/>
    <p:sldId id="330" r:id="rId3"/>
    <p:sldId id="331" r:id="rId4"/>
    <p:sldId id="332" r:id="rId5"/>
    <p:sldId id="333" r:id="rId6"/>
    <p:sldId id="334" r:id="rId7"/>
    <p:sldId id="335" r:id="rId8"/>
    <p:sldId id="336" r:id="rId9"/>
    <p:sldId id="298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EE7"/>
    <a:srgbClr val="FFFDB1"/>
    <a:srgbClr val="FEFEDA"/>
    <a:srgbClr val="F4F4E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0" d="100"/>
          <a:sy n="70" d="100"/>
        </p:scale>
        <p:origin x="-1164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6D39C-3E06-4B4E-8ACD-43B3810FD2E0}" type="datetimeFigureOut">
              <a:rPr lang="es-CO" smtClean="0"/>
              <a:pPr/>
              <a:t>03/06/2013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2EE95-569F-4D56-BD06-A59A58ECCA4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242712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2B020-5978-41DD-8E44-13C322548EE3}" type="datetimeFigureOut">
              <a:rPr lang="es-CO" smtClean="0"/>
              <a:pPr/>
              <a:t>03/06/2013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EAEC5-A932-492F-9905-CE4E4DA78D09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377723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A510-5674-4ED6-81FD-63927EAF4F28}" type="datetimeFigureOut">
              <a:rPr lang="es-CO" smtClean="0"/>
              <a:pPr/>
              <a:t>03/06/2013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A510-5674-4ED6-81FD-63927EAF4F28}" type="datetimeFigureOut">
              <a:rPr lang="es-CO" smtClean="0"/>
              <a:pPr/>
              <a:t>03/06/2013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A510-5674-4ED6-81FD-63927EAF4F28}" type="datetimeFigureOut">
              <a:rPr lang="es-CO" smtClean="0"/>
              <a:pPr/>
              <a:t>03/06/2013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A510-5674-4ED6-81FD-63927EAF4F28}" type="datetimeFigureOut">
              <a:rPr lang="es-CO" smtClean="0"/>
              <a:pPr/>
              <a:t>03/06/2013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A510-5674-4ED6-81FD-63927EAF4F28}" type="datetimeFigureOut">
              <a:rPr lang="es-CO" smtClean="0"/>
              <a:pPr/>
              <a:t>03/06/2013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A510-5674-4ED6-81FD-63927EAF4F28}" type="datetimeFigureOut">
              <a:rPr lang="es-CO" smtClean="0"/>
              <a:pPr/>
              <a:t>03/06/2013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A510-5674-4ED6-81FD-63927EAF4F28}" type="datetimeFigureOut">
              <a:rPr lang="es-CO" smtClean="0"/>
              <a:pPr/>
              <a:t>03/06/2013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A510-5674-4ED6-81FD-63927EAF4F28}" type="datetimeFigureOut">
              <a:rPr lang="es-CO" smtClean="0"/>
              <a:pPr/>
              <a:t>03/06/2013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A510-5674-4ED6-81FD-63927EAF4F28}" type="datetimeFigureOut">
              <a:rPr lang="es-CO" smtClean="0"/>
              <a:pPr/>
              <a:t>03/06/2013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A510-5674-4ED6-81FD-63927EAF4F28}" type="datetimeFigureOut">
              <a:rPr lang="es-CO" smtClean="0"/>
              <a:pPr/>
              <a:t>03/06/2013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A510-5674-4ED6-81FD-63927EAF4F28}" type="datetimeFigureOut">
              <a:rPr lang="es-CO" smtClean="0"/>
              <a:pPr/>
              <a:t>03/06/2013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9A510-5674-4ED6-81FD-63927EAF4F28}" type="datetimeFigureOut">
              <a:rPr lang="es-CO" smtClean="0"/>
              <a:pPr/>
              <a:t>03/06/2013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ESTADO DE RESULTADOS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CAPITULO 5</a:t>
            </a:r>
          </a:p>
          <a:p>
            <a:endParaRPr lang="es-ES" dirty="0"/>
          </a:p>
          <a:p>
            <a:pPr algn="r"/>
            <a:r>
              <a:rPr lang="es-ES" sz="2400" dirty="0" smtClean="0"/>
              <a:t>CÉSAR A. SALAZAR</a:t>
            </a:r>
            <a:endParaRPr lang="es-CO" sz="2400" dirty="0"/>
          </a:p>
        </p:txBody>
      </p:sp>
      <p:pic>
        <p:nvPicPr>
          <p:cNvPr id="4" name="Picture 2" descr="http://puj-portal.javeriana.edu.co/portal/pls/portal/docs/1/114206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244914"/>
            <a:ext cx="1341809" cy="1200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5607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10"/>
          <p:cNvGraphicFramePr>
            <a:graphicFrameLocks noChangeAspect="1"/>
          </p:cNvGraphicFramePr>
          <p:nvPr/>
        </p:nvGraphicFramePr>
        <p:xfrm>
          <a:off x="3132138" y="996950"/>
          <a:ext cx="5919787" cy="55563"/>
        </p:xfrm>
        <a:graphic>
          <a:graphicData uri="http://schemas.openxmlformats.org/presentationml/2006/ole">
            <p:oleObj spid="_x0000_s26631" name="CorelDRAW" r:id="rId3" imgW="6193080" imgH="57240" progId="">
              <p:embed/>
            </p:oleObj>
          </a:graphicData>
        </a:graphic>
      </p:graphicFrame>
      <p:graphicFrame>
        <p:nvGraphicFramePr>
          <p:cNvPr id="2051" name="Object 8"/>
          <p:cNvGraphicFramePr>
            <a:graphicFrameLocks noChangeAspect="1"/>
          </p:cNvGraphicFramePr>
          <p:nvPr/>
        </p:nvGraphicFramePr>
        <p:xfrm>
          <a:off x="250825" y="6454775"/>
          <a:ext cx="8424863" cy="69850"/>
        </p:xfrm>
        <a:graphic>
          <a:graphicData uri="http://schemas.openxmlformats.org/presentationml/2006/ole">
            <p:oleObj spid="_x0000_s26632" name="CorelDRAW" r:id="rId4" imgW="8150400" imgH="67680" progId="">
              <p:embed/>
            </p:oleObj>
          </a:graphicData>
        </a:graphic>
      </p:graphicFrame>
      <p:sp>
        <p:nvSpPr>
          <p:cNvPr id="14" name="1 Título"/>
          <p:cNvSpPr txBox="1">
            <a:spLocks/>
          </p:cNvSpPr>
          <p:nvPr/>
        </p:nvSpPr>
        <p:spPr>
          <a:xfrm>
            <a:off x="571500" y="285750"/>
            <a:ext cx="8229600" cy="1143000"/>
          </a:xfrm>
          <a:prstGeom prst="rect">
            <a:avLst/>
          </a:prstGeom>
        </p:spPr>
        <p:txBody>
          <a:bodyPr anchor="ctr"/>
          <a:lstStyle>
            <a:lvl1pPr>
              <a:defRPr sz="3800" b="1" baseline="0"/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es-ES" sz="2800" dirty="0" smtClean="0">
                <a:latin typeface="+mj-lt"/>
                <a:ea typeface="+mj-ea"/>
                <a:cs typeface="+mj-cs"/>
              </a:rPr>
              <a:t>ESTADO DE RESULTADOS</a:t>
            </a:r>
            <a:endParaRPr lang="es-CO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9" name="2 Subtítulo"/>
          <p:cNvSpPr>
            <a:spLocks noGrp="1"/>
          </p:cNvSpPr>
          <p:nvPr>
            <p:ph type="subTitle" idx="1"/>
          </p:nvPr>
        </p:nvSpPr>
        <p:spPr>
          <a:xfrm>
            <a:off x="857250" y="1571625"/>
            <a:ext cx="6757988" cy="4071938"/>
          </a:xfrm>
        </p:spPr>
        <p:txBody>
          <a:bodyPr rtlCol="0">
            <a:normAutofit/>
          </a:bodyPr>
          <a:lstStyle>
            <a:lvl1pPr marL="0" indent="0" algn="ctr">
              <a:buNone/>
              <a:defRPr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b="1" u="sng" dirty="0" smtClean="0">
                <a:solidFill>
                  <a:schemeClr val="tx1"/>
                </a:solidFill>
              </a:rPr>
              <a:t>TEMARIO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CO" b="1" u="sng" dirty="0" smtClean="0">
              <a:solidFill>
                <a:schemeClr val="tx1"/>
              </a:solidFill>
            </a:endParaRPr>
          </a:p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s-CO" sz="2400" dirty="0" smtClean="0">
                <a:solidFill>
                  <a:schemeClr val="tx1"/>
                </a:solidFill>
              </a:rPr>
              <a:t>Decreto 2706 2012 - Documento del CTCP </a:t>
            </a:r>
          </a:p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s-CO" sz="2400" dirty="0" smtClean="0">
                <a:solidFill>
                  <a:schemeClr val="tx1"/>
                </a:solidFill>
              </a:rPr>
              <a:t>Comparación NIIF-PYMES y Decreto 2649 - 2650</a:t>
            </a:r>
          </a:p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s-CO" sz="2400" dirty="0" smtClean="0">
                <a:solidFill>
                  <a:schemeClr val="tx1"/>
                </a:solidFill>
              </a:rPr>
              <a:t>Conclusiones</a:t>
            </a:r>
            <a:endParaRPr lang="es-E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457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 smtClean="0"/>
              <a:t>ESTADO DE RESULTADOS - DECRETO 2706 DE 2012</a:t>
            </a:r>
            <a:endParaRPr lang="es-CO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/>
              <a:t>Estado de resultados = Incluye todas las partidas de ingresos y gastos reconocidas en el período. </a:t>
            </a:r>
          </a:p>
          <a:p>
            <a:pPr marL="0" indent="0" algn="ctr">
              <a:buNone/>
            </a:pPr>
            <a:r>
              <a:rPr lang="es-ES" dirty="0" smtClean="0"/>
              <a:t>	Para las microempresas Resultado del período = Resultado integral total.</a:t>
            </a:r>
          </a:p>
          <a:p>
            <a:endParaRPr lang="es-ES" dirty="0"/>
          </a:p>
          <a:p>
            <a:r>
              <a:rPr lang="es-ES" dirty="0" smtClean="0"/>
              <a:t>Se entiende la necesidad de presentar la utilidad bruta en ventas = «Ventas Netas» – Costo de ventas.</a:t>
            </a:r>
          </a:p>
          <a:p>
            <a:endParaRPr lang="es-ES" dirty="0" smtClean="0"/>
          </a:p>
          <a:p>
            <a:r>
              <a:rPr lang="es-ES" dirty="0" smtClean="0"/>
              <a:t>Resultado del periodo = Utilidad bruta – gastos – provisión impuesto de renta (Mejor Estimación).</a:t>
            </a:r>
          </a:p>
          <a:p>
            <a:endParaRPr lang="es-CO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250825" y="6454775"/>
          <a:ext cx="8424863" cy="69850"/>
        </p:xfrm>
        <a:graphic>
          <a:graphicData uri="http://schemas.openxmlformats.org/presentationml/2006/ole">
            <p:oleObj spid="_x0000_s27652" name="CorelDRAW" r:id="rId3" imgW="8150400" imgH="6768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58756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41915391"/>
              </p:ext>
            </p:extLst>
          </p:nvPr>
        </p:nvGraphicFramePr>
        <p:xfrm>
          <a:off x="1475656" y="198884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ESTADO</a:t>
                      </a:r>
                      <a:r>
                        <a:rPr lang="es-ES" baseline="0" dirty="0" smtClean="0"/>
                        <a:t> DE RESULTADOS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Ventas Netas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(-)</a:t>
                      </a:r>
                      <a:r>
                        <a:rPr lang="es-ES" baseline="0" dirty="0" smtClean="0"/>
                        <a:t> Costo de ventas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= Utilidad Bruta en ventas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(-) Gastos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(-) Provisión impuesto de renta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= Utilidad Neta</a:t>
                      </a: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Las pérdidas o ganancias importantes deben revelarse por separado.</a:t>
            </a:r>
          </a:p>
          <a:p>
            <a:endParaRPr lang="es-CO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/>
              <a:t>ESTADO DE RESULTADOS - DECRETO 2706 DE 2012</a:t>
            </a:r>
            <a:endParaRPr lang="es-CO" sz="3200" dirty="0"/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/>
        </p:nvGraphicFramePr>
        <p:xfrm>
          <a:off x="250825" y="6454775"/>
          <a:ext cx="8424863" cy="69850"/>
        </p:xfrm>
        <a:graphic>
          <a:graphicData uri="http://schemas.openxmlformats.org/presentationml/2006/ole">
            <p:oleObj spid="_x0000_s28676" name="CorelDRAW" r:id="rId3" imgW="8150400" imgH="6768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09251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COMPARACION NIIF PYMES</a:t>
            </a:r>
            <a:endParaRPr lang="es-CO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52927952"/>
              </p:ext>
            </p:extLst>
          </p:nvPr>
        </p:nvGraphicFramePr>
        <p:xfrm>
          <a:off x="467544" y="2420888"/>
          <a:ext cx="822960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TEMA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NIIF PYMES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Microempresas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Resultado Integral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El otro resultado integral se puede presentar como un estado financiero</a:t>
                      </a:r>
                      <a:r>
                        <a:rPr lang="es-ES" baseline="0" dirty="0" smtClean="0"/>
                        <a:t> periodo.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No existen componentes del otro resultado</a:t>
                      </a:r>
                      <a:r>
                        <a:rPr lang="es-ES" baseline="0" dirty="0" smtClean="0"/>
                        <a:t> integral y por lo tanto no se presenta.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Presentación de los gastos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Permite la clasificación</a:t>
                      </a:r>
                      <a:r>
                        <a:rPr lang="es-ES" baseline="0" dirty="0" smtClean="0"/>
                        <a:t> de los gastos por su naturaleza o su función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No permite ni exige ningún método en particular.</a:t>
                      </a: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2 Objeto"/>
          <p:cNvGraphicFramePr>
            <a:graphicFrameLocks noChangeAspect="1"/>
          </p:cNvGraphicFramePr>
          <p:nvPr/>
        </p:nvGraphicFramePr>
        <p:xfrm>
          <a:off x="250825" y="6454775"/>
          <a:ext cx="8424863" cy="69850"/>
        </p:xfrm>
        <a:graphic>
          <a:graphicData uri="http://schemas.openxmlformats.org/presentationml/2006/ole">
            <p:oleObj spid="_x0000_s29700" name="CorelDRAW" r:id="rId3" imgW="8150400" imgH="6768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04260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COMPARACION NIIF PYMES</a:t>
            </a:r>
            <a:endParaRPr lang="es-CO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93235316"/>
              </p:ext>
            </p:extLst>
          </p:nvPr>
        </p:nvGraphicFramePr>
        <p:xfrm>
          <a:off x="457200" y="1268760"/>
          <a:ext cx="82296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TEMA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NIIF PYMES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Microempresas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Partidas a presentar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Requiere</a:t>
                      </a:r>
                      <a:r>
                        <a:rPr lang="es-ES" baseline="0" dirty="0" smtClean="0"/>
                        <a:t> la presentación del resultado de las operaciones discontinuadas</a:t>
                      </a:r>
                    </a:p>
                    <a:p>
                      <a:endParaRPr lang="es-ES" dirty="0" smtClean="0"/>
                    </a:p>
                    <a:p>
                      <a:r>
                        <a:rPr lang="es-ES" dirty="0" smtClean="0"/>
                        <a:t>Requiere la presentación</a:t>
                      </a:r>
                      <a:r>
                        <a:rPr lang="es-ES" baseline="0" dirty="0" smtClean="0"/>
                        <a:t> de la distribución del resultado entre las participaciones no  controladoras y los propietarios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No</a:t>
                      </a:r>
                      <a:r>
                        <a:rPr lang="es-ES" baseline="0" dirty="0" smtClean="0"/>
                        <a:t> requiere esta información </a:t>
                      </a: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2 Objeto"/>
          <p:cNvGraphicFramePr>
            <a:graphicFrameLocks noChangeAspect="1"/>
          </p:cNvGraphicFramePr>
          <p:nvPr/>
        </p:nvGraphicFramePr>
        <p:xfrm>
          <a:off x="250825" y="6454775"/>
          <a:ext cx="8424863" cy="69850"/>
        </p:xfrm>
        <a:graphic>
          <a:graphicData uri="http://schemas.openxmlformats.org/presentationml/2006/ole">
            <p:oleObj spid="_x0000_s30725" name="CorelDRAW" r:id="rId3" imgW="8150400" imgH="6768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79699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COMPARACION REGULACION ACTUAL</a:t>
            </a:r>
            <a:endParaRPr lang="es-CO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70940486"/>
              </p:ext>
            </p:extLst>
          </p:nvPr>
        </p:nvGraphicFramePr>
        <p:xfrm>
          <a:off x="539552" y="2348880"/>
          <a:ext cx="82296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TEMA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D. 2649-2650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Microempresas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Clasificación de gastos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Requiere la clasificación entre operacionales y no operacionales.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No se encuentra el este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requerimiento de clasificación.</a:t>
                      </a: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2 Objeto"/>
          <p:cNvGraphicFramePr>
            <a:graphicFrameLocks noChangeAspect="1"/>
          </p:cNvGraphicFramePr>
          <p:nvPr/>
        </p:nvGraphicFramePr>
        <p:xfrm>
          <a:off x="250825" y="6454775"/>
          <a:ext cx="8424863" cy="69850"/>
        </p:xfrm>
        <a:graphic>
          <a:graphicData uri="http://schemas.openxmlformats.org/presentationml/2006/ole">
            <p:oleObj spid="_x0000_s31750" name="CorelDRAW" r:id="rId3" imgW="8150400" imgH="67680" progId="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403225" y="6607175"/>
          <a:ext cx="8424863" cy="69850"/>
        </p:xfrm>
        <a:graphic>
          <a:graphicData uri="http://schemas.openxmlformats.org/presentationml/2006/ole">
            <p:oleObj spid="_x0000_s31751" name="CorelDRAW" r:id="rId4" imgW="8150400" imgH="6768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03862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CONCLUSIONES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Este capitulo se basa fundamentalmente en la regulación local actual.</a:t>
            </a:r>
          </a:p>
          <a:p>
            <a:endParaRPr lang="es-ES" dirty="0"/>
          </a:p>
          <a:p>
            <a:r>
              <a:rPr lang="es-ES" dirty="0" smtClean="0"/>
              <a:t>En este tema la implementación de no supone  un indebido costo o esfuerzo para las microempresas.</a:t>
            </a:r>
          </a:p>
          <a:p>
            <a:endParaRPr lang="es-ES" dirty="0"/>
          </a:p>
          <a:p>
            <a:endParaRPr lang="es-ES" dirty="0" smtClean="0"/>
          </a:p>
          <a:p>
            <a:endParaRPr lang="es-CO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250825" y="6454775"/>
          <a:ext cx="8424863" cy="69850"/>
        </p:xfrm>
        <a:graphic>
          <a:graphicData uri="http://schemas.openxmlformats.org/presentationml/2006/ole">
            <p:oleObj spid="_x0000_s32773" name="CorelDRAW" r:id="rId3" imgW="8150400" imgH="6768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99300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s-CO" sz="5400" b="1" dirty="0" smtClean="0"/>
          </a:p>
          <a:p>
            <a:pPr algn="ctr">
              <a:buNone/>
            </a:pPr>
            <a:r>
              <a:rPr lang="es-CO" sz="5400" b="1" dirty="0" smtClean="0"/>
              <a:t>Muchas gracias por su atención!</a:t>
            </a:r>
          </a:p>
          <a:p>
            <a:pPr algn="ctr">
              <a:buNone/>
            </a:pPr>
            <a:endParaRPr lang="es-CO" sz="5400" b="1" dirty="0" smtClean="0"/>
          </a:p>
          <a:p>
            <a:pPr algn="ctr">
              <a:buNone/>
            </a:pPr>
            <a:endParaRPr lang="es-CO" dirty="0" smtClean="0"/>
          </a:p>
          <a:p>
            <a:pPr>
              <a:buNone/>
            </a:pPr>
            <a:endParaRPr lang="es-CO" dirty="0"/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i="1" dirty="0" smtClean="0"/>
          </a:p>
          <a:p>
            <a:pPr>
              <a:buNone/>
            </a:pPr>
            <a:endParaRPr lang="es-CO" dirty="0"/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/>
        </p:nvGraphicFramePr>
        <p:xfrm>
          <a:off x="250825" y="6454775"/>
          <a:ext cx="8424863" cy="69850"/>
        </p:xfrm>
        <a:graphic>
          <a:graphicData uri="http://schemas.openxmlformats.org/presentationml/2006/ole">
            <p:oleObj spid="_x0000_s33796" name="CorelDRAW" r:id="rId3" imgW="8150400" imgH="676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</TotalTime>
  <Words>260</Words>
  <Application>Microsoft Office PowerPoint</Application>
  <PresentationFormat>Presentación en pantalla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Tema de Office</vt:lpstr>
      <vt:lpstr>CorelDRAW</vt:lpstr>
      <vt:lpstr>ESTADO DE RESULTADOS</vt:lpstr>
      <vt:lpstr>Diapositiva 2</vt:lpstr>
      <vt:lpstr>ESTADO DE RESULTADOS - DECRETO 2706 DE 2012</vt:lpstr>
      <vt:lpstr>Diapositiva 4</vt:lpstr>
      <vt:lpstr>COMPARACION NIIF PYMES</vt:lpstr>
      <vt:lpstr>COMPARACION NIIF PYMES</vt:lpstr>
      <vt:lpstr>COMPARACION REGULACION ACTUAL</vt:lpstr>
      <vt:lpstr>CONCLUSIONES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Discusiones sobre algunos tratamientos contables requeridos por las NIIF</dc:title>
  <dc:creator>Edgar</dc:creator>
  <cp:lastModifiedBy>USUARIO</cp:lastModifiedBy>
  <cp:revision>19</cp:revision>
  <dcterms:created xsi:type="dcterms:W3CDTF">2012-03-04T23:31:24Z</dcterms:created>
  <dcterms:modified xsi:type="dcterms:W3CDTF">2013-06-04T01:42:59Z</dcterms:modified>
</cp:coreProperties>
</file>