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1" r:id="rId2"/>
    <p:sldId id="256" r:id="rId3"/>
    <p:sldId id="257" r:id="rId4"/>
    <p:sldId id="258" r:id="rId5"/>
    <p:sldId id="259" r:id="rId6"/>
    <p:sldId id="260" r:id="rId7"/>
  </p:sldIdLst>
  <p:sldSz cx="9144000" cy="6858000" type="screen4x3"/>
  <p:notesSz cx="6797675" cy="9872663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C47F6B-57EA-47E1-AAFB-969E0B463EA9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3DAD988D-61FA-4D14-8DBC-432FC7EC5ABB}">
      <dgm:prSet phldrT="[Texto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dirty="0" smtClean="0"/>
            <a:t>Sea probable que cualquier beneficio económico futuro asociado con la partida entre o salga de la microempresa </a:t>
          </a:r>
          <a:endParaRPr lang="es-CO" dirty="0"/>
        </a:p>
      </dgm:t>
    </dgm:pt>
    <dgm:pt modelId="{1F53513D-4CD2-4965-884A-59BD5DF0B713}" type="parTrans" cxnId="{A8635724-E22F-475F-8E01-EA155892A28C}">
      <dgm:prSet/>
      <dgm:spPr/>
      <dgm:t>
        <a:bodyPr/>
        <a:lstStyle/>
        <a:p>
          <a:endParaRPr lang="es-CO"/>
        </a:p>
      </dgm:t>
    </dgm:pt>
    <dgm:pt modelId="{73594D69-2F32-4A5D-B64D-A00B0463D8AA}" type="sibTrans" cxnId="{A8635724-E22F-475F-8E01-EA155892A28C}">
      <dgm:prSet/>
      <dgm:spPr/>
      <dgm:t>
        <a:bodyPr/>
        <a:lstStyle/>
        <a:p>
          <a:endParaRPr lang="es-CO"/>
        </a:p>
      </dgm:t>
    </dgm:pt>
    <dgm:pt modelId="{6E0F885C-866C-4F21-A1C1-871C232DCC01}">
      <dgm:prSet phldrT="[Texto]" phldr="1"/>
      <dgm:spPr/>
      <dgm:t>
        <a:bodyPr/>
        <a:lstStyle/>
        <a:p>
          <a:endParaRPr lang="es-CO"/>
        </a:p>
      </dgm:t>
    </dgm:pt>
    <dgm:pt modelId="{59098CA7-245D-41EA-97C6-81DC47433631}" type="parTrans" cxnId="{1E70AA51-7D65-43B4-895A-AA8533AF4541}">
      <dgm:prSet/>
      <dgm:spPr/>
      <dgm:t>
        <a:bodyPr/>
        <a:lstStyle/>
        <a:p>
          <a:endParaRPr lang="es-CO"/>
        </a:p>
      </dgm:t>
    </dgm:pt>
    <dgm:pt modelId="{C40A3D8F-F7D1-48C7-8015-058D3F05B475}" type="sibTrans" cxnId="{1E70AA51-7D65-43B4-895A-AA8533AF4541}">
      <dgm:prSet/>
      <dgm:spPr/>
      <dgm:t>
        <a:bodyPr/>
        <a:lstStyle/>
        <a:p>
          <a:endParaRPr lang="es-CO"/>
        </a:p>
      </dgm:t>
    </dgm:pt>
    <dgm:pt modelId="{5A3FA0CC-60BF-4239-9BE8-BA03C60DB862}">
      <dgm:prSet phldrT="[Texto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dirty="0" smtClean="0"/>
            <a:t>La partida tenga un costo o valor que pueda se medido con fiabilidad </a:t>
          </a:r>
          <a:endParaRPr lang="es-CO" dirty="0"/>
        </a:p>
      </dgm:t>
    </dgm:pt>
    <dgm:pt modelId="{2C3F0690-954E-4EB4-9969-A97A8DA8C2B4}" type="parTrans" cxnId="{77A957EF-480D-40AE-88C0-1611DA85FC58}">
      <dgm:prSet/>
      <dgm:spPr/>
      <dgm:t>
        <a:bodyPr/>
        <a:lstStyle/>
        <a:p>
          <a:endParaRPr lang="es-CO"/>
        </a:p>
      </dgm:t>
    </dgm:pt>
    <dgm:pt modelId="{6559F5E6-A8F8-4FD5-90FA-DE7F02C8AFB4}" type="sibTrans" cxnId="{77A957EF-480D-40AE-88C0-1611DA85FC58}">
      <dgm:prSet/>
      <dgm:spPr/>
      <dgm:t>
        <a:bodyPr/>
        <a:lstStyle/>
        <a:p>
          <a:endParaRPr lang="es-CO"/>
        </a:p>
      </dgm:t>
    </dgm:pt>
    <dgm:pt modelId="{2C2D43B6-445D-4FF4-988E-1A2588E003B3}">
      <dgm:prSet phldrT="[Texto]" phldr="1"/>
      <dgm:spPr/>
      <dgm:t>
        <a:bodyPr/>
        <a:lstStyle/>
        <a:p>
          <a:endParaRPr lang="es-CO"/>
        </a:p>
      </dgm:t>
    </dgm:pt>
    <dgm:pt modelId="{C9C70062-D2D8-412E-99C3-6FDF8B6D9FE5}" type="parTrans" cxnId="{369449DE-CD8F-45F0-9B2F-7238486DFE3D}">
      <dgm:prSet/>
      <dgm:spPr/>
      <dgm:t>
        <a:bodyPr/>
        <a:lstStyle/>
        <a:p>
          <a:endParaRPr lang="es-CO"/>
        </a:p>
      </dgm:t>
    </dgm:pt>
    <dgm:pt modelId="{D6985F10-8FD2-412B-BBB3-84B48C7E594B}" type="sibTrans" cxnId="{369449DE-CD8F-45F0-9B2F-7238486DFE3D}">
      <dgm:prSet/>
      <dgm:spPr/>
      <dgm:t>
        <a:bodyPr/>
        <a:lstStyle/>
        <a:p>
          <a:endParaRPr lang="es-CO"/>
        </a:p>
      </dgm:t>
    </dgm:pt>
    <dgm:pt modelId="{3F06DB2B-44AC-478B-AEFB-B4AC5624666E}" type="pres">
      <dgm:prSet presAssocID="{A2C47F6B-57EA-47E1-AAFB-969E0B463EA9}" presName="linear" presStyleCnt="0">
        <dgm:presLayoutVars>
          <dgm:animLvl val="lvl"/>
          <dgm:resizeHandles val="exact"/>
        </dgm:presLayoutVars>
      </dgm:prSet>
      <dgm:spPr/>
    </dgm:pt>
    <dgm:pt modelId="{E323CC3D-273F-415E-8FBD-F4253F106068}" type="pres">
      <dgm:prSet presAssocID="{3DAD988D-61FA-4D14-8DBC-432FC7EC5AB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4135800-2759-49C6-BD0E-1C47EF0A57F3}" type="pres">
      <dgm:prSet presAssocID="{3DAD988D-61FA-4D14-8DBC-432FC7EC5ABB}" presName="childText" presStyleLbl="revTx" presStyleIdx="0" presStyleCnt="2">
        <dgm:presLayoutVars>
          <dgm:bulletEnabled val="1"/>
        </dgm:presLayoutVars>
      </dgm:prSet>
      <dgm:spPr/>
    </dgm:pt>
    <dgm:pt modelId="{F31F074A-5DBB-4F21-A06E-BF88617359A5}" type="pres">
      <dgm:prSet presAssocID="{5A3FA0CC-60BF-4239-9BE8-BA03C60DB86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9029358-47D7-4D4B-BFE5-C77E52CCA81A}" type="pres">
      <dgm:prSet presAssocID="{5A3FA0CC-60BF-4239-9BE8-BA03C60DB862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77A957EF-480D-40AE-88C0-1611DA85FC58}" srcId="{A2C47F6B-57EA-47E1-AAFB-969E0B463EA9}" destId="{5A3FA0CC-60BF-4239-9BE8-BA03C60DB862}" srcOrd="1" destOrd="0" parTransId="{2C3F0690-954E-4EB4-9969-A97A8DA8C2B4}" sibTransId="{6559F5E6-A8F8-4FD5-90FA-DE7F02C8AFB4}"/>
    <dgm:cxn modelId="{A02146BD-CE47-42F8-A137-79E000157760}" type="presOf" srcId="{5A3FA0CC-60BF-4239-9BE8-BA03C60DB862}" destId="{F31F074A-5DBB-4F21-A06E-BF88617359A5}" srcOrd="0" destOrd="0" presId="urn:microsoft.com/office/officeart/2005/8/layout/vList2"/>
    <dgm:cxn modelId="{A8635724-E22F-475F-8E01-EA155892A28C}" srcId="{A2C47F6B-57EA-47E1-AAFB-969E0B463EA9}" destId="{3DAD988D-61FA-4D14-8DBC-432FC7EC5ABB}" srcOrd="0" destOrd="0" parTransId="{1F53513D-4CD2-4965-884A-59BD5DF0B713}" sibTransId="{73594D69-2F32-4A5D-B64D-A00B0463D8AA}"/>
    <dgm:cxn modelId="{FC0BB59C-635C-4888-B008-7E33DAA00531}" type="presOf" srcId="{3DAD988D-61FA-4D14-8DBC-432FC7EC5ABB}" destId="{E323CC3D-273F-415E-8FBD-F4253F106068}" srcOrd="0" destOrd="0" presId="urn:microsoft.com/office/officeart/2005/8/layout/vList2"/>
    <dgm:cxn modelId="{580872DE-5382-42B0-8E0C-E0D1E4918FD9}" type="presOf" srcId="{6E0F885C-866C-4F21-A1C1-871C232DCC01}" destId="{E4135800-2759-49C6-BD0E-1C47EF0A57F3}" srcOrd="0" destOrd="0" presId="urn:microsoft.com/office/officeart/2005/8/layout/vList2"/>
    <dgm:cxn modelId="{1E70AA51-7D65-43B4-895A-AA8533AF4541}" srcId="{3DAD988D-61FA-4D14-8DBC-432FC7EC5ABB}" destId="{6E0F885C-866C-4F21-A1C1-871C232DCC01}" srcOrd="0" destOrd="0" parTransId="{59098CA7-245D-41EA-97C6-81DC47433631}" sibTransId="{C40A3D8F-F7D1-48C7-8015-058D3F05B475}"/>
    <dgm:cxn modelId="{FA96712B-BC28-4142-A796-6F46267B1B3E}" type="presOf" srcId="{2C2D43B6-445D-4FF4-988E-1A2588E003B3}" destId="{09029358-47D7-4D4B-BFE5-C77E52CCA81A}" srcOrd="0" destOrd="0" presId="urn:microsoft.com/office/officeart/2005/8/layout/vList2"/>
    <dgm:cxn modelId="{BD75A144-3B54-43B9-B055-4F453DBA3BB1}" type="presOf" srcId="{A2C47F6B-57EA-47E1-AAFB-969E0B463EA9}" destId="{3F06DB2B-44AC-478B-AEFB-B4AC5624666E}" srcOrd="0" destOrd="0" presId="urn:microsoft.com/office/officeart/2005/8/layout/vList2"/>
    <dgm:cxn modelId="{369449DE-CD8F-45F0-9B2F-7238486DFE3D}" srcId="{5A3FA0CC-60BF-4239-9BE8-BA03C60DB862}" destId="{2C2D43B6-445D-4FF4-988E-1A2588E003B3}" srcOrd="0" destOrd="0" parTransId="{C9C70062-D2D8-412E-99C3-6FDF8B6D9FE5}" sibTransId="{D6985F10-8FD2-412B-BBB3-84B48C7E594B}"/>
    <dgm:cxn modelId="{D895DA5A-692D-4252-9D75-09A64C8F2567}" type="presParOf" srcId="{3F06DB2B-44AC-478B-AEFB-B4AC5624666E}" destId="{E323CC3D-273F-415E-8FBD-F4253F106068}" srcOrd="0" destOrd="0" presId="urn:microsoft.com/office/officeart/2005/8/layout/vList2"/>
    <dgm:cxn modelId="{E20250D3-7DEA-4AB8-B52D-93E42685A3B1}" type="presParOf" srcId="{3F06DB2B-44AC-478B-AEFB-B4AC5624666E}" destId="{E4135800-2759-49C6-BD0E-1C47EF0A57F3}" srcOrd="1" destOrd="0" presId="urn:microsoft.com/office/officeart/2005/8/layout/vList2"/>
    <dgm:cxn modelId="{B218203C-1ED1-4686-9EDF-DE9D8BF88F77}" type="presParOf" srcId="{3F06DB2B-44AC-478B-AEFB-B4AC5624666E}" destId="{F31F074A-5DBB-4F21-A06E-BF88617359A5}" srcOrd="2" destOrd="0" presId="urn:microsoft.com/office/officeart/2005/8/layout/vList2"/>
    <dgm:cxn modelId="{5C3FAE0C-C334-4EA1-9E9B-7CD227920566}" type="presParOf" srcId="{3F06DB2B-44AC-478B-AEFB-B4AC5624666E}" destId="{09029358-47D7-4D4B-BFE5-C77E52CCA81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54CB6F-7630-4C23-BFE1-96A2818E3D6D}" type="doc">
      <dgm:prSet loTypeId="urn:microsoft.com/office/officeart/2005/8/layout/hList7" loCatId="list" qsTypeId="urn:microsoft.com/office/officeart/2005/8/quickstyle/simple1" qsCatId="simple" csTypeId="urn:microsoft.com/office/officeart/2005/8/colors/accent5_3" csCatId="accent5" phldr="1"/>
      <dgm:spPr/>
    </dgm:pt>
    <dgm:pt modelId="{F6434D0D-CEC4-446B-ADD3-3CB837F2CBE1}">
      <dgm:prSet phldrT="[Texto]"/>
      <dgm:spPr/>
      <dgm:t>
        <a:bodyPr/>
        <a:lstStyle/>
        <a:p>
          <a:r>
            <a:rPr lang="es-CO" dirty="0" smtClean="0"/>
            <a:t>Valor en libros de los recurso pendientes de cobro </a:t>
          </a:r>
          <a:endParaRPr lang="es-CO" dirty="0"/>
        </a:p>
      </dgm:t>
    </dgm:pt>
    <dgm:pt modelId="{9FFAE025-BF3D-4DD9-92F7-367642BF59F7}" type="parTrans" cxnId="{1FA88C35-9C0C-40DA-A76E-9E25C51FCBE4}">
      <dgm:prSet/>
      <dgm:spPr/>
      <dgm:t>
        <a:bodyPr/>
        <a:lstStyle/>
        <a:p>
          <a:endParaRPr lang="es-CO"/>
        </a:p>
      </dgm:t>
    </dgm:pt>
    <dgm:pt modelId="{354BAEE7-6D02-491F-9CDB-6190A16F8F87}" type="sibTrans" cxnId="{1FA88C35-9C0C-40DA-A76E-9E25C51FCBE4}">
      <dgm:prSet/>
      <dgm:spPr/>
      <dgm:t>
        <a:bodyPr/>
        <a:lstStyle/>
        <a:p>
          <a:endParaRPr lang="es-CO"/>
        </a:p>
      </dgm:t>
    </dgm:pt>
    <dgm:pt modelId="{54D32FDE-22B9-41D9-92DE-0994B53D39BC}">
      <dgm:prSet phldrT="[Texto]"/>
      <dgm:spPr/>
      <dgm:t>
        <a:bodyPr/>
        <a:lstStyle/>
        <a:p>
          <a:r>
            <a:rPr lang="es-CO" dirty="0" smtClean="0"/>
            <a:t>Valor estimado por deterioro </a:t>
          </a:r>
          <a:endParaRPr lang="es-CO" dirty="0"/>
        </a:p>
      </dgm:t>
    </dgm:pt>
    <dgm:pt modelId="{9E62DEC9-E1BD-45E6-AFB5-E37C5A91BA72}" type="parTrans" cxnId="{5E3E59C0-E72A-409D-9336-D09180AC1610}">
      <dgm:prSet/>
      <dgm:spPr/>
      <dgm:t>
        <a:bodyPr/>
        <a:lstStyle/>
        <a:p>
          <a:endParaRPr lang="es-CO"/>
        </a:p>
      </dgm:t>
    </dgm:pt>
    <dgm:pt modelId="{F981EA2D-E0E2-4155-9F91-D073CE892C2F}" type="sibTrans" cxnId="{5E3E59C0-E72A-409D-9336-D09180AC1610}">
      <dgm:prSet/>
      <dgm:spPr/>
      <dgm:t>
        <a:bodyPr/>
        <a:lstStyle/>
        <a:p>
          <a:endParaRPr lang="es-CO"/>
        </a:p>
      </dgm:t>
    </dgm:pt>
    <dgm:pt modelId="{EF615FC0-CDDE-4FA1-89C1-64192BA981F7}">
      <dgm:prSet phldrT="[Texto]"/>
      <dgm:spPr/>
      <dgm:t>
        <a:bodyPr/>
        <a:lstStyle/>
        <a:p>
          <a:r>
            <a:rPr lang="es-CO" dirty="0" smtClean="0"/>
            <a:t>Monto intereses pendiente de cobro </a:t>
          </a:r>
          <a:endParaRPr lang="es-CO" dirty="0"/>
        </a:p>
      </dgm:t>
    </dgm:pt>
    <dgm:pt modelId="{AF85DCE9-7E4E-4A06-B8CA-0C50B32A217C}" type="parTrans" cxnId="{58D8FABC-984B-4E31-9551-DED95DA41B6C}">
      <dgm:prSet/>
      <dgm:spPr/>
      <dgm:t>
        <a:bodyPr/>
        <a:lstStyle/>
        <a:p>
          <a:endParaRPr lang="es-CO"/>
        </a:p>
      </dgm:t>
    </dgm:pt>
    <dgm:pt modelId="{ABC74F80-0531-4E81-B8FC-535DC066539D}" type="sibTrans" cxnId="{58D8FABC-984B-4E31-9551-DED95DA41B6C}">
      <dgm:prSet/>
      <dgm:spPr/>
      <dgm:t>
        <a:bodyPr/>
        <a:lstStyle/>
        <a:p>
          <a:endParaRPr lang="es-CO"/>
        </a:p>
      </dgm:t>
    </dgm:pt>
    <dgm:pt modelId="{7D9AAC16-A2AE-4B48-9A74-D8EB037CA879}">
      <dgm:prSet/>
      <dgm:spPr/>
      <dgm:t>
        <a:bodyPr/>
        <a:lstStyle/>
        <a:p>
          <a:r>
            <a:rPr lang="es-CO" dirty="0" smtClean="0"/>
            <a:t>Cuentas estimadas por deterioro </a:t>
          </a:r>
          <a:endParaRPr lang="es-CO" dirty="0"/>
        </a:p>
      </dgm:t>
    </dgm:pt>
    <dgm:pt modelId="{9B6037C1-CDAE-43DE-8D29-5F4187C7BF43}" type="parTrans" cxnId="{272DF547-0F80-494E-807E-641704366047}">
      <dgm:prSet/>
      <dgm:spPr/>
      <dgm:t>
        <a:bodyPr/>
        <a:lstStyle/>
        <a:p>
          <a:endParaRPr lang="es-CO"/>
        </a:p>
      </dgm:t>
    </dgm:pt>
    <dgm:pt modelId="{82D00A92-78E9-4218-A313-FA695565B991}" type="sibTrans" cxnId="{272DF547-0F80-494E-807E-641704366047}">
      <dgm:prSet/>
      <dgm:spPr/>
      <dgm:t>
        <a:bodyPr/>
        <a:lstStyle/>
        <a:p>
          <a:endParaRPr lang="es-CO"/>
        </a:p>
      </dgm:t>
    </dgm:pt>
    <dgm:pt modelId="{518071A0-3453-46AF-B29D-10D66EB58ABF}" type="pres">
      <dgm:prSet presAssocID="{9D54CB6F-7630-4C23-BFE1-96A2818E3D6D}" presName="Name0" presStyleCnt="0">
        <dgm:presLayoutVars>
          <dgm:dir/>
          <dgm:resizeHandles val="exact"/>
        </dgm:presLayoutVars>
      </dgm:prSet>
      <dgm:spPr/>
    </dgm:pt>
    <dgm:pt modelId="{202B4E15-EF51-4D05-8001-904031C86CC2}" type="pres">
      <dgm:prSet presAssocID="{9D54CB6F-7630-4C23-BFE1-96A2818E3D6D}" presName="fgShape" presStyleLbl="fgShp" presStyleIdx="0" presStyleCnt="1"/>
      <dgm:spPr/>
    </dgm:pt>
    <dgm:pt modelId="{A1D06118-7CEE-4C70-B6A6-7722910F5AD3}" type="pres">
      <dgm:prSet presAssocID="{9D54CB6F-7630-4C23-BFE1-96A2818E3D6D}" presName="linComp" presStyleCnt="0"/>
      <dgm:spPr/>
    </dgm:pt>
    <dgm:pt modelId="{D5341DBA-E397-4B12-AD38-17B4AD85B75E}" type="pres">
      <dgm:prSet presAssocID="{F6434D0D-CEC4-446B-ADD3-3CB837F2CBE1}" presName="compNode" presStyleCnt="0"/>
      <dgm:spPr/>
    </dgm:pt>
    <dgm:pt modelId="{4112A583-D29E-4CE0-9B14-E78BBFFC2226}" type="pres">
      <dgm:prSet presAssocID="{F6434D0D-CEC4-446B-ADD3-3CB837F2CBE1}" presName="bkgdShape" presStyleLbl="node1" presStyleIdx="0" presStyleCnt="4"/>
      <dgm:spPr/>
      <dgm:t>
        <a:bodyPr/>
        <a:lstStyle/>
        <a:p>
          <a:endParaRPr lang="es-CO"/>
        </a:p>
      </dgm:t>
    </dgm:pt>
    <dgm:pt modelId="{52B0FEFE-DC4D-4343-9E02-2F8C2A9FAE4F}" type="pres">
      <dgm:prSet presAssocID="{F6434D0D-CEC4-446B-ADD3-3CB837F2CBE1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5650C64-A497-4271-BE24-1990CB1CFA2B}" type="pres">
      <dgm:prSet presAssocID="{F6434D0D-CEC4-446B-ADD3-3CB837F2CBE1}" presName="invisiNode" presStyleLbl="node1" presStyleIdx="0" presStyleCnt="4"/>
      <dgm:spPr/>
    </dgm:pt>
    <dgm:pt modelId="{9E12FE7D-1B0A-4649-80B3-0C06522194C3}" type="pres">
      <dgm:prSet presAssocID="{F6434D0D-CEC4-446B-ADD3-3CB837F2CBE1}" presName="imagNode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483296D-02D5-4D3B-919F-0C5548C18B85}" type="pres">
      <dgm:prSet presAssocID="{354BAEE7-6D02-491F-9CDB-6190A16F8F87}" presName="sibTrans" presStyleLbl="sibTrans2D1" presStyleIdx="0" presStyleCnt="0"/>
      <dgm:spPr/>
    </dgm:pt>
    <dgm:pt modelId="{D8F70A04-5906-46D5-9117-D3CD24840791}" type="pres">
      <dgm:prSet presAssocID="{54D32FDE-22B9-41D9-92DE-0994B53D39BC}" presName="compNode" presStyleCnt="0"/>
      <dgm:spPr/>
    </dgm:pt>
    <dgm:pt modelId="{8C03257B-3EAF-4E0A-AE38-E9219F6AD71D}" type="pres">
      <dgm:prSet presAssocID="{54D32FDE-22B9-41D9-92DE-0994B53D39BC}" presName="bkgdShape" presStyleLbl="node1" presStyleIdx="1" presStyleCnt="4"/>
      <dgm:spPr/>
      <dgm:t>
        <a:bodyPr/>
        <a:lstStyle/>
        <a:p>
          <a:endParaRPr lang="es-CO"/>
        </a:p>
      </dgm:t>
    </dgm:pt>
    <dgm:pt modelId="{99D0C254-09BD-4AEB-A0FD-1DBDC42FDA4B}" type="pres">
      <dgm:prSet presAssocID="{54D32FDE-22B9-41D9-92DE-0994B53D39BC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748348C-B952-49A8-978C-7CCF9DB1E25D}" type="pres">
      <dgm:prSet presAssocID="{54D32FDE-22B9-41D9-92DE-0994B53D39BC}" presName="invisiNode" presStyleLbl="node1" presStyleIdx="1" presStyleCnt="4"/>
      <dgm:spPr/>
    </dgm:pt>
    <dgm:pt modelId="{3A482CC0-52FB-4156-B422-29653941EDDE}" type="pres">
      <dgm:prSet presAssocID="{54D32FDE-22B9-41D9-92DE-0994B53D39BC}" presName="imagNode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911B1D24-388A-4FAF-8390-AFE1A41F9EA8}" type="pres">
      <dgm:prSet presAssocID="{F981EA2D-E0E2-4155-9F91-D073CE892C2F}" presName="sibTrans" presStyleLbl="sibTrans2D1" presStyleIdx="0" presStyleCnt="0"/>
      <dgm:spPr/>
    </dgm:pt>
    <dgm:pt modelId="{B2BB8D4D-0606-445B-92EC-39BA1A95B6DD}" type="pres">
      <dgm:prSet presAssocID="{EF615FC0-CDDE-4FA1-89C1-64192BA981F7}" presName="compNode" presStyleCnt="0"/>
      <dgm:spPr/>
    </dgm:pt>
    <dgm:pt modelId="{0FB89B8D-BB2C-436D-96E1-C3479F7A916E}" type="pres">
      <dgm:prSet presAssocID="{EF615FC0-CDDE-4FA1-89C1-64192BA981F7}" presName="bkgdShape" presStyleLbl="node1" presStyleIdx="2" presStyleCnt="4"/>
      <dgm:spPr/>
    </dgm:pt>
    <dgm:pt modelId="{99EC961B-9746-4596-A23A-02B62929A48C}" type="pres">
      <dgm:prSet presAssocID="{EF615FC0-CDDE-4FA1-89C1-64192BA981F7}" presName="nodeTx" presStyleLbl="node1" presStyleIdx="2" presStyleCnt="4">
        <dgm:presLayoutVars>
          <dgm:bulletEnabled val="1"/>
        </dgm:presLayoutVars>
      </dgm:prSet>
      <dgm:spPr/>
    </dgm:pt>
    <dgm:pt modelId="{5DA8F411-3B14-4065-BCAB-917D32721B17}" type="pres">
      <dgm:prSet presAssocID="{EF615FC0-CDDE-4FA1-89C1-64192BA981F7}" presName="invisiNode" presStyleLbl="node1" presStyleIdx="2" presStyleCnt="4"/>
      <dgm:spPr/>
    </dgm:pt>
    <dgm:pt modelId="{CCE7C857-C882-4349-B48D-6A4D94278660}" type="pres">
      <dgm:prSet presAssocID="{EF615FC0-CDDE-4FA1-89C1-64192BA981F7}" presName="imagNode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8D7D4FB9-23B1-44C4-963B-E299820CFE22}" type="pres">
      <dgm:prSet presAssocID="{ABC74F80-0531-4E81-B8FC-535DC066539D}" presName="sibTrans" presStyleLbl="sibTrans2D1" presStyleIdx="0" presStyleCnt="0"/>
      <dgm:spPr/>
    </dgm:pt>
    <dgm:pt modelId="{49C2F195-6D71-43C9-9067-610020784E32}" type="pres">
      <dgm:prSet presAssocID="{7D9AAC16-A2AE-4B48-9A74-D8EB037CA879}" presName="compNode" presStyleCnt="0"/>
      <dgm:spPr/>
    </dgm:pt>
    <dgm:pt modelId="{9F57D5D9-72D3-4EE3-8860-AD31D06F00DD}" type="pres">
      <dgm:prSet presAssocID="{7D9AAC16-A2AE-4B48-9A74-D8EB037CA879}" presName="bkgdShape" presStyleLbl="node1" presStyleIdx="3" presStyleCnt="4"/>
      <dgm:spPr/>
      <dgm:t>
        <a:bodyPr/>
        <a:lstStyle/>
        <a:p>
          <a:endParaRPr lang="es-CO"/>
        </a:p>
      </dgm:t>
    </dgm:pt>
    <dgm:pt modelId="{058BE68D-56EF-496E-9483-1EDD3F9E37B7}" type="pres">
      <dgm:prSet presAssocID="{7D9AAC16-A2AE-4B48-9A74-D8EB037CA879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438BC02-1D98-4ACB-9E63-6764407A87F4}" type="pres">
      <dgm:prSet presAssocID="{7D9AAC16-A2AE-4B48-9A74-D8EB037CA879}" presName="invisiNode" presStyleLbl="node1" presStyleIdx="3" presStyleCnt="4"/>
      <dgm:spPr/>
    </dgm:pt>
    <dgm:pt modelId="{9CD3099A-09B2-459A-A48E-ED11BCA7303A}" type="pres">
      <dgm:prSet presAssocID="{7D9AAC16-A2AE-4B48-9A74-D8EB037CA879}" presName="imagNode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CO"/>
        </a:p>
      </dgm:t>
    </dgm:pt>
  </dgm:ptLst>
  <dgm:cxnLst>
    <dgm:cxn modelId="{09365082-B77E-4AF7-A7E5-A924FA297CC1}" type="presOf" srcId="{7D9AAC16-A2AE-4B48-9A74-D8EB037CA879}" destId="{9F57D5D9-72D3-4EE3-8860-AD31D06F00DD}" srcOrd="0" destOrd="0" presId="urn:microsoft.com/office/officeart/2005/8/layout/hList7"/>
    <dgm:cxn modelId="{249A8803-B980-475C-BED6-065AACB90753}" type="presOf" srcId="{9D54CB6F-7630-4C23-BFE1-96A2818E3D6D}" destId="{518071A0-3453-46AF-B29D-10D66EB58ABF}" srcOrd="0" destOrd="0" presId="urn:microsoft.com/office/officeart/2005/8/layout/hList7"/>
    <dgm:cxn modelId="{818683FF-0B04-4932-8D91-16020A1FEB26}" type="presOf" srcId="{EF615FC0-CDDE-4FA1-89C1-64192BA981F7}" destId="{99EC961B-9746-4596-A23A-02B62929A48C}" srcOrd="1" destOrd="0" presId="urn:microsoft.com/office/officeart/2005/8/layout/hList7"/>
    <dgm:cxn modelId="{90A10DE6-FDCB-4E1C-BD0C-596815B1ADF1}" type="presOf" srcId="{54D32FDE-22B9-41D9-92DE-0994B53D39BC}" destId="{8C03257B-3EAF-4E0A-AE38-E9219F6AD71D}" srcOrd="0" destOrd="0" presId="urn:microsoft.com/office/officeart/2005/8/layout/hList7"/>
    <dgm:cxn modelId="{72B01342-E8ED-435B-B368-357A1527ED78}" type="presOf" srcId="{F6434D0D-CEC4-446B-ADD3-3CB837F2CBE1}" destId="{4112A583-D29E-4CE0-9B14-E78BBFFC2226}" srcOrd="0" destOrd="0" presId="urn:microsoft.com/office/officeart/2005/8/layout/hList7"/>
    <dgm:cxn modelId="{5E3E59C0-E72A-409D-9336-D09180AC1610}" srcId="{9D54CB6F-7630-4C23-BFE1-96A2818E3D6D}" destId="{54D32FDE-22B9-41D9-92DE-0994B53D39BC}" srcOrd="1" destOrd="0" parTransId="{9E62DEC9-E1BD-45E6-AFB5-E37C5A91BA72}" sibTransId="{F981EA2D-E0E2-4155-9F91-D073CE892C2F}"/>
    <dgm:cxn modelId="{272DF547-0F80-494E-807E-641704366047}" srcId="{9D54CB6F-7630-4C23-BFE1-96A2818E3D6D}" destId="{7D9AAC16-A2AE-4B48-9A74-D8EB037CA879}" srcOrd="3" destOrd="0" parTransId="{9B6037C1-CDAE-43DE-8D29-5F4187C7BF43}" sibTransId="{82D00A92-78E9-4218-A313-FA695565B991}"/>
    <dgm:cxn modelId="{62C99490-8FF0-4414-8F80-21E2A6989D82}" type="presOf" srcId="{F6434D0D-CEC4-446B-ADD3-3CB837F2CBE1}" destId="{52B0FEFE-DC4D-4343-9E02-2F8C2A9FAE4F}" srcOrd="1" destOrd="0" presId="urn:microsoft.com/office/officeart/2005/8/layout/hList7"/>
    <dgm:cxn modelId="{1FA88C35-9C0C-40DA-A76E-9E25C51FCBE4}" srcId="{9D54CB6F-7630-4C23-BFE1-96A2818E3D6D}" destId="{F6434D0D-CEC4-446B-ADD3-3CB837F2CBE1}" srcOrd="0" destOrd="0" parTransId="{9FFAE025-BF3D-4DD9-92F7-367642BF59F7}" sibTransId="{354BAEE7-6D02-491F-9CDB-6190A16F8F87}"/>
    <dgm:cxn modelId="{C792945B-F10A-4F29-ABE4-9DDAC4F47C54}" type="presOf" srcId="{354BAEE7-6D02-491F-9CDB-6190A16F8F87}" destId="{1483296D-02D5-4D3B-919F-0C5548C18B85}" srcOrd="0" destOrd="0" presId="urn:microsoft.com/office/officeart/2005/8/layout/hList7"/>
    <dgm:cxn modelId="{F63148F9-0698-4378-A419-EAE791842C60}" type="presOf" srcId="{EF615FC0-CDDE-4FA1-89C1-64192BA981F7}" destId="{0FB89B8D-BB2C-436D-96E1-C3479F7A916E}" srcOrd="0" destOrd="0" presId="urn:microsoft.com/office/officeart/2005/8/layout/hList7"/>
    <dgm:cxn modelId="{B80A9281-43CC-44A3-82ED-D2A22FDB1E52}" type="presOf" srcId="{54D32FDE-22B9-41D9-92DE-0994B53D39BC}" destId="{99D0C254-09BD-4AEB-A0FD-1DBDC42FDA4B}" srcOrd="1" destOrd="0" presId="urn:microsoft.com/office/officeart/2005/8/layout/hList7"/>
    <dgm:cxn modelId="{29068FBE-5620-4324-B3BE-02CB012A99B0}" type="presOf" srcId="{ABC74F80-0531-4E81-B8FC-535DC066539D}" destId="{8D7D4FB9-23B1-44C4-963B-E299820CFE22}" srcOrd="0" destOrd="0" presId="urn:microsoft.com/office/officeart/2005/8/layout/hList7"/>
    <dgm:cxn modelId="{58D8FABC-984B-4E31-9551-DED95DA41B6C}" srcId="{9D54CB6F-7630-4C23-BFE1-96A2818E3D6D}" destId="{EF615FC0-CDDE-4FA1-89C1-64192BA981F7}" srcOrd="2" destOrd="0" parTransId="{AF85DCE9-7E4E-4A06-B8CA-0C50B32A217C}" sibTransId="{ABC74F80-0531-4E81-B8FC-535DC066539D}"/>
    <dgm:cxn modelId="{450E0FCD-CA2F-4B77-9B11-4177FF31807C}" type="presOf" srcId="{F981EA2D-E0E2-4155-9F91-D073CE892C2F}" destId="{911B1D24-388A-4FAF-8390-AFE1A41F9EA8}" srcOrd="0" destOrd="0" presId="urn:microsoft.com/office/officeart/2005/8/layout/hList7"/>
    <dgm:cxn modelId="{45C92ED0-30F4-4259-855E-5E9F6775B1C3}" type="presOf" srcId="{7D9AAC16-A2AE-4B48-9A74-D8EB037CA879}" destId="{058BE68D-56EF-496E-9483-1EDD3F9E37B7}" srcOrd="1" destOrd="0" presId="urn:microsoft.com/office/officeart/2005/8/layout/hList7"/>
    <dgm:cxn modelId="{FE3CB210-6BF2-4D63-A979-016434D6FC1B}" type="presParOf" srcId="{518071A0-3453-46AF-B29D-10D66EB58ABF}" destId="{202B4E15-EF51-4D05-8001-904031C86CC2}" srcOrd="0" destOrd="0" presId="urn:microsoft.com/office/officeart/2005/8/layout/hList7"/>
    <dgm:cxn modelId="{4417B327-2D44-4924-AF48-FAB9AEC45B61}" type="presParOf" srcId="{518071A0-3453-46AF-B29D-10D66EB58ABF}" destId="{A1D06118-7CEE-4C70-B6A6-7722910F5AD3}" srcOrd="1" destOrd="0" presId="urn:microsoft.com/office/officeart/2005/8/layout/hList7"/>
    <dgm:cxn modelId="{56A25ABB-5B78-43A9-8649-DB0E22B14BDA}" type="presParOf" srcId="{A1D06118-7CEE-4C70-B6A6-7722910F5AD3}" destId="{D5341DBA-E397-4B12-AD38-17B4AD85B75E}" srcOrd="0" destOrd="0" presId="urn:microsoft.com/office/officeart/2005/8/layout/hList7"/>
    <dgm:cxn modelId="{2FFE2275-B8A7-498F-8B76-215E2380D1A7}" type="presParOf" srcId="{D5341DBA-E397-4B12-AD38-17B4AD85B75E}" destId="{4112A583-D29E-4CE0-9B14-E78BBFFC2226}" srcOrd="0" destOrd="0" presId="urn:microsoft.com/office/officeart/2005/8/layout/hList7"/>
    <dgm:cxn modelId="{86AFC63A-7A90-4C21-B065-BBF95D26C1CB}" type="presParOf" srcId="{D5341DBA-E397-4B12-AD38-17B4AD85B75E}" destId="{52B0FEFE-DC4D-4343-9E02-2F8C2A9FAE4F}" srcOrd="1" destOrd="0" presId="urn:microsoft.com/office/officeart/2005/8/layout/hList7"/>
    <dgm:cxn modelId="{361351ED-CF2B-4BE3-9F4C-78F58DFCE103}" type="presParOf" srcId="{D5341DBA-E397-4B12-AD38-17B4AD85B75E}" destId="{85650C64-A497-4271-BE24-1990CB1CFA2B}" srcOrd="2" destOrd="0" presId="urn:microsoft.com/office/officeart/2005/8/layout/hList7"/>
    <dgm:cxn modelId="{AEF54CFF-AB88-426B-9319-6950D45E7444}" type="presParOf" srcId="{D5341DBA-E397-4B12-AD38-17B4AD85B75E}" destId="{9E12FE7D-1B0A-4649-80B3-0C06522194C3}" srcOrd="3" destOrd="0" presId="urn:microsoft.com/office/officeart/2005/8/layout/hList7"/>
    <dgm:cxn modelId="{267B0FD3-804B-4EB8-B723-E63B7D2CC9A8}" type="presParOf" srcId="{A1D06118-7CEE-4C70-B6A6-7722910F5AD3}" destId="{1483296D-02D5-4D3B-919F-0C5548C18B85}" srcOrd="1" destOrd="0" presId="urn:microsoft.com/office/officeart/2005/8/layout/hList7"/>
    <dgm:cxn modelId="{A5EAAC88-B3FB-47EE-80B3-86738E835319}" type="presParOf" srcId="{A1D06118-7CEE-4C70-B6A6-7722910F5AD3}" destId="{D8F70A04-5906-46D5-9117-D3CD24840791}" srcOrd="2" destOrd="0" presId="urn:microsoft.com/office/officeart/2005/8/layout/hList7"/>
    <dgm:cxn modelId="{52F9DE5F-6BE2-4BB4-A478-9AD3280AF708}" type="presParOf" srcId="{D8F70A04-5906-46D5-9117-D3CD24840791}" destId="{8C03257B-3EAF-4E0A-AE38-E9219F6AD71D}" srcOrd="0" destOrd="0" presId="urn:microsoft.com/office/officeart/2005/8/layout/hList7"/>
    <dgm:cxn modelId="{883B059B-11DA-4D4D-9B1B-B3F712DF79C3}" type="presParOf" srcId="{D8F70A04-5906-46D5-9117-D3CD24840791}" destId="{99D0C254-09BD-4AEB-A0FD-1DBDC42FDA4B}" srcOrd="1" destOrd="0" presId="urn:microsoft.com/office/officeart/2005/8/layout/hList7"/>
    <dgm:cxn modelId="{715692E2-937F-4E9E-9265-48DAE7A6CF9C}" type="presParOf" srcId="{D8F70A04-5906-46D5-9117-D3CD24840791}" destId="{C748348C-B952-49A8-978C-7CCF9DB1E25D}" srcOrd="2" destOrd="0" presId="urn:microsoft.com/office/officeart/2005/8/layout/hList7"/>
    <dgm:cxn modelId="{326460E3-EB5C-49AD-9749-805A39349AE2}" type="presParOf" srcId="{D8F70A04-5906-46D5-9117-D3CD24840791}" destId="{3A482CC0-52FB-4156-B422-29653941EDDE}" srcOrd="3" destOrd="0" presId="urn:microsoft.com/office/officeart/2005/8/layout/hList7"/>
    <dgm:cxn modelId="{942A4B5E-DADE-429C-A7AA-8FCEA950328A}" type="presParOf" srcId="{A1D06118-7CEE-4C70-B6A6-7722910F5AD3}" destId="{911B1D24-388A-4FAF-8390-AFE1A41F9EA8}" srcOrd="3" destOrd="0" presId="urn:microsoft.com/office/officeart/2005/8/layout/hList7"/>
    <dgm:cxn modelId="{6D63DBBF-685A-4945-B481-8ADB1362DF51}" type="presParOf" srcId="{A1D06118-7CEE-4C70-B6A6-7722910F5AD3}" destId="{B2BB8D4D-0606-445B-92EC-39BA1A95B6DD}" srcOrd="4" destOrd="0" presId="urn:microsoft.com/office/officeart/2005/8/layout/hList7"/>
    <dgm:cxn modelId="{3889C8F2-0668-41CA-9303-6BF3695AE1F9}" type="presParOf" srcId="{B2BB8D4D-0606-445B-92EC-39BA1A95B6DD}" destId="{0FB89B8D-BB2C-436D-96E1-C3479F7A916E}" srcOrd="0" destOrd="0" presId="urn:microsoft.com/office/officeart/2005/8/layout/hList7"/>
    <dgm:cxn modelId="{5277E683-319F-46AF-B6D1-79D32E00570F}" type="presParOf" srcId="{B2BB8D4D-0606-445B-92EC-39BA1A95B6DD}" destId="{99EC961B-9746-4596-A23A-02B62929A48C}" srcOrd="1" destOrd="0" presId="urn:microsoft.com/office/officeart/2005/8/layout/hList7"/>
    <dgm:cxn modelId="{6BB6348B-4F52-4F74-A512-01BA20033843}" type="presParOf" srcId="{B2BB8D4D-0606-445B-92EC-39BA1A95B6DD}" destId="{5DA8F411-3B14-4065-BCAB-917D32721B17}" srcOrd="2" destOrd="0" presId="urn:microsoft.com/office/officeart/2005/8/layout/hList7"/>
    <dgm:cxn modelId="{BE3BFA89-E40B-4131-A7C0-11440DB0037F}" type="presParOf" srcId="{B2BB8D4D-0606-445B-92EC-39BA1A95B6DD}" destId="{CCE7C857-C882-4349-B48D-6A4D94278660}" srcOrd="3" destOrd="0" presId="urn:microsoft.com/office/officeart/2005/8/layout/hList7"/>
    <dgm:cxn modelId="{A1D2ACEB-4E2B-4B99-A049-824BC6463569}" type="presParOf" srcId="{A1D06118-7CEE-4C70-B6A6-7722910F5AD3}" destId="{8D7D4FB9-23B1-44C4-963B-E299820CFE22}" srcOrd="5" destOrd="0" presId="urn:microsoft.com/office/officeart/2005/8/layout/hList7"/>
    <dgm:cxn modelId="{8BC8F08B-358C-41A2-9CAC-030BF3932534}" type="presParOf" srcId="{A1D06118-7CEE-4C70-B6A6-7722910F5AD3}" destId="{49C2F195-6D71-43C9-9067-610020784E32}" srcOrd="6" destOrd="0" presId="urn:microsoft.com/office/officeart/2005/8/layout/hList7"/>
    <dgm:cxn modelId="{79997879-9C3C-49D6-8539-AC7E81D9C7A8}" type="presParOf" srcId="{49C2F195-6D71-43C9-9067-610020784E32}" destId="{9F57D5D9-72D3-4EE3-8860-AD31D06F00DD}" srcOrd="0" destOrd="0" presId="urn:microsoft.com/office/officeart/2005/8/layout/hList7"/>
    <dgm:cxn modelId="{431AA230-5E94-45C2-88BE-7B1BE38CD9B5}" type="presParOf" srcId="{49C2F195-6D71-43C9-9067-610020784E32}" destId="{058BE68D-56EF-496E-9483-1EDD3F9E37B7}" srcOrd="1" destOrd="0" presId="urn:microsoft.com/office/officeart/2005/8/layout/hList7"/>
    <dgm:cxn modelId="{1091D987-6F65-4C21-8B4E-DC351A49A25A}" type="presParOf" srcId="{49C2F195-6D71-43C9-9067-610020784E32}" destId="{C438BC02-1D98-4ACB-9E63-6764407A87F4}" srcOrd="2" destOrd="0" presId="urn:microsoft.com/office/officeart/2005/8/layout/hList7"/>
    <dgm:cxn modelId="{D54AB32D-838C-4C81-ADAF-838A488E423B}" type="presParOf" srcId="{49C2F195-6D71-43C9-9067-610020784E32}" destId="{9CD3099A-09B2-459A-A48E-ED11BCA7303A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23CC3D-273F-415E-8FBD-F4253F106068}">
      <dsp:nvSpPr>
        <dsp:cNvPr id="0" name=""/>
        <dsp:cNvSpPr/>
      </dsp:nvSpPr>
      <dsp:spPr>
        <a:xfrm>
          <a:off x="0" y="44931"/>
          <a:ext cx="8229600" cy="1704690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100" kern="1200" dirty="0" smtClean="0"/>
            <a:t>Sea probable que cualquier beneficio económico futuro asociado con la partida entre o salga de la microempresa </a:t>
          </a:r>
          <a:endParaRPr lang="es-CO" sz="3100" kern="1200" dirty="0"/>
        </a:p>
      </dsp:txBody>
      <dsp:txXfrm>
        <a:off x="83216" y="128147"/>
        <a:ext cx="8063168" cy="1538258"/>
      </dsp:txXfrm>
    </dsp:sp>
    <dsp:sp modelId="{E4135800-2759-49C6-BD0E-1C47EF0A57F3}">
      <dsp:nvSpPr>
        <dsp:cNvPr id="0" name=""/>
        <dsp:cNvSpPr/>
      </dsp:nvSpPr>
      <dsp:spPr>
        <a:xfrm>
          <a:off x="0" y="1749621"/>
          <a:ext cx="8229600" cy="51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CO" sz="2400" kern="1200"/>
        </a:p>
      </dsp:txBody>
      <dsp:txXfrm>
        <a:off x="0" y="1749621"/>
        <a:ext cx="8229600" cy="513360"/>
      </dsp:txXfrm>
    </dsp:sp>
    <dsp:sp modelId="{F31F074A-5DBB-4F21-A06E-BF88617359A5}">
      <dsp:nvSpPr>
        <dsp:cNvPr id="0" name=""/>
        <dsp:cNvSpPr/>
      </dsp:nvSpPr>
      <dsp:spPr>
        <a:xfrm>
          <a:off x="0" y="2262981"/>
          <a:ext cx="8229600" cy="1704690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100" kern="1200" dirty="0" smtClean="0"/>
            <a:t>La partida tenga un costo o valor que pueda se medido con fiabilidad </a:t>
          </a:r>
          <a:endParaRPr lang="es-CO" sz="3100" kern="1200" dirty="0"/>
        </a:p>
      </dsp:txBody>
      <dsp:txXfrm>
        <a:off x="83216" y="2346197"/>
        <a:ext cx="8063168" cy="1538258"/>
      </dsp:txXfrm>
    </dsp:sp>
    <dsp:sp modelId="{09029358-47D7-4D4B-BFE5-C77E52CCA81A}">
      <dsp:nvSpPr>
        <dsp:cNvPr id="0" name=""/>
        <dsp:cNvSpPr/>
      </dsp:nvSpPr>
      <dsp:spPr>
        <a:xfrm>
          <a:off x="0" y="3967671"/>
          <a:ext cx="8229600" cy="51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CO" sz="2400" kern="1200"/>
        </a:p>
      </dsp:txBody>
      <dsp:txXfrm>
        <a:off x="0" y="3967671"/>
        <a:ext cx="8229600" cy="5133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12A583-D29E-4CE0-9B14-E78BBFFC2226}">
      <dsp:nvSpPr>
        <dsp:cNvPr id="0" name=""/>
        <dsp:cNvSpPr/>
      </dsp:nvSpPr>
      <dsp:spPr>
        <a:xfrm>
          <a:off x="1918" y="0"/>
          <a:ext cx="2011188" cy="4525963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200" kern="1200" dirty="0" smtClean="0"/>
            <a:t>Valor en libros de los recurso pendientes de cobro </a:t>
          </a:r>
          <a:endParaRPr lang="es-CO" sz="2200" kern="1200" dirty="0"/>
        </a:p>
      </dsp:txBody>
      <dsp:txXfrm>
        <a:off x="1918" y="1810385"/>
        <a:ext cx="2011188" cy="1810385"/>
      </dsp:txXfrm>
    </dsp:sp>
    <dsp:sp modelId="{9E12FE7D-1B0A-4649-80B3-0C06522194C3}">
      <dsp:nvSpPr>
        <dsp:cNvPr id="0" name=""/>
        <dsp:cNvSpPr/>
      </dsp:nvSpPr>
      <dsp:spPr>
        <a:xfrm>
          <a:off x="253940" y="271557"/>
          <a:ext cx="1507145" cy="150714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03257B-3EAF-4E0A-AE38-E9219F6AD71D}">
      <dsp:nvSpPr>
        <dsp:cNvPr id="0" name=""/>
        <dsp:cNvSpPr/>
      </dsp:nvSpPr>
      <dsp:spPr>
        <a:xfrm>
          <a:off x="2073443" y="0"/>
          <a:ext cx="2011188" cy="4525963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68407"/>
            <a:satOff val="-746"/>
            <a:lumOff val="85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200" kern="1200" dirty="0" smtClean="0"/>
            <a:t>Valor estimado por deterioro </a:t>
          </a:r>
          <a:endParaRPr lang="es-CO" sz="2200" kern="1200" dirty="0"/>
        </a:p>
      </dsp:txBody>
      <dsp:txXfrm>
        <a:off x="2073443" y="1810385"/>
        <a:ext cx="2011188" cy="1810385"/>
      </dsp:txXfrm>
    </dsp:sp>
    <dsp:sp modelId="{3A482CC0-52FB-4156-B422-29653941EDDE}">
      <dsp:nvSpPr>
        <dsp:cNvPr id="0" name=""/>
        <dsp:cNvSpPr/>
      </dsp:nvSpPr>
      <dsp:spPr>
        <a:xfrm>
          <a:off x="2325464" y="271557"/>
          <a:ext cx="1507145" cy="150714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B89B8D-BB2C-436D-96E1-C3479F7A916E}">
      <dsp:nvSpPr>
        <dsp:cNvPr id="0" name=""/>
        <dsp:cNvSpPr/>
      </dsp:nvSpPr>
      <dsp:spPr>
        <a:xfrm>
          <a:off x="4144967" y="0"/>
          <a:ext cx="2011188" cy="4525963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136814"/>
            <a:satOff val="-1492"/>
            <a:lumOff val="170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200" kern="1200" dirty="0" smtClean="0"/>
            <a:t>Monto intereses pendiente de cobro </a:t>
          </a:r>
          <a:endParaRPr lang="es-CO" sz="2200" kern="1200" dirty="0"/>
        </a:p>
      </dsp:txBody>
      <dsp:txXfrm>
        <a:off x="4144967" y="1810385"/>
        <a:ext cx="2011188" cy="1810385"/>
      </dsp:txXfrm>
    </dsp:sp>
    <dsp:sp modelId="{CCE7C857-C882-4349-B48D-6A4D94278660}">
      <dsp:nvSpPr>
        <dsp:cNvPr id="0" name=""/>
        <dsp:cNvSpPr/>
      </dsp:nvSpPr>
      <dsp:spPr>
        <a:xfrm>
          <a:off x="4396989" y="271557"/>
          <a:ext cx="1507145" cy="1507145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57D5D9-72D3-4EE3-8860-AD31D06F00DD}">
      <dsp:nvSpPr>
        <dsp:cNvPr id="0" name=""/>
        <dsp:cNvSpPr/>
      </dsp:nvSpPr>
      <dsp:spPr>
        <a:xfrm>
          <a:off x="6216492" y="0"/>
          <a:ext cx="2011188" cy="4525963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205221"/>
            <a:satOff val="-2238"/>
            <a:lumOff val="255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200" kern="1200" dirty="0" smtClean="0"/>
            <a:t>Cuentas estimadas por deterioro </a:t>
          </a:r>
          <a:endParaRPr lang="es-CO" sz="2200" kern="1200" dirty="0"/>
        </a:p>
      </dsp:txBody>
      <dsp:txXfrm>
        <a:off x="6216492" y="1810385"/>
        <a:ext cx="2011188" cy="1810385"/>
      </dsp:txXfrm>
    </dsp:sp>
    <dsp:sp modelId="{9CD3099A-09B2-459A-A48E-ED11BCA7303A}">
      <dsp:nvSpPr>
        <dsp:cNvPr id="0" name=""/>
        <dsp:cNvSpPr/>
      </dsp:nvSpPr>
      <dsp:spPr>
        <a:xfrm>
          <a:off x="6468513" y="271557"/>
          <a:ext cx="1507145" cy="1507145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2B4E15-EF51-4D05-8001-904031C86CC2}">
      <dsp:nvSpPr>
        <dsp:cNvPr id="0" name=""/>
        <dsp:cNvSpPr/>
      </dsp:nvSpPr>
      <dsp:spPr>
        <a:xfrm>
          <a:off x="329183" y="3620770"/>
          <a:ext cx="7571232" cy="678894"/>
        </a:xfrm>
        <a:prstGeom prst="left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AA0AF-693E-4D3E-BDD8-15DAE4536FB6}" type="datetimeFigureOut">
              <a:rPr lang="es-CO" smtClean="0"/>
              <a:t>30/05/2013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D13A1-1DD5-4CF4-B352-DD67F8C601F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12734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smtClean="0"/>
          </a:p>
        </p:txBody>
      </p:sp>
      <p:sp>
        <p:nvSpPr>
          <p:cNvPr id="133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C65139-84E0-42A0-9F32-31C28B7E6341}" type="slidenum">
              <a:rPr lang="es-ES" smtClean="0"/>
              <a:pPr eaLnBrk="1" hangingPunct="1"/>
              <a:t>1</a:t>
            </a:fld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2E569-5B64-4B48-B8F4-C0CB89D5AB79}" type="datetimeFigureOut">
              <a:rPr lang="es-CO" smtClean="0"/>
              <a:t>30/05/2013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3443-079D-40AA-8B54-19D98E125F1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96276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2E569-5B64-4B48-B8F4-C0CB89D5AB79}" type="datetimeFigureOut">
              <a:rPr lang="es-CO" smtClean="0"/>
              <a:t>30/05/2013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3443-079D-40AA-8B54-19D98E125F1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56032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2E569-5B64-4B48-B8F4-C0CB89D5AB79}" type="datetimeFigureOut">
              <a:rPr lang="es-CO" smtClean="0"/>
              <a:t>30/05/2013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3443-079D-40AA-8B54-19D98E125F1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76345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2E569-5B64-4B48-B8F4-C0CB89D5AB79}" type="datetimeFigureOut">
              <a:rPr lang="es-CO" smtClean="0"/>
              <a:t>30/05/2013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3443-079D-40AA-8B54-19D98E125F1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03209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2E569-5B64-4B48-B8F4-C0CB89D5AB79}" type="datetimeFigureOut">
              <a:rPr lang="es-CO" smtClean="0"/>
              <a:t>30/05/2013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3443-079D-40AA-8B54-19D98E125F1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49501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2E569-5B64-4B48-B8F4-C0CB89D5AB79}" type="datetimeFigureOut">
              <a:rPr lang="es-CO" smtClean="0"/>
              <a:t>30/05/2013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3443-079D-40AA-8B54-19D98E125F1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06821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2E569-5B64-4B48-B8F4-C0CB89D5AB79}" type="datetimeFigureOut">
              <a:rPr lang="es-CO" smtClean="0"/>
              <a:t>30/05/2013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3443-079D-40AA-8B54-19D98E125F1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0261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2E569-5B64-4B48-B8F4-C0CB89D5AB79}" type="datetimeFigureOut">
              <a:rPr lang="es-CO" smtClean="0"/>
              <a:t>30/05/2013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3443-079D-40AA-8B54-19D98E125F1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23342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2E569-5B64-4B48-B8F4-C0CB89D5AB79}" type="datetimeFigureOut">
              <a:rPr lang="es-CO" smtClean="0"/>
              <a:t>30/05/2013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3443-079D-40AA-8B54-19D98E125F1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69725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2E569-5B64-4B48-B8F4-C0CB89D5AB79}" type="datetimeFigureOut">
              <a:rPr lang="es-CO" smtClean="0"/>
              <a:t>30/05/2013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3443-079D-40AA-8B54-19D98E125F1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68582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2E569-5B64-4B48-B8F4-C0CB89D5AB79}" type="datetimeFigureOut">
              <a:rPr lang="es-CO" smtClean="0"/>
              <a:t>30/05/2013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3443-079D-40AA-8B54-19D98E125F1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51367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2E569-5B64-4B48-B8F4-C0CB89D5AB79}" type="datetimeFigureOut">
              <a:rPr lang="es-CO" smtClean="0"/>
              <a:t>30/05/2013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83443-079D-40AA-8B54-19D98E125F1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89340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908050"/>
            <a:ext cx="2943225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614975" y="4968463"/>
            <a:ext cx="7632848" cy="15081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2400" b="1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ea typeface="+mj-ea"/>
                <a:cs typeface="Times New Roman" pitchFamily="18" charset="0"/>
              </a:rPr>
              <a:t>Facultad de ciencias económicas y </a:t>
            </a:r>
            <a:r>
              <a:rPr lang="es-MX" sz="24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ea typeface="+mj-ea"/>
                <a:cs typeface="Times New Roman" pitchFamily="18" charset="0"/>
              </a:rPr>
              <a:t>administrativas</a:t>
            </a:r>
          </a:p>
          <a:p>
            <a:pPr algn="ctr">
              <a:defRPr/>
            </a:pPr>
            <a:r>
              <a:rPr lang="es-MX" sz="24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ea typeface="+mj-ea"/>
                <a:cs typeface="Times New Roman" pitchFamily="18" charset="0"/>
              </a:rPr>
              <a:t>Programa de contaduría pública </a:t>
            </a:r>
            <a:endParaRPr lang="es-MX" sz="2400" b="1" kern="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Cambria" pitchFamily="18" charset="0"/>
              <a:ea typeface="+mj-ea"/>
              <a:cs typeface="Times New Roman" pitchFamily="18" charset="0"/>
            </a:endParaRPr>
          </a:p>
          <a:p>
            <a:pPr algn="ctr">
              <a:defRPr/>
            </a:pPr>
            <a:endParaRPr lang="es-MX" sz="2000" b="1" kern="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mbria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052" name="4 Grupo"/>
          <p:cNvGrpSpPr>
            <a:grpSpLocks/>
          </p:cNvGrpSpPr>
          <p:nvPr/>
        </p:nvGrpSpPr>
        <p:grpSpPr bwMode="auto">
          <a:xfrm>
            <a:off x="270131" y="0"/>
            <a:ext cx="3473772" cy="6858000"/>
            <a:chOff x="18725" y="0"/>
            <a:chExt cx="3473155" cy="6858000"/>
          </a:xfrm>
        </p:grpSpPr>
        <p:sp>
          <p:nvSpPr>
            <p:cNvPr id="6" name="5 Rectángulo"/>
            <p:cNvSpPr/>
            <p:nvPr/>
          </p:nvSpPr>
          <p:spPr>
            <a:xfrm>
              <a:off x="18725" y="0"/>
              <a:ext cx="1836412" cy="685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O" dirty="0"/>
            </a:p>
            <a:p>
              <a:pPr algn="ctr">
                <a:defRPr/>
              </a:pPr>
              <a:endParaRPr lang="es-CO" dirty="0"/>
            </a:p>
            <a:p>
              <a:pPr algn="ctr">
                <a:defRPr/>
              </a:pPr>
              <a:endParaRPr lang="es-CO" dirty="0"/>
            </a:p>
            <a:p>
              <a:pPr algn="ctr">
                <a:defRPr/>
              </a:pPr>
              <a:endParaRPr lang="es-CO" dirty="0"/>
            </a:p>
            <a:p>
              <a:pPr algn="ctr">
                <a:defRPr/>
              </a:pPr>
              <a:endParaRPr lang="es-CO" dirty="0"/>
            </a:p>
            <a:p>
              <a:pPr algn="ctr">
                <a:defRPr/>
              </a:pPr>
              <a:endParaRPr lang="es-CO" dirty="0"/>
            </a:p>
            <a:p>
              <a:pPr algn="ctr">
                <a:defRPr/>
              </a:pPr>
              <a:endParaRPr lang="es-CO" dirty="0"/>
            </a:p>
            <a:p>
              <a:pPr algn="ctr">
                <a:defRPr/>
              </a:pPr>
              <a:endParaRPr lang="es-CO" dirty="0"/>
            </a:p>
            <a:p>
              <a:pPr algn="ctr">
                <a:defRPr/>
              </a:pPr>
              <a:r>
                <a:rPr lang="es-CO" sz="1400" b="1" dirty="0"/>
                <a:t>Facultad de Ciencias Económicas y Administrativas</a:t>
              </a:r>
            </a:p>
          </p:txBody>
        </p:sp>
        <p:pic>
          <p:nvPicPr>
            <p:cNvPr id="2054" name="Picture 2" descr="C:\Users\gcarranza\AppData\Local\Microsoft\Windows\Temporary Internet Files\Content.Outlook\RE2NWRWB\logo_fcea_complet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112" y="4968463"/>
              <a:ext cx="1563349" cy="1889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5" name="8 Imagen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187371"/>
              <a:ext cx="1512168" cy="512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947340460"/>
      </p:ext>
    </p:extLst>
  </p:cSld>
  <p:clrMapOvr>
    <a:masterClrMapping/>
  </p:clrMapOvr>
  <p:transition spd="slow" advTm="1203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264696" cy="936104"/>
          </a:xfrm>
        </p:spPr>
        <p:txBody>
          <a:bodyPr/>
          <a:lstStyle/>
          <a:p>
            <a:r>
              <a:rPr lang="es-CO" dirty="0" smtClean="0"/>
              <a:t>  </a:t>
            </a:r>
            <a:r>
              <a:rPr lang="es-CO" b="1" dirty="0" smtClean="0"/>
              <a:t>CUENTAS POR COBRAR </a:t>
            </a:r>
            <a:endParaRPr lang="es-CO" b="1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364569" y="3660461"/>
            <a:ext cx="8023855" cy="2216811"/>
          </a:xfrm>
          <a:noFill/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O" sz="24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Decreto No.2649/93</a:t>
            </a:r>
          </a:p>
          <a:p>
            <a:pPr algn="just"/>
            <a:r>
              <a:rPr lang="es-CO" sz="2400" dirty="0" smtClean="0">
                <a:latin typeface="Arial" pitchFamily="34" charset="0"/>
                <a:cs typeface="Arial" pitchFamily="34" charset="0"/>
              </a:rPr>
              <a:t>Las cuentas y documentos por cobrar representan derechos a reclamar efectivo u otros bienes y servicios, </a:t>
            </a:r>
            <a:r>
              <a:rPr lang="es-CO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como consecuencia de préstamos y otras operaciones a crédito</a:t>
            </a:r>
            <a:endParaRPr lang="es-CO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88640"/>
            <a:ext cx="1800200" cy="782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539552" y="1852464"/>
            <a:ext cx="770485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s-CO" sz="2400" dirty="0" smtClean="0">
                <a:latin typeface="Arial" pitchFamily="34" charset="0"/>
                <a:cs typeface="Arial" pitchFamily="34" charset="0"/>
              </a:rPr>
              <a:t>Son derechos contractuales para recibir dinero u otros activos financieros de terceros a partir de </a:t>
            </a:r>
            <a:r>
              <a:rPr lang="es-CO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actividades generadas </a:t>
            </a:r>
            <a:r>
              <a:rPr lang="es-CO" sz="2400" dirty="0" smtClean="0">
                <a:latin typeface="Arial" pitchFamily="34" charset="0"/>
                <a:cs typeface="Arial" pitchFamily="34" charset="0"/>
              </a:rPr>
              <a:t>directamente por la microempresa. 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es-CO" sz="2800" dirty="0" smtClean="0"/>
          </a:p>
        </p:txBody>
      </p:sp>
    </p:spTree>
    <p:extLst>
      <p:ext uri="{BB962C8B-B14F-4D97-AF65-F5344CB8AC3E}">
        <p14:creationId xmlns:p14="http://schemas.microsoft.com/office/powerpoint/2010/main" val="313488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4800" dirty="0" smtClean="0"/>
              <a:t>RECONOCIMIENTO</a:t>
            </a:r>
            <a:r>
              <a:rPr lang="es-CO" dirty="0" smtClean="0"/>
              <a:t> </a:t>
            </a:r>
            <a:endParaRPr lang="es-CO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004252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88640"/>
            <a:ext cx="1800200" cy="782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244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MEDICION </a:t>
            </a:r>
            <a:endParaRPr lang="es-CO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88640"/>
            <a:ext cx="1800200" cy="782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6 Grupo"/>
          <p:cNvGrpSpPr/>
          <p:nvPr/>
        </p:nvGrpSpPr>
        <p:grpSpPr>
          <a:xfrm>
            <a:off x="611560" y="1484784"/>
            <a:ext cx="3680203" cy="2208122"/>
            <a:chOff x="0" y="0"/>
            <a:chExt cx="3680203" cy="2208122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7 Rectángulo"/>
            <p:cNvSpPr/>
            <p:nvPr/>
          </p:nvSpPr>
          <p:spPr>
            <a:xfrm>
              <a:off x="0" y="0"/>
              <a:ext cx="3680203" cy="220812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9" name="8 Rectángulo"/>
            <p:cNvSpPr/>
            <p:nvPr/>
          </p:nvSpPr>
          <p:spPr>
            <a:xfrm>
              <a:off x="0" y="0"/>
              <a:ext cx="3680203" cy="220812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3400" kern="1200" dirty="0" smtClean="0"/>
                <a:t>Costo Histórico </a:t>
              </a:r>
              <a:endParaRPr lang="es-CO" sz="3400" kern="1200" dirty="0"/>
            </a:p>
          </p:txBody>
        </p:sp>
      </p:grpSp>
      <p:grpSp>
        <p:nvGrpSpPr>
          <p:cNvPr id="13" name="12 Grupo"/>
          <p:cNvGrpSpPr/>
          <p:nvPr/>
        </p:nvGrpSpPr>
        <p:grpSpPr>
          <a:xfrm>
            <a:off x="4788024" y="1484784"/>
            <a:ext cx="3680203" cy="2208122"/>
            <a:chOff x="245413" y="564"/>
            <a:chExt cx="3680203" cy="2208122"/>
          </a:xfrm>
        </p:grpSpPr>
        <p:sp>
          <p:nvSpPr>
            <p:cNvPr id="14" name="13 Rectángulo"/>
            <p:cNvSpPr/>
            <p:nvPr/>
          </p:nvSpPr>
          <p:spPr>
            <a:xfrm>
              <a:off x="245413" y="564"/>
              <a:ext cx="3680203" cy="220812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14 Rectángulo"/>
            <p:cNvSpPr/>
            <p:nvPr/>
          </p:nvSpPr>
          <p:spPr>
            <a:xfrm>
              <a:off x="245413" y="564"/>
              <a:ext cx="3680203" cy="220812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3400" dirty="0"/>
                <a:t>Valor expresado en la factura o documento equivalente </a:t>
              </a:r>
              <a:endParaRPr lang="es-CO" sz="3400" dirty="0"/>
            </a:p>
          </p:txBody>
        </p:sp>
      </p:grpSp>
      <p:grpSp>
        <p:nvGrpSpPr>
          <p:cNvPr id="16" name="15 Grupo"/>
          <p:cNvGrpSpPr/>
          <p:nvPr/>
        </p:nvGrpSpPr>
        <p:grpSpPr>
          <a:xfrm>
            <a:off x="611560" y="3933056"/>
            <a:ext cx="3680203" cy="2448272"/>
            <a:chOff x="1003" y="1218804"/>
            <a:chExt cx="3912975" cy="2347785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7" name="16 Rectángulo"/>
            <p:cNvSpPr/>
            <p:nvPr/>
          </p:nvSpPr>
          <p:spPr>
            <a:xfrm>
              <a:off x="1003" y="1218804"/>
              <a:ext cx="3912975" cy="2347785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17 Rectángulo"/>
            <p:cNvSpPr/>
            <p:nvPr/>
          </p:nvSpPr>
          <p:spPr>
            <a:xfrm>
              <a:off x="1003" y="1218804"/>
              <a:ext cx="3912975" cy="2347785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140970" tIns="140970" rIns="140970" bIns="140970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3700" kern="1200" dirty="0" smtClean="0"/>
                <a:t>Deterioro (</a:t>
              </a:r>
              <a:r>
                <a:rPr lang="es-CO" sz="3200" kern="1200" dirty="0" smtClean="0"/>
                <a:t>provisión</a:t>
              </a:r>
              <a:r>
                <a:rPr lang="es-CO" sz="3700" kern="1200" dirty="0" smtClean="0"/>
                <a:t> ) </a:t>
              </a:r>
              <a:endParaRPr lang="es-CO" sz="3700" kern="1200" dirty="0"/>
            </a:p>
          </p:txBody>
        </p:sp>
      </p:grpSp>
      <p:grpSp>
        <p:nvGrpSpPr>
          <p:cNvPr id="20" name="19 Grupo"/>
          <p:cNvGrpSpPr/>
          <p:nvPr/>
        </p:nvGrpSpPr>
        <p:grpSpPr>
          <a:xfrm>
            <a:off x="4788024" y="3961720"/>
            <a:ext cx="3680203" cy="2419608"/>
            <a:chOff x="124412" y="1568"/>
            <a:chExt cx="7970430" cy="4782258"/>
          </a:xfrm>
        </p:grpSpPr>
        <p:sp>
          <p:nvSpPr>
            <p:cNvPr id="21" name="20 Rectángulo"/>
            <p:cNvSpPr/>
            <p:nvPr/>
          </p:nvSpPr>
          <p:spPr>
            <a:xfrm>
              <a:off x="124412" y="1568"/>
              <a:ext cx="7970430" cy="478225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21 Rectángulo"/>
            <p:cNvSpPr/>
            <p:nvPr/>
          </p:nvSpPr>
          <p:spPr>
            <a:xfrm>
              <a:off x="124412" y="1568"/>
              <a:ext cx="7970430" cy="4782258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800" kern="1200" dirty="0" smtClean="0"/>
                <a:t>Efectuar causación de los intereses pendientes de cobro </a:t>
              </a:r>
              <a:endParaRPr lang="es-CO" sz="2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6632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PRESENTACIÓN ESTADOS FINANCIEROS 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O" dirty="0" smtClean="0"/>
              <a:t>                                                          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 smtClean="0"/>
              <a:t>                                                           </a:t>
            </a:r>
            <a:endParaRPr lang="es-C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04864"/>
            <a:ext cx="3312368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Flecha derecha"/>
          <p:cNvSpPr/>
          <p:nvPr/>
        </p:nvSpPr>
        <p:spPr>
          <a:xfrm>
            <a:off x="2843808" y="2924944"/>
            <a:ext cx="280831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6 Elipse"/>
          <p:cNvSpPr/>
          <p:nvPr/>
        </p:nvSpPr>
        <p:spPr>
          <a:xfrm>
            <a:off x="5868144" y="2564904"/>
            <a:ext cx="2088232" cy="108012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7 CuadroTexto"/>
          <p:cNvSpPr txBox="1"/>
          <p:nvPr/>
        </p:nvSpPr>
        <p:spPr>
          <a:xfrm>
            <a:off x="6228184" y="292494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Un  año </a:t>
            </a:r>
            <a:endParaRPr lang="es-CO" dirty="0"/>
          </a:p>
        </p:txBody>
      </p:sp>
      <p:sp>
        <p:nvSpPr>
          <p:cNvPr id="9" name="8 Flecha derecha"/>
          <p:cNvSpPr/>
          <p:nvPr/>
        </p:nvSpPr>
        <p:spPr>
          <a:xfrm>
            <a:off x="2843808" y="4725144"/>
            <a:ext cx="2808312" cy="576064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9 Elipse"/>
          <p:cNvSpPr/>
          <p:nvPr/>
        </p:nvSpPr>
        <p:spPr>
          <a:xfrm>
            <a:off x="6012160" y="4509120"/>
            <a:ext cx="1944216" cy="93610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10 CuadroTexto"/>
          <p:cNvSpPr txBox="1"/>
          <p:nvPr/>
        </p:nvSpPr>
        <p:spPr>
          <a:xfrm>
            <a:off x="6444208" y="494116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Mas  año </a:t>
            </a:r>
            <a:endParaRPr lang="es-CO" dirty="0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88640"/>
            <a:ext cx="1800200" cy="782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326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 animBg="1"/>
      <p:bldP spid="10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r>
              <a:rPr lang="es-CO" dirty="0" smtClean="0"/>
              <a:t>INFORMACIÓN REVELAR </a:t>
            </a:r>
            <a:endParaRPr lang="es-CO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648487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88640"/>
            <a:ext cx="1800200" cy="782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693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</TotalTime>
  <Words>158</Words>
  <Application>Microsoft Office PowerPoint</Application>
  <PresentationFormat>Presentación en pantalla (4:3)</PresentationFormat>
  <Paragraphs>35</Paragraphs>
  <Slides>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Presentación de PowerPoint</vt:lpstr>
      <vt:lpstr>  CUENTAS POR COBRAR </vt:lpstr>
      <vt:lpstr>RECONOCIMIENTO </vt:lpstr>
      <vt:lpstr>MEDICION </vt:lpstr>
      <vt:lpstr>PRESENTACIÓN ESTADOS FINANCIEROS </vt:lpstr>
      <vt:lpstr>INFORMACIÓN REVELAR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Claudia Patricia Mateus Castellanos</dc:creator>
  <cp:lastModifiedBy>Claudia Patricia Mateus Castellanos</cp:lastModifiedBy>
  <cp:revision>11</cp:revision>
  <cp:lastPrinted>2013-05-30T23:07:35Z</cp:lastPrinted>
  <dcterms:created xsi:type="dcterms:W3CDTF">2013-05-30T21:34:29Z</dcterms:created>
  <dcterms:modified xsi:type="dcterms:W3CDTF">2013-05-30T23:08:22Z</dcterms:modified>
</cp:coreProperties>
</file>