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68" r:id="rId2"/>
    <p:sldId id="259" r:id="rId3"/>
    <p:sldId id="260" r:id="rId4"/>
    <p:sldId id="261" r:id="rId5"/>
    <p:sldId id="263" r:id="rId6"/>
    <p:sldId id="264" r:id="rId7"/>
    <p:sldId id="269" r:id="rId8"/>
    <p:sldId id="265" r:id="rId9"/>
    <p:sldId id="266" r:id="rId10"/>
    <p:sldId id="267" r:id="rId11"/>
    <p:sldId id="262" r:id="rId12"/>
    <p:sldId id="256" r:id="rId1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532" autoAdjust="0"/>
  </p:normalViewPr>
  <p:slideViewPr>
    <p:cSldViewPr>
      <p:cViewPr>
        <p:scale>
          <a:sx n="50" d="100"/>
          <a:sy n="50" d="100"/>
        </p:scale>
        <p:origin x="-195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61D81-6219-4975-82E6-3E6FB99048BB}" type="datetimeFigureOut">
              <a:rPr lang="es-CO" smtClean="0"/>
              <a:t>17/06/2013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58619-B790-46A8-A716-2745F8D796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9327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58619-B790-46A8-A716-2745F8D79697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955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58619-B790-46A8-A716-2745F8D79697}" type="slidenum">
              <a:rPr lang="es-CO" smtClean="0"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59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58619-B790-46A8-A716-2745F8D79697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2592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58619-B790-46A8-A716-2745F8D79697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6211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58619-B790-46A8-A716-2745F8D79697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221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58619-B790-46A8-A716-2745F8D79697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221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58619-B790-46A8-A716-2745F8D79697}" type="slidenum">
              <a:rPr lang="es-CO" smtClean="0"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221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58619-B790-46A8-A716-2745F8D79697}" type="slidenum">
              <a:rPr lang="es-CO" smtClean="0"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2216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58619-B790-46A8-A716-2745F8D79697}" type="slidenum">
              <a:rPr lang="es-CO" smtClean="0"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9351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58619-B790-46A8-A716-2745F8D79697}" type="slidenum">
              <a:rPr lang="es-CO" smtClean="0"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9351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C6FC-D46D-4F5C-89A9-AA201106BCBC}" type="datetimeFigureOut">
              <a:rPr lang="es-CO" smtClean="0"/>
              <a:t>17/06/2013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F9E9-930F-49F0-8500-16B7C79863B5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C6FC-D46D-4F5C-89A9-AA201106BCBC}" type="datetimeFigureOut">
              <a:rPr lang="es-CO" smtClean="0"/>
              <a:t>17/06/2013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F9E9-930F-49F0-8500-16B7C79863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C6FC-D46D-4F5C-89A9-AA201106BCBC}" type="datetimeFigureOut">
              <a:rPr lang="es-CO" smtClean="0"/>
              <a:t>17/06/2013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F9E9-930F-49F0-8500-16B7C79863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C6FC-D46D-4F5C-89A9-AA201106BCBC}" type="datetimeFigureOut">
              <a:rPr lang="es-CO" smtClean="0"/>
              <a:t>17/06/2013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F9E9-930F-49F0-8500-16B7C79863B5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C6FC-D46D-4F5C-89A9-AA201106BCBC}" type="datetimeFigureOut">
              <a:rPr lang="es-CO" smtClean="0"/>
              <a:t>17/06/2013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F9E9-930F-49F0-8500-16B7C79863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C6FC-D46D-4F5C-89A9-AA201106BCBC}" type="datetimeFigureOut">
              <a:rPr lang="es-CO" smtClean="0"/>
              <a:t>17/06/2013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F9E9-930F-49F0-8500-16B7C79863B5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C6FC-D46D-4F5C-89A9-AA201106BCBC}" type="datetimeFigureOut">
              <a:rPr lang="es-CO" smtClean="0"/>
              <a:t>17/06/2013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F9E9-930F-49F0-8500-16B7C79863B5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C6FC-D46D-4F5C-89A9-AA201106BCBC}" type="datetimeFigureOut">
              <a:rPr lang="es-CO" smtClean="0"/>
              <a:t>17/06/2013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F9E9-930F-49F0-8500-16B7C79863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C6FC-D46D-4F5C-89A9-AA201106BCBC}" type="datetimeFigureOut">
              <a:rPr lang="es-CO" smtClean="0"/>
              <a:t>17/06/2013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F9E9-930F-49F0-8500-16B7C79863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C6FC-D46D-4F5C-89A9-AA201106BCBC}" type="datetimeFigureOut">
              <a:rPr lang="es-CO" smtClean="0"/>
              <a:t>17/06/2013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F9E9-930F-49F0-8500-16B7C79863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C6FC-D46D-4F5C-89A9-AA201106BCBC}" type="datetimeFigureOut">
              <a:rPr lang="es-CO" smtClean="0"/>
              <a:t>17/06/2013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3F9E9-930F-49F0-8500-16B7C79863B5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DCCC6FC-D46D-4F5C-89A9-AA201106BCBC}" type="datetimeFigureOut">
              <a:rPr lang="es-CO" smtClean="0"/>
              <a:t>17/06/2013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03F9E9-930F-49F0-8500-16B7C79863B5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87760" y="2132856"/>
            <a:ext cx="7200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600" dirty="0" smtClean="0">
                <a:latin typeface="Arial" pitchFamily="34" charset="0"/>
                <a:cs typeface="Arial" pitchFamily="34" charset="0"/>
              </a:rPr>
              <a:t>INVENTARIOS</a:t>
            </a:r>
          </a:p>
          <a:p>
            <a:pPr algn="ctr"/>
            <a:r>
              <a:rPr lang="es-CO" sz="3600" dirty="0" smtClean="0">
                <a:latin typeface="Arial" pitchFamily="34" charset="0"/>
                <a:cs typeface="Arial" pitchFamily="34" charset="0"/>
              </a:rPr>
              <a:t>NIC-2</a:t>
            </a:r>
          </a:p>
          <a:p>
            <a:pPr algn="ctr"/>
            <a:r>
              <a:rPr lang="es-CO" sz="3600" dirty="0" smtClean="0">
                <a:latin typeface="Arial" pitchFamily="34" charset="0"/>
                <a:cs typeface="Arial" pitchFamily="34" charset="0"/>
              </a:rPr>
              <a:t>SESION 13 IFRS-SME</a:t>
            </a:r>
          </a:p>
          <a:p>
            <a:pPr algn="ctr"/>
            <a:r>
              <a:rPr lang="es-CO" sz="3600" dirty="0" smtClean="0">
                <a:latin typeface="Arial" pitchFamily="34" charset="0"/>
                <a:cs typeface="Arial" pitchFamily="34" charset="0"/>
              </a:rPr>
              <a:t>CAPITULO 8 DECRETO 2706</a:t>
            </a:r>
            <a:endParaRPr lang="es-CO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967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99593" y="1700808"/>
            <a:ext cx="7200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smtClean="0"/>
              <a:t>En el capitulo 8 de decreto 2706 de 2012, se afirma: </a:t>
            </a:r>
            <a:endParaRPr lang="es-CO" sz="2800" dirty="0"/>
          </a:p>
          <a:p>
            <a:pPr algn="just"/>
            <a:endParaRPr lang="es-CO" sz="2800" dirty="0" smtClean="0"/>
          </a:p>
          <a:p>
            <a:pPr algn="just"/>
            <a:r>
              <a:rPr lang="es-CO" sz="2800" dirty="0" smtClean="0"/>
              <a:t>“8.11 </a:t>
            </a:r>
            <a:r>
              <a:rPr lang="es-CO" sz="2800" dirty="0"/>
              <a:t>Una microempresa clasificará sus inventarios como activos corrientes. 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 smtClean="0"/>
              <a:t>8.12 Una </a:t>
            </a:r>
            <a:r>
              <a:rPr lang="es-CO" sz="2800" dirty="0"/>
              <a:t>microempresa revelará las pérdidas por deterioro del valor reconocidas en cuentas de resultado, así como la recuperación de las pérdidas por deterioro ocurrida durante el </a:t>
            </a:r>
            <a:r>
              <a:rPr lang="es-CO" sz="2800" dirty="0" smtClean="0"/>
              <a:t>periodo”</a:t>
            </a:r>
            <a:endParaRPr lang="es-CO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899593" y="404664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dirty="0" smtClean="0">
                <a:latin typeface="Arial" pitchFamily="34" charset="0"/>
                <a:cs typeface="Arial" pitchFamily="34" charset="0"/>
              </a:rPr>
              <a:t>CRITERIOS PARA PRESENTACION Y LA REVELACION</a:t>
            </a:r>
            <a:endParaRPr lang="es-CO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887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43608" y="1556792"/>
            <a:ext cx="7200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/>
              <a:t>“4.8 </a:t>
            </a:r>
            <a:r>
              <a:rPr lang="es-CO" sz="2400" dirty="0"/>
              <a:t>Una microempresa revelará como mínimo en el estado de situación financiera o en las notas las siguientes partidas: </a:t>
            </a:r>
          </a:p>
          <a:p>
            <a:pPr algn="just"/>
            <a:endParaRPr lang="es-CO" sz="2400" dirty="0"/>
          </a:p>
          <a:p>
            <a:pPr algn="just"/>
            <a:r>
              <a:rPr lang="es-CO" sz="2400" dirty="0"/>
              <a:t>(e) Inventarios que muestren por separado las cuantías: </a:t>
            </a:r>
          </a:p>
          <a:p>
            <a:pPr algn="just"/>
            <a:endParaRPr lang="es-CO" sz="2400" dirty="0"/>
          </a:p>
          <a:p>
            <a:pPr marL="342900" indent="17463" algn="just">
              <a:buAutoNum type="alphaLcPeriod"/>
              <a:tabLst>
                <a:tab pos="719138" algn="l"/>
              </a:tabLst>
            </a:pPr>
            <a:r>
              <a:rPr lang="es-CO" sz="2400" dirty="0"/>
              <a:t>	Que se mantienen para la venta en el curso </a:t>
            </a:r>
            <a:r>
              <a:rPr lang="es-CO" sz="2400" dirty="0" smtClean="0"/>
              <a:t>	normal de </a:t>
            </a:r>
            <a:r>
              <a:rPr lang="es-CO" sz="2400" dirty="0"/>
              <a:t>las </a:t>
            </a:r>
            <a:r>
              <a:rPr lang="es-CO" sz="2400" dirty="0" smtClean="0"/>
              <a:t>operaciones</a:t>
            </a:r>
            <a:r>
              <a:rPr lang="es-CO" sz="2400" dirty="0"/>
              <a:t>. </a:t>
            </a:r>
          </a:p>
          <a:p>
            <a:pPr algn="just"/>
            <a:endParaRPr lang="es-CO" sz="2400" dirty="0"/>
          </a:p>
          <a:p>
            <a:pPr marL="361950" algn="just"/>
            <a:r>
              <a:rPr lang="es-CO" sz="2400" dirty="0" smtClean="0"/>
              <a:t>b</a:t>
            </a:r>
            <a:r>
              <a:rPr lang="es-CO" sz="2400" dirty="0"/>
              <a:t>. 	En forma de materiales o suministros, para </a:t>
            </a:r>
            <a:r>
              <a:rPr lang="es-CO" sz="2400" dirty="0" smtClean="0"/>
              <a:t>	ser consumidos </a:t>
            </a:r>
            <a:r>
              <a:rPr lang="es-CO" sz="2400" dirty="0"/>
              <a:t>en </a:t>
            </a:r>
            <a:r>
              <a:rPr lang="es-CO" sz="2400" dirty="0" smtClean="0"/>
              <a:t>el </a:t>
            </a:r>
            <a:r>
              <a:rPr lang="es-CO" sz="2400" dirty="0"/>
              <a:t>proceso </a:t>
            </a:r>
            <a:r>
              <a:rPr lang="es-CO" sz="2400" dirty="0" smtClean="0"/>
              <a:t>de  	producción</a:t>
            </a:r>
            <a:r>
              <a:rPr lang="es-CO" sz="2400" dirty="0"/>
              <a:t>, o en la </a:t>
            </a:r>
            <a:r>
              <a:rPr lang="es-CO" sz="2400" dirty="0" smtClean="0"/>
              <a:t>prestación deservicios”.</a:t>
            </a:r>
            <a:endParaRPr lang="es-CO" sz="2400" dirty="0"/>
          </a:p>
        </p:txBody>
      </p:sp>
      <p:sp>
        <p:nvSpPr>
          <p:cNvPr id="5" name="4 Rectángulo"/>
          <p:cNvSpPr/>
          <p:nvPr/>
        </p:nvSpPr>
        <p:spPr>
          <a:xfrm>
            <a:off x="2339752" y="260648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sz="3200" dirty="0" smtClean="0">
                <a:latin typeface="Arial" pitchFamily="34" charset="0"/>
                <a:cs typeface="Arial" pitchFamily="34" charset="0"/>
              </a:rPr>
              <a:t>CRITERIOS PARA LA REVELACION</a:t>
            </a:r>
            <a:endParaRPr lang="es-CO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060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2366878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b="1" dirty="0"/>
              <a:t>NOTA </a:t>
            </a:r>
            <a:r>
              <a:rPr lang="es-CO" sz="2400" b="1" dirty="0" smtClean="0"/>
              <a:t>7</a:t>
            </a:r>
          </a:p>
          <a:p>
            <a:endParaRPr lang="es-CO" sz="2400" b="1" dirty="0"/>
          </a:p>
          <a:p>
            <a:r>
              <a:rPr lang="es-CO" sz="2400" dirty="0" smtClean="0"/>
              <a:t>Inventarios						 </a:t>
            </a:r>
            <a:r>
              <a:rPr lang="es-CO" sz="2400" dirty="0"/>
              <a:t>$75.000</a:t>
            </a:r>
          </a:p>
          <a:p>
            <a:r>
              <a:rPr lang="es-CO" sz="2400" dirty="0"/>
              <a:t>Mercancía no fabricada por la empresa </a:t>
            </a:r>
            <a:r>
              <a:rPr lang="es-CO" sz="2400" dirty="0" smtClean="0"/>
              <a:t>		$</a:t>
            </a:r>
            <a:r>
              <a:rPr lang="es-CO" sz="2400" dirty="0"/>
              <a:t>80.000</a:t>
            </a:r>
          </a:p>
          <a:p>
            <a:r>
              <a:rPr lang="es-CO" sz="2400" dirty="0"/>
              <a:t>Deterioro (Provisión) </a:t>
            </a:r>
            <a:r>
              <a:rPr lang="es-CO" sz="2400" dirty="0" smtClean="0"/>
              <a:t>				$(</a:t>
            </a:r>
            <a:r>
              <a:rPr lang="es-CO" sz="2400" dirty="0"/>
              <a:t>5.000)</a:t>
            </a:r>
          </a:p>
          <a:p>
            <a:endParaRPr lang="es-CO" sz="2400" dirty="0" smtClean="0"/>
          </a:p>
          <a:p>
            <a:endParaRPr lang="es-CO" sz="2400" dirty="0"/>
          </a:p>
          <a:p>
            <a:pPr algn="just"/>
            <a:r>
              <a:rPr lang="es-CO" sz="2400" dirty="0" smtClean="0"/>
              <a:t>Se </a:t>
            </a:r>
            <a:r>
              <a:rPr lang="es-CO" sz="2400" dirty="0"/>
              <a:t>calculó la posible pérdida por el deterioro de algunos productos, de </a:t>
            </a:r>
            <a:r>
              <a:rPr lang="es-CO" sz="2400" dirty="0" smtClean="0"/>
              <a:t>acuerdo con </a:t>
            </a:r>
            <a:r>
              <a:rPr lang="es-CO" sz="2400" dirty="0"/>
              <a:t>el inventario físico realizado en el mes de diciembre de 2013.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899591" y="705470"/>
            <a:ext cx="720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dirty="0"/>
              <a:t>Guía general de aplicación por primera vez del marco técnico normativo de </a:t>
            </a:r>
            <a:r>
              <a:rPr lang="es-CO" sz="2400" dirty="0" smtClean="0"/>
              <a:t>información financiera para las </a:t>
            </a:r>
            <a:r>
              <a:rPr lang="es-CO" sz="2400" dirty="0"/>
              <a:t>microempresas</a:t>
            </a:r>
          </a:p>
        </p:txBody>
      </p:sp>
    </p:spTree>
    <p:extLst>
      <p:ext uri="{BB962C8B-B14F-4D97-AF65-F5344CB8AC3E}">
        <p14:creationId xmlns:p14="http://schemas.microsoft.com/office/powerpoint/2010/main" val="599998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71600" y="2622390"/>
            <a:ext cx="7200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smtClean="0">
                <a:latin typeface="Arial" pitchFamily="34" charset="0"/>
                <a:cs typeface="Arial" pitchFamily="34" charset="0"/>
              </a:rPr>
              <a:t>El capitulo 8 del decreto 2706 no excluyen, para el reconocimiento y medición y revelación, los activos biológicos, los productos agrícolas y los inventarios que surgen en contratos de servicio.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088232" y="692696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sz="3200" dirty="0" smtClean="0"/>
              <a:t>DIFERENCIAS EN EL ALCANCE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2172560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99593" y="2204864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smtClean="0">
                <a:latin typeface="Arial" pitchFamily="34" charset="0"/>
                <a:cs typeface="Arial" pitchFamily="34" charset="0"/>
              </a:rPr>
              <a:t>Los inventarios son activos: </a:t>
            </a:r>
          </a:p>
          <a:p>
            <a:pPr algn="just"/>
            <a:endParaRPr lang="es-CO" sz="28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s-CO" sz="2800" dirty="0" smtClean="0">
                <a:latin typeface="Arial" pitchFamily="34" charset="0"/>
                <a:cs typeface="Arial" pitchFamily="34" charset="0"/>
              </a:rPr>
              <a:t>Mantenidos </a:t>
            </a:r>
            <a:r>
              <a:rPr lang="es-CO" sz="2800" dirty="0">
                <a:latin typeface="Arial" pitchFamily="34" charset="0"/>
                <a:cs typeface="Arial" pitchFamily="34" charset="0"/>
              </a:rPr>
              <a:t>para la venta en el curso normal de las operaciones;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CO" sz="28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CO" sz="2800" dirty="0">
                <a:latin typeface="Arial" pitchFamily="34" charset="0"/>
                <a:cs typeface="Arial" pitchFamily="34" charset="0"/>
              </a:rPr>
              <a:t>proceso de producción; o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CO" sz="28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CO" sz="2800" dirty="0">
                <a:latin typeface="Arial" pitchFamily="34" charset="0"/>
                <a:cs typeface="Arial" pitchFamily="34" charset="0"/>
              </a:rPr>
              <a:t>forma de </a:t>
            </a:r>
            <a:r>
              <a:rPr lang="es-CO" sz="2800" dirty="0" smtClean="0">
                <a:latin typeface="Arial" pitchFamily="34" charset="0"/>
                <a:cs typeface="Arial" pitchFamily="34" charset="0"/>
              </a:rPr>
              <a:t>materiales </a:t>
            </a:r>
            <a:r>
              <a:rPr lang="es-CO" sz="2800" dirty="0">
                <a:latin typeface="Arial" pitchFamily="34" charset="0"/>
                <a:cs typeface="Arial" pitchFamily="34" charset="0"/>
              </a:rPr>
              <a:t>o suministros, para ser consumidos en el proceso </a:t>
            </a:r>
            <a:r>
              <a:rPr lang="es-CO" sz="2800" dirty="0" smtClean="0">
                <a:latin typeface="Arial" pitchFamily="34" charset="0"/>
                <a:cs typeface="Arial" pitchFamily="34" charset="0"/>
              </a:rPr>
              <a:t>de producción</a:t>
            </a:r>
            <a:r>
              <a:rPr lang="es-CO" sz="2800" dirty="0">
                <a:latin typeface="Arial" pitchFamily="34" charset="0"/>
                <a:cs typeface="Arial" pitchFamily="34" charset="0"/>
              </a:rPr>
              <a:t>, o en </a:t>
            </a:r>
            <a:r>
              <a:rPr lang="es-CO" sz="2800" dirty="0" err="1" smtClean="0">
                <a:latin typeface="Arial" pitchFamily="34" charset="0"/>
                <a:cs typeface="Arial" pitchFamily="34" charset="0"/>
              </a:rPr>
              <a:t>Ia</a:t>
            </a:r>
            <a:r>
              <a:rPr lang="es-CO" sz="2800" dirty="0" smtClean="0">
                <a:latin typeface="Arial" pitchFamily="34" charset="0"/>
                <a:cs typeface="Arial" pitchFamily="34" charset="0"/>
              </a:rPr>
              <a:t> prestación </a:t>
            </a:r>
            <a:r>
              <a:rPr lang="es-CO" sz="2800" dirty="0">
                <a:latin typeface="Arial" pitchFamily="34" charset="0"/>
                <a:cs typeface="Arial" pitchFamily="34" charset="0"/>
              </a:rPr>
              <a:t>de servicios</a:t>
            </a:r>
            <a:r>
              <a:rPr lang="es-CO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s-CO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088232" y="705470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sz="3200" dirty="0" smtClean="0">
                <a:latin typeface="Arial" pitchFamily="34" charset="0"/>
                <a:cs typeface="Arial" pitchFamily="34" charset="0"/>
              </a:rPr>
              <a:t>CRITERIOS PARA EL RECONOCIMIENTO</a:t>
            </a:r>
            <a:endParaRPr lang="es-CO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87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99593" y="2204864"/>
            <a:ext cx="7200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smtClean="0">
                <a:latin typeface="Arial" pitchFamily="34" charset="0"/>
                <a:cs typeface="Arial" pitchFamily="34" charset="0"/>
              </a:rPr>
              <a:t>Los inventarios se miden </a:t>
            </a:r>
            <a:r>
              <a:rPr lang="es-CO" sz="2800" dirty="0">
                <a:latin typeface="Arial" pitchFamily="34" charset="0"/>
                <a:cs typeface="Arial" pitchFamily="34" charset="0"/>
              </a:rPr>
              <a:t>al costo</a:t>
            </a:r>
            <a:r>
              <a:rPr lang="es-CO" sz="2800" dirty="0" smtClean="0">
                <a:latin typeface="Arial" pitchFamily="34" charset="0"/>
                <a:cs typeface="Arial" pitchFamily="34" charset="0"/>
              </a:rPr>
              <a:t>, los descuentos comerciales se deducen, pero los condicionados se reconocen en el resultado.  </a:t>
            </a:r>
          </a:p>
          <a:p>
            <a:pPr algn="just"/>
            <a:endParaRPr lang="es-CO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sz="2800" dirty="0" smtClean="0">
                <a:latin typeface="Arial" pitchFamily="34" charset="0"/>
                <a:cs typeface="Arial" pitchFamily="34" charset="0"/>
              </a:rPr>
              <a:t>“Cuando se adquiera mercancía a crédito, los intereses de financiación y la diferencia en cambio se llevan al gasto del periodo”.</a:t>
            </a:r>
            <a:endParaRPr lang="es-CO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088232" y="705470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sz="3200" dirty="0" smtClean="0">
                <a:latin typeface="Arial" pitchFamily="34" charset="0"/>
                <a:cs typeface="Arial" pitchFamily="34" charset="0"/>
              </a:rPr>
              <a:t>CRITERIOS PARA LA MEDICION</a:t>
            </a:r>
            <a:endParaRPr lang="es-CO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545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115616" y="2479536"/>
            <a:ext cx="7200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smtClean="0">
                <a:latin typeface="Arial" pitchFamily="34" charset="0"/>
                <a:cs typeface="Arial" pitchFamily="34" charset="0"/>
              </a:rPr>
              <a:t>El decreto menciona que las microempresas podrán llevar contabilidad de costos, sin embargo, no excluye ningún costo de transformación, luego se puede concluir que todos estos costos se pueden capitalizar. </a:t>
            </a:r>
            <a:endParaRPr lang="es-CO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592288" y="551582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sz="3200" dirty="0" smtClean="0">
                <a:latin typeface="Arial" pitchFamily="34" charset="0"/>
                <a:cs typeface="Arial" pitchFamily="34" charset="0"/>
              </a:rPr>
              <a:t>CRITERIOS PARA LA MEDICION</a:t>
            </a:r>
            <a:endParaRPr lang="es-CO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809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43608" y="2492896"/>
            <a:ext cx="7200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smtClean="0">
                <a:latin typeface="Arial" pitchFamily="34" charset="0"/>
                <a:cs typeface="Arial" pitchFamily="34" charset="0"/>
              </a:rPr>
              <a:t>Las micro empresas podrá emplear el sistema de inventario periódico o permanente, y métodos de valuación PEPS, promedio o cualquier otro de reconocido valor técnico</a:t>
            </a:r>
            <a:r>
              <a:rPr lang="es-CO" sz="2800" dirty="0">
                <a:latin typeface="Arial" pitchFamily="34" charset="0"/>
                <a:cs typeface="Arial" pitchFamily="34" charset="0"/>
              </a:rPr>
              <a:t>. UEPS no está permitido</a:t>
            </a:r>
            <a:r>
              <a:rPr lang="es-CO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s-CO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088232" y="705470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sz="3200" dirty="0" smtClean="0">
                <a:latin typeface="Arial" pitchFamily="34" charset="0"/>
                <a:cs typeface="Arial" pitchFamily="34" charset="0"/>
              </a:rPr>
              <a:t>CRITERIOS PARA LA MEDICION</a:t>
            </a:r>
            <a:endParaRPr lang="es-CO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093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43608" y="2060848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El decreto establece que se debe emplear el mismo método </a:t>
            </a:r>
            <a:r>
              <a:rPr lang="es-CO" sz="2800" dirty="0" smtClean="0"/>
              <a:t>de valuación para </a:t>
            </a:r>
            <a:r>
              <a:rPr lang="es-CO" sz="2800" dirty="0"/>
              <a:t>todos </a:t>
            </a:r>
            <a:r>
              <a:rPr lang="es-CO" sz="2800" dirty="0" smtClean="0"/>
              <a:t>los inventarios</a:t>
            </a:r>
            <a:r>
              <a:rPr lang="es-CO" sz="2800" dirty="0"/>
              <a:t>, pero no menciona lo mismo en el caso de los </a:t>
            </a:r>
            <a:r>
              <a:rPr lang="es-CO" sz="2800" dirty="0" smtClean="0"/>
              <a:t>sistemas.</a:t>
            </a:r>
            <a:endParaRPr lang="es-CO" sz="2800" dirty="0"/>
          </a:p>
          <a:p>
            <a:pPr algn="just"/>
            <a:endParaRPr lang="es-CO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sz="2800" dirty="0" smtClean="0">
                <a:latin typeface="Arial" pitchFamily="34" charset="0"/>
                <a:cs typeface="Arial" pitchFamily="34" charset="0"/>
              </a:rPr>
              <a:t>¿Se puede emplear un sistema para un grupo de inventarios y otro para los demás inventarios?</a:t>
            </a:r>
            <a:endParaRPr lang="es-CO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CO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304256" y="404664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sz="3200" dirty="0" smtClean="0">
                <a:latin typeface="Arial" pitchFamily="34" charset="0"/>
                <a:cs typeface="Arial" pitchFamily="34" charset="0"/>
              </a:rPr>
              <a:t>CRITERIOS PARA LA MEDICION</a:t>
            </a:r>
            <a:endParaRPr lang="es-CO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258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43608" y="1844824"/>
            <a:ext cx="7200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smtClean="0">
                <a:latin typeface="Arial" pitchFamily="34" charset="0"/>
                <a:cs typeface="Arial" pitchFamily="34" charset="0"/>
              </a:rPr>
              <a:t>Si el inventario esta deteriorado, se debe reconocer la pérdida en el resultado:</a:t>
            </a:r>
          </a:p>
          <a:p>
            <a:pPr algn="just"/>
            <a:endParaRPr lang="es-CO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sz="2800" dirty="0" smtClean="0"/>
              <a:t>“diferencia </a:t>
            </a:r>
            <a:r>
              <a:rPr lang="es-CO" sz="2800" dirty="0"/>
              <a:t>entre el valor en libros del activo y la mejor estimación (que necesariamente tendrá que ser una aproximación) del valor (que podría ser cero) que ésta recibiría por el activo si se llegara a vender o realizar en la fecha sobre la que se </a:t>
            </a:r>
            <a:r>
              <a:rPr lang="es-CO" sz="2800" dirty="0" smtClean="0"/>
              <a:t>informa”.</a:t>
            </a:r>
            <a:endParaRPr lang="es-CO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979712" y="404664"/>
            <a:ext cx="53285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dirty="0" smtClean="0">
                <a:latin typeface="Arial" pitchFamily="34" charset="0"/>
                <a:cs typeface="Arial" pitchFamily="34" charset="0"/>
              </a:rPr>
              <a:t>CRITERIOS PARA LA MEDICION - DETERIORO</a:t>
            </a:r>
            <a:endParaRPr lang="es-CO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63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43608" y="1700808"/>
            <a:ext cx="7200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 smtClean="0">
                <a:latin typeface="Arial" pitchFamily="34" charset="0"/>
                <a:cs typeface="Arial" pitchFamily="34" charset="0"/>
              </a:rPr>
              <a:t>Reversión del deterioro: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 smtClean="0"/>
              <a:t>“La </a:t>
            </a:r>
            <a:r>
              <a:rPr lang="es-CO" sz="2800" dirty="0"/>
              <a:t>recuperación del deterioro de valor no puede llevar el valor del activo a un monto neto en libros superior al que hubiera tenido: si no hubiera sufrido ese deterioro. La microempresa reconocerá inmediatamente el monto de la reversión en las cuentas de </a:t>
            </a:r>
            <a:r>
              <a:rPr lang="es-CO" sz="2800" dirty="0" smtClean="0"/>
              <a:t>resultado”. </a:t>
            </a:r>
          </a:p>
          <a:p>
            <a:pPr algn="just"/>
            <a:endParaRPr lang="es-CO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123728" y="188640"/>
            <a:ext cx="53285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dirty="0" smtClean="0">
                <a:latin typeface="Arial" pitchFamily="34" charset="0"/>
                <a:cs typeface="Arial" pitchFamily="34" charset="0"/>
              </a:rPr>
              <a:t>CRITERIOS PARA LA MEDICION - DETERIORO</a:t>
            </a:r>
            <a:endParaRPr lang="es-CO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692707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234</TotalTime>
  <Words>530</Words>
  <Application>Microsoft Office PowerPoint</Application>
  <PresentationFormat>Presentación en pantalla (4:3)</PresentationFormat>
  <Paragraphs>65</Paragraphs>
  <Slides>12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Transmisión de listas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German Espinosa</dc:creator>
  <cp:lastModifiedBy>Braulio Adriano Rodriguez Castro</cp:lastModifiedBy>
  <cp:revision>35</cp:revision>
  <dcterms:created xsi:type="dcterms:W3CDTF">2013-06-03T14:38:26Z</dcterms:created>
  <dcterms:modified xsi:type="dcterms:W3CDTF">2013-06-18T02:24:37Z</dcterms:modified>
</cp:coreProperties>
</file>