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7"/>
  </p:notesMasterIdLst>
  <p:sldIdLst>
    <p:sldId id="256" r:id="rId2"/>
    <p:sldId id="329" r:id="rId3"/>
    <p:sldId id="319" r:id="rId4"/>
    <p:sldId id="316" r:id="rId5"/>
    <p:sldId id="257" r:id="rId6"/>
    <p:sldId id="330" r:id="rId7"/>
    <p:sldId id="258" r:id="rId8"/>
    <p:sldId id="259" r:id="rId9"/>
    <p:sldId id="269" r:id="rId10"/>
    <p:sldId id="331" r:id="rId11"/>
    <p:sldId id="270" r:id="rId12"/>
    <p:sldId id="260" r:id="rId13"/>
    <p:sldId id="261" r:id="rId14"/>
    <p:sldId id="262" r:id="rId15"/>
    <p:sldId id="263" r:id="rId16"/>
    <p:sldId id="264" r:id="rId17"/>
    <p:sldId id="265" r:id="rId18"/>
    <p:sldId id="266" r:id="rId19"/>
    <p:sldId id="267" r:id="rId20"/>
    <p:sldId id="268" r:id="rId21"/>
    <p:sldId id="271" r:id="rId22"/>
    <p:sldId id="332" r:id="rId23"/>
    <p:sldId id="272" r:id="rId24"/>
    <p:sldId id="273" r:id="rId25"/>
    <p:sldId id="274" r:id="rId26"/>
    <p:sldId id="275" r:id="rId27"/>
    <p:sldId id="276" r:id="rId28"/>
    <p:sldId id="333" r:id="rId29"/>
    <p:sldId id="277" r:id="rId30"/>
    <p:sldId id="278" r:id="rId31"/>
    <p:sldId id="279" r:id="rId32"/>
    <p:sldId id="280" r:id="rId33"/>
    <p:sldId id="334" r:id="rId34"/>
    <p:sldId id="281" r:id="rId35"/>
    <p:sldId id="282" r:id="rId36"/>
    <p:sldId id="283" r:id="rId37"/>
    <p:sldId id="284" r:id="rId38"/>
    <p:sldId id="335"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336" r:id="rId52"/>
    <p:sldId id="297" r:id="rId53"/>
    <p:sldId id="298" r:id="rId54"/>
    <p:sldId id="299" r:id="rId55"/>
    <p:sldId id="300" r:id="rId56"/>
    <p:sldId id="301" r:id="rId57"/>
    <p:sldId id="318" r:id="rId58"/>
    <p:sldId id="317" r:id="rId59"/>
    <p:sldId id="302" r:id="rId60"/>
    <p:sldId id="337" r:id="rId61"/>
    <p:sldId id="303" r:id="rId62"/>
    <p:sldId id="304" r:id="rId63"/>
    <p:sldId id="305" r:id="rId64"/>
    <p:sldId id="306" r:id="rId65"/>
    <p:sldId id="307" r:id="rId66"/>
    <p:sldId id="338" r:id="rId67"/>
    <p:sldId id="311" r:id="rId68"/>
    <p:sldId id="308" r:id="rId69"/>
    <p:sldId id="309" r:id="rId70"/>
    <p:sldId id="310" r:id="rId71"/>
    <p:sldId id="312" r:id="rId72"/>
    <p:sldId id="339" r:id="rId73"/>
    <p:sldId id="313" r:id="rId74"/>
    <p:sldId id="315" r:id="rId75"/>
    <p:sldId id="314" r:id="rId76"/>
    <p:sldId id="340" r:id="rId77"/>
    <p:sldId id="320" r:id="rId78"/>
    <p:sldId id="321" r:id="rId79"/>
    <p:sldId id="322" r:id="rId80"/>
    <p:sldId id="323" r:id="rId81"/>
    <p:sldId id="324" r:id="rId82"/>
    <p:sldId id="325" r:id="rId83"/>
    <p:sldId id="327" r:id="rId84"/>
    <p:sldId id="326" r:id="rId85"/>
    <p:sldId id="328" r:id="rId8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323" autoAdjust="0"/>
  </p:normalViewPr>
  <p:slideViewPr>
    <p:cSldViewPr>
      <p:cViewPr varScale="1">
        <p:scale>
          <a:sx n="63" d="100"/>
          <a:sy n="63" d="100"/>
        </p:scale>
        <p:origin x="-336" y="-114"/>
      </p:cViewPr>
      <p:guideLst>
        <p:guide orient="horz" pos="2160"/>
        <p:guide pos="2880"/>
      </p:guideLst>
    </p:cSldViewPr>
  </p:slideViewPr>
  <p:outlineViewPr>
    <p:cViewPr>
      <p:scale>
        <a:sx n="33" d="100"/>
        <a:sy n="33" d="100"/>
      </p:scale>
      <p:origin x="48" y="973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340746-0BAA-48CB-8AA9-4488A831338B}"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s-CO"/>
        </a:p>
      </dgm:t>
    </dgm:pt>
    <dgm:pt modelId="{18C41472-386E-4954-9991-D6B5EE724CB7}">
      <dgm:prSet phldrT="[Text]"/>
      <dgm:spPr/>
      <dgm:t>
        <a:bodyPr/>
        <a:lstStyle/>
        <a:p>
          <a:r>
            <a:rPr lang="es-CO" dirty="0" smtClean="0"/>
            <a:t>DISCIPLINAS CONTABLES</a:t>
          </a:r>
          <a:endParaRPr lang="es-CO" dirty="0"/>
        </a:p>
      </dgm:t>
    </dgm:pt>
    <dgm:pt modelId="{0DD12F72-17B9-4AC9-9A54-A9821BC99043}" type="parTrans" cxnId="{FB677AEF-84C5-4357-97F6-20AE31FE5405}">
      <dgm:prSet/>
      <dgm:spPr/>
      <dgm:t>
        <a:bodyPr/>
        <a:lstStyle/>
        <a:p>
          <a:endParaRPr lang="es-CO"/>
        </a:p>
      </dgm:t>
    </dgm:pt>
    <dgm:pt modelId="{98804E11-E17F-4393-A6B2-DD6A5F76B6B3}" type="sibTrans" cxnId="{FB677AEF-84C5-4357-97F6-20AE31FE5405}">
      <dgm:prSet/>
      <dgm:spPr/>
      <dgm:t>
        <a:bodyPr/>
        <a:lstStyle/>
        <a:p>
          <a:endParaRPr lang="es-CO"/>
        </a:p>
      </dgm:t>
    </dgm:pt>
    <dgm:pt modelId="{B97304E0-7E81-4F5B-92CB-79FC95C70842}" type="asst">
      <dgm:prSet phldrT="[Text]"/>
      <dgm:spPr/>
      <dgm:t>
        <a:bodyPr/>
        <a:lstStyle/>
        <a:p>
          <a:r>
            <a:rPr lang="es-CO" dirty="0" smtClean="0"/>
            <a:t>CONTABILIDAD</a:t>
          </a:r>
          <a:endParaRPr lang="es-CO" dirty="0"/>
        </a:p>
      </dgm:t>
    </dgm:pt>
    <dgm:pt modelId="{92C22AA9-C14C-4CB8-91C4-31CBFD309246}" type="parTrans" cxnId="{0D020844-E661-4C83-A17E-588748D44DFE}">
      <dgm:prSet/>
      <dgm:spPr/>
      <dgm:t>
        <a:bodyPr/>
        <a:lstStyle/>
        <a:p>
          <a:endParaRPr lang="es-CO"/>
        </a:p>
      </dgm:t>
    </dgm:pt>
    <dgm:pt modelId="{FC350968-24F5-4A2E-A294-6F567FC86C28}" type="sibTrans" cxnId="{0D020844-E661-4C83-A17E-588748D44DFE}">
      <dgm:prSet/>
      <dgm:spPr/>
      <dgm:t>
        <a:bodyPr/>
        <a:lstStyle/>
        <a:p>
          <a:endParaRPr lang="es-CO"/>
        </a:p>
      </dgm:t>
    </dgm:pt>
    <dgm:pt modelId="{E1AD401E-2645-4B34-B426-B03B207B0E47}">
      <dgm:prSet phldrT="[Text]"/>
      <dgm:spPr/>
      <dgm:t>
        <a:bodyPr/>
        <a:lstStyle/>
        <a:p>
          <a:r>
            <a:rPr lang="es-CO" dirty="0" smtClean="0"/>
            <a:t>FINANCIERA</a:t>
          </a:r>
          <a:endParaRPr lang="es-CO" dirty="0"/>
        </a:p>
      </dgm:t>
    </dgm:pt>
    <dgm:pt modelId="{7E4F9450-F49B-499B-90A6-5E2D7FE05781}" type="parTrans" cxnId="{51858A25-7D7D-4F6E-96D1-D5FA326F0373}">
      <dgm:prSet/>
      <dgm:spPr/>
      <dgm:t>
        <a:bodyPr/>
        <a:lstStyle/>
        <a:p>
          <a:endParaRPr lang="es-CO"/>
        </a:p>
      </dgm:t>
    </dgm:pt>
    <dgm:pt modelId="{5BC4EC89-75F8-430E-97FD-11E220EB3BD8}" type="sibTrans" cxnId="{51858A25-7D7D-4F6E-96D1-D5FA326F0373}">
      <dgm:prSet/>
      <dgm:spPr/>
      <dgm:t>
        <a:bodyPr/>
        <a:lstStyle/>
        <a:p>
          <a:endParaRPr lang="es-CO"/>
        </a:p>
      </dgm:t>
    </dgm:pt>
    <dgm:pt modelId="{981A1286-55C8-4F16-BC09-D38D2FB56E4E}">
      <dgm:prSet phldrT="[Text]"/>
      <dgm:spPr/>
      <dgm:t>
        <a:bodyPr/>
        <a:lstStyle/>
        <a:p>
          <a:r>
            <a:rPr lang="es-CO" dirty="0" smtClean="0"/>
            <a:t>ADMINISTRATIVA</a:t>
          </a:r>
          <a:endParaRPr lang="es-CO" dirty="0"/>
        </a:p>
      </dgm:t>
    </dgm:pt>
    <dgm:pt modelId="{A25A999F-C9DF-414C-8BC9-9539FF3BF7B6}" type="parTrans" cxnId="{1B21CA82-9CFE-4DF5-970C-EAAA912B2108}">
      <dgm:prSet/>
      <dgm:spPr/>
      <dgm:t>
        <a:bodyPr/>
        <a:lstStyle/>
        <a:p>
          <a:endParaRPr lang="es-CO"/>
        </a:p>
      </dgm:t>
    </dgm:pt>
    <dgm:pt modelId="{CA92EE13-D385-407C-B4C1-2D414CA1D2CE}" type="sibTrans" cxnId="{1B21CA82-9CFE-4DF5-970C-EAAA912B2108}">
      <dgm:prSet/>
      <dgm:spPr/>
      <dgm:t>
        <a:bodyPr/>
        <a:lstStyle/>
        <a:p>
          <a:endParaRPr lang="es-CO"/>
        </a:p>
      </dgm:t>
    </dgm:pt>
    <dgm:pt modelId="{7C2A6121-0D4C-4D5E-8742-956A6EDED7A5}">
      <dgm:prSet phldrT="[Text]"/>
      <dgm:spPr/>
      <dgm:t>
        <a:bodyPr/>
        <a:lstStyle/>
        <a:p>
          <a:r>
            <a:rPr lang="es-CO" dirty="0" smtClean="0"/>
            <a:t>TRIBUTARIA</a:t>
          </a:r>
        </a:p>
      </dgm:t>
    </dgm:pt>
    <dgm:pt modelId="{CC270E5D-95B8-4BB3-9C55-0D32885DAAA8}" type="parTrans" cxnId="{5755DD6D-1F08-438F-8520-6BF12A96323C}">
      <dgm:prSet/>
      <dgm:spPr/>
      <dgm:t>
        <a:bodyPr/>
        <a:lstStyle/>
        <a:p>
          <a:endParaRPr lang="es-CO"/>
        </a:p>
      </dgm:t>
    </dgm:pt>
    <dgm:pt modelId="{2412A285-D929-4D9F-847B-2E4B8F674872}" type="sibTrans" cxnId="{5755DD6D-1F08-438F-8520-6BF12A96323C}">
      <dgm:prSet/>
      <dgm:spPr/>
      <dgm:t>
        <a:bodyPr/>
        <a:lstStyle/>
        <a:p>
          <a:endParaRPr lang="es-CO"/>
        </a:p>
      </dgm:t>
    </dgm:pt>
    <dgm:pt modelId="{6D1F0FAD-5142-4696-8AF8-3DA76C120D8A}" type="asst">
      <dgm:prSet/>
      <dgm:spPr/>
      <dgm:t>
        <a:bodyPr/>
        <a:lstStyle/>
        <a:p>
          <a:r>
            <a:rPr lang="es-CO" dirty="0" smtClean="0"/>
            <a:t>ASEGURAMIENTO</a:t>
          </a:r>
          <a:endParaRPr lang="es-CO" dirty="0"/>
        </a:p>
      </dgm:t>
    </dgm:pt>
    <dgm:pt modelId="{A87EDB54-868A-4FB4-A854-E6DDBF377EE0}" type="parTrans" cxnId="{B237EFB7-3BD6-4A07-94BB-DEDC9E6615C2}">
      <dgm:prSet/>
      <dgm:spPr/>
      <dgm:t>
        <a:bodyPr/>
        <a:lstStyle/>
        <a:p>
          <a:endParaRPr lang="es-CO"/>
        </a:p>
      </dgm:t>
    </dgm:pt>
    <dgm:pt modelId="{352CB0E0-7D0B-4480-B6E3-DF38E6AEA9DE}" type="sibTrans" cxnId="{B237EFB7-3BD6-4A07-94BB-DEDC9E6615C2}">
      <dgm:prSet/>
      <dgm:spPr/>
      <dgm:t>
        <a:bodyPr/>
        <a:lstStyle/>
        <a:p>
          <a:endParaRPr lang="es-CO"/>
        </a:p>
      </dgm:t>
    </dgm:pt>
    <dgm:pt modelId="{1C70292D-CB62-4ED5-9F6B-189F6B9BE63D}">
      <dgm:prSet phldrT="[Text]"/>
      <dgm:spPr/>
      <dgm:t>
        <a:bodyPr/>
        <a:lstStyle/>
        <a:p>
          <a:r>
            <a:rPr lang="es-CO" dirty="0" smtClean="0"/>
            <a:t>AMBIENTAL</a:t>
          </a:r>
        </a:p>
      </dgm:t>
    </dgm:pt>
    <dgm:pt modelId="{455F4463-686A-4CDE-A8D9-7766315BAD0F}" type="parTrans" cxnId="{A18B61C1-E55C-4C15-A8E5-913AF9355DF0}">
      <dgm:prSet/>
      <dgm:spPr/>
      <dgm:t>
        <a:bodyPr/>
        <a:lstStyle/>
        <a:p>
          <a:endParaRPr lang="es-CO"/>
        </a:p>
      </dgm:t>
    </dgm:pt>
    <dgm:pt modelId="{CCDD4D86-1695-4AE4-A9C8-2F4BE1990EFD}" type="sibTrans" cxnId="{A18B61C1-E55C-4C15-A8E5-913AF9355DF0}">
      <dgm:prSet/>
      <dgm:spPr/>
      <dgm:t>
        <a:bodyPr/>
        <a:lstStyle/>
        <a:p>
          <a:endParaRPr lang="es-CO"/>
        </a:p>
      </dgm:t>
    </dgm:pt>
    <dgm:pt modelId="{59FA35B3-747C-41F6-8F85-A903BC33E98E}">
      <dgm:prSet phldrT="[Text]"/>
      <dgm:spPr/>
      <dgm:t>
        <a:bodyPr/>
        <a:lstStyle/>
        <a:p>
          <a:r>
            <a:rPr lang="es-CO" dirty="0" smtClean="0"/>
            <a:t>SOCIAL</a:t>
          </a:r>
        </a:p>
      </dgm:t>
    </dgm:pt>
    <dgm:pt modelId="{C41F96AC-ED64-4D4B-84B4-88D0F7BDE5E1}" type="parTrans" cxnId="{CC0FE2BE-43C1-4783-A658-51C843489A71}">
      <dgm:prSet/>
      <dgm:spPr/>
      <dgm:t>
        <a:bodyPr/>
        <a:lstStyle/>
        <a:p>
          <a:endParaRPr lang="es-CO"/>
        </a:p>
      </dgm:t>
    </dgm:pt>
    <dgm:pt modelId="{59D4BC79-BFEE-4676-B41A-520BB27F71E8}" type="sibTrans" cxnId="{CC0FE2BE-43C1-4783-A658-51C843489A71}">
      <dgm:prSet/>
      <dgm:spPr/>
      <dgm:t>
        <a:bodyPr/>
        <a:lstStyle/>
        <a:p>
          <a:endParaRPr lang="es-CO"/>
        </a:p>
      </dgm:t>
    </dgm:pt>
    <dgm:pt modelId="{927184A6-5720-4C75-B3D7-89DECC25CEF9}">
      <dgm:prSet phldrT="[Text]"/>
      <dgm:spPr/>
      <dgm:t>
        <a:bodyPr/>
        <a:lstStyle/>
        <a:p>
          <a:r>
            <a:rPr lang="es-CO" dirty="0" smtClean="0"/>
            <a:t>COSTOS</a:t>
          </a:r>
          <a:endParaRPr lang="es-CO" dirty="0"/>
        </a:p>
      </dgm:t>
    </dgm:pt>
    <dgm:pt modelId="{C408D3B8-456B-44F1-9535-A142A81F3F56}" type="parTrans" cxnId="{CE98C918-CD9A-49B2-ADB5-4B1BED9884C1}">
      <dgm:prSet/>
      <dgm:spPr/>
      <dgm:t>
        <a:bodyPr/>
        <a:lstStyle/>
        <a:p>
          <a:endParaRPr lang="es-CO"/>
        </a:p>
      </dgm:t>
    </dgm:pt>
    <dgm:pt modelId="{6DBB244A-B8A5-479B-AAA6-993B2295AE8D}" type="sibTrans" cxnId="{CE98C918-CD9A-49B2-ADB5-4B1BED9884C1}">
      <dgm:prSet/>
      <dgm:spPr/>
      <dgm:t>
        <a:bodyPr/>
        <a:lstStyle/>
        <a:p>
          <a:endParaRPr lang="es-CO"/>
        </a:p>
      </dgm:t>
    </dgm:pt>
    <dgm:pt modelId="{239CD803-E842-4D83-AC24-4F24C8154797}">
      <dgm:prSet phldrT="[Text]"/>
      <dgm:spPr/>
      <dgm:t>
        <a:bodyPr/>
        <a:lstStyle/>
        <a:p>
          <a:r>
            <a:rPr lang="es-CO" dirty="0" smtClean="0"/>
            <a:t>PRESUPUESTOS</a:t>
          </a:r>
          <a:endParaRPr lang="es-CO" dirty="0"/>
        </a:p>
      </dgm:t>
    </dgm:pt>
    <dgm:pt modelId="{208DA978-1498-4E1D-8F25-0AF761095268}" type="parTrans" cxnId="{332C6CDA-4181-4190-9C01-2C0E65428E56}">
      <dgm:prSet/>
      <dgm:spPr/>
      <dgm:t>
        <a:bodyPr/>
        <a:lstStyle/>
        <a:p>
          <a:endParaRPr lang="es-CO"/>
        </a:p>
      </dgm:t>
    </dgm:pt>
    <dgm:pt modelId="{B0D32A44-6B4A-4399-B2F5-3E2545C6F8BD}" type="sibTrans" cxnId="{332C6CDA-4181-4190-9C01-2C0E65428E56}">
      <dgm:prSet/>
      <dgm:spPr/>
      <dgm:t>
        <a:bodyPr/>
        <a:lstStyle/>
        <a:p>
          <a:endParaRPr lang="es-CO"/>
        </a:p>
      </dgm:t>
    </dgm:pt>
    <dgm:pt modelId="{3D109598-2EF7-4768-8EFF-55A193538719}">
      <dgm:prSet/>
      <dgm:spPr/>
      <dgm:t>
        <a:bodyPr/>
        <a:lstStyle/>
        <a:p>
          <a:r>
            <a:rPr lang="es-CO" dirty="0" smtClean="0"/>
            <a:t>AUDITORIAS</a:t>
          </a:r>
          <a:endParaRPr lang="es-CO" dirty="0"/>
        </a:p>
      </dgm:t>
    </dgm:pt>
    <dgm:pt modelId="{F0A5D2D5-80CD-412D-8DE7-8B57C4D9CC8E}" type="parTrans" cxnId="{5DCF7406-2136-4ED1-877C-5AB339E69CC1}">
      <dgm:prSet/>
      <dgm:spPr/>
      <dgm:t>
        <a:bodyPr/>
        <a:lstStyle/>
        <a:p>
          <a:endParaRPr lang="es-CO"/>
        </a:p>
      </dgm:t>
    </dgm:pt>
    <dgm:pt modelId="{C8ED0EF3-7C08-4448-B65A-1BB44EC586EE}" type="sibTrans" cxnId="{5DCF7406-2136-4ED1-877C-5AB339E69CC1}">
      <dgm:prSet/>
      <dgm:spPr/>
      <dgm:t>
        <a:bodyPr/>
        <a:lstStyle/>
        <a:p>
          <a:endParaRPr lang="es-CO"/>
        </a:p>
      </dgm:t>
    </dgm:pt>
    <dgm:pt modelId="{BD683934-8836-4059-AAC5-1D2631D755A3}">
      <dgm:prSet/>
      <dgm:spPr/>
      <dgm:t>
        <a:bodyPr/>
        <a:lstStyle/>
        <a:p>
          <a:r>
            <a:rPr lang="es-CO" dirty="0" smtClean="0"/>
            <a:t>REVISIONES</a:t>
          </a:r>
          <a:endParaRPr lang="es-CO" dirty="0"/>
        </a:p>
      </dgm:t>
    </dgm:pt>
    <dgm:pt modelId="{58B69E95-CDBE-4994-B9E2-01292A35F594}" type="parTrans" cxnId="{5978AB6D-D198-4849-8605-ED2915A872B7}">
      <dgm:prSet/>
      <dgm:spPr/>
      <dgm:t>
        <a:bodyPr/>
        <a:lstStyle/>
        <a:p>
          <a:endParaRPr lang="es-CO"/>
        </a:p>
      </dgm:t>
    </dgm:pt>
    <dgm:pt modelId="{60F66607-107C-4B01-84AD-E492EECD7AC4}" type="sibTrans" cxnId="{5978AB6D-D198-4849-8605-ED2915A872B7}">
      <dgm:prSet/>
      <dgm:spPr/>
      <dgm:t>
        <a:bodyPr/>
        <a:lstStyle/>
        <a:p>
          <a:endParaRPr lang="es-CO"/>
        </a:p>
      </dgm:t>
    </dgm:pt>
    <dgm:pt modelId="{013D725F-7C8C-4E19-BF68-8763ED1C61BB}">
      <dgm:prSet/>
      <dgm:spPr/>
      <dgm:t>
        <a:bodyPr/>
        <a:lstStyle/>
        <a:p>
          <a:r>
            <a:rPr lang="es-CO" dirty="0" smtClean="0"/>
            <a:t>OTROS SERVICIOS</a:t>
          </a:r>
          <a:endParaRPr lang="es-CO" dirty="0"/>
        </a:p>
      </dgm:t>
    </dgm:pt>
    <dgm:pt modelId="{A854BCC5-694E-43A7-9E81-53100FE3E0D9}" type="parTrans" cxnId="{FAAEF8EE-26C8-4D07-9018-B4599505F170}">
      <dgm:prSet/>
      <dgm:spPr/>
      <dgm:t>
        <a:bodyPr/>
        <a:lstStyle/>
        <a:p>
          <a:endParaRPr lang="es-CO"/>
        </a:p>
      </dgm:t>
    </dgm:pt>
    <dgm:pt modelId="{76834584-D48D-481F-966A-1F273EECDF44}" type="sibTrans" cxnId="{FAAEF8EE-26C8-4D07-9018-B4599505F170}">
      <dgm:prSet/>
      <dgm:spPr/>
      <dgm:t>
        <a:bodyPr/>
        <a:lstStyle/>
        <a:p>
          <a:endParaRPr lang="es-CO"/>
        </a:p>
      </dgm:t>
    </dgm:pt>
    <dgm:pt modelId="{24F1D339-D882-4F6C-BBEE-0C8CF5E7846E}" type="pres">
      <dgm:prSet presAssocID="{EF340746-0BAA-48CB-8AA9-4488A831338B}" presName="hierChild1" presStyleCnt="0">
        <dgm:presLayoutVars>
          <dgm:orgChart val="1"/>
          <dgm:chPref val="1"/>
          <dgm:dir/>
          <dgm:animOne val="branch"/>
          <dgm:animLvl val="lvl"/>
          <dgm:resizeHandles/>
        </dgm:presLayoutVars>
      </dgm:prSet>
      <dgm:spPr/>
      <dgm:t>
        <a:bodyPr/>
        <a:lstStyle/>
        <a:p>
          <a:endParaRPr lang="es-CO"/>
        </a:p>
      </dgm:t>
    </dgm:pt>
    <dgm:pt modelId="{92703B34-8593-4AB7-92D0-17984AA78C87}" type="pres">
      <dgm:prSet presAssocID="{18C41472-386E-4954-9991-D6B5EE724CB7}" presName="hierRoot1" presStyleCnt="0">
        <dgm:presLayoutVars>
          <dgm:hierBranch val="init"/>
        </dgm:presLayoutVars>
      </dgm:prSet>
      <dgm:spPr/>
    </dgm:pt>
    <dgm:pt modelId="{2AD1935F-2A2F-4BF3-99FA-6E42CBA60025}" type="pres">
      <dgm:prSet presAssocID="{18C41472-386E-4954-9991-D6B5EE724CB7}" presName="rootComposite1" presStyleCnt="0"/>
      <dgm:spPr/>
    </dgm:pt>
    <dgm:pt modelId="{BB6B3D89-537D-4D14-A2D4-DEE10DD5014D}" type="pres">
      <dgm:prSet presAssocID="{18C41472-386E-4954-9991-D6B5EE724CB7}" presName="rootText1" presStyleLbl="node0" presStyleIdx="0" presStyleCnt="1">
        <dgm:presLayoutVars>
          <dgm:chPref val="3"/>
        </dgm:presLayoutVars>
      </dgm:prSet>
      <dgm:spPr/>
      <dgm:t>
        <a:bodyPr/>
        <a:lstStyle/>
        <a:p>
          <a:endParaRPr lang="es-CO"/>
        </a:p>
      </dgm:t>
    </dgm:pt>
    <dgm:pt modelId="{F510FF61-B0BF-4A8B-9BB5-3A522F83123E}" type="pres">
      <dgm:prSet presAssocID="{18C41472-386E-4954-9991-D6B5EE724CB7}" presName="rootConnector1" presStyleLbl="node1" presStyleIdx="0" presStyleCnt="0"/>
      <dgm:spPr/>
      <dgm:t>
        <a:bodyPr/>
        <a:lstStyle/>
        <a:p>
          <a:endParaRPr lang="es-CO"/>
        </a:p>
      </dgm:t>
    </dgm:pt>
    <dgm:pt modelId="{780A8399-903B-491D-BBD1-DA42CB5302B1}" type="pres">
      <dgm:prSet presAssocID="{18C41472-386E-4954-9991-D6B5EE724CB7}" presName="hierChild2" presStyleCnt="0"/>
      <dgm:spPr/>
    </dgm:pt>
    <dgm:pt modelId="{C1B9FC85-B351-4B57-B786-0300F36189A1}" type="pres">
      <dgm:prSet presAssocID="{18C41472-386E-4954-9991-D6B5EE724CB7}" presName="hierChild3" presStyleCnt="0"/>
      <dgm:spPr/>
    </dgm:pt>
    <dgm:pt modelId="{0F5F16AA-226B-4B41-9CBB-3B6B28238D52}" type="pres">
      <dgm:prSet presAssocID="{92C22AA9-C14C-4CB8-91C4-31CBFD309246}" presName="Name115" presStyleLbl="parChTrans1D2" presStyleIdx="0" presStyleCnt="2"/>
      <dgm:spPr/>
      <dgm:t>
        <a:bodyPr/>
        <a:lstStyle/>
        <a:p>
          <a:endParaRPr lang="es-CO"/>
        </a:p>
      </dgm:t>
    </dgm:pt>
    <dgm:pt modelId="{03DCC94C-5F33-46F1-BBA3-8420FB8E522E}" type="pres">
      <dgm:prSet presAssocID="{B97304E0-7E81-4F5B-92CB-79FC95C70842}" presName="hierRoot3" presStyleCnt="0">
        <dgm:presLayoutVars>
          <dgm:hierBranch val="init"/>
        </dgm:presLayoutVars>
      </dgm:prSet>
      <dgm:spPr/>
    </dgm:pt>
    <dgm:pt modelId="{35D4429B-DC82-4FA6-9A19-42E874B6873A}" type="pres">
      <dgm:prSet presAssocID="{B97304E0-7E81-4F5B-92CB-79FC95C70842}" presName="rootComposite3" presStyleCnt="0"/>
      <dgm:spPr/>
    </dgm:pt>
    <dgm:pt modelId="{BBD82BD0-7762-4C59-986F-0681E2FF1939}" type="pres">
      <dgm:prSet presAssocID="{B97304E0-7E81-4F5B-92CB-79FC95C70842}" presName="rootText3" presStyleLbl="asst1" presStyleIdx="0" presStyleCnt="2">
        <dgm:presLayoutVars>
          <dgm:chPref val="3"/>
        </dgm:presLayoutVars>
      </dgm:prSet>
      <dgm:spPr/>
      <dgm:t>
        <a:bodyPr/>
        <a:lstStyle/>
        <a:p>
          <a:endParaRPr lang="es-CO"/>
        </a:p>
      </dgm:t>
    </dgm:pt>
    <dgm:pt modelId="{5A63DF01-D6C1-41FC-8950-6481DF28D9AC}" type="pres">
      <dgm:prSet presAssocID="{B97304E0-7E81-4F5B-92CB-79FC95C70842}" presName="rootConnector3" presStyleLbl="asst1" presStyleIdx="0" presStyleCnt="2"/>
      <dgm:spPr/>
      <dgm:t>
        <a:bodyPr/>
        <a:lstStyle/>
        <a:p>
          <a:endParaRPr lang="es-CO"/>
        </a:p>
      </dgm:t>
    </dgm:pt>
    <dgm:pt modelId="{42296B69-71C1-451F-9B5B-BD68EAF70381}" type="pres">
      <dgm:prSet presAssocID="{B97304E0-7E81-4F5B-92CB-79FC95C70842}" presName="hierChild6" presStyleCnt="0"/>
      <dgm:spPr/>
    </dgm:pt>
    <dgm:pt modelId="{0CDD9CE4-B379-4170-9EEE-9B443E34D3D4}" type="pres">
      <dgm:prSet presAssocID="{7E4F9450-F49B-499B-90A6-5E2D7FE05781}" presName="Name64" presStyleLbl="parChTrans1D3" presStyleIdx="0" presStyleCnt="8"/>
      <dgm:spPr/>
      <dgm:t>
        <a:bodyPr/>
        <a:lstStyle/>
        <a:p>
          <a:endParaRPr lang="es-CO"/>
        </a:p>
      </dgm:t>
    </dgm:pt>
    <dgm:pt modelId="{3B68E986-FB27-486B-B9D6-02FDAD9EBED8}" type="pres">
      <dgm:prSet presAssocID="{E1AD401E-2645-4B34-B426-B03B207B0E47}" presName="hierRoot2" presStyleCnt="0">
        <dgm:presLayoutVars>
          <dgm:hierBranch val="init"/>
        </dgm:presLayoutVars>
      </dgm:prSet>
      <dgm:spPr/>
    </dgm:pt>
    <dgm:pt modelId="{FAE7BFB9-4538-49F1-8A74-C5A90414D9E2}" type="pres">
      <dgm:prSet presAssocID="{E1AD401E-2645-4B34-B426-B03B207B0E47}" presName="rootComposite" presStyleCnt="0"/>
      <dgm:spPr/>
    </dgm:pt>
    <dgm:pt modelId="{4AA7A367-350F-4FD2-A87A-240265535A69}" type="pres">
      <dgm:prSet presAssocID="{E1AD401E-2645-4B34-B426-B03B207B0E47}" presName="rootText" presStyleLbl="node3" presStyleIdx="0" presStyleCnt="8">
        <dgm:presLayoutVars>
          <dgm:chPref val="3"/>
        </dgm:presLayoutVars>
      </dgm:prSet>
      <dgm:spPr/>
      <dgm:t>
        <a:bodyPr/>
        <a:lstStyle/>
        <a:p>
          <a:endParaRPr lang="es-CO"/>
        </a:p>
      </dgm:t>
    </dgm:pt>
    <dgm:pt modelId="{C8A83D04-59B0-4EAD-8758-403F636D10A5}" type="pres">
      <dgm:prSet presAssocID="{E1AD401E-2645-4B34-B426-B03B207B0E47}" presName="rootConnector" presStyleLbl="node3" presStyleIdx="0" presStyleCnt="8"/>
      <dgm:spPr/>
      <dgm:t>
        <a:bodyPr/>
        <a:lstStyle/>
        <a:p>
          <a:endParaRPr lang="es-CO"/>
        </a:p>
      </dgm:t>
    </dgm:pt>
    <dgm:pt modelId="{C57644E8-7EF3-4655-8A12-9C0BB2F90DEF}" type="pres">
      <dgm:prSet presAssocID="{E1AD401E-2645-4B34-B426-B03B207B0E47}" presName="hierChild4" presStyleCnt="0"/>
      <dgm:spPr/>
    </dgm:pt>
    <dgm:pt modelId="{2A61F5DF-F1F7-4DBF-A26D-536DC2BC4EF7}" type="pres">
      <dgm:prSet presAssocID="{E1AD401E-2645-4B34-B426-B03B207B0E47}" presName="hierChild5" presStyleCnt="0"/>
      <dgm:spPr/>
    </dgm:pt>
    <dgm:pt modelId="{2148630A-BB43-4135-9DFB-0123EEA8478A}" type="pres">
      <dgm:prSet presAssocID="{A25A999F-C9DF-414C-8BC9-9539FF3BF7B6}" presName="Name64" presStyleLbl="parChTrans1D3" presStyleIdx="1" presStyleCnt="8"/>
      <dgm:spPr/>
      <dgm:t>
        <a:bodyPr/>
        <a:lstStyle/>
        <a:p>
          <a:endParaRPr lang="es-CO"/>
        </a:p>
      </dgm:t>
    </dgm:pt>
    <dgm:pt modelId="{124E8D4C-63BA-450E-AE70-7BDFE5DEDE4F}" type="pres">
      <dgm:prSet presAssocID="{981A1286-55C8-4F16-BC09-D38D2FB56E4E}" presName="hierRoot2" presStyleCnt="0">
        <dgm:presLayoutVars>
          <dgm:hierBranch val="init"/>
        </dgm:presLayoutVars>
      </dgm:prSet>
      <dgm:spPr/>
    </dgm:pt>
    <dgm:pt modelId="{E6921F52-04C6-4CFB-895A-DC988A25A9C6}" type="pres">
      <dgm:prSet presAssocID="{981A1286-55C8-4F16-BC09-D38D2FB56E4E}" presName="rootComposite" presStyleCnt="0"/>
      <dgm:spPr/>
    </dgm:pt>
    <dgm:pt modelId="{064F5648-8DCA-41BE-92D2-3A16B921A067}" type="pres">
      <dgm:prSet presAssocID="{981A1286-55C8-4F16-BC09-D38D2FB56E4E}" presName="rootText" presStyleLbl="node3" presStyleIdx="1" presStyleCnt="8">
        <dgm:presLayoutVars>
          <dgm:chPref val="3"/>
        </dgm:presLayoutVars>
      </dgm:prSet>
      <dgm:spPr/>
      <dgm:t>
        <a:bodyPr/>
        <a:lstStyle/>
        <a:p>
          <a:endParaRPr lang="es-CO"/>
        </a:p>
      </dgm:t>
    </dgm:pt>
    <dgm:pt modelId="{1E13B644-F76B-4D1F-BC2C-34E8CAEC9C20}" type="pres">
      <dgm:prSet presAssocID="{981A1286-55C8-4F16-BC09-D38D2FB56E4E}" presName="rootConnector" presStyleLbl="node3" presStyleIdx="1" presStyleCnt="8"/>
      <dgm:spPr/>
      <dgm:t>
        <a:bodyPr/>
        <a:lstStyle/>
        <a:p>
          <a:endParaRPr lang="es-CO"/>
        </a:p>
      </dgm:t>
    </dgm:pt>
    <dgm:pt modelId="{35E5859D-1D44-4F07-9F2B-AE74F156ED50}" type="pres">
      <dgm:prSet presAssocID="{981A1286-55C8-4F16-BC09-D38D2FB56E4E}" presName="hierChild4" presStyleCnt="0"/>
      <dgm:spPr/>
    </dgm:pt>
    <dgm:pt modelId="{ABF3C135-0F07-4E02-9A84-0204D32C6D7D}" type="pres">
      <dgm:prSet presAssocID="{C408D3B8-456B-44F1-9535-A142A81F3F56}" presName="Name64" presStyleLbl="parChTrans1D4" presStyleIdx="0" presStyleCnt="2"/>
      <dgm:spPr/>
      <dgm:t>
        <a:bodyPr/>
        <a:lstStyle/>
        <a:p>
          <a:endParaRPr lang="es-CO"/>
        </a:p>
      </dgm:t>
    </dgm:pt>
    <dgm:pt modelId="{3E101E6D-462F-44DF-8B8F-91C20F0BAEF8}" type="pres">
      <dgm:prSet presAssocID="{927184A6-5720-4C75-B3D7-89DECC25CEF9}" presName="hierRoot2" presStyleCnt="0">
        <dgm:presLayoutVars>
          <dgm:hierBranch val="init"/>
        </dgm:presLayoutVars>
      </dgm:prSet>
      <dgm:spPr/>
    </dgm:pt>
    <dgm:pt modelId="{6CD72EC4-8727-4988-B9A4-6741892B303C}" type="pres">
      <dgm:prSet presAssocID="{927184A6-5720-4C75-B3D7-89DECC25CEF9}" presName="rootComposite" presStyleCnt="0"/>
      <dgm:spPr/>
    </dgm:pt>
    <dgm:pt modelId="{36CD0FEE-78ED-4A96-B4F2-FD42C7487E17}" type="pres">
      <dgm:prSet presAssocID="{927184A6-5720-4C75-B3D7-89DECC25CEF9}" presName="rootText" presStyleLbl="node4" presStyleIdx="0" presStyleCnt="2">
        <dgm:presLayoutVars>
          <dgm:chPref val="3"/>
        </dgm:presLayoutVars>
      </dgm:prSet>
      <dgm:spPr/>
      <dgm:t>
        <a:bodyPr/>
        <a:lstStyle/>
        <a:p>
          <a:endParaRPr lang="es-CO"/>
        </a:p>
      </dgm:t>
    </dgm:pt>
    <dgm:pt modelId="{243A3C8A-902F-44EC-9886-E83E90BB7528}" type="pres">
      <dgm:prSet presAssocID="{927184A6-5720-4C75-B3D7-89DECC25CEF9}" presName="rootConnector" presStyleLbl="node4" presStyleIdx="0" presStyleCnt="2"/>
      <dgm:spPr/>
      <dgm:t>
        <a:bodyPr/>
        <a:lstStyle/>
        <a:p>
          <a:endParaRPr lang="es-CO"/>
        </a:p>
      </dgm:t>
    </dgm:pt>
    <dgm:pt modelId="{7DFFB1A1-CD44-4962-BA5F-F26C314966F8}" type="pres">
      <dgm:prSet presAssocID="{927184A6-5720-4C75-B3D7-89DECC25CEF9}" presName="hierChild4" presStyleCnt="0"/>
      <dgm:spPr/>
    </dgm:pt>
    <dgm:pt modelId="{17F6E9C8-0F27-494B-9876-D8A8DA47DB7F}" type="pres">
      <dgm:prSet presAssocID="{927184A6-5720-4C75-B3D7-89DECC25CEF9}" presName="hierChild5" presStyleCnt="0"/>
      <dgm:spPr/>
    </dgm:pt>
    <dgm:pt modelId="{9CB7B694-8D77-4C5B-A298-00E98950438F}" type="pres">
      <dgm:prSet presAssocID="{208DA978-1498-4E1D-8F25-0AF761095268}" presName="Name64" presStyleLbl="parChTrans1D4" presStyleIdx="1" presStyleCnt="2"/>
      <dgm:spPr/>
      <dgm:t>
        <a:bodyPr/>
        <a:lstStyle/>
        <a:p>
          <a:endParaRPr lang="es-CO"/>
        </a:p>
      </dgm:t>
    </dgm:pt>
    <dgm:pt modelId="{9AE8F5DF-E6D5-451A-93B7-BDAFC185978D}" type="pres">
      <dgm:prSet presAssocID="{239CD803-E842-4D83-AC24-4F24C8154797}" presName="hierRoot2" presStyleCnt="0">
        <dgm:presLayoutVars>
          <dgm:hierBranch val="init"/>
        </dgm:presLayoutVars>
      </dgm:prSet>
      <dgm:spPr/>
    </dgm:pt>
    <dgm:pt modelId="{BA215EF8-0DE9-4DA0-97DF-AD88566CA3F5}" type="pres">
      <dgm:prSet presAssocID="{239CD803-E842-4D83-AC24-4F24C8154797}" presName="rootComposite" presStyleCnt="0"/>
      <dgm:spPr/>
    </dgm:pt>
    <dgm:pt modelId="{C1E68F45-B9D1-4669-B242-CDA7F23CBC85}" type="pres">
      <dgm:prSet presAssocID="{239CD803-E842-4D83-AC24-4F24C8154797}" presName="rootText" presStyleLbl="node4" presStyleIdx="1" presStyleCnt="2">
        <dgm:presLayoutVars>
          <dgm:chPref val="3"/>
        </dgm:presLayoutVars>
      </dgm:prSet>
      <dgm:spPr/>
      <dgm:t>
        <a:bodyPr/>
        <a:lstStyle/>
        <a:p>
          <a:endParaRPr lang="es-CO"/>
        </a:p>
      </dgm:t>
    </dgm:pt>
    <dgm:pt modelId="{76104E01-3B11-4A67-870E-301C64DC38A7}" type="pres">
      <dgm:prSet presAssocID="{239CD803-E842-4D83-AC24-4F24C8154797}" presName="rootConnector" presStyleLbl="node4" presStyleIdx="1" presStyleCnt="2"/>
      <dgm:spPr/>
      <dgm:t>
        <a:bodyPr/>
        <a:lstStyle/>
        <a:p>
          <a:endParaRPr lang="es-CO"/>
        </a:p>
      </dgm:t>
    </dgm:pt>
    <dgm:pt modelId="{CDCA61E5-5800-4867-8F48-12AE39C2981D}" type="pres">
      <dgm:prSet presAssocID="{239CD803-E842-4D83-AC24-4F24C8154797}" presName="hierChild4" presStyleCnt="0"/>
      <dgm:spPr/>
    </dgm:pt>
    <dgm:pt modelId="{F5F93E9C-78B9-4D79-AFCB-E3C63CB2F827}" type="pres">
      <dgm:prSet presAssocID="{239CD803-E842-4D83-AC24-4F24C8154797}" presName="hierChild5" presStyleCnt="0"/>
      <dgm:spPr/>
    </dgm:pt>
    <dgm:pt modelId="{21DF9028-C294-40BC-8781-BAE94F8CD057}" type="pres">
      <dgm:prSet presAssocID="{981A1286-55C8-4F16-BC09-D38D2FB56E4E}" presName="hierChild5" presStyleCnt="0"/>
      <dgm:spPr/>
    </dgm:pt>
    <dgm:pt modelId="{1EAB7489-F616-46CC-9B9A-876E4AA4F369}" type="pres">
      <dgm:prSet presAssocID="{CC270E5D-95B8-4BB3-9C55-0D32885DAAA8}" presName="Name64" presStyleLbl="parChTrans1D3" presStyleIdx="2" presStyleCnt="8"/>
      <dgm:spPr/>
      <dgm:t>
        <a:bodyPr/>
        <a:lstStyle/>
        <a:p>
          <a:endParaRPr lang="es-CO"/>
        </a:p>
      </dgm:t>
    </dgm:pt>
    <dgm:pt modelId="{02D10B6B-BC54-477A-85E4-8D26311F141D}" type="pres">
      <dgm:prSet presAssocID="{7C2A6121-0D4C-4D5E-8742-956A6EDED7A5}" presName="hierRoot2" presStyleCnt="0">
        <dgm:presLayoutVars>
          <dgm:hierBranch val="init"/>
        </dgm:presLayoutVars>
      </dgm:prSet>
      <dgm:spPr/>
    </dgm:pt>
    <dgm:pt modelId="{1AEF29C4-4BE3-489C-90A2-40D8EF1D919D}" type="pres">
      <dgm:prSet presAssocID="{7C2A6121-0D4C-4D5E-8742-956A6EDED7A5}" presName="rootComposite" presStyleCnt="0"/>
      <dgm:spPr/>
    </dgm:pt>
    <dgm:pt modelId="{6ACD73F5-FF36-4028-B6B7-4507914C9EE5}" type="pres">
      <dgm:prSet presAssocID="{7C2A6121-0D4C-4D5E-8742-956A6EDED7A5}" presName="rootText" presStyleLbl="node3" presStyleIdx="2" presStyleCnt="8">
        <dgm:presLayoutVars>
          <dgm:chPref val="3"/>
        </dgm:presLayoutVars>
      </dgm:prSet>
      <dgm:spPr/>
      <dgm:t>
        <a:bodyPr/>
        <a:lstStyle/>
        <a:p>
          <a:endParaRPr lang="es-CO"/>
        </a:p>
      </dgm:t>
    </dgm:pt>
    <dgm:pt modelId="{96D509B7-D3BC-419B-8AE4-8758BEDA5FD0}" type="pres">
      <dgm:prSet presAssocID="{7C2A6121-0D4C-4D5E-8742-956A6EDED7A5}" presName="rootConnector" presStyleLbl="node3" presStyleIdx="2" presStyleCnt="8"/>
      <dgm:spPr/>
      <dgm:t>
        <a:bodyPr/>
        <a:lstStyle/>
        <a:p>
          <a:endParaRPr lang="es-CO"/>
        </a:p>
      </dgm:t>
    </dgm:pt>
    <dgm:pt modelId="{0CE5629C-2757-480A-82FF-50A600AA160A}" type="pres">
      <dgm:prSet presAssocID="{7C2A6121-0D4C-4D5E-8742-956A6EDED7A5}" presName="hierChild4" presStyleCnt="0"/>
      <dgm:spPr/>
    </dgm:pt>
    <dgm:pt modelId="{A30D3911-638E-4604-8C72-2E884EA49C7C}" type="pres">
      <dgm:prSet presAssocID="{7C2A6121-0D4C-4D5E-8742-956A6EDED7A5}" presName="hierChild5" presStyleCnt="0"/>
      <dgm:spPr/>
    </dgm:pt>
    <dgm:pt modelId="{A76CD092-9305-4A61-BEC3-87DECCD1BC11}" type="pres">
      <dgm:prSet presAssocID="{455F4463-686A-4CDE-A8D9-7766315BAD0F}" presName="Name64" presStyleLbl="parChTrans1D3" presStyleIdx="3" presStyleCnt="8"/>
      <dgm:spPr/>
      <dgm:t>
        <a:bodyPr/>
        <a:lstStyle/>
        <a:p>
          <a:endParaRPr lang="es-CO"/>
        </a:p>
      </dgm:t>
    </dgm:pt>
    <dgm:pt modelId="{12A0D202-67F1-4F5C-AD35-78D3743AAE76}" type="pres">
      <dgm:prSet presAssocID="{1C70292D-CB62-4ED5-9F6B-189F6B9BE63D}" presName="hierRoot2" presStyleCnt="0">
        <dgm:presLayoutVars>
          <dgm:hierBranch val="init"/>
        </dgm:presLayoutVars>
      </dgm:prSet>
      <dgm:spPr/>
    </dgm:pt>
    <dgm:pt modelId="{E14BD663-D3BE-4768-911F-DF7D2CC7CB3B}" type="pres">
      <dgm:prSet presAssocID="{1C70292D-CB62-4ED5-9F6B-189F6B9BE63D}" presName="rootComposite" presStyleCnt="0"/>
      <dgm:spPr/>
    </dgm:pt>
    <dgm:pt modelId="{EDBF346B-74CE-4000-87B4-D4B281574980}" type="pres">
      <dgm:prSet presAssocID="{1C70292D-CB62-4ED5-9F6B-189F6B9BE63D}" presName="rootText" presStyleLbl="node3" presStyleIdx="3" presStyleCnt="8">
        <dgm:presLayoutVars>
          <dgm:chPref val="3"/>
        </dgm:presLayoutVars>
      </dgm:prSet>
      <dgm:spPr/>
      <dgm:t>
        <a:bodyPr/>
        <a:lstStyle/>
        <a:p>
          <a:endParaRPr lang="es-CO"/>
        </a:p>
      </dgm:t>
    </dgm:pt>
    <dgm:pt modelId="{BBA00545-0A2A-465D-A171-EB61B7FF47C3}" type="pres">
      <dgm:prSet presAssocID="{1C70292D-CB62-4ED5-9F6B-189F6B9BE63D}" presName="rootConnector" presStyleLbl="node3" presStyleIdx="3" presStyleCnt="8"/>
      <dgm:spPr/>
      <dgm:t>
        <a:bodyPr/>
        <a:lstStyle/>
        <a:p>
          <a:endParaRPr lang="es-CO"/>
        </a:p>
      </dgm:t>
    </dgm:pt>
    <dgm:pt modelId="{2E5C0A8E-AD9D-434F-B4E1-37BC37B82AF3}" type="pres">
      <dgm:prSet presAssocID="{1C70292D-CB62-4ED5-9F6B-189F6B9BE63D}" presName="hierChild4" presStyleCnt="0"/>
      <dgm:spPr/>
    </dgm:pt>
    <dgm:pt modelId="{551CE76B-63B0-4FBB-814F-70C697E371FA}" type="pres">
      <dgm:prSet presAssocID="{1C70292D-CB62-4ED5-9F6B-189F6B9BE63D}" presName="hierChild5" presStyleCnt="0"/>
      <dgm:spPr/>
    </dgm:pt>
    <dgm:pt modelId="{97DA9445-4DC6-401E-BD50-EAB39F93C0B4}" type="pres">
      <dgm:prSet presAssocID="{C41F96AC-ED64-4D4B-84B4-88D0F7BDE5E1}" presName="Name64" presStyleLbl="parChTrans1D3" presStyleIdx="4" presStyleCnt="8"/>
      <dgm:spPr/>
      <dgm:t>
        <a:bodyPr/>
        <a:lstStyle/>
        <a:p>
          <a:endParaRPr lang="es-CO"/>
        </a:p>
      </dgm:t>
    </dgm:pt>
    <dgm:pt modelId="{22508921-7C4B-41A7-97EE-A3B450BFFA32}" type="pres">
      <dgm:prSet presAssocID="{59FA35B3-747C-41F6-8F85-A903BC33E98E}" presName="hierRoot2" presStyleCnt="0">
        <dgm:presLayoutVars>
          <dgm:hierBranch val="init"/>
        </dgm:presLayoutVars>
      </dgm:prSet>
      <dgm:spPr/>
    </dgm:pt>
    <dgm:pt modelId="{2E3E6CCB-9388-45CB-ABBF-771AC8EC2BA2}" type="pres">
      <dgm:prSet presAssocID="{59FA35B3-747C-41F6-8F85-A903BC33E98E}" presName="rootComposite" presStyleCnt="0"/>
      <dgm:spPr/>
    </dgm:pt>
    <dgm:pt modelId="{4F35E886-F686-44C3-8DBE-F8D501E5661D}" type="pres">
      <dgm:prSet presAssocID="{59FA35B3-747C-41F6-8F85-A903BC33E98E}" presName="rootText" presStyleLbl="node3" presStyleIdx="4" presStyleCnt="8">
        <dgm:presLayoutVars>
          <dgm:chPref val="3"/>
        </dgm:presLayoutVars>
      </dgm:prSet>
      <dgm:spPr/>
      <dgm:t>
        <a:bodyPr/>
        <a:lstStyle/>
        <a:p>
          <a:endParaRPr lang="es-CO"/>
        </a:p>
      </dgm:t>
    </dgm:pt>
    <dgm:pt modelId="{4EDD1147-FD0C-44B9-BF30-BB620D165423}" type="pres">
      <dgm:prSet presAssocID="{59FA35B3-747C-41F6-8F85-A903BC33E98E}" presName="rootConnector" presStyleLbl="node3" presStyleIdx="4" presStyleCnt="8"/>
      <dgm:spPr/>
      <dgm:t>
        <a:bodyPr/>
        <a:lstStyle/>
        <a:p>
          <a:endParaRPr lang="es-CO"/>
        </a:p>
      </dgm:t>
    </dgm:pt>
    <dgm:pt modelId="{29B2727E-87BA-4B78-BC81-D5F249C4E445}" type="pres">
      <dgm:prSet presAssocID="{59FA35B3-747C-41F6-8F85-A903BC33E98E}" presName="hierChild4" presStyleCnt="0"/>
      <dgm:spPr/>
    </dgm:pt>
    <dgm:pt modelId="{8EBB72BA-D524-441E-9B38-60554B637F09}" type="pres">
      <dgm:prSet presAssocID="{59FA35B3-747C-41F6-8F85-A903BC33E98E}" presName="hierChild5" presStyleCnt="0"/>
      <dgm:spPr/>
    </dgm:pt>
    <dgm:pt modelId="{A9302D98-6268-4D3B-9BF5-5D11D750456E}" type="pres">
      <dgm:prSet presAssocID="{B97304E0-7E81-4F5B-92CB-79FC95C70842}" presName="hierChild7" presStyleCnt="0"/>
      <dgm:spPr/>
    </dgm:pt>
    <dgm:pt modelId="{5403CF74-27E8-484D-958F-12E3E9499B05}" type="pres">
      <dgm:prSet presAssocID="{A87EDB54-868A-4FB4-A854-E6DDBF377EE0}" presName="Name115" presStyleLbl="parChTrans1D2" presStyleIdx="1" presStyleCnt="2"/>
      <dgm:spPr/>
      <dgm:t>
        <a:bodyPr/>
        <a:lstStyle/>
        <a:p>
          <a:endParaRPr lang="es-CO"/>
        </a:p>
      </dgm:t>
    </dgm:pt>
    <dgm:pt modelId="{0AF8FCDC-EA44-46CD-800F-ED18136ECAF2}" type="pres">
      <dgm:prSet presAssocID="{6D1F0FAD-5142-4696-8AF8-3DA76C120D8A}" presName="hierRoot3" presStyleCnt="0">
        <dgm:presLayoutVars>
          <dgm:hierBranch val="init"/>
        </dgm:presLayoutVars>
      </dgm:prSet>
      <dgm:spPr/>
    </dgm:pt>
    <dgm:pt modelId="{9B6637E3-96B0-40BF-8240-DB2BD9E0164D}" type="pres">
      <dgm:prSet presAssocID="{6D1F0FAD-5142-4696-8AF8-3DA76C120D8A}" presName="rootComposite3" presStyleCnt="0"/>
      <dgm:spPr/>
    </dgm:pt>
    <dgm:pt modelId="{8178090B-647A-44C8-8705-8064FDBD3C48}" type="pres">
      <dgm:prSet presAssocID="{6D1F0FAD-5142-4696-8AF8-3DA76C120D8A}" presName="rootText3" presStyleLbl="asst1" presStyleIdx="1" presStyleCnt="2">
        <dgm:presLayoutVars>
          <dgm:chPref val="3"/>
        </dgm:presLayoutVars>
      </dgm:prSet>
      <dgm:spPr/>
      <dgm:t>
        <a:bodyPr/>
        <a:lstStyle/>
        <a:p>
          <a:endParaRPr lang="es-CO"/>
        </a:p>
      </dgm:t>
    </dgm:pt>
    <dgm:pt modelId="{C373B932-3957-4BF4-BD00-1EA7E7A84AC2}" type="pres">
      <dgm:prSet presAssocID="{6D1F0FAD-5142-4696-8AF8-3DA76C120D8A}" presName="rootConnector3" presStyleLbl="asst1" presStyleIdx="1" presStyleCnt="2"/>
      <dgm:spPr/>
      <dgm:t>
        <a:bodyPr/>
        <a:lstStyle/>
        <a:p>
          <a:endParaRPr lang="es-CO"/>
        </a:p>
      </dgm:t>
    </dgm:pt>
    <dgm:pt modelId="{98FAB3F6-EF38-47D7-8867-531C44042897}" type="pres">
      <dgm:prSet presAssocID="{6D1F0FAD-5142-4696-8AF8-3DA76C120D8A}" presName="hierChild6" presStyleCnt="0"/>
      <dgm:spPr/>
    </dgm:pt>
    <dgm:pt modelId="{4AB10C13-7948-4FED-A2CA-11C6C8020185}" type="pres">
      <dgm:prSet presAssocID="{F0A5D2D5-80CD-412D-8DE7-8B57C4D9CC8E}" presName="Name64" presStyleLbl="parChTrans1D3" presStyleIdx="5" presStyleCnt="8"/>
      <dgm:spPr/>
      <dgm:t>
        <a:bodyPr/>
        <a:lstStyle/>
        <a:p>
          <a:endParaRPr lang="es-CO"/>
        </a:p>
      </dgm:t>
    </dgm:pt>
    <dgm:pt modelId="{3C617BC0-BE8F-40BF-B3B4-C54891BD8A46}" type="pres">
      <dgm:prSet presAssocID="{3D109598-2EF7-4768-8EFF-55A193538719}" presName="hierRoot2" presStyleCnt="0">
        <dgm:presLayoutVars>
          <dgm:hierBranch val="init"/>
        </dgm:presLayoutVars>
      </dgm:prSet>
      <dgm:spPr/>
    </dgm:pt>
    <dgm:pt modelId="{5718D528-E892-4670-AF33-179A504DC918}" type="pres">
      <dgm:prSet presAssocID="{3D109598-2EF7-4768-8EFF-55A193538719}" presName="rootComposite" presStyleCnt="0"/>
      <dgm:spPr/>
    </dgm:pt>
    <dgm:pt modelId="{8A0B92A1-4300-4087-84C7-D4419B12DB52}" type="pres">
      <dgm:prSet presAssocID="{3D109598-2EF7-4768-8EFF-55A193538719}" presName="rootText" presStyleLbl="node3" presStyleIdx="5" presStyleCnt="8">
        <dgm:presLayoutVars>
          <dgm:chPref val="3"/>
        </dgm:presLayoutVars>
      </dgm:prSet>
      <dgm:spPr/>
      <dgm:t>
        <a:bodyPr/>
        <a:lstStyle/>
        <a:p>
          <a:endParaRPr lang="es-CO"/>
        </a:p>
      </dgm:t>
    </dgm:pt>
    <dgm:pt modelId="{E8D98AA5-A56D-4B09-A320-16C2598F19A2}" type="pres">
      <dgm:prSet presAssocID="{3D109598-2EF7-4768-8EFF-55A193538719}" presName="rootConnector" presStyleLbl="node3" presStyleIdx="5" presStyleCnt="8"/>
      <dgm:spPr/>
      <dgm:t>
        <a:bodyPr/>
        <a:lstStyle/>
        <a:p>
          <a:endParaRPr lang="es-CO"/>
        </a:p>
      </dgm:t>
    </dgm:pt>
    <dgm:pt modelId="{669E71F3-F41B-45F3-A956-1CDDB8274C9A}" type="pres">
      <dgm:prSet presAssocID="{3D109598-2EF7-4768-8EFF-55A193538719}" presName="hierChild4" presStyleCnt="0"/>
      <dgm:spPr/>
    </dgm:pt>
    <dgm:pt modelId="{89C6F2FE-7202-4AA9-AAEF-BE248B959764}" type="pres">
      <dgm:prSet presAssocID="{3D109598-2EF7-4768-8EFF-55A193538719}" presName="hierChild5" presStyleCnt="0"/>
      <dgm:spPr/>
    </dgm:pt>
    <dgm:pt modelId="{3000101D-1DF3-4746-8EBB-CA0DDE72E82E}" type="pres">
      <dgm:prSet presAssocID="{58B69E95-CDBE-4994-B9E2-01292A35F594}" presName="Name64" presStyleLbl="parChTrans1D3" presStyleIdx="6" presStyleCnt="8"/>
      <dgm:spPr/>
      <dgm:t>
        <a:bodyPr/>
        <a:lstStyle/>
        <a:p>
          <a:endParaRPr lang="es-CO"/>
        </a:p>
      </dgm:t>
    </dgm:pt>
    <dgm:pt modelId="{5C15FB00-F43B-4DCB-90C6-479BA45570B4}" type="pres">
      <dgm:prSet presAssocID="{BD683934-8836-4059-AAC5-1D2631D755A3}" presName="hierRoot2" presStyleCnt="0">
        <dgm:presLayoutVars>
          <dgm:hierBranch val="init"/>
        </dgm:presLayoutVars>
      </dgm:prSet>
      <dgm:spPr/>
    </dgm:pt>
    <dgm:pt modelId="{284F6136-193D-4B81-ADA5-705FB61ABBFF}" type="pres">
      <dgm:prSet presAssocID="{BD683934-8836-4059-AAC5-1D2631D755A3}" presName="rootComposite" presStyleCnt="0"/>
      <dgm:spPr/>
    </dgm:pt>
    <dgm:pt modelId="{E741345B-7F43-4DB4-AAB8-5C21A28B2E99}" type="pres">
      <dgm:prSet presAssocID="{BD683934-8836-4059-AAC5-1D2631D755A3}" presName="rootText" presStyleLbl="node3" presStyleIdx="6" presStyleCnt="8">
        <dgm:presLayoutVars>
          <dgm:chPref val="3"/>
        </dgm:presLayoutVars>
      </dgm:prSet>
      <dgm:spPr/>
      <dgm:t>
        <a:bodyPr/>
        <a:lstStyle/>
        <a:p>
          <a:endParaRPr lang="es-CO"/>
        </a:p>
      </dgm:t>
    </dgm:pt>
    <dgm:pt modelId="{5B607C4F-8616-41CD-918B-1AF7FBF7AA4E}" type="pres">
      <dgm:prSet presAssocID="{BD683934-8836-4059-AAC5-1D2631D755A3}" presName="rootConnector" presStyleLbl="node3" presStyleIdx="6" presStyleCnt="8"/>
      <dgm:spPr/>
      <dgm:t>
        <a:bodyPr/>
        <a:lstStyle/>
        <a:p>
          <a:endParaRPr lang="es-CO"/>
        </a:p>
      </dgm:t>
    </dgm:pt>
    <dgm:pt modelId="{315C423F-FABE-4048-AAFA-F940DFAAFFCD}" type="pres">
      <dgm:prSet presAssocID="{BD683934-8836-4059-AAC5-1D2631D755A3}" presName="hierChild4" presStyleCnt="0"/>
      <dgm:spPr/>
    </dgm:pt>
    <dgm:pt modelId="{7EDF7498-E3B0-4270-B6EE-EAF8A8321838}" type="pres">
      <dgm:prSet presAssocID="{BD683934-8836-4059-AAC5-1D2631D755A3}" presName="hierChild5" presStyleCnt="0"/>
      <dgm:spPr/>
    </dgm:pt>
    <dgm:pt modelId="{1BA33E03-ABD1-4941-832A-5C70ADA64E1F}" type="pres">
      <dgm:prSet presAssocID="{A854BCC5-694E-43A7-9E81-53100FE3E0D9}" presName="Name64" presStyleLbl="parChTrans1D3" presStyleIdx="7" presStyleCnt="8"/>
      <dgm:spPr/>
      <dgm:t>
        <a:bodyPr/>
        <a:lstStyle/>
        <a:p>
          <a:endParaRPr lang="es-CO"/>
        </a:p>
      </dgm:t>
    </dgm:pt>
    <dgm:pt modelId="{7B844FB9-C766-4379-8808-1B961BE5C367}" type="pres">
      <dgm:prSet presAssocID="{013D725F-7C8C-4E19-BF68-8763ED1C61BB}" presName="hierRoot2" presStyleCnt="0">
        <dgm:presLayoutVars>
          <dgm:hierBranch val="init"/>
        </dgm:presLayoutVars>
      </dgm:prSet>
      <dgm:spPr/>
    </dgm:pt>
    <dgm:pt modelId="{93455F91-19BA-41EF-984A-D0A23F4A6B7D}" type="pres">
      <dgm:prSet presAssocID="{013D725F-7C8C-4E19-BF68-8763ED1C61BB}" presName="rootComposite" presStyleCnt="0"/>
      <dgm:spPr/>
    </dgm:pt>
    <dgm:pt modelId="{538F4010-F215-4803-80CB-D2DC554C44AE}" type="pres">
      <dgm:prSet presAssocID="{013D725F-7C8C-4E19-BF68-8763ED1C61BB}" presName="rootText" presStyleLbl="node3" presStyleIdx="7" presStyleCnt="8">
        <dgm:presLayoutVars>
          <dgm:chPref val="3"/>
        </dgm:presLayoutVars>
      </dgm:prSet>
      <dgm:spPr/>
      <dgm:t>
        <a:bodyPr/>
        <a:lstStyle/>
        <a:p>
          <a:endParaRPr lang="es-CO"/>
        </a:p>
      </dgm:t>
    </dgm:pt>
    <dgm:pt modelId="{3F7F35DF-B6E6-4196-969A-0B7732D1F909}" type="pres">
      <dgm:prSet presAssocID="{013D725F-7C8C-4E19-BF68-8763ED1C61BB}" presName="rootConnector" presStyleLbl="node3" presStyleIdx="7" presStyleCnt="8"/>
      <dgm:spPr/>
      <dgm:t>
        <a:bodyPr/>
        <a:lstStyle/>
        <a:p>
          <a:endParaRPr lang="es-CO"/>
        </a:p>
      </dgm:t>
    </dgm:pt>
    <dgm:pt modelId="{7F0881C6-0F34-4AE0-8603-AECB7F2C8893}" type="pres">
      <dgm:prSet presAssocID="{013D725F-7C8C-4E19-BF68-8763ED1C61BB}" presName="hierChild4" presStyleCnt="0"/>
      <dgm:spPr/>
    </dgm:pt>
    <dgm:pt modelId="{7435B59C-8A2F-4466-8415-F4DB62428AE5}" type="pres">
      <dgm:prSet presAssocID="{013D725F-7C8C-4E19-BF68-8763ED1C61BB}" presName="hierChild5" presStyleCnt="0"/>
      <dgm:spPr/>
    </dgm:pt>
    <dgm:pt modelId="{2F8734B8-9829-4C32-A620-41375BBB736B}" type="pres">
      <dgm:prSet presAssocID="{6D1F0FAD-5142-4696-8AF8-3DA76C120D8A}" presName="hierChild7" presStyleCnt="0"/>
      <dgm:spPr/>
    </dgm:pt>
  </dgm:ptLst>
  <dgm:cxnLst>
    <dgm:cxn modelId="{1A1771E1-3E56-4503-AA2B-205F9BDB316B}" type="presOf" srcId="{7E4F9450-F49B-499B-90A6-5E2D7FE05781}" destId="{0CDD9CE4-B379-4170-9EEE-9B443E34D3D4}" srcOrd="0" destOrd="0" presId="urn:microsoft.com/office/officeart/2009/3/layout/HorizontalOrganizationChart"/>
    <dgm:cxn modelId="{6A168A02-486A-43D8-B7B2-D857EE424A5E}" type="presOf" srcId="{6D1F0FAD-5142-4696-8AF8-3DA76C120D8A}" destId="{C373B932-3957-4BF4-BD00-1EA7E7A84AC2}" srcOrd="1" destOrd="0" presId="urn:microsoft.com/office/officeart/2009/3/layout/HorizontalOrganizationChart"/>
    <dgm:cxn modelId="{595DDCAC-AE4C-44C3-8D23-F5365FEB7B96}" type="presOf" srcId="{3D109598-2EF7-4768-8EFF-55A193538719}" destId="{E8D98AA5-A56D-4B09-A320-16C2598F19A2}" srcOrd="1" destOrd="0" presId="urn:microsoft.com/office/officeart/2009/3/layout/HorizontalOrganizationChart"/>
    <dgm:cxn modelId="{F095CD79-417A-46BC-B802-CD5947E88583}" type="presOf" srcId="{7C2A6121-0D4C-4D5E-8742-956A6EDED7A5}" destId="{96D509B7-D3BC-419B-8AE4-8758BEDA5FD0}" srcOrd="1" destOrd="0" presId="urn:microsoft.com/office/officeart/2009/3/layout/HorizontalOrganizationChart"/>
    <dgm:cxn modelId="{87F9E91F-5347-442E-9E10-42BFED4A1552}" type="presOf" srcId="{455F4463-686A-4CDE-A8D9-7766315BAD0F}" destId="{A76CD092-9305-4A61-BEC3-87DECCD1BC11}" srcOrd="0" destOrd="0" presId="urn:microsoft.com/office/officeart/2009/3/layout/HorizontalOrganizationChart"/>
    <dgm:cxn modelId="{8C4A4DEE-B912-4B00-9FFD-3BC1BC1042BB}" type="presOf" srcId="{E1AD401E-2645-4B34-B426-B03B207B0E47}" destId="{4AA7A367-350F-4FD2-A87A-240265535A69}" srcOrd="0" destOrd="0" presId="urn:microsoft.com/office/officeart/2009/3/layout/HorizontalOrganizationChart"/>
    <dgm:cxn modelId="{96D46F86-894B-420C-8ECE-AE79F884B309}" type="presOf" srcId="{BD683934-8836-4059-AAC5-1D2631D755A3}" destId="{E741345B-7F43-4DB4-AAB8-5C21A28B2E99}" srcOrd="0" destOrd="0" presId="urn:microsoft.com/office/officeart/2009/3/layout/HorizontalOrganizationChart"/>
    <dgm:cxn modelId="{1A1154B0-09B5-4244-8AAE-539700037F77}" type="presOf" srcId="{6D1F0FAD-5142-4696-8AF8-3DA76C120D8A}" destId="{8178090B-647A-44C8-8705-8064FDBD3C48}" srcOrd="0" destOrd="0" presId="urn:microsoft.com/office/officeart/2009/3/layout/HorizontalOrganizationChart"/>
    <dgm:cxn modelId="{0D020844-E661-4C83-A17E-588748D44DFE}" srcId="{18C41472-386E-4954-9991-D6B5EE724CB7}" destId="{B97304E0-7E81-4F5B-92CB-79FC95C70842}" srcOrd="0" destOrd="0" parTransId="{92C22AA9-C14C-4CB8-91C4-31CBFD309246}" sibTransId="{FC350968-24F5-4A2E-A294-6F567FC86C28}"/>
    <dgm:cxn modelId="{5DCF7406-2136-4ED1-877C-5AB339E69CC1}" srcId="{6D1F0FAD-5142-4696-8AF8-3DA76C120D8A}" destId="{3D109598-2EF7-4768-8EFF-55A193538719}" srcOrd="0" destOrd="0" parTransId="{F0A5D2D5-80CD-412D-8DE7-8B57C4D9CC8E}" sibTransId="{C8ED0EF3-7C08-4448-B65A-1BB44EC586EE}"/>
    <dgm:cxn modelId="{BDCEF7C9-6BBA-45E0-8D69-4F08ABD710C6}" type="presOf" srcId="{58B69E95-CDBE-4994-B9E2-01292A35F594}" destId="{3000101D-1DF3-4746-8EBB-CA0DDE72E82E}" srcOrd="0" destOrd="0" presId="urn:microsoft.com/office/officeart/2009/3/layout/HorizontalOrganizationChart"/>
    <dgm:cxn modelId="{BB5F6871-801C-4663-8831-7BBC0250B25A}" type="presOf" srcId="{981A1286-55C8-4F16-BC09-D38D2FB56E4E}" destId="{064F5648-8DCA-41BE-92D2-3A16B921A067}" srcOrd="0" destOrd="0" presId="urn:microsoft.com/office/officeart/2009/3/layout/HorizontalOrganizationChart"/>
    <dgm:cxn modelId="{212CE9D7-E88B-4384-8C33-B3F5C2071C52}" type="presOf" srcId="{1C70292D-CB62-4ED5-9F6B-189F6B9BE63D}" destId="{BBA00545-0A2A-465D-A171-EB61B7FF47C3}" srcOrd="1" destOrd="0" presId="urn:microsoft.com/office/officeart/2009/3/layout/HorizontalOrganizationChart"/>
    <dgm:cxn modelId="{5978AB6D-D198-4849-8605-ED2915A872B7}" srcId="{6D1F0FAD-5142-4696-8AF8-3DA76C120D8A}" destId="{BD683934-8836-4059-AAC5-1D2631D755A3}" srcOrd="1" destOrd="0" parTransId="{58B69E95-CDBE-4994-B9E2-01292A35F594}" sibTransId="{60F66607-107C-4B01-84AD-E492EECD7AC4}"/>
    <dgm:cxn modelId="{C2C82C86-240F-42BC-AB6F-510AB855F391}" type="presOf" srcId="{18C41472-386E-4954-9991-D6B5EE724CB7}" destId="{F510FF61-B0BF-4A8B-9BB5-3A522F83123E}" srcOrd="1" destOrd="0" presId="urn:microsoft.com/office/officeart/2009/3/layout/HorizontalOrganizationChart"/>
    <dgm:cxn modelId="{FB677AEF-84C5-4357-97F6-20AE31FE5405}" srcId="{EF340746-0BAA-48CB-8AA9-4488A831338B}" destId="{18C41472-386E-4954-9991-D6B5EE724CB7}" srcOrd="0" destOrd="0" parTransId="{0DD12F72-17B9-4AC9-9A54-A9821BC99043}" sibTransId="{98804E11-E17F-4393-A6B2-DD6A5F76B6B3}"/>
    <dgm:cxn modelId="{7FFF42E5-DF6D-4B5F-9F35-486293DE834F}" type="presOf" srcId="{59FA35B3-747C-41F6-8F85-A903BC33E98E}" destId="{4EDD1147-FD0C-44B9-BF30-BB620D165423}" srcOrd="1" destOrd="0" presId="urn:microsoft.com/office/officeart/2009/3/layout/HorizontalOrganizationChart"/>
    <dgm:cxn modelId="{51858A25-7D7D-4F6E-96D1-D5FA326F0373}" srcId="{B97304E0-7E81-4F5B-92CB-79FC95C70842}" destId="{E1AD401E-2645-4B34-B426-B03B207B0E47}" srcOrd="0" destOrd="0" parTransId="{7E4F9450-F49B-499B-90A6-5E2D7FE05781}" sibTransId="{5BC4EC89-75F8-430E-97FD-11E220EB3BD8}"/>
    <dgm:cxn modelId="{8DC506E7-7891-4525-888A-5F683EC1E577}" type="presOf" srcId="{59FA35B3-747C-41F6-8F85-A903BC33E98E}" destId="{4F35E886-F686-44C3-8DBE-F8D501E5661D}" srcOrd="0" destOrd="0" presId="urn:microsoft.com/office/officeart/2009/3/layout/HorizontalOrganizationChart"/>
    <dgm:cxn modelId="{CE98C918-CD9A-49B2-ADB5-4B1BED9884C1}" srcId="{981A1286-55C8-4F16-BC09-D38D2FB56E4E}" destId="{927184A6-5720-4C75-B3D7-89DECC25CEF9}" srcOrd="0" destOrd="0" parTransId="{C408D3B8-456B-44F1-9535-A142A81F3F56}" sibTransId="{6DBB244A-B8A5-479B-AAA6-993B2295AE8D}"/>
    <dgm:cxn modelId="{0B199148-EF83-445C-AFA2-7366A4E3F4CE}" type="presOf" srcId="{C41F96AC-ED64-4D4B-84B4-88D0F7BDE5E1}" destId="{97DA9445-4DC6-401E-BD50-EAB39F93C0B4}" srcOrd="0" destOrd="0" presId="urn:microsoft.com/office/officeart/2009/3/layout/HorizontalOrganizationChart"/>
    <dgm:cxn modelId="{5755DD6D-1F08-438F-8520-6BF12A96323C}" srcId="{B97304E0-7E81-4F5B-92CB-79FC95C70842}" destId="{7C2A6121-0D4C-4D5E-8742-956A6EDED7A5}" srcOrd="2" destOrd="0" parTransId="{CC270E5D-95B8-4BB3-9C55-0D32885DAAA8}" sibTransId="{2412A285-D929-4D9F-847B-2E4B8F674872}"/>
    <dgm:cxn modelId="{45D6476C-3936-468D-8052-47FF1379A9F6}" type="presOf" srcId="{981A1286-55C8-4F16-BC09-D38D2FB56E4E}" destId="{1E13B644-F76B-4D1F-BC2C-34E8CAEC9C20}" srcOrd="1" destOrd="0" presId="urn:microsoft.com/office/officeart/2009/3/layout/HorizontalOrganizationChart"/>
    <dgm:cxn modelId="{A18B61C1-E55C-4C15-A8E5-913AF9355DF0}" srcId="{B97304E0-7E81-4F5B-92CB-79FC95C70842}" destId="{1C70292D-CB62-4ED5-9F6B-189F6B9BE63D}" srcOrd="3" destOrd="0" parTransId="{455F4463-686A-4CDE-A8D9-7766315BAD0F}" sibTransId="{CCDD4D86-1695-4AE4-A9C8-2F4BE1990EFD}"/>
    <dgm:cxn modelId="{FAAEF8EE-26C8-4D07-9018-B4599505F170}" srcId="{6D1F0FAD-5142-4696-8AF8-3DA76C120D8A}" destId="{013D725F-7C8C-4E19-BF68-8763ED1C61BB}" srcOrd="2" destOrd="0" parTransId="{A854BCC5-694E-43A7-9E81-53100FE3E0D9}" sibTransId="{76834584-D48D-481F-966A-1F273EECDF44}"/>
    <dgm:cxn modelId="{61FC7D9B-4691-497E-8D90-8E0ADD1118E3}" type="presOf" srcId="{927184A6-5720-4C75-B3D7-89DECC25CEF9}" destId="{36CD0FEE-78ED-4A96-B4F2-FD42C7487E17}" srcOrd="0" destOrd="0" presId="urn:microsoft.com/office/officeart/2009/3/layout/HorizontalOrganizationChart"/>
    <dgm:cxn modelId="{332C6CDA-4181-4190-9C01-2C0E65428E56}" srcId="{981A1286-55C8-4F16-BC09-D38D2FB56E4E}" destId="{239CD803-E842-4D83-AC24-4F24C8154797}" srcOrd="1" destOrd="0" parTransId="{208DA978-1498-4E1D-8F25-0AF761095268}" sibTransId="{B0D32A44-6B4A-4399-B2F5-3E2545C6F8BD}"/>
    <dgm:cxn modelId="{F4BA5C6A-9B99-41D6-A133-35E26DBBA8F6}" type="presOf" srcId="{F0A5D2D5-80CD-412D-8DE7-8B57C4D9CC8E}" destId="{4AB10C13-7948-4FED-A2CA-11C6C8020185}" srcOrd="0" destOrd="0" presId="urn:microsoft.com/office/officeart/2009/3/layout/HorizontalOrganizationChart"/>
    <dgm:cxn modelId="{3F24E546-56F9-4239-B6F2-C88C08C72BCC}" type="presOf" srcId="{92C22AA9-C14C-4CB8-91C4-31CBFD309246}" destId="{0F5F16AA-226B-4B41-9CBB-3B6B28238D52}" srcOrd="0" destOrd="0" presId="urn:microsoft.com/office/officeart/2009/3/layout/HorizontalOrganizationChart"/>
    <dgm:cxn modelId="{0ABBE188-443C-43FC-945D-49AE573F46F6}" type="presOf" srcId="{A854BCC5-694E-43A7-9E81-53100FE3E0D9}" destId="{1BA33E03-ABD1-4941-832A-5C70ADA64E1F}" srcOrd="0" destOrd="0" presId="urn:microsoft.com/office/officeart/2009/3/layout/HorizontalOrganizationChart"/>
    <dgm:cxn modelId="{AC2C1FD4-0147-440D-B3A0-01464E0D633A}" type="presOf" srcId="{EF340746-0BAA-48CB-8AA9-4488A831338B}" destId="{24F1D339-D882-4F6C-BBEE-0C8CF5E7846E}" srcOrd="0" destOrd="0" presId="urn:microsoft.com/office/officeart/2009/3/layout/HorizontalOrganizationChart"/>
    <dgm:cxn modelId="{CC0FE2BE-43C1-4783-A658-51C843489A71}" srcId="{B97304E0-7E81-4F5B-92CB-79FC95C70842}" destId="{59FA35B3-747C-41F6-8F85-A903BC33E98E}" srcOrd="4" destOrd="0" parTransId="{C41F96AC-ED64-4D4B-84B4-88D0F7BDE5E1}" sibTransId="{59D4BC79-BFEE-4676-B41A-520BB27F71E8}"/>
    <dgm:cxn modelId="{9BF6F9BE-C346-4098-B8B0-AE3FE50897A9}" type="presOf" srcId="{B97304E0-7E81-4F5B-92CB-79FC95C70842}" destId="{5A63DF01-D6C1-41FC-8950-6481DF28D9AC}" srcOrd="1" destOrd="0" presId="urn:microsoft.com/office/officeart/2009/3/layout/HorizontalOrganizationChart"/>
    <dgm:cxn modelId="{E4A610CC-FCF4-402A-AC68-2FC6B53DD224}" type="presOf" srcId="{239CD803-E842-4D83-AC24-4F24C8154797}" destId="{C1E68F45-B9D1-4669-B242-CDA7F23CBC85}" srcOrd="0" destOrd="0" presId="urn:microsoft.com/office/officeart/2009/3/layout/HorizontalOrganizationChart"/>
    <dgm:cxn modelId="{F666062A-6D70-4322-B6CA-0F77C62BB31E}" type="presOf" srcId="{BD683934-8836-4059-AAC5-1D2631D755A3}" destId="{5B607C4F-8616-41CD-918B-1AF7FBF7AA4E}" srcOrd="1" destOrd="0" presId="urn:microsoft.com/office/officeart/2009/3/layout/HorizontalOrganizationChart"/>
    <dgm:cxn modelId="{6396A145-8BF2-4D04-94EA-BA2CFE52CD34}" type="presOf" srcId="{B97304E0-7E81-4F5B-92CB-79FC95C70842}" destId="{BBD82BD0-7762-4C59-986F-0681E2FF1939}" srcOrd="0" destOrd="0" presId="urn:microsoft.com/office/officeart/2009/3/layout/HorizontalOrganizationChart"/>
    <dgm:cxn modelId="{436F4C31-046B-46E4-A1E7-6BFB0A27AF7A}" type="presOf" srcId="{C408D3B8-456B-44F1-9535-A142A81F3F56}" destId="{ABF3C135-0F07-4E02-9A84-0204D32C6D7D}" srcOrd="0" destOrd="0" presId="urn:microsoft.com/office/officeart/2009/3/layout/HorizontalOrganizationChart"/>
    <dgm:cxn modelId="{C11B358A-2B3D-462C-A546-D0AB7C2DDB16}" type="presOf" srcId="{A25A999F-C9DF-414C-8BC9-9539FF3BF7B6}" destId="{2148630A-BB43-4135-9DFB-0123EEA8478A}" srcOrd="0" destOrd="0" presId="urn:microsoft.com/office/officeart/2009/3/layout/HorizontalOrganizationChart"/>
    <dgm:cxn modelId="{1B21CA82-9CFE-4DF5-970C-EAAA912B2108}" srcId="{B97304E0-7E81-4F5B-92CB-79FC95C70842}" destId="{981A1286-55C8-4F16-BC09-D38D2FB56E4E}" srcOrd="1" destOrd="0" parTransId="{A25A999F-C9DF-414C-8BC9-9539FF3BF7B6}" sibTransId="{CA92EE13-D385-407C-B4C1-2D414CA1D2CE}"/>
    <dgm:cxn modelId="{370E862D-58E2-4764-8853-A4532E17A274}" type="presOf" srcId="{239CD803-E842-4D83-AC24-4F24C8154797}" destId="{76104E01-3B11-4A67-870E-301C64DC38A7}" srcOrd="1" destOrd="0" presId="urn:microsoft.com/office/officeart/2009/3/layout/HorizontalOrganizationChart"/>
    <dgm:cxn modelId="{B4956A07-BD2D-4A83-94BD-63F9A0B9EB60}" type="presOf" srcId="{3D109598-2EF7-4768-8EFF-55A193538719}" destId="{8A0B92A1-4300-4087-84C7-D4419B12DB52}" srcOrd="0" destOrd="0" presId="urn:microsoft.com/office/officeart/2009/3/layout/HorizontalOrganizationChart"/>
    <dgm:cxn modelId="{20A1D7CA-A429-458D-B8F6-BA67E2E217DD}" type="presOf" srcId="{1C70292D-CB62-4ED5-9F6B-189F6B9BE63D}" destId="{EDBF346B-74CE-4000-87B4-D4B281574980}" srcOrd="0" destOrd="0" presId="urn:microsoft.com/office/officeart/2009/3/layout/HorizontalOrganizationChart"/>
    <dgm:cxn modelId="{DE6A67FA-64DE-422F-8A94-09AD757F1B04}" type="presOf" srcId="{208DA978-1498-4E1D-8F25-0AF761095268}" destId="{9CB7B694-8D77-4C5B-A298-00E98950438F}" srcOrd="0" destOrd="0" presId="urn:microsoft.com/office/officeart/2009/3/layout/HorizontalOrganizationChart"/>
    <dgm:cxn modelId="{E2598EAC-76ED-41D8-951B-C77F4861A44E}" type="presOf" srcId="{7C2A6121-0D4C-4D5E-8742-956A6EDED7A5}" destId="{6ACD73F5-FF36-4028-B6B7-4507914C9EE5}" srcOrd="0" destOrd="0" presId="urn:microsoft.com/office/officeart/2009/3/layout/HorizontalOrganizationChart"/>
    <dgm:cxn modelId="{CB8EAC05-4C9A-44A1-A8C5-9D321BE8465D}" type="presOf" srcId="{013D725F-7C8C-4E19-BF68-8763ED1C61BB}" destId="{3F7F35DF-B6E6-4196-969A-0B7732D1F909}" srcOrd="1" destOrd="0" presId="urn:microsoft.com/office/officeart/2009/3/layout/HorizontalOrganizationChart"/>
    <dgm:cxn modelId="{726FC2A3-0FC7-45DD-BDB3-8ACE2965AABB}" type="presOf" srcId="{927184A6-5720-4C75-B3D7-89DECC25CEF9}" destId="{243A3C8A-902F-44EC-9886-E83E90BB7528}" srcOrd="1" destOrd="0" presId="urn:microsoft.com/office/officeart/2009/3/layout/HorizontalOrganizationChart"/>
    <dgm:cxn modelId="{470493B0-2A2C-4473-9F2C-419AD26C57A8}" type="presOf" srcId="{18C41472-386E-4954-9991-D6B5EE724CB7}" destId="{BB6B3D89-537D-4D14-A2D4-DEE10DD5014D}" srcOrd="0" destOrd="0" presId="urn:microsoft.com/office/officeart/2009/3/layout/HorizontalOrganizationChart"/>
    <dgm:cxn modelId="{1B1AFD56-86E0-4435-8683-9DE2AA49B487}" type="presOf" srcId="{E1AD401E-2645-4B34-B426-B03B207B0E47}" destId="{C8A83D04-59B0-4EAD-8758-403F636D10A5}" srcOrd="1" destOrd="0" presId="urn:microsoft.com/office/officeart/2009/3/layout/HorizontalOrganizationChart"/>
    <dgm:cxn modelId="{B237EFB7-3BD6-4A07-94BB-DEDC9E6615C2}" srcId="{18C41472-386E-4954-9991-D6B5EE724CB7}" destId="{6D1F0FAD-5142-4696-8AF8-3DA76C120D8A}" srcOrd="1" destOrd="0" parTransId="{A87EDB54-868A-4FB4-A854-E6DDBF377EE0}" sibTransId="{352CB0E0-7D0B-4480-B6E3-DF38E6AEA9DE}"/>
    <dgm:cxn modelId="{5BDC982F-4164-4494-AAE0-4BB0F4DFDDFE}" type="presOf" srcId="{A87EDB54-868A-4FB4-A854-E6DDBF377EE0}" destId="{5403CF74-27E8-484D-958F-12E3E9499B05}" srcOrd="0" destOrd="0" presId="urn:microsoft.com/office/officeart/2009/3/layout/HorizontalOrganizationChart"/>
    <dgm:cxn modelId="{6A8E2090-B247-42CB-AB8F-B664081BCF52}" type="presOf" srcId="{013D725F-7C8C-4E19-BF68-8763ED1C61BB}" destId="{538F4010-F215-4803-80CB-D2DC554C44AE}" srcOrd="0" destOrd="0" presId="urn:microsoft.com/office/officeart/2009/3/layout/HorizontalOrganizationChart"/>
    <dgm:cxn modelId="{66B06A3C-2EBF-4B1B-B187-8A03B11CD58C}" type="presOf" srcId="{CC270E5D-95B8-4BB3-9C55-0D32885DAAA8}" destId="{1EAB7489-F616-46CC-9B9A-876E4AA4F369}" srcOrd="0" destOrd="0" presId="urn:microsoft.com/office/officeart/2009/3/layout/HorizontalOrganizationChart"/>
    <dgm:cxn modelId="{1FA9B209-8C73-4F1F-B087-DAF9195BA2B1}" type="presParOf" srcId="{24F1D339-D882-4F6C-BBEE-0C8CF5E7846E}" destId="{92703B34-8593-4AB7-92D0-17984AA78C87}" srcOrd="0" destOrd="0" presId="urn:microsoft.com/office/officeart/2009/3/layout/HorizontalOrganizationChart"/>
    <dgm:cxn modelId="{5ECE2521-18BB-4E14-A11C-A02C74C75E39}" type="presParOf" srcId="{92703B34-8593-4AB7-92D0-17984AA78C87}" destId="{2AD1935F-2A2F-4BF3-99FA-6E42CBA60025}" srcOrd="0" destOrd="0" presId="urn:microsoft.com/office/officeart/2009/3/layout/HorizontalOrganizationChart"/>
    <dgm:cxn modelId="{F59763F3-B446-4846-A07E-8481E8F1BEF7}" type="presParOf" srcId="{2AD1935F-2A2F-4BF3-99FA-6E42CBA60025}" destId="{BB6B3D89-537D-4D14-A2D4-DEE10DD5014D}" srcOrd="0" destOrd="0" presId="urn:microsoft.com/office/officeart/2009/3/layout/HorizontalOrganizationChart"/>
    <dgm:cxn modelId="{0D476678-F43E-44F4-8564-B6073490CF57}" type="presParOf" srcId="{2AD1935F-2A2F-4BF3-99FA-6E42CBA60025}" destId="{F510FF61-B0BF-4A8B-9BB5-3A522F83123E}" srcOrd="1" destOrd="0" presId="urn:microsoft.com/office/officeart/2009/3/layout/HorizontalOrganizationChart"/>
    <dgm:cxn modelId="{CB592EDE-0DB2-449A-9015-E52C25FE0896}" type="presParOf" srcId="{92703B34-8593-4AB7-92D0-17984AA78C87}" destId="{780A8399-903B-491D-BBD1-DA42CB5302B1}" srcOrd="1" destOrd="0" presId="urn:microsoft.com/office/officeart/2009/3/layout/HorizontalOrganizationChart"/>
    <dgm:cxn modelId="{F693E174-1598-4E85-8283-2C0656826301}" type="presParOf" srcId="{92703B34-8593-4AB7-92D0-17984AA78C87}" destId="{C1B9FC85-B351-4B57-B786-0300F36189A1}" srcOrd="2" destOrd="0" presId="urn:microsoft.com/office/officeart/2009/3/layout/HorizontalOrganizationChart"/>
    <dgm:cxn modelId="{5D6DED47-72EE-4B39-A918-443113379885}" type="presParOf" srcId="{C1B9FC85-B351-4B57-B786-0300F36189A1}" destId="{0F5F16AA-226B-4B41-9CBB-3B6B28238D52}" srcOrd="0" destOrd="0" presId="urn:microsoft.com/office/officeart/2009/3/layout/HorizontalOrganizationChart"/>
    <dgm:cxn modelId="{E4F1831E-16C1-48FC-B793-D434D596FBA7}" type="presParOf" srcId="{C1B9FC85-B351-4B57-B786-0300F36189A1}" destId="{03DCC94C-5F33-46F1-BBA3-8420FB8E522E}" srcOrd="1" destOrd="0" presId="urn:microsoft.com/office/officeart/2009/3/layout/HorizontalOrganizationChart"/>
    <dgm:cxn modelId="{061CF5F7-2DF1-415B-BBE5-3B9C9B4CB177}" type="presParOf" srcId="{03DCC94C-5F33-46F1-BBA3-8420FB8E522E}" destId="{35D4429B-DC82-4FA6-9A19-42E874B6873A}" srcOrd="0" destOrd="0" presId="urn:microsoft.com/office/officeart/2009/3/layout/HorizontalOrganizationChart"/>
    <dgm:cxn modelId="{8889A9F1-307C-4135-A24F-B05E73B160B4}" type="presParOf" srcId="{35D4429B-DC82-4FA6-9A19-42E874B6873A}" destId="{BBD82BD0-7762-4C59-986F-0681E2FF1939}" srcOrd="0" destOrd="0" presId="urn:microsoft.com/office/officeart/2009/3/layout/HorizontalOrganizationChart"/>
    <dgm:cxn modelId="{681480B7-28FD-412D-B849-9C137194CB4E}" type="presParOf" srcId="{35D4429B-DC82-4FA6-9A19-42E874B6873A}" destId="{5A63DF01-D6C1-41FC-8950-6481DF28D9AC}" srcOrd="1" destOrd="0" presId="urn:microsoft.com/office/officeart/2009/3/layout/HorizontalOrganizationChart"/>
    <dgm:cxn modelId="{35AA9110-0923-4136-8899-2C549B03173C}" type="presParOf" srcId="{03DCC94C-5F33-46F1-BBA3-8420FB8E522E}" destId="{42296B69-71C1-451F-9B5B-BD68EAF70381}" srcOrd="1" destOrd="0" presId="urn:microsoft.com/office/officeart/2009/3/layout/HorizontalOrganizationChart"/>
    <dgm:cxn modelId="{0AB10313-2E55-482C-A269-9F164B55634E}" type="presParOf" srcId="{42296B69-71C1-451F-9B5B-BD68EAF70381}" destId="{0CDD9CE4-B379-4170-9EEE-9B443E34D3D4}" srcOrd="0" destOrd="0" presId="urn:microsoft.com/office/officeart/2009/3/layout/HorizontalOrganizationChart"/>
    <dgm:cxn modelId="{0B4C6BCE-5377-415B-83A7-BC83E34C305D}" type="presParOf" srcId="{42296B69-71C1-451F-9B5B-BD68EAF70381}" destId="{3B68E986-FB27-486B-B9D6-02FDAD9EBED8}" srcOrd="1" destOrd="0" presId="urn:microsoft.com/office/officeart/2009/3/layout/HorizontalOrganizationChart"/>
    <dgm:cxn modelId="{154088A6-1DB1-4535-B1E8-A0D46002A392}" type="presParOf" srcId="{3B68E986-FB27-486B-B9D6-02FDAD9EBED8}" destId="{FAE7BFB9-4538-49F1-8A74-C5A90414D9E2}" srcOrd="0" destOrd="0" presId="urn:microsoft.com/office/officeart/2009/3/layout/HorizontalOrganizationChart"/>
    <dgm:cxn modelId="{59A37AB6-CC74-4BF8-8988-9CD57DE5AC03}" type="presParOf" srcId="{FAE7BFB9-4538-49F1-8A74-C5A90414D9E2}" destId="{4AA7A367-350F-4FD2-A87A-240265535A69}" srcOrd="0" destOrd="0" presId="urn:microsoft.com/office/officeart/2009/3/layout/HorizontalOrganizationChart"/>
    <dgm:cxn modelId="{459C6EE8-EDDC-4329-84F1-E71223BC2D1F}" type="presParOf" srcId="{FAE7BFB9-4538-49F1-8A74-C5A90414D9E2}" destId="{C8A83D04-59B0-4EAD-8758-403F636D10A5}" srcOrd="1" destOrd="0" presId="urn:microsoft.com/office/officeart/2009/3/layout/HorizontalOrganizationChart"/>
    <dgm:cxn modelId="{765AC86B-53A9-4EFB-B7B5-4308F9DE5E96}" type="presParOf" srcId="{3B68E986-FB27-486B-B9D6-02FDAD9EBED8}" destId="{C57644E8-7EF3-4655-8A12-9C0BB2F90DEF}" srcOrd="1" destOrd="0" presId="urn:microsoft.com/office/officeart/2009/3/layout/HorizontalOrganizationChart"/>
    <dgm:cxn modelId="{9FE7D8FE-6797-4CB7-8AB3-FB7B7BD9A36C}" type="presParOf" srcId="{3B68E986-FB27-486B-B9D6-02FDAD9EBED8}" destId="{2A61F5DF-F1F7-4DBF-A26D-536DC2BC4EF7}" srcOrd="2" destOrd="0" presId="urn:microsoft.com/office/officeart/2009/3/layout/HorizontalOrganizationChart"/>
    <dgm:cxn modelId="{9B82A97C-875A-45CD-965B-F87A312CEAAE}" type="presParOf" srcId="{42296B69-71C1-451F-9B5B-BD68EAF70381}" destId="{2148630A-BB43-4135-9DFB-0123EEA8478A}" srcOrd="2" destOrd="0" presId="urn:microsoft.com/office/officeart/2009/3/layout/HorizontalOrganizationChart"/>
    <dgm:cxn modelId="{8DC37422-1B08-4E1E-9564-5A51B92FB619}" type="presParOf" srcId="{42296B69-71C1-451F-9B5B-BD68EAF70381}" destId="{124E8D4C-63BA-450E-AE70-7BDFE5DEDE4F}" srcOrd="3" destOrd="0" presId="urn:microsoft.com/office/officeart/2009/3/layout/HorizontalOrganizationChart"/>
    <dgm:cxn modelId="{416E1E35-7CE2-4500-83FF-74FCDF056C59}" type="presParOf" srcId="{124E8D4C-63BA-450E-AE70-7BDFE5DEDE4F}" destId="{E6921F52-04C6-4CFB-895A-DC988A25A9C6}" srcOrd="0" destOrd="0" presId="urn:microsoft.com/office/officeart/2009/3/layout/HorizontalOrganizationChart"/>
    <dgm:cxn modelId="{F3B22A2B-31F9-4485-BAA6-32E9E53B14EB}" type="presParOf" srcId="{E6921F52-04C6-4CFB-895A-DC988A25A9C6}" destId="{064F5648-8DCA-41BE-92D2-3A16B921A067}" srcOrd="0" destOrd="0" presId="urn:microsoft.com/office/officeart/2009/3/layout/HorizontalOrganizationChart"/>
    <dgm:cxn modelId="{8FB78ED0-D8CF-4528-925E-C5445DC8852D}" type="presParOf" srcId="{E6921F52-04C6-4CFB-895A-DC988A25A9C6}" destId="{1E13B644-F76B-4D1F-BC2C-34E8CAEC9C20}" srcOrd="1" destOrd="0" presId="urn:microsoft.com/office/officeart/2009/3/layout/HorizontalOrganizationChart"/>
    <dgm:cxn modelId="{6C4AF781-84F0-4B05-9672-770DB837DFB7}" type="presParOf" srcId="{124E8D4C-63BA-450E-AE70-7BDFE5DEDE4F}" destId="{35E5859D-1D44-4F07-9F2B-AE74F156ED50}" srcOrd="1" destOrd="0" presId="urn:microsoft.com/office/officeart/2009/3/layout/HorizontalOrganizationChart"/>
    <dgm:cxn modelId="{1139135E-8A11-4041-A160-61E9C0EAEDE7}" type="presParOf" srcId="{35E5859D-1D44-4F07-9F2B-AE74F156ED50}" destId="{ABF3C135-0F07-4E02-9A84-0204D32C6D7D}" srcOrd="0" destOrd="0" presId="urn:microsoft.com/office/officeart/2009/3/layout/HorizontalOrganizationChart"/>
    <dgm:cxn modelId="{974B2D64-49F8-468E-83A5-8F20A4F929B8}" type="presParOf" srcId="{35E5859D-1D44-4F07-9F2B-AE74F156ED50}" destId="{3E101E6D-462F-44DF-8B8F-91C20F0BAEF8}" srcOrd="1" destOrd="0" presId="urn:microsoft.com/office/officeart/2009/3/layout/HorizontalOrganizationChart"/>
    <dgm:cxn modelId="{8AA1A9D2-CA71-4BF1-BB80-BD0E950A1300}" type="presParOf" srcId="{3E101E6D-462F-44DF-8B8F-91C20F0BAEF8}" destId="{6CD72EC4-8727-4988-B9A4-6741892B303C}" srcOrd="0" destOrd="0" presId="urn:microsoft.com/office/officeart/2009/3/layout/HorizontalOrganizationChart"/>
    <dgm:cxn modelId="{566A1284-E7F2-49FB-A76E-C0E36112C970}" type="presParOf" srcId="{6CD72EC4-8727-4988-B9A4-6741892B303C}" destId="{36CD0FEE-78ED-4A96-B4F2-FD42C7487E17}" srcOrd="0" destOrd="0" presId="urn:microsoft.com/office/officeart/2009/3/layout/HorizontalOrganizationChart"/>
    <dgm:cxn modelId="{61BEB3C4-A7F5-4B0C-8732-7E0FA25E3BE5}" type="presParOf" srcId="{6CD72EC4-8727-4988-B9A4-6741892B303C}" destId="{243A3C8A-902F-44EC-9886-E83E90BB7528}" srcOrd="1" destOrd="0" presId="urn:microsoft.com/office/officeart/2009/3/layout/HorizontalOrganizationChart"/>
    <dgm:cxn modelId="{D183FAD3-5331-4FC9-BA56-EEAC515AD588}" type="presParOf" srcId="{3E101E6D-462F-44DF-8B8F-91C20F0BAEF8}" destId="{7DFFB1A1-CD44-4962-BA5F-F26C314966F8}" srcOrd="1" destOrd="0" presId="urn:microsoft.com/office/officeart/2009/3/layout/HorizontalOrganizationChart"/>
    <dgm:cxn modelId="{AB332691-16C6-46C4-B8BA-2F92B1A973F2}" type="presParOf" srcId="{3E101E6D-462F-44DF-8B8F-91C20F0BAEF8}" destId="{17F6E9C8-0F27-494B-9876-D8A8DA47DB7F}" srcOrd="2" destOrd="0" presId="urn:microsoft.com/office/officeart/2009/3/layout/HorizontalOrganizationChart"/>
    <dgm:cxn modelId="{6B056D26-4B3D-4E65-BFA6-9632F1C753B6}" type="presParOf" srcId="{35E5859D-1D44-4F07-9F2B-AE74F156ED50}" destId="{9CB7B694-8D77-4C5B-A298-00E98950438F}" srcOrd="2" destOrd="0" presId="urn:microsoft.com/office/officeart/2009/3/layout/HorizontalOrganizationChart"/>
    <dgm:cxn modelId="{550357D9-CC41-41B7-8394-901137DDE453}" type="presParOf" srcId="{35E5859D-1D44-4F07-9F2B-AE74F156ED50}" destId="{9AE8F5DF-E6D5-451A-93B7-BDAFC185978D}" srcOrd="3" destOrd="0" presId="urn:microsoft.com/office/officeart/2009/3/layout/HorizontalOrganizationChart"/>
    <dgm:cxn modelId="{D9930785-2EC7-4B99-9065-BE780CBF8810}" type="presParOf" srcId="{9AE8F5DF-E6D5-451A-93B7-BDAFC185978D}" destId="{BA215EF8-0DE9-4DA0-97DF-AD88566CA3F5}" srcOrd="0" destOrd="0" presId="urn:microsoft.com/office/officeart/2009/3/layout/HorizontalOrganizationChart"/>
    <dgm:cxn modelId="{B57D09F4-71E4-4730-B58A-71B476A92EC0}" type="presParOf" srcId="{BA215EF8-0DE9-4DA0-97DF-AD88566CA3F5}" destId="{C1E68F45-B9D1-4669-B242-CDA7F23CBC85}" srcOrd="0" destOrd="0" presId="urn:microsoft.com/office/officeart/2009/3/layout/HorizontalOrganizationChart"/>
    <dgm:cxn modelId="{D28C34B4-A9DE-4C1F-90FF-BDD97DB3C24D}" type="presParOf" srcId="{BA215EF8-0DE9-4DA0-97DF-AD88566CA3F5}" destId="{76104E01-3B11-4A67-870E-301C64DC38A7}" srcOrd="1" destOrd="0" presId="urn:microsoft.com/office/officeart/2009/3/layout/HorizontalOrganizationChart"/>
    <dgm:cxn modelId="{7FA363F5-C4B1-4715-B1E8-75FB90F56F05}" type="presParOf" srcId="{9AE8F5DF-E6D5-451A-93B7-BDAFC185978D}" destId="{CDCA61E5-5800-4867-8F48-12AE39C2981D}" srcOrd="1" destOrd="0" presId="urn:microsoft.com/office/officeart/2009/3/layout/HorizontalOrganizationChart"/>
    <dgm:cxn modelId="{2EDF9BBC-0486-4F61-A17D-FBF77FD2A441}" type="presParOf" srcId="{9AE8F5DF-E6D5-451A-93B7-BDAFC185978D}" destId="{F5F93E9C-78B9-4D79-AFCB-E3C63CB2F827}" srcOrd="2" destOrd="0" presId="urn:microsoft.com/office/officeart/2009/3/layout/HorizontalOrganizationChart"/>
    <dgm:cxn modelId="{F157498D-0EE3-45F9-B980-1C7A0827E9CE}" type="presParOf" srcId="{124E8D4C-63BA-450E-AE70-7BDFE5DEDE4F}" destId="{21DF9028-C294-40BC-8781-BAE94F8CD057}" srcOrd="2" destOrd="0" presId="urn:microsoft.com/office/officeart/2009/3/layout/HorizontalOrganizationChart"/>
    <dgm:cxn modelId="{20232D65-7AC9-49AC-B9B7-3F2935260701}" type="presParOf" srcId="{42296B69-71C1-451F-9B5B-BD68EAF70381}" destId="{1EAB7489-F616-46CC-9B9A-876E4AA4F369}" srcOrd="4" destOrd="0" presId="urn:microsoft.com/office/officeart/2009/3/layout/HorizontalOrganizationChart"/>
    <dgm:cxn modelId="{3DF7FBC3-941D-4226-9843-9E1EDC9A42B5}" type="presParOf" srcId="{42296B69-71C1-451F-9B5B-BD68EAF70381}" destId="{02D10B6B-BC54-477A-85E4-8D26311F141D}" srcOrd="5" destOrd="0" presId="urn:microsoft.com/office/officeart/2009/3/layout/HorizontalOrganizationChart"/>
    <dgm:cxn modelId="{56332284-2FC7-4C89-8D41-4C598E02A599}" type="presParOf" srcId="{02D10B6B-BC54-477A-85E4-8D26311F141D}" destId="{1AEF29C4-4BE3-489C-90A2-40D8EF1D919D}" srcOrd="0" destOrd="0" presId="urn:microsoft.com/office/officeart/2009/3/layout/HorizontalOrganizationChart"/>
    <dgm:cxn modelId="{9BDB42FA-7454-4788-AA74-D6391AAC30CF}" type="presParOf" srcId="{1AEF29C4-4BE3-489C-90A2-40D8EF1D919D}" destId="{6ACD73F5-FF36-4028-B6B7-4507914C9EE5}" srcOrd="0" destOrd="0" presId="urn:microsoft.com/office/officeart/2009/3/layout/HorizontalOrganizationChart"/>
    <dgm:cxn modelId="{16706AC5-6A86-4A59-B200-304369319223}" type="presParOf" srcId="{1AEF29C4-4BE3-489C-90A2-40D8EF1D919D}" destId="{96D509B7-D3BC-419B-8AE4-8758BEDA5FD0}" srcOrd="1" destOrd="0" presId="urn:microsoft.com/office/officeart/2009/3/layout/HorizontalOrganizationChart"/>
    <dgm:cxn modelId="{B7FD77B2-69BA-4F89-96D4-CBE73CB41766}" type="presParOf" srcId="{02D10B6B-BC54-477A-85E4-8D26311F141D}" destId="{0CE5629C-2757-480A-82FF-50A600AA160A}" srcOrd="1" destOrd="0" presId="urn:microsoft.com/office/officeart/2009/3/layout/HorizontalOrganizationChart"/>
    <dgm:cxn modelId="{AA69E77A-8653-4045-8104-C59CE471B181}" type="presParOf" srcId="{02D10B6B-BC54-477A-85E4-8D26311F141D}" destId="{A30D3911-638E-4604-8C72-2E884EA49C7C}" srcOrd="2" destOrd="0" presId="urn:microsoft.com/office/officeart/2009/3/layout/HorizontalOrganizationChart"/>
    <dgm:cxn modelId="{FAA4CB10-39F0-44AE-88C7-C0AFDC5E2614}" type="presParOf" srcId="{42296B69-71C1-451F-9B5B-BD68EAF70381}" destId="{A76CD092-9305-4A61-BEC3-87DECCD1BC11}" srcOrd="6" destOrd="0" presId="urn:microsoft.com/office/officeart/2009/3/layout/HorizontalOrganizationChart"/>
    <dgm:cxn modelId="{92937BB6-CAF2-42F8-AC56-7FBED3C8CA53}" type="presParOf" srcId="{42296B69-71C1-451F-9B5B-BD68EAF70381}" destId="{12A0D202-67F1-4F5C-AD35-78D3743AAE76}" srcOrd="7" destOrd="0" presId="urn:microsoft.com/office/officeart/2009/3/layout/HorizontalOrganizationChart"/>
    <dgm:cxn modelId="{38205256-0B27-47DD-9C4F-25C12A32D5F1}" type="presParOf" srcId="{12A0D202-67F1-4F5C-AD35-78D3743AAE76}" destId="{E14BD663-D3BE-4768-911F-DF7D2CC7CB3B}" srcOrd="0" destOrd="0" presId="urn:microsoft.com/office/officeart/2009/3/layout/HorizontalOrganizationChart"/>
    <dgm:cxn modelId="{6E55C664-D364-439E-90A7-DA8ADE1266E9}" type="presParOf" srcId="{E14BD663-D3BE-4768-911F-DF7D2CC7CB3B}" destId="{EDBF346B-74CE-4000-87B4-D4B281574980}" srcOrd="0" destOrd="0" presId="urn:microsoft.com/office/officeart/2009/3/layout/HorizontalOrganizationChart"/>
    <dgm:cxn modelId="{4B30DB43-1743-4161-95F9-E376EFCBE7B8}" type="presParOf" srcId="{E14BD663-D3BE-4768-911F-DF7D2CC7CB3B}" destId="{BBA00545-0A2A-465D-A171-EB61B7FF47C3}" srcOrd="1" destOrd="0" presId="urn:microsoft.com/office/officeart/2009/3/layout/HorizontalOrganizationChart"/>
    <dgm:cxn modelId="{32B52E49-1193-4686-B807-25B86820D203}" type="presParOf" srcId="{12A0D202-67F1-4F5C-AD35-78D3743AAE76}" destId="{2E5C0A8E-AD9D-434F-B4E1-37BC37B82AF3}" srcOrd="1" destOrd="0" presId="urn:microsoft.com/office/officeart/2009/3/layout/HorizontalOrganizationChart"/>
    <dgm:cxn modelId="{041E88A7-4A60-42A6-B6F2-EDED61651C58}" type="presParOf" srcId="{12A0D202-67F1-4F5C-AD35-78D3743AAE76}" destId="{551CE76B-63B0-4FBB-814F-70C697E371FA}" srcOrd="2" destOrd="0" presId="urn:microsoft.com/office/officeart/2009/3/layout/HorizontalOrganizationChart"/>
    <dgm:cxn modelId="{7BD170B0-18AD-41A9-8836-E6FBBC824266}" type="presParOf" srcId="{42296B69-71C1-451F-9B5B-BD68EAF70381}" destId="{97DA9445-4DC6-401E-BD50-EAB39F93C0B4}" srcOrd="8" destOrd="0" presId="urn:microsoft.com/office/officeart/2009/3/layout/HorizontalOrganizationChart"/>
    <dgm:cxn modelId="{541BC49E-4B5F-4A98-B790-E5E23E5850DE}" type="presParOf" srcId="{42296B69-71C1-451F-9B5B-BD68EAF70381}" destId="{22508921-7C4B-41A7-97EE-A3B450BFFA32}" srcOrd="9" destOrd="0" presId="urn:microsoft.com/office/officeart/2009/3/layout/HorizontalOrganizationChart"/>
    <dgm:cxn modelId="{3DC3BA69-2B80-43EB-85FD-DF4CC6B40817}" type="presParOf" srcId="{22508921-7C4B-41A7-97EE-A3B450BFFA32}" destId="{2E3E6CCB-9388-45CB-ABBF-771AC8EC2BA2}" srcOrd="0" destOrd="0" presId="urn:microsoft.com/office/officeart/2009/3/layout/HorizontalOrganizationChart"/>
    <dgm:cxn modelId="{C533D60F-545C-4CD4-B467-4D26F87E7E66}" type="presParOf" srcId="{2E3E6CCB-9388-45CB-ABBF-771AC8EC2BA2}" destId="{4F35E886-F686-44C3-8DBE-F8D501E5661D}" srcOrd="0" destOrd="0" presId="urn:microsoft.com/office/officeart/2009/3/layout/HorizontalOrganizationChart"/>
    <dgm:cxn modelId="{7076E1EA-4B8A-4371-B607-F9D2EE8559C2}" type="presParOf" srcId="{2E3E6CCB-9388-45CB-ABBF-771AC8EC2BA2}" destId="{4EDD1147-FD0C-44B9-BF30-BB620D165423}" srcOrd="1" destOrd="0" presId="urn:microsoft.com/office/officeart/2009/3/layout/HorizontalOrganizationChart"/>
    <dgm:cxn modelId="{C3063307-8DFE-4C04-AC0F-2454DF200A8F}" type="presParOf" srcId="{22508921-7C4B-41A7-97EE-A3B450BFFA32}" destId="{29B2727E-87BA-4B78-BC81-D5F249C4E445}" srcOrd="1" destOrd="0" presId="urn:microsoft.com/office/officeart/2009/3/layout/HorizontalOrganizationChart"/>
    <dgm:cxn modelId="{5B332C11-3CC3-4A68-AC46-266A091BC0D0}" type="presParOf" srcId="{22508921-7C4B-41A7-97EE-A3B450BFFA32}" destId="{8EBB72BA-D524-441E-9B38-60554B637F09}" srcOrd="2" destOrd="0" presId="urn:microsoft.com/office/officeart/2009/3/layout/HorizontalOrganizationChart"/>
    <dgm:cxn modelId="{3D878738-97EE-42F5-8025-9426D124CB80}" type="presParOf" srcId="{03DCC94C-5F33-46F1-BBA3-8420FB8E522E}" destId="{A9302D98-6268-4D3B-9BF5-5D11D750456E}" srcOrd="2" destOrd="0" presId="urn:microsoft.com/office/officeart/2009/3/layout/HorizontalOrganizationChart"/>
    <dgm:cxn modelId="{11E24754-0299-4C43-AB05-087E80D6D5CD}" type="presParOf" srcId="{C1B9FC85-B351-4B57-B786-0300F36189A1}" destId="{5403CF74-27E8-484D-958F-12E3E9499B05}" srcOrd="2" destOrd="0" presId="urn:microsoft.com/office/officeart/2009/3/layout/HorizontalOrganizationChart"/>
    <dgm:cxn modelId="{29B9F61E-AC75-4D4F-AA7A-B53322229BB7}" type="presParOf" srcId="{C1B9FC85-B351-4B57-B786-0300F36189A1}" destId="{0AF8FCDC-EA44-46CD-800F-ED18136ECAF2}" srcOrd="3" destOrd="0" presId="urn:microsoft.com/office/officeart/2009/3/layout/HorizontalOrganizationChart"/>
    <dgm:cxn modelId="{8D94BC0F-DCAB-46CB-97B9-1F1A74EA1942}" type="presParOf" srcId="{0AF8FCDC-EA44-46CD-800F-ED18136ECAF2}" destId="{9B6637E3-96B0-40BF-8240-DB2BD9E0164D}" srcOrd="0" destOrd="0" presId="urn:microsoft.com/office/officeart/2009/3/layout/HorizontalOrganizationChart"/>
    <dgm:cxn modelId="{F33144FE-0849-4443-A95C-B99C5E5ACF0C}" type="presParOf" srcId="{9B6637E3-96B0-40BF-8240-DB2BD9E0164D}" destId="{8178090B-647A-44C8-8705-8064FDBD3C48}" srcOrd="0" destOrd="0" presId="urn:microsoft.com/office/officeart/2009/3/layout/HorizontalOrganizationChart"/>
    <dgm:cxn modelId="{976A4B2B-5C38-452B-8E3A-9DB3AC615D08}" type="presParOf" srcId="{9B6637E3-96B0-40BF-8240-DB2BD9E0164D}" destId="{C373B932-3957-4BF4-BD00-1EA7E7A84AC2}" srcOrd="1" destOrd="0" presId="urn:microsoft.com/office/officeart/2009/3/layout/HorizontalOrganizationChart"/>
    <dgm:cxn modelId="{883CDC48-8F60-48C5-8482-F338BB6C397E}" type="presParOf" srcId="{0AF8FCDC-EA44-46CD-800F-ED18136ECAF2}" destId="{98FAB3F6-EF38-47D7-8867-531C44042897}" srcOrd="1" destOrd="0" presId="urn:microsoft.com/office/officeart/2009/3/layout/HorizontalOrganizationChart"/>
    <dgm:cxn modelId="{28A97574-77AD-4971-BB90-DCA0E595C5A0}" type="presParOf" srcId="{98FAB3F6-EF38-47D7-8867-531C44042897}" destId="{4AB10C13-7948-4FED-A2CA-11C6C8020185}" srcOrd="0" destOrd="0" presId="urn:microsoft.com/office/officeart/2009/3/layout/HorizontalOrganizationChart"/>
    <dgm:cxn modelId="{B4DE5881-FC6E-4642-8D17-F29A26BFDE83}" type="presParOf" srcId="{98FAB3F6-EF38-47D7-8867-531C44042897}" destId="{3C617BC0-BE8F-40BF-B3B4-C54891BD8A46}" srcOrd="1" destOrd="0" presId="urn:microsoft.com/office/officeart/2009/3/layout/HorizontalOrganizationChart"/>
    <dgm:cxn modelId="{D1CA1A94-6F38-4994-9E49-B197889CF6E1}" type="presParOf" srcId="{3C617BC0-BE8F-40BF-B3B4-C54891BD8A46}" destId="{5718D528-E892-4670-AF33-179A504DC918}" srcOrd="0" destOrd="0" presId="urn:microsoft.com/office/officeart/2009/3/layout/HorizontalOrganizationChart"/>
    <dgm:cxn modelId="{E7E96B6A-DAD0-41F3-9B16-1B5EC22F1A49}" type="presParOf" srcId="{5718D528-E892-4670-AF33-179A504DC918}" destId="{8A0B92A1-4300-4087-84C7-D4419B12DB52}" srcOrd="0" destOrd="0" presId="urn:microsoft.com/office/officeart/2009/3/layout/HorizontalOrganizationChart"/>
    <dgm:cxn modelId="{9938DD9E-351D-4642-B7F4-6C0EBDD95504}" type="presParOf" srcId="{5718D528-E892-4670-AF33-179A504DC918}" destId="{E8D98AA5-A56D-4B09-A320-16C2598F19A2}" srcOrd="1" destOrd="0" presId="urn:microsoft.com/office/officeart/2009/3/layout/HorizontalOrganizationChart"/>
    <dgm:cxn modelId="{95E37C79-35E7-48E1-B59E-B2142187E1C3}" type="presParOf" srcId="{3C617BC0-BE8F-40BF-B3B4-C54891BD8A46}" destId="{669E71F3-F41B-45F3-A956-1CDDB8274C9A}" srcOrd="1" destOrd="0" presId="urn:microsoft.com/office/officeart/2009/3/layout/HorizontalOrganizationChart"/>
    <dgm:cxn modelId="{B1A4FB88-B4EE-493B-8FA3-F5ACBDA69A0D}" type="presParOf" srcId="{3C617BC0-BE8F-40BF-B3B4-C54891BD8A46}" destId="{89C6F2FE-7202-4AA9-AAEF-BE248B959764}" srcOrd="2" destOrd="0" presId="urn:microsoft.com/office/officeart/2009/3/layout/HorizontalOrganizationChart"/>
    <dgm:cxn modelId="{9D565479-AD89-46D6-9C6E-89501B8961A1}" type="presParOf" srcId="{98FAB3F6-EF38-47D7-8867-531C44042897}" destId="{3000101D-1DF3-4746-8EBB-CA0DDE72E82E}" srcOrd="2" destOrd="0" presId="urn:microsoft.com/office/officeart/2009/3/layout/HorizontalOrganizationChart"/>
    <dgm:cxn modelId="{2B31FC51-7931-4D54-ACE2-C7CEE27065AE}" type="presParOf" srcId="{98FAB3F6-EF38-47D7-8867-531C44042897}" destId="{5C15FB00-F43B-4DCB-90C6-479BA45570B4}" srcOrd="3" destOrd="0" presId="urn:microsoft.com/office/officeart/2009/3/layout/HorizontalOrganizationChart"/>
    <dgm:cxn modelId="{1EFAFAC0-9B0C-4E93-AF28-D4475CD87D67}" type="presParOf" srcId="{5C15FB00-F43B-4DCB-90C6-479BA45570B4}" destId="{284F6136-193D-4B81-ADA5-705FB61ABBFF}" srcOrd="0" destOrd="0" presId="urn:microsoft.com/office/officeart/2009/3/layout/HorizontalOrganizationChart"/>
    <dgm:cxn modelId="{B68C24BF-B152-4256-B7FD-185D76AAE4A7}" type="presParOf" srcId="{284F6136-193D-4B81-ADA5-705FB61ABBFF}" destId="{E741345B-7F43-4DB4-AAB8-5C21A28B2E99}" srcOrd="0" destOrd="0" presId="urn:microsoft.com/office/officeart/2009/3/layout/HorizontalOrganizationChart"/>
    <dgm:cxn modelId="{5A0070E4-73EA-4599-B0BC-D5B4302EBD24}" type="presParOf" srcId="{284F6136-193D-4B81-ADA5-705FB61ABBFF}" destId="{5B607C4F-8616-41CD-918B-1AF7FBF7AA4E}" srcOrd="1" destOrd="0" presId="urn:microsoft.com/office/officeart/2009/3/layout/HorizontalOrganizationChart"/>
    <dgm:cxn modelId="{078D9C60-CD35-47E3-961D-E5ABC6FA24AE}" type="presParOf" srcId="{5C15FB00-F43B-4DCB-90C6-479BA45570B4}" destId="{315C423F-FABE-4048-AAFA-F940DFAAFFCD}" srcOrd="1" destOrd="0" presId="urn:microsoft.com/office/officeart/2009/3/layout/HorizontalOrganizationChart"/>
    <dgm:cxn modelId="{05565F45-9E65-4897-A238-875149C0F05D}" type="presParOf" srcId="{5C15FB00-F43B-4DCB-90C6-479BA45570B4}" destId="{7EDF7498-E3B0-4270-B6EE-EAF8A8321838}" srcOrd="2" destOrd="0" presId="urn:microsoft.com/office/officeart/2009/3/layout/HorizontalOrganizationChart"/>
    <dgm:cxn modelId="{240D7218-A4BC-4F80-9666-FBDF5539BB23}" type="presParOf" srcId="{98FAB3F6-EF38-47D7-8867-531C44042897}" destId="{1BA33E03-ABD1-4941-832A-5C70ADA64E1F}" srcOrd="4" destOrd="0" presId="urn:microsoft.com/office/officeart/2009/3/layout/HorizontalOrganizationChart"/>
    <dgm:cxn modelId="{2D028A97-6719-40CE-BA93-28997F1A3CE5}" type="presParOf" srcId="{98FAB3F6-EF38-47D7-8867-531C44042897}" destId="{7B844FB9-C766-4379-8808-1B961BE5C367}" srcOrd="5" destOrd="0" presId="urn:microsoft.com/office/officeart/2009/3/layout/HorizontalOrganizationChart"/>
    <dgm:cxn modelId="{740411A6-2FF0-4F18-9E2B-9D688FABCA50}" type="presParOf" srcId="{7B844FB9-C766-4379-8808-1B961BE5C367}" destId="{93455F91-19BA-41EF-984A-D0A23F4A6B7D}" srcOrd="0" destOrd="0" presId="urn:microsoft.com/office/officeart/2009/3/layout/HorizontalOrganizationChart"/>
    <dgm:cxn modelId="{7F8A1137-19F2-4A67-B014-C65C3A09DE63}" type="presParOf" srcId="{93455F91-19BA-41EF-984A-D0A23F4A6B7D}" destId="{538F4010-F215-4803-80CB-D2DC554C44AE}" srcOrd="0" destOrd="0" presId="urn:microsoft.com/office/officeart/2009/3/layout/HorizontalOrganizationChart"/>
    <dgm:cxn modelId="{F803AFE3-030B-44BA-8123-1EE890713445}" type="presParOf" srcId="{93455F91-19BA-41EF-984A-D0A23F4A6B7D}" destId="{3F7F35DF-B6E6-4196-969A-0B7732D1F909}" srcOrd="1" destOrd="0" presId="urn:microsoft.com/office/officeart/2009/3/layout/HorizontalOrganizationChart"/>
    <dgm:cxn modelId="{282B383F-224B-4AB6-8E1F-28C3580A083D}" type="presParOf" srcId="{7B844FB9-C766-4379-8808-1B961BE5C367}" destId="{7F0881C6-0F34-4AE0-8603-AECB7F2C8893}" srcOrd="1" destOrd="0" presId="urn:microsoft.com/office/officeart/2009/3/layout/HorizontalOrganizationChart"/>
    <dgm:cxn modelId="{BBB27314-E8D1-4507-A91C-E7DCF846A607}" type="presParOf" srcId="{7B844FB9-C766-4379-8808-1B961BE5C367}" destId="{7435B59C-8A2F-4466-8415-F4DB62428AE5}" srcOrd="2" destOrd="0" presId="urn:microsoft.com/office/officeart/2009/3/layout/HorizontalOrganizationChart"/>
    <dgm:cxn modelId="{DF1115D9-2CBD-4262-95B6-1EDE0F6001EF}" type="presParOf" srcId="{0AF8FCDC-EA44-46CD-800F-ED18136ECAF2}" destId="{2F8734B8-9829-4C32-A620-41375BBB736B}"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33E03-ABD1-4941-832A-5C70ADA64E1F}">
      <dsp:nvSpPr>
        <dsp:cNvPr id="0" name=""/>
        <dsp:cNvSpPr/>
      </dsp:nvSpPr>
      <dsp:spPr>
        <a:xfrm>
          <a:off x="4029406" y="5064253"/>
          <a:ext cx="366122" cy="787163"/>
        </a:xfrm>
        <a:custGeom>
          <a:avLst/>
          <a:gdLst/>
          <a:ahLst/>
          <a:cxnLst/>
          <a:rect l="0" t="0" r="0" b="0"/>
          <a:pathLst>
            <a:path>
              <a:moveTo>
                <a:pt x="0" y="0"/>
              </a:moveTo>
              <a:lnTo>
                <a:pt x="183061" y="0"/>
              </a:lnTo>
              <a:lnTo>
                <a:pt x="183061" y="787163"/>
              </a:lnTo>
              <a:lnTo>
                <a:pt x="366122" y="787163"/>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00101D-1DF3-4746-8EBB-CA0DDE72E82E}">
      <dsp:nvSpPr>
        <dsp:cNvPr id="0" name=""/>
        <dsp:cNvSpPr/>
      </dsp:nvSpPr>
      <dsp:spPr>
        <a:xfrm>
          <a:off x="4029406" y="5018533"/>
          <a:ext cx="366122" cy="91440"/>
        </a:xfrm>
        <a:custGeom>
          <a:avLst/>
          <a:gdLst/>
          <a:ahLst/>
          <a:cxnLst/>
          <a:rect l="0" t="0" r="0" b="0"/>
          <a:pathLst>
            <a:path>
              <a:moveTo>
                <a:pt x="0" y="45720"/>
              </a:moveTo>
              <a:lnTo>
                <a:pt x="366122" y="4572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B10C13-7948-4FED-A2CA-11C6C8020185}">
      <dsp:nvSpPr>
        <dsp:cNvPr id="0" name=""/>
        <dsp:cNvSpPr/>
      </dsp:nvSpPr>
      <dsp:spPr>
        <a:xfrm>
          <a:off x="4029406" y="4277089"/>
          <a:ext cx="366122" cy="787163"/>
        </a:xfrm>
        <a:custGeom>
          <a:avLst/>
          <a:gdLst/>
          <a:ahLst/>
          <a:cxnLst/>
          <a:rect l="0" t="0" r="0" b="0"/>
          <a:pathLst>
            <a:path>
              <a:moveTo>
                <a:pt x="0" y="787163"/>
              </a:moveTo>
              <a:lnTo>
                <a:pt x="183061" y="787163"/>
              </a:lnTo>
              <a:lnTo>
                <a:pt x="183061" y="0"/>
              </a:lnTo>
              <a:lnTo>
                <a:pt x="366122" y="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03CF74-27E8-484D-958F-12E3E9499B05}">
      <dsp:nvSpPr>
        <dsp:cNvPr id="0" name=""/>
        <dsp:cNvSpPr/>
      </dsp:nvSpPr>
      <dsp:spPr>
        <a:xfrm>
          <a:off x="1832670" y="3883507"/>
          <a:ext cx="1281429" cy="901577"/>
        </a:xfrm>
        <a:custGeom>
          <a:avLst/>
          <a:gdLst/>
          <a:ahLst/>
          <a:cxnLst/>
          <a:rect l="0" t="0" r="0" b="0"/>
          <a:pathLst>
            <a:path>
              <a:moveTo>
                <a:pt x="0" y="0"/>
              </a:moveTo>
              <a:lnTo>
                <a:pt x="1281429" y="0"/>
              </a:lnTo>
              <a:lnTo>
                <a:pt x="1281429" y="9015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DA9445-4DC6-401E-BD50-EAB39F93C0B4}">
      <dsp:nvSpPr>
        <dsp:cNvPr id="0" name=""/>
        <dsp:cNvSpPr/>
      </dsp:nvSpPr>
      <dsp:spPr>
        <a:xfrm>
          <a:off x="4029406" y="1915598"/>
          <a:ext cx="366122" cy="1574327"/>
        </a:xfrm>
        <a:custGeom>
          <a:avLst/>
          <a:gdLst/>
          <a:ahLst/>
          <a:cxnLst/>
          <a:rect l="0" t="0" r="0" b="0"/>
          <a:pathLst>
            <a:path>
              <a:moveTo>
                <a:pt x="0" y="0"/>
              </a:moveTo>
              <a:lnTo>
                <a:pt x="183061" y="0"/>
              </a:lnTo>
              <a:lnTo>
                <a:pt x="183061" y="1574327"/>
              </a:lnTo>
              <a:lnTo>
                <a:pt x="366122" y="1574327"/>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6CD092-9305-4A61-BEC3-87DECCD1BC11}">
      <dsp:nvSpPr>
        <dsp:cNvPr id="0" name=""/>
        <dsp:cNvSpPr/>
      </dsp:nvSpPr>
      <dsp:spPr>
        <a:xfrm>
          <a:off x="4029406" y="1915598"/>
          <a:ext cx="366122" cy="787163"/>
        </a:xfrm>
        <a:custGeom>
          <a:avLst/>
          <a:gdLst/>
          <a:ahLst/>
          <a:cxnLst/>
          <a:rect l="0" t="0" r="0" b="0"/>
          <a:pathLst>
            <a:path>
              <a:moveTo>
                <a:pt x="0" y="0"/>
              </a:moveTo>
              <a:lnTo>
                <a:pt x="183061" y="0"/>
              </a:lnTo>
              <a:lnTo>
                <a:pt x="183061" y="787163"/>
              </a:lnTo>
              <a:lnTo>
                <a:pt x="366122" y="787163"/>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AB7489-F616-46CC-9B9A-876E4AA4F369}">
      <dsp:nvSpPr>
        <dsp:cNvPr id="0" name=""/>
        <dsp:cNvSpPr/>
      </dsp:nvSpPr>
      <dsp:spPr>
        <a:xfrm>
          <a:off x="4029406" y="1869878"/>
          <a:ext cx="366122" cy="91440"/>
        </a:xfrm>
        <a:custGeom>
          <a:avLst/>
          <a:gdLst/>
          <a:ahLst/>
          <a:cxnLst/>
          <a:rect l="0" t="0" r="0" b="0"/>
          <a:pathLst>
            <a:path>
              <a:moveTo>
                <a:pt x="0" y="45720"/>
              </a:moveTo>
              <a:lnTo>
                <a:pt x="366122" y="4572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B7B694-8D77-4C5B-A298-00E98950438F}">
      <dsp:nvSpPr>
        <dsp:cNvPr id="0" name=""/>
        <dsp:cNvSpPr/>
      </dsp:nvSpPr>
      <dsp:spPr>
        <a:xfrm>
          <a:off x="6226142" y="1128434"/>
          <a:ext cx="366122" cy="393581"/>
        </a:xfrm>
        <a:custGeom>
          <a:avLst/>
          <a:gdLst/>
          <a:ahLst/>
          <a:cxnLst/>
          <a:rect l="0" t="0" r="0" b="0"/>
          <a:pathLst>
            <a:path>
              <a:moveTo>
                <a:pt x="0" y="0"/>
              </a:moveTo>
              <a:lnTo>
                <a:pt x="183061" y="0"/>
              </a:lnTo>
              <a:lnTo>
                <a:pt x="183061" y="393581"/>
              </a:lnTo>
              <a:lnTo>
                <a:pt x="366122" y="39358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F3C135-0F07-4E02-9A84-0204D32C6D7D}">
      <dsp:nvSpPr>
        <dsp:cNvPr id="0" name=""/>
        <dsp:cNvSpPr/>
      </dsp:nvSpPr>
      <dsp:spPr>
        <a:xfrm>
          <a:off x="6226142" y="734852"/>
          <a:ext cx="366122" cy="393581"/>
        </a:xfrm>
        <a:custGeom>
          <a:avLst/>
          <a:gdLst/>
          <a:ahLst/>
          <a:cxnLst/>
          <a:rect l="0" t="0" r="0" b="0"/>
          <a:pathLst>
            <a:path>
              <a:moveTo>
                <a:pt x="0" y="393581"/>
              </a:moveTo>
              <a:lnTo>
                <a:pt x="183061" y="393581"/>
              </a:lnTo>
              <a:lnTo>
                <a:pt x="183061" y="0"/>
              </a:lnTo>
              <a:lnTo>
                <a:pt x="366122" y="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48630A-BB43-4135-9DFB-0123EEA8478A}">
      <dsp:nvSpPr>
        <dsp:cNvPr id="0" name=""/>
        <dsp:cNvSpPr/>
      </dsp:nvSpPr>
      <dsp:spPr>
        <a:xfrm>
          <a:off x="4029406" y="1128434"/>
          <a:ext cx="366122" cy="787163"/>
        </a:xfrm>
        <a:custGeom>
          <a:avLst/>
          <a:gdLst/>
          <a:ahLst/>
          <a:cxnLst/>
          <a:rect l="0" t="0" r="0" b="0"/>
          <a:pathLst>
            <a:path>
              <a:moveTo>
                <a:pt x="0" y="787163"/>
              </a:moveTo>
              <a:lnTo>
                <a:pt x="183061" y="787163"/>
              </a:lnTo>
              <a:lnTo>
                <a:pt x="183061" y="0"/>
              </a:lnTo>
              <a:lnTo>
                <a:pt x="366122" y="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DD9CE4-B379-4170-9EEE-9B443E34D3D4}">
      <dsp:nvSpPr>
        <dsp:cNvPr id="0" name=""/>
        <dsp:cNvSpPr/>
      </dsp:nvSpPr>
      <dsp:spPr>
        <a:xfrm>
          <a:off x="4029406" y="341270"/>
          <a:ext cx="366122" cy="1574327"/>
        </a:xfrm>
        <a:custGeom>
          <a:avLst/>
          <a:gdLst/>
          <a:ahLst/>
          <a:cxnLst/>
          <a:rect l="0" t="0" r="0" b="0"/>
          <a:pathLst>
            <a:path>
              <a:moveTo>
                <a:pt x="0" y="1574327"/>
              </a:moveTo>
              <a:lnTo>
                <a:pt x="183061" y="1574327"/>
              </a:lnTo>
              <a:lnTo>
                <a:pt x="183061" y="0"/>
              </a:lnTo>
              <a:lnTo>
                <a:pt x="366122" y="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5F16AA-226B-4B41-9CBB-3B6B28238D52}">
      <dsp:nvSpPr>
        <dsp:cNvPr id="0" name=""/>
        <dsp:cNvSpPr/>
      </dsp:nvSpPr>
      <dsp:spPr>
        <a:xfrm>
          <a:off x="1832670" y="2194766"/>
          <a:ext cx="1281429" cy="1688740"/>
        </a:xfrm>
        <a:custGeom>
          <a:avLst/>
          <a:gdLst/>
          <a:ahLst/>
          <a:cxnLst/>
          <a:rect l="0" t="0" r="0" b="0"/>
          <a:pathLst>
            <a:path>
              <a:moveTo>
                <a:pt x="0" y="1688740"/>
              </a:moveTo>
              <a:lnTo>
                <a:pt x="1281429" y="1688740"/>
              </a:lnTo>
              <a:lnTo>
                <a:pt x="1281429"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6B3D89-537D-4D14-A2D4-DEE10DD5014D}">
      <dsp:nvSpPr>
        <dsp:cNvPr id="0" name=""/>
        <dsp:cNvSpPr/>
      </dsp:nvSpPr>
      <dsp:spPr>
        <a:xfrm>
          <a:off x="2056" y="3604339"/>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DISCIPLINAS CONTABLES</a:t>
          </a:r>
          <a:endParaRPr lang="es-CO" sz="1600" kern="1200" dirty="0"/>
        </a:p>
      </dsp:txBody>
      <dsp:txXfrm>
        <a:off x="2056" y="3604339"/>
        <a:ext cx="1830613" cy="558337"/>
      </dsp:txXfrm>
    </dsp:sp>
    <dsp:sp modelId="{BBD82BD0-7762-4C59-986F-0681E2FF1939}">
      <dsp:nvSpPr>
        <dsp:cNvPr id="0" name=""/>
        <dsp:cNvSpPr/>
      </dsp:nvSpPr>
      <dsp:spPr>
        <a:xfrm>
          <a:off x="2198793" y="1636429"/>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CONTABILIDAD</a:t>
          </a:r>
          <a:endParaRPr lang="es-CO" sz="1600" kern="1200" dirty="0"/>
        </a:p>
      </dsp:txBody>
      <dsp:txXfrm>
        <a:off x="2198793" y="1636429"/>
        <a:ext cx="1830613" cy="558337"/>
      </dsp:txXfrm>
    </dsp:sp>
    <dsp:sp modelId="{4AA7A367-350F-4FD2-A87A-240265535A69}">
      <dsp:nvSpPr>
        <dsp:cNvPr id="0" name=""/>
        <dsp:cNvSpPr/>
      </dsp:nvSpPr>
      <dsp:spPr>
        <a:xfrm>
          <a:off x="4395529" y="62102"/>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FINANCIERA</a:t>
          </a:r>
          <a:endParaRPr lang="es-CO" sz="1600" kern="1200" dirty="0"/>
        </a:p>
      </dsp:txBody>
      <dsp:txXfrm>
        <a:off x="4395529" y="62102"/>
        <a:ext cx="1830613" cy="558337"/>
      </dsp:txXfrm>
    </dsp:sp>
    <dsp:sp modelId="{064F5648-8DCA-41BE-92D2-3A16B921A067}">
      <dsp:nvSpPr>
        <dsp:cNvPr id="0" name=""/>
        <dsp:cNvSpPr/>
      </dsp:nvSpPr>
      <dsp:spPr>
        <a:xfrm>
          <a:off x="4395529" y="849265"/>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ADMINISTRATIVA</a:t>
          </a:r>
          <a:endParaRPr lang="es-CO" sz="1600" kern="1200" dirty="0"/>
        </a:p>
      </dsp:txBody>
      <dsp:txXfrm>
        <a:off x="4395529" y="849265"/>
        <a:ext cx="1830613" cy="558337"/>
      </dsp:txXfrm>
    </dsp:sp>
    <dsp:sp modelId="{36CD0FEE-78ED-4A96-B4F2-FD42C7487E17}">
      <dsp:nvSpPr>
        <dsp:cNvPr id="0" name=""/>
        <dsp:cNvSpPr/>
      </dsp:nvSpPr>
      <dsp:spPr>
        <a:xfrm>
          <a:off x="6592265" y="455683"/>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COSTOS</a:t>
          </a:r>
          <a:endParaRPr lang="es-CO" sz="1600" kern="1200" dirty="0"/>
        </a:p>
      </dsp:txBody>
      <dsp:txXfrm>
        <a:off x="6592265" y="455683"/>
        <a:ext cx="1830613" cy="558337"/>
      </dsp:txXfrm>
    </dsp:sp>
    <dsp:sp modelId="{C1E68F45-B9D1-4669-B242-CDA7F23CBC85}">
      <dsp:nvSpPr>
        <dsp:cNvPr id="0" name=""/>
        <dsp:cNvSpPr/>
      </dsp:nvSpPr>
      <dsp:spPr>
        <a:xfrm>
          <a:off x="6592265" y="1242847"/>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PRESUPUESTOS</a:t>
          </a:r>
          <a:endParaRPr lang="es-CO" sz="1600" kern="1200" dirty="0"/>
        </a:p>
      </dsp:txBody>
      <dsp:txXfrm>
        <a:off x="6592265" y="1242847"/>
        <a:ext cx="1830613" cy="558337"/>
      </dsp:txXfrm>
    </dsp:sp>
    <dsp:sp modelId="{6ACD73F5-FF36-4028-B6B7-4507914C9EE5}">
      <dsp:nvSpPr>
        <dsp:cNvPr id="0" name=""/>
        <dsp:cNvSpPr/>
      </dsp:nvSpPr>
      <dsp:spPr>
        <a:xfrm>
          <a:off x="4395529" y="1636429"/>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TRIBUTARIA</a:t>
          </a:r>
        </a:p>
      </dsp:txBody>
      <dsp:txXfrm>
        <a:off x="4395529" y="1636429"/>
        <a:ext cx="1830613" cy="558337"/>
      </dsp:txXfrm>
    </dsp:sp>
    <dsp:sp modelId="{EDBF346B-74CE-4000-87B4-D4B281574980}">
      <dsp:nvSpPr>
        <dsp:cNvPr id="0" name=""/>
        <dsp:cNvSpPr/>
      </dsp:nvSpPr>
      <dsp:spPr>
        <a:xfrm>
          <a:off x="4395529" y="2423593"/>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AMBIENTAL</a:t>
          </a:r>
        </a:p>
      </dsp:txBody>
      <dsp:txXfrm>
        <a:off x="4395529" y="2423593"/>
        <a:ext cx="1830613" cy="558337"/>
      </dsp:txXfrm>
    </dsp:sp>
    <dsp:sp modelId="{4F35E886-F686-44C3-8DBE-F8D501E5661D}">
      <dsp:nvSpPr>
        <dsp:cNvPr id="0" name=""/>
        <dsp:cNvSpPr/>
      </dsp:nvSpPr>
      <dsp:spPr>
        <a:xfrm>
          <a:off x="4395529" y="3210757"/>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SOCIAL</a:t>
          </a:r>
        </a:p>
      </dsp:txBody>
      <dsp:txXfrm>
        <a:off x="4395529" y="3210757"/>
        <a:ext cx="1830613" cy="558337"/>
      </dsp:txXfrm>
    </dsp:sp>
    <dsp:sp modelId="{8178090B-647A-44C8-8705-8064FDBD3C48}">
      <dsp:nvSpPr>
        <dsp:cNvPr id="0" name=""/>
        <dsp:cNvSpPr/>
      </dsp:nvSpPr>
      <dsp:spPr>
        <a:xfrm>
          <a:off x="2198793" y="4785084"/>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ASEGURAMIENTO</a:t>
          </a:r>
          <a:endParaRPr lang="es-CO" sz="1600" kern="1200" dirty="0"/>
        </a:p>
      </dsp:txBody>
      <dsp:txXfrm>
        <a:off x="2198793" y="4785084"/>
        <a:ext cx="1830613" cy="558337"/>
      </dsp:txXfrm>
    </dsp:sp>
    <dsp:sp modelId="{8A0B92A1-4300-4087-84C7-D4419B12DB52}">
      <dsp:nvSpPr>
        <dsp:cNvPr id="0" name=""/>
        <dsp:cNvSpPr/>
      </dsp:nvSpPr>
      <dsp:spPr>
        <a:xfrm>
          <a:off x="4395529" y="3997921"/>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AUDITORIAS</a:t>
          </a:r>
          <a:endParaRPr lang="es-CO" sz="1600" kern="1200" dirty="0"/>
        </a:p>
      </dsp:txBody>
      <dsp:txXfrm>
        <a:off x="4395529" y="3997921"/>
        <a:ext cx="1830613" cy="558337"/>
      </dsp:txXfrm>
    </dsp:sp>
    <dsp:sp modelId="{E741345B-7F43-4DB4-AAB8-5C21A28B2E99}">
      <dsp:nvSpPr>
        <dsp:cNvPr id="0" name=""/>
        <dsp:cNvSpPr/>
      </dsp:nvSpPr>
      <dsp:spPr>
        <a:xfrm>
          <a:off x="4395529" y="4785084"/>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REVISIONES</a:t>
          </a:r>
          <a:endParaRPr lang="es-CO" sz="1600" kern="1200" dirty="0"/>
        </a:p>
      </dsp:txBody>
      <dsp:txXfrm>
        <a:off x="4395529" y="4785084"/>
        <a:ext cx="1830613" cy="558337"/>
      </dsp:txXfrm>
    </dsp:sp>
    <dsp:sp modelId="{538F4010-F215-4803-80CB-D2DC554C44AE}">
      <dsp:nvSpPr>
        <dsp:cNvPr id="0" name=""/>
        <dsp:cNvSpPr/>
      </dsp:nvSpPr>
      <dsp:spPr>
        <a:xfrm>
          <a:off x="4395529" y="5572248"/>
          <a:ext cx="1830613" cy="55833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kern="1200" dirty="0" smtClean="0"/>
            <a:t>OTROS SERVICIOS</a:t>
          </a:r>
          <a:endParaRPr lang="es-CO" sz="1600" kern="1200" dirty="0"/>
        </a:p>
      </dsp:txBody>
      <dsp:txXfrm>
        <a:off x="4395529" y="5572248"/>
        <a:ext cx="1830613" cy="558337"/>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159C0-86E3-49E5-9AF1-802892E418DC}" type="datetimeFigureOut">
              <a:rPr lang="es-CO" smtClean="0"/>
              <a:t>11/01/2012</a:t>
            </a:fld>
            <a:endParaRPr lang="es-C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E25BF9-8EB8-4060-B884-78AB1951138E}" type="slidenum">
              <a:rPr lang="es-CO" smtClean="0"/>
              <a:t>‹Nº›</a:t>
            </a:fld>
            <a:endParaRPr lang="es-CO"/>
          </a:p>
        </p:txBody>
      </p:sp>
    </p:spTree>
    <p:extLst>
      <p:ext uri="{BB962C8B-B14F-4D97-AF65-F5344CB8AC3E}">
        <p14:creationId xmlns:p14="http://schemas.microsoft.com/office/powerpoint/2010/main" val="40425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r>
              <a:rPr lang="es-CO" smtClean="0"/>
              <a:t>16/02/2012</a:t>
            </a:r>
            <a:endParaRPr lang="es-CO"/>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C2F2E03-107F-4815-8A9E-3BE28B2EAF92}" type="slidenum">
              <a:rPr lang="es-CO" smtClean="0"/>
              <a:t>‹Nº›</a:t>
            </a:fld>
            <a:endParaRPr lang="es-CO"/>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s-CO" smtClean="0"/>
              <a:t>16/02/2012</a:t>
            </a:r>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C2F2E03-107F-4815-8A9E-3BE28B2EAF92}"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s-CO" smtClean="0"/>
              <a:t>16/02/2012</a:t>
            </a:r>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C2F2E03-107F-4815-8A9E-3BE28B2EAF92}"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s-CO" smtClean="0"/>
              <a:t>16/02/2012</a:t>
            </a:r>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2C2F2E03-107F-4815-8A9E-3BE28B2EAF92}"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r>
              <a:rPr lang="es-CO" smtClean="0"/>
              <a:t>16/02/2012</a:t>
            </a:r>
            <a:endParaRPr lang="es-CO"/>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C2F2E03-107F-4815-8A9E-3BE28B2EAF92}" type="slidenum">
              <a:rPr lang="es-CO" smtClean="0"/>
              <a:t>‹Nº›</a:t>
            </a:fld>
            <a:endParaRPr lang="es-CO"/>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s-CO" smtClean="0"/>
              <a:t>16/02/2012</a:t>
            </a:r>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C2F2E03-107F-4815-8A9E-3BE28B2EAF92}" type="slidenum">
              <a:rPr lang="es-CO" smtClean="0"/>
              <a:t>‹Nº›</a:t>
            </a:fld>
            <a:endParaRPr lang="es-CO"/>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s-CO" smtClean="0"/>
              <a:t>16/02/2012</a:t>
            </a:r>
            <a:endParaRPr lang="es-CO"/>
          </a:p>
        </p:txBody>
      </p:sp>
      <p:sp>
        <p:nvSpPr>
          <p:cNvPr id="8" name="Footer Placeholder 7"/>
          <p:cNvSpPr>
            <a:spLocks noGrp="1"/>
          </p:cNvSpPr>
          <p:nvPr>
            <p:ph type="ftr" sz="quarter" idx="11"/>
          </p:nvPr>
        </p:nvSpPr>
        <p:spPr/>
        <p:txBody>
          <a:bodyPr/>
          <a:lstStyle>
            <a:extLst/>
          </a:lstStyle>
          <a:p>
            <a:endParaRPr lang="es-CO"/>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C2F2E03-107F-4815-8A9E-3BE28B2EAF92}"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s-CO" smtClean="0"/>
              <a:t>16/02/2012</a:t>
            </a:r>
            <a:endParaRPr lang="es-CO"/>
          </a:p>
        </p:txBody>
      </p:sp>
      <p:sp>
        <p:nvSpPr>
          <p:cNvPr id="4" name="Footer Placeholder 3"/>
          <p:cNvSpPr>
            <a:spLocks noGrp="1"/>
          </p:cNvSpPr>
          <p:nvPr>
            <p:ph type="ftr" sz="quarter" idx="11"/>
          </p:nvPr>
        </p:nvSpPr>
        <p:spPr/>
        <p:txBody>
          <a:bodyPr/>
          <a:lstStyle>
            <a:extLst/>
          </a:lstStyle>
          <a:p>
            <a:endParaRPr lang="es-CO"/>
          </a:p>
        </p:txBody>
      </p:sp>
      <p:sp>
        <p:nvSpPr>
          <p:cNvPr id="5" name="Slide Number Placeholder 4"/>
          <p:cNvSpPr>
            <a:spLocks noGrp="1"/>
          </p:cNvSpPr>
          <p:nvPr>
            <p:ph type="sldNum" sz="quarter" idx="12"/>
          </p:nvPr>
        </p:nvSpPr>
        <p:spPr/>
        <p:txBody>
          <a:bodyPr/>
          <a:lstStyle>
            <a:extLst/>
          </a:lstStyle>
          <a:p>
            <a:fld id="{2C2F2E03-107F-4815-8A9E-3BE28B2EAF92}" type="slidenum">
              <a:rPr lang="es-CO" smtClean="0"/>
              <a:t>‹Nº›</a:t>
            </a:fld>
            <a:endParaRPr lang="es-CO"/>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s-CO" smtClean="0"/>
              <a:t>16/02/2012</a:t>
            </a:r>
            <a:endParaRPr lang="es-CO"/>
          </a:p>
        </p:txBody>
      </p:sp>
      <p:sp>
        <p:nvSpPr>
          <p:cNvPr id="3" name="Footer Placeholder 2"/>
          <p:cNvSpPr>
            <a:spLocks noGrp="1"/>
          </p:cNvSpPr>
          <p:nvPr>
            <p:ph type="ftr" sz="quarter" idx="11"/>
          </p:nvPr>
        </p:nvSpPr>
        <p:spPr/>
        <p:txBody>
          <a:bodyPr/>
          <a:lstStyle>
            <a:extLst/>
          </a:lstStyle>
          <a:p>
            <a:endParaRPr lang="es-CO"/>
          </a:p>
        </p:txBody>
      </p:sp>
      <p:sp>
        <p:nvSpPr>
          <p:cNvPr id="4" name="Slide Number Placeholder 3"/>
          <p:cNvSpPr>
            <a:spLocks noGrp="1"/>
          </p:cNvSpPr>
          <p:nvPr>
            <p:ph type="sldNum" sz="quarter" idx="12"/>
          </p:nvPr>
        </p:nvSpPr>
        <p:spPr/>
        <p:txBody>
          <a:bodyPr/>
          <a:lstStyle>
            <a:extLst/>
          </a:lstStyle>
          <a:p>
            <a:fld id="{2C2F2E03-107F-4815-8A9E-3BE28B2EAF92}"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r>
              <a:rPr lang="es-CO" smtClean="0"/>
              <a:t>16/02/2012</a:t>
            </a:r>
            <a:endParaRPr lang="es-CO"/>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C2F2E03-107F-4815-8A9E-3BE28B2EAF92}" type="slidenum">
              <a:rPr lang="es-CO" smtClean="0"/>
              <a:t>‹Nº›</a:t>
            </a:fld>
            <a:endParaRPr lang="es-CO"/>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r>
              <a:rPr lang="es-CO" smtClean="0"/>
              <a:t>16/02/2012</a:t>
            </a:r>
            <a:endParaRPr lang="es-CO"/>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C2F2E03-107F-4815-8A9E-3BE28B2EAF92}" type="slidenum">
              <a:rPr lang="es-CO" smtClean="0"/>
              <a:t>‹Nº›</a:t>
            </a:fld>
            <a:endParaRPr lang="es-CO"/>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CO"/>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r>
              <a:rPr lang="es-CO" smtClean="0"/>
              <a:t>16/02/2012</a:t>
            </a:r>
            <a:endParaRPr lang="es-CO"/>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C2F2E03-107F-4815-8A9E-3BE28B2EAF92}" type="slidenum">
              <a:rPr lang="es-CO" smtClean="0"/>
              <a:t>‹Nº›</a:t>
            </a:fld>
            <a:endParaRPr lang="es-CO"/>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632"/>
            <a:ext cx="7772400" cy="2520281"/>
          </a:xfrm>
        </p:spPr>
        <p:txBody>
          <a:bodyPr>
            <a:noAutofit/>
          </a:bodyPr>
          <a:lstStyle/>
          <a:p>
            <a:r>
              <a:rPr lang="es-CO" sz="3300" dirty="0"/>
              <a:t>¿Separar, articular o fusionar la contabilidad financiera y la contabilidad tributaria para determinar la capacidad contributiva?</a:t>
            </a:r>
          </a:p>
        </p:txBody>
      </p:sp>
      <p:sp>
        <p:nvSpPr>
          <p:cNvPr id="3" name="Subtitle 2"/>
          <p:cNvSpPr>
            <a:spLocks noGrp="1"/>
          </p:cNvSpPr>
          <p:nvPr>
            <p:ph type="subTitle" idx="1"/>
          </p:nvPr>
        </p:nvSpPr>
        <p:spPr>
          <a:xfrm>
            <a:off x="1371600" y="4797152"/>
            <a:ext cx="6400800" cy="841648"/>
          </a:xfrm>
        </p:spPr>
        <p:txBody>
          <a:bodyPr/>
          <a:lstStyle/>
          <a:p>
            <a:pPr algn="r"/>
            <a:r>
              <a:rPr lang="es-CO" dirty="0" smtClean="0"/>
              <a:t>Hernando Bermúdez Gómez</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1"/>
          </p:nvPr>
        </p:nvSpPr>
        <p:spPr/>
        <p:txBody>
          <a:bodyPr/>
          <a:lstStyle/>
          <a:p>
            <a:fld id="{2C2F2E03-107F-4815-8A9E-3BE28B2EAF92}" type="slidenum">
              <a:rPr lang="es-CO" smtClean="0"/>
              <a:t>1</a:t>
            </a:fld>
            <a:endParaRPr lang="es-CO"/>
          </a:p>
        </p:txBody>
      </p:sp>
    </p:spTree>
    <p:extLst>
      <p:ext uri="{BB962C8B-B14F-4D97-AF65-F5344CB8AC3E}">
        <p14:creationId xmlns:p14="http://schemas.microsoft.com/office/powerpoint/2010/main" val="215970835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sz="2800" dirty="0"/>
          </a:p>
        </p:txBody>
      </p:sp>
      <p:sp>
        <p:nvSpPr>
          <p:cNvPr id="3" name="Content Placeholder 2"/>
          <p:cNvSpPr>
            <a:spLocks noGrp="1"/>
          </p:cNvSpPr>
          <p:nvPr>
            <p:ph idx="1"/>
          </p:nvPr>
        </p:nvSpPr>
        <p:spPr/>
        <p:txBody>
          <a:bodyPr>
            <a:normAutofit fontScale="85000" lnSpcReduction="20000"/>
          </a:bodyPr>
          <a:lstStyle/>
          <a:p>
            <a:r>
              <a:rPr lang="es-CO" dirty="0" err="1" smtClean="0"/>
              <a:t>Macdonald</a:t>
            </a:r>
            <a:r>
              <a:rPr lang="es-CO" dirty="0" smtClean="0"/>
              <a:t> (2002) Una </a:t>
            </a:r>
            <a:r>
              <a:rPr lang="es-CO" dirty="0"/>
              <a:t>de las atracciones del proceso </a:t>
            </a:r>
            <a:r>
              <a:rPr lang="es-CO" dirty="0" smtClean="0"/>
              <a:t>de emisión de estándares contables es </a:t>
            </a:r>
            <a:r>
              <a:rPr lang="es-CO" dirty="0"/>
              <a:t>que es emprendido por un cuerpo independiente que no se </a:t>
            </a:r>
            <a:r>
              <a:rPr lang="es-CO" dirty="0" smtClean="0"/>
              <a:t>preocupa en sus deliberaciones por las </a:t>
            </a:r>
            <a:r>
              <a:rPr lang="es-CO" dirty="0"/>
              <a:t>implicaciones </a:t>
            </a:r>
            <a:r>
              <a:rPr lang="es-CO" dirty="0" smtClean="0"/>
              <a:t>en materia de impuestos; </a:t>
            </a:r>
            <a:r>
              <a:rPr lang="es-CO" dirty="0"/>
              <a:t>el contribuyente y </a:t>
            </a:r>
            <a:r>
              <a:rPr lang="es-CO" dirty="0" smtClean="0"/>
              <a:t>la autoridad tributaria pueden encontrar cierta </a:t>
            </a:r>
            <a:r>
              <a:rPr lang="es-CO" dirty="0"/>
              <a:t>comodidad </a:t>
            </a:r>
            <a:r>
              <a:rPr lang="es-CO" dirty="0" smtClean="0"/>
              <a:t>en esto</a:t>
            </a:r>
            <a:r>
              <a:rPr lang="es-CO" dirty="0"/>
              <a:t>. Aunque los principios y los estándares formalizados de contabilidad no eliminan </a:t>
            </a:r>
            <a:r>
              <a:rPr lang="es-CO" dirty="0" smtClean="0"/>
              <a:t>la incertidumbre en la </a:t>
            </a:r>
            <a:r>
              <a:rPr lang="es-CO" dirty="0"/>
              <a:t>medida de la renta, es difícil creer que </a:t>
            </a:r>
            <a:r>
              <a:rPr lang="es-CO" dirty="0" smtClean="0"/>
              <a:t>en </a:t>
            </a:r>
            <a:r>
              <a:rPr lang="es-CO" dirty="0"/>
              <a:t>su ausencia </a:t>
            </a:r>
            <a:r>
              <a:rPr lang="es-CO" dirty="0" smtClean="0"/>
              <a:t>el régimen tributario podría crear un proceso que brinde mayor certeza.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10</a:t>
            </a:fld>
            <a:endParaRPr lang="es-CO"/>
          </a:p>
        </p:txBody>
      </p:sp>
    </p:spTree>
    <p:extLst>
      <p:ext uri="{BB962C8B-B14F-4D97-AF65-F5344CB8AC3E}">
        <p14:creationId xmlns:p14="http://schemas.microsoft.com/office/powerpoint/2010/main" val="34134909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normAutofit fontScale="85000" lnSpcReduction="20000"/>
          </a:bodyPr>
          <a:lstStyle/>
          <a:p>
            <a:r>
              <a:rPr lang="es-CO" dirty="0" err="1" smtClean="0"/>
              <a:t>Macdonald</a:t>
            </a:r>
            <a:r>
              <a:rPr lang="es-CO" dirty="0"/>
              <a:t> (2002) La pregunta es hoy si podemos nosotros </a:t>
            </a:r>
            <a:r>
              <a:rPr lang="es-CO" dirty="0" smtClean="0"/>
              <a:t>aumentar, aunque no alcancemos </a:t>
            </a:r>
            <a:r>
              <a:rPr lang="es-CO" dirty="0"/>
              <a:t>el absoluto, </a:t>
            </a:r>
            <a:r>
              <a:rPr lang="es-CO" dirty="0" smtClean="0"/>
              <a:t>la certeza en </a:t>
            </a:r>
            <a:r>
              <a:rPr lang="es-CO" dirty="0"/>
              <a:t>nuestro sistema </a:t>
            </a:r>
            <a:r>
              <a:rPr lang="es-CO" dirty="0" smtClean="0"/>
              <a:t>fiscal, </a:t>
            </a:r>
            <a:r>
              <a:rPr lang="es-CO" dirty="0"/>
              <a:t>legislando </a:t>
            </a:r>
            <a:r>
              <a:rPr lang="es-CO" dirty="0" smtClean="0"/>
              <a:t>sobre los </a:t>
            </a:r>
            <a:r>
              <a:rPr lang="es-CO" dirty="0"/>
              <a:t>principios de contabilidad </a:t>
            </a:r>
            <a:r>
              <a:rPr lang="es-CO" dirty="0" smtClean="0"/>
              <a:t>para que sean apropiados </a:t>
            </a:r>
            <a:r>
              <a:rPr lang="es-CO" dirty="0"/>
              <a:t>para los propósitos </a:t>
            </a:r>
            <a:r>
              <a:rPr lang="es-CO" dirty="0" smtClean="0"/>
              <a:t>tributarios y </a:t>
            </a:r>
            <a:r>
              <a:rPr lang="es-CO" dirty="0"/>
              <a:t>no </a:t>
            </a:r>
            <a:r>
              <a:rPr lang="es-CO" dirty="0" smtClean="0"/>
              <a:t>sean contrarios </a:t>
            </a:r>
            <a:r>
              <a:rPr lang="es-CO" dirty="0"/>
              <a:t>con </a:t>
            </a:r>
            <a:r>
              <a:rPr lang="es-CO" dirty="0" smtClean="0"/>
              <a:t>aquellos </a:t>
            </a:r>
            <a:r>
              <a:rPr lang="es-CO" dirty="0"/>
              <a:t>en </a:t>
            </a:r>
            <a:r>
              <a:rPr lang="es-CO" dirty="0" smtClean="0"/>
              <a:t>los </a:t>
            </a:r>
            <a:r>
              <a:rPr lang="es-CO" dirty="0"/>
              <a:t>cuales se </a:t>
            </a:r>
            <a:r>
              <a:rPr lang="es-CO" dirty="0" smtClean="0"/>
              <a:t>basa </a:t>
            </a:r>
            <a:r>
              <a:rPr lang="es-CO" dirty="0"/>
              <a:t>la práctica de la contabilidad. El uso de esos principios </a:t>
            </a:r>
            <a:r>
              <a:rPr lang="es-CO" dirty="0" smtClean="0"/>
              <a:t>podría estar abierto </a:t>
            </a:r>
            <a:r>
              <a:rPr lang="es-CO" dirty="0"/>
              <a:t>a </a:t>
            </a:r>
            <a:r>
              <a:rPr lang="es-CO" dirty="0" smtClean="0"/>
              <a:t>revisión </a:t>
            </a:r>
            <a:r>
              <a:rPr lang="es-CO" dirty="0"/>
              <a:t>y el criterio para la revisión </a:t>
            </a:r>
            <a:r>
              <a:rPr lang="es-CO" dirty="0" smtClean="0"/>
              <a:t>sería la práctica </a:t>
            </a:r>
            <a:r>
              <a:rPr lang="es-CO" dirty="0"/>
              <a:t>generalmente aceptada de la </a:t>
            </a:r>
            <a:r>
              <a:rPr lang="es-CO" dirty="0" smtClean="0"/>
              <a:t>contabilidad, </a:t>
            </a:r>
            <a:r>
              <a:rPr lang="es-CO" dirty="0"/>
              <a:t>a menos que </a:t>
            </a:r>
            <a:r>
              <a:rPr lang="es-CO" dirty="0" smtClean="0"/>
              <a:t>esto sea impedido por la ley.</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11</a:t>
            </a:fld>
            <a:endParaRPr lang="es-CO"/>
          </a:p>
        </p:txBody>
      </p:sp>
    </p:spTree>
    <p:extLst>
      <p:ext uri="{BB962C8B-B14F-4D97-AF65-F5344CB8AC3E}">
        <p14:creationId xmlns:p14="http://schemas.microsoft.com/office/powerpoint/2010/main" val="1707130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es ahora apropiado que la base imponible resulte de una relación más formal y coherente con el ingreso contable, o es suficiente que la alineación y la diferenciación siga evolucionando sobre una base ad hoc?</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12</a:t>
            </a:fld>
            <a:endParaRPr lang="es-CO"/>
          </a:p>
        </p:txBody>
      </p:sp>
    </p:spTree>
    <p:extLst>
      <p:ext uri="{BB962C8B-B14F-4D97-AF65-F5344CB8AC3E}">
        <p14:creationId xmlns:p14="http://schemas.microsoft.com/office/powerpoint/2010/main" val="2814556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smtClean="0"/>
              <a:t>Macdonald</a:t>
            </a:r>
            <a:r>
              <a:rPr lang="es-CO" dirty="0" smtClean="0"/>
              <a:t> (2002)</a:t>
            </a:r>
          </a:p>
          <a:p>
            <a:pPr lvl="1"/>
            <a:r>
              <a:rPr lang="es-CO" dirty="0" smtClean="0"/>
              <a:t>Aceptando el rechazo de elementos que reflejan el consumo personal por medio del negocio, si esperamos, como mínimo, que a lo largo de la duración de la empresa el resultado de la contabilidad periódica agregada del negocio y las rentas imponibles sean comparables ¿esto implica que todas las ganancias y pérdidas reconocidas en un período para efectos fiscales deben compensarse independientemente de la fuente y sin importar si tradicionalmente se consideran como capital o ingresos? ¿Hay que gravar los ingresos de los negocios en lugar de las transacciones?</a:t>
            </a:r>
            <a:endParaRPr lang="es-CO" dirty="0"/>
          </a:p>
        </p:txBody>
      </p:sp>
      <p:sp>
        <p:nvSpPr>
          <p:cNvPr id="4" name="Date Placeholder 3"/>
          <p:cNvSpPr>
            <a:spLocks noGrp="1"/>
          </p:cNvSpPr>
          <p:nvPr>
            <p:ph type="dt" sz="half" idx="10"/>
          </p:nvPr>
        </p:nvSpPr>
        <p:spPr/>
        <p:txBody>
          <a:bodyPr/>
          <a:lstStyle/>
          <a:p>
            <a:r>
              <a:rPr lang="es-CO" dirty="0" smtClean="0"/>
              <a:t>16/02/2012</a:t>
            </a:r>
            <a:endParaRPr lang="es-CO" dirty="0"/>
          </a:p>
        </p:txBody>
      </p:sp>
      <p:sp>
        <p:nvSpPr>
          <p:cNvPr id="5" name="Slide Number Placeholder 4"/>
          <p:cNvSpPr>
            <a:spLocks noGrp="1"/>
          </p:cNvSpPr>
          <p:nvPr>
            <p:ph type="sldNum" sz="quarter" idx="12"/>
          </p:nvPr>
        </p:nvSpPr>
        <p:spPr/>
        <p:txBody>
          <a:bodyPr/>
          <a:lstStyle/>
          <a:p>
            <a:fld id="{2C2F2E03-107F-4815-8A9E-3BE28B2EAF92}" type="slidenum">
              <a:rPr lang="es-CO" smtClean="0"/>
              <a:t>13</a:t>
            </a:fld>
            <a:endParaRPr lang="es-CO"/>
          </a:p>
        </p:txBody>
      </p:sp>
    </p:spTree>
    <p:extLst>
      <p:ext uri="{BB962C8B-B14F-4D97-AF65-F5344CB8AC3E}">
        <p14:creationId xmlns:p14="http://schemas.microsoft.com/office/powerpoint/2010/main" val="17800552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normAutofit/>
          </a:bodyPr>
          <a:lstStyle/>
          <a:p>
            <a:r>
              <a:rPr lang="es-CO" dirty="0" err="1" smtClean="0"/>
              <a:t>Macdonald</a:t>
            </a:r>
            <a:r>
              <a:rPr lang="es-CO" dirty="0" smtClean="0"/>
              <a:t> (2002)</a:t>
            </a:r>
          </a:p>
          <a:p>
            <a:pPr lvl="1"/>
            <a:r>
              <a:rPr lang="es-CO" dirty="0" smtClean="0"/>
              <a:t>¿Los criterios de neutralidad y de equidad económicas requieren que haya un acercamiento común a la medida de la renta para todos los negocios? ¿La viabilidad administrativa sugiere que la renta imponible sea alineada con los resultados de la contabilidad para reducir al mínimo los costes de observancia y la supervisión de su aplicación?</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14</a:t>
            </a:fld>
            <a:endParaRPr lang="es-CO"/>
          </a:p>
        </p:txBody>
      </p:sp>
    </p:spTree>
    <p:extLst>
      <p:ext uri="{BB962C8B-B14F-4D97-AF65-F5344CB8AC3E}">
        <p14:creationId xmlns:p14="http://schemas.microsoft.com/office/powerpoint/2010/main" val="11754959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¿Hay necesariamente un umbral más alto de certeza para el impuesto que para la contabilidad? Si es así, ¿es, sin embargo, suficiente para los propósitos de alinear el impuesto con la contabilidad que la contabilidad tenga como punto de partida las transacciones y acontecimientos pasados?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15</a:t>
            </a:fld>
            <a:endParaRPr lang="es-CO"/>
          </a:p>
        </p:txBody>
      </p:sp>
    </p:spTree>
    <p:extLst>
      <p:ext uri="{BB962C8B-B14F-4D97-AF65-F5344CB8AC3E}">
        <p14:creationId xmlns:p14="http://schemas.microsoft.com/office/powerpoint/2010/main" val="16528964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Si las calidades de la información contable son problemáticas, ¿es posible resolver el problema para los propósitos del impuesto, requiriendo la revelación de transacciones respecto de las cuales se hayan invocado estas características?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16</a:t>
            </a:fld>
            <a:endParaRPr lang="es-CO"/>
          </a:p>
        </p:txBody>
      </p:sp>
    </p:spTree>
    <p:extLst>
      <p:ext uri="{BB962C8B-B14F-4D97-AF65-F5344CB8AC3E}">
        <p14:creationId xmlns:p14="http://schemas.microsoft.com/office/powerpoint/2010/main" val="10456577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¿Se debe conservar la realización como una base para reconocer aumentos y pérdidas por la posesión de activos para los propósitos tributarios? ¿Si este principio no aplica a algunas categorías del activo o del pasivo, se debe limitar la base de valuación al valor realizable?</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17</a:t>
            </a:fld>
            <a:endParaRPr lang="es-CO"/>
          </a:p>
        </p:txBody>
      </p:sp>
    </p:spTree>
    <p:extLst>
      <p:ext uri="{BB962C8B-B14F-4D97-AF65-F5344CB8AC3E}">
        <p14:creationId xmlns:p14="http://schemas.microsoft.com/office/powerpoint/2010/main" val="3722855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¿Debe ser abandonada la distinción de la ley entre capital e ingresos? ¿Qué medidas serían requeridas para proteger la renta contra la sobre-depreciación de activos y cómo se podría proporcionar incentivos a la inversión bajo un régimen que se fundamenta, como regla básica, en la depreciación contable?</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18</a:t>
            </a:fld>
            <a:endParaRPr lang="es-CO"/>
          </a:p>
        </p:txBody>
      </p:sp>
    </p:spTree>
    <p:extLst>
      <p:ext uri="{BB962C8B-B14F-4D97-AF65-F5344CB8AC3E}">
        <p14:creationId xmlns:p14="http://schemas.microsoft.com/office/powerpoint/2010/main" val="18540615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¿Se debe eliminar el requisito de imagen fiel con el fin de asegurar tanto que las normas contables inapropiadas no sean obligatorias en el sistema fiscal del Reino Unido, como para mantener el control sobre la base de impuestos del Reino Unido?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19</a:t>
            </a:fld>
            <a:endParaRPr lang="es-CO"/>
          </a:p>
        </p:txBody>
      </p:sp>
    </p:spTree>
    <p:extLst>
      <p:ext uri="{BB962C8B-B14F-4D97-AF65-F5344CB8AC3E}">
        <p14:creationId xmlns:p14="http://schemas.microsoft.com/office/powerpoint/2010/main" val="12922923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85961739"/>
              </p:ext>
            </p:extLst>
          </p:nvPr>
        </p:nvGraphicFramePr>
        <p:xfrm>
          <a:off x="467544" y="260648"/>
          <a:ext cx="8424936"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r>
              <a:rPr lang="es-CO" smtClean="0"/>
              <a:t>16/02/2012</a:t>
            </a:r>
            <a:endParaRPr lang="es-CO"/>
          </a:p>
        </p:txBody>
      </p:sp>
      <p:sp>
        <p:nvSpPr>
          <p:cNvPr id="6" name="Slide Number Placeholder 5"/>
          <p:cNvSpPr>
            <a:spLocks noGrp="1"/>
          </p:cNvSpPr>
          <p:nvPr>
            <p:ph type="sldNum" sz="quarter" idx="12"/>
          </p:nvPr>
        </p:nvSpPr>
        <p:spPr/>
        <p:txBody>
          <a:bodyPr/>
          <a:lstStyle/>
          <a:p>
            <a:fld id="{2C2F2E03-107F-4815-8A9E-3BE28B2EAF92}" type="slidenum">
              <a:rPr lang="es-CO" smtClean="0"/>
              <a:t>2</a:t>
            </a:fld>
            <a:endParaRPr lang="es-CO"/>
          </a:p>
        </p:txBody>
      </p:sp>
    </p:spTree>
    <p:extLst>
      <p:ext uri="{BB962C8B-B14F-4D97-AF65-F5344CB8AC3E}">
        <p14:creationId xmlns:p14="http://schemas.microsoft.com/office/powerpoint/2010/main" val="116271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dirty="0"/>
          </a:p>
        </p:txBody>
      </p:sp>
      <p:sp>
        <p:nvSpPr>
          <p:cNvPr id="3" name="Content Placeholder 2"/>
          <p:cNvSpPr>
            <a:spLocks noGrp="1"/>
          </p:cNvSpPr>
          <p:nvPr>
            <p:ph idx="1"/>
          </p:nvPr>
        </p:nvSpPr>
        <p:spPr/>
        <p:txBody>
          <a:bodyPr/>
          <a:lstStyle/>
          <a:p>
            <a:r>
              <a:rPr lang="es-CO" dirty="0" err="1" smtClean="0"/>
              <a:t>Macdonald</a:t>
            </a:r>
            <a:r>
              <a:rPr lang="es-CO" dirty="0" smtClean="0"/>
              <a:t> (2002)</a:t>
            </a:r>
          </a:p>
          <a:p>
            <a:pPr lvl="1"/>
            <a:r>
              <a:rPr lang="es-CO" dirty="0" smtClean="0"/>
              <a:t>¿Debemos ahora legislar con el fin de explicitar en qué medida la medición de la renta imponible debe seguir los principios y prácticas contables y, en caso afirmativo, en qué nivel de detalle?</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20</a:t>
            </a:fld>
            <a:endParaRPr lang="es-CO"/>
          </a:p>
        </p:txBody>
      </p:sp>
    </p:spTree>
    <p:extLst>
      <p:ext uri="{BB962C8B-B14F-4D97-AF65-F5344CB8AC3E}">
        <p14:creationId xmlns:p14="http://schemas.microsoft.com/office/powerpoint/2010/main" val="25695404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International accounting standards, tax accounting and effective levels of company tax burdens in the European Union</a:t>
            </a:r>
            <a:endParaRPr lang="en-US" sz="2800" dirty="0"/>
          </a:p>
        </p:txBody>
      </p:sp>
      <p:sp>
        <p:nvSpPr>
          <p:cNvPr id="3" name="Content Placeholder 2"/>
          <p:cNvSpPr>
            <a:spLocks noGrp="1"/>
          </p:cNvSpPr>
          <p:nvPr>
            <p:ph idx="1"/>
          </p:nvPr>
        </p:nvSpPr>
        <p:spPr/>
        <p:txBody>
          <a:bodyPr>
            <a:normAutofit fontScale="85000" lnSpcReduction="20000"/>
          </a:bodyPr>
          <a:lstStyle/>
          <a:p>
            <a:r>
              <a:rPr lang="es-CO" dirty="0" err="1" smtClean="0"/>
              <a:t>Cristoph</a:t>
            </a:r>
            <a:r>
              <a:rPr lang="es-CO" dirty="0" smtClean="0"/>
              <a:t> </a:t>
            </a:r>
            <a:r>
              <a:rPr lang="es-CO" dirty="0" err="1" smtClean="0"/>
              <a:t>Spengel</a:t>
            </a:r>
            <a:r>
              <a:rPr lang="es-CO" dirty="0" smtClean="0"/>
              <a:t> </a:t>
            </a:r>
            <a:r>
              <a:rPr lang="es-CO" dirty="0"/>
              <a:t>(2003) En primer lugar, se examina </a:t>
            </a:r>
            <a:r>
              <a:rPr lang="es-CO" dirty="0" smtClean="0"/>
              <a:t>el potencial de </a:t>
            </a:r>
            <a:r>
              <a:rPr lang="es-CO" dirty="0"/>
              <a:t>la posible influencia de las NIC en la contabilidad fiscal en la Unión </a:t>
            </a:r>
            <a:r>
              <a:rPr lang="es-CO" dirty="0" smtClean="0"/>
              <a:t>Europea. En </a:t>
            </a:r>
            <a:r>
              <a:rPr lang="es-CO" dirty="0"/>
              <a:t>segundo lugar, la idoneidad de la NIC se explica </a:t>
            </a:r>
            <a:r>
              <a:rPr lang="es-CO" dirty="0" smtClean="0"/>
              <a:t>a la luz de los objetivos </a:t>
            </a:r>
            <a:r>
              <a:rPr lang="es-CO" dirty="0"/>
              <a:t>de la contabilidad </a:t>
            </a:r>
            <a:r>
              <a:rPr lang="es-CO" dirty="0" smtClean="0"/>
              <a:t>fiscal. </a:t>
            </a:r>
            <a:r>
              <a:rPr lang="es-CO" dirty="0"/>
              <a:t>En tercer lugar, </a:t>
            </a:r>
            <a:r>
              <a:rPr lang="es-CO" dirty="0" smtClean="0"/>
              <a:t>se compara la efectiva carga tributaria para las empresas como consecuencia de una contabilidad fiscal basada en NIC. En </a:t>
            </a:r>
            <a:r>
              <a:rPr lang="es-CO" dirty="0"/>
              <a:t>este </a:t>
            </a:r>
            <a:r>
              <a:rPr lang="es-CO" dirty="0" smtClean="0"/>
              <a:t>sentido se examina hasta </a:t>
            </a:r>
            <a:r>
              <a:rPr lang="es-CO" dirty="0"/>
              <a:t>qué punto una armonización exclusiva de la base imponible contribuirá a reducir </a:t>
            </a:r>
            <a:r>
              <a:rPr lang="es-CO" dirty="0" smtClean="0"/>
              <a:t>en la UE </a:t>
            </a:r>
            <a:r>
              <a:rPr lang="es-CO" dirty="0"/>
              <a:t>las diferencias de carga efectiva del impuesto de </a:t>
            </a:r>
            <a:r>
              <a:rPr lang="es-CO" dirty="0" smtClean="0"/>
              <a:t>sociedades.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21</a:t>
            </a:fld>
            <a:endParaRPr lang="es-CO"/>
          </a:p>
        </p:txBody>
      </p:sp>
    </p:spTree>
    <p:extLst>
      <p:ext uri="{BB962C8B-B14F-4D97-AF65-F5344CB8AC3E}">
        <p14:creationId xmlns:p14="http://schemas.microsoft.com/office/powerpoint/2010/main" val="3316784846"/>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International accounting standards, tax accounting and effective levels of company tax burdens in the European Union</a:t>
            </a:r>
            <a:endParaRPr lang="en-US" sz="2800" dirty="0"/>
          </a:p>
        </p:txBody>
      </p:sp>
      <p:sp>
        <p:nvSpPr>
          <p:cNvPr id="3" name="Content Placeholder 2"/>
          <p:cNvSpPr>
            <a:spLocks noGrp="1"/>
          </p:cNvSpPr>
          <p:nvPr>
            <p:ph idx="1"/>
          </p:nvPr>
        </p:nvSpPr>
        <p:spPr/>
        <p:txBody>
          <a:bodyPr/>
          <a:lstStyle/>
          <a:p>
            <a:r>
              <a:rPr lang="es-CO" dirty="0" err="1" smtClean="0"/>
              <a:t>Spengel</a:t>
            </a:r>
            <a:r>
              <a:rPr lang="es-CO" dirty="0"/>
              <a:t> (2003) Dentro de la </a:t>
            </a:r>
            <a:r>
              <a:rPr lang="es-CO" dirty="0" smtClean="0"/>
              <a:t>Unión Europea, </a:t>
            </a:r>
            <a:r>
              <a:rPr lang="es-CO" dirty="0"/>
              <a:t>IAS podía influenciar </a:t>
            </a:r>
            <a:r>
              <a:rPr lang="es-CO" dirty="0" smtClean="0"/>
              <a:t>la contabilidad tributaria </a:t>
            </a:r>
            <a:r>
              <a:rPr lang="es-CO" dirty="0"/>
              <a:t>vía la regulación </a:t>
            </a:r>
            <a:r>
              <a:rPr lang="es-CO" dirty="0" smtClean="0"/>
              <a:t>de la UE </a:t>
            </a:r>
            <a:r>
              <a:rPr lang="es-CO" dirty="0"/>
              <a:t>con respecto a la armonización de las reglas de la contabilidad financiera y vía iniciativas de la Comisión de las Comunidades Europeas para la creación de una base de impuesto corporativo consolidada.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22</a:t>
            </a:fld>
            <a:endParaRPr lang="es-CO"/>
          </a:p>
        </p:txBody>
      </p:sp>
    </p:spTree>
    <p:extLst>
      <p:ext uri="{BB962C8B-B14F-4D97-AF65-F5344CB8AC3E}">
        <p14:creationId xmlns:p14="http://schemas.microsoft.com/office/powerpoint/2010/main" val="1314802661"/>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International accounting standards, tax accounting and effective levels of company tax burdens in the European Union</a:t>
            </a:r>
            <a:endParaRPr lang="es-CO" dirty="0"/>
          </a:p>
        </p:txBody>
      </p:sp>
      <p:sp>
        <p:nvSpPr>
          <p:cNvPr id="3" name="Content Placeholder 2"/>
          <p:cNvSpPr>
            <a:spLocks noGrp="1"/>
          </p:cNvSpPr>
          <p:nvPr>
            <p:ph idx="1"/>
          </p:nvPr>
        </p:nvSpPr>
        <p:spPr/>
        <p:txBody>
          <a:bodyPr/>
          <a:lstStyle/>
          <a:p>
            <a:r>
              <a:rPr lang="es-CO" dirty="0" err="1"/>
              <a:t>Spengel</a:t>
            </a:r>
            <a:r>
              <a:rPr lang="es-CO" dirty="0"/>
              <a:t> (2003) No hay </a:t>
            </a:r>
            <a:r>
              <a:rPr lang="es-CO" dirty="0" smtClean="0"/>
              <a:t>un conflicto </a:t>
            </a:r>
            <a:r>
              <a:rPr lang="es-CO" dirty="0"/>
              <a:t>fundamental entre IAS y las metas de la contabilidad </a:t>
            </a:r>
            <a:r>
              <a:rPr lang="es-CO" dirty="0" smtClean="0"/>
              <a:t>tributaria. Comparados con los </a:t>
            </a:r>
            <a:r>
              <a:rPr lang="es-CO" dirty="0"/>
              <a:t>GAAP </a:t>
            </a:r>
            <a:r>
              <a:rPr lang="es-CO" dirty="0" smtClean="0"/>
              <a:t>nacionales existentes, las </a:t>
            </a:r>
            <a:r>
              <a:rPr lang="es-CO" dirty="0"/>
              <a:t>ventajas de IAS como punto de partida para la contabilidad </a:t>
            </a:r>
            <a:r>
              <a:rPr lang="es-CO" dirty="0" smtClean="0"/>
              <a:t>tributaria derivan </a:t>
            </a:r>
            <a:r>
              <a:rPr lang="es-CO" dirty="0"/>
              <a:t>de consideraciones pragmáticas, de la simplificación y de la ocasión de crear una base de impuesto común </a:t>
            </a:r>
            <a:r>
              <a:rPr lang="es-CO" dirty="0" smtClean="0"/>
              <a:t>para la UE.</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23</a:t>
            </a:fld>
            <a:endParaRPr lang="es-CO"/>
          </a:p>
        </p:txBody>
      </p:sp>
    </p:spTree>
    <p:extLst>
      <p:ext uri="{BB962C8B-B14F-4D97-AF65-F5344CB8AC3E}">
        <p14:creationId xmlns:p14="http://schemas.microsoft.com/office/powerpoint/2010/main" val="2965705735"/>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500" dirty="0"/>
              <a:t>International accounting standards, tax accounting and effective levels of company tax burdens in the European Union</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Spengel</a:t>
            </a:r>
            <a:r>
              <a:rPr lang="es-CO" dirty="0"/>
              <a:t> (2003) Si </a:t>
            </a:r>
            <a:r>
              <a:rPr lang="es-CO" dirty="0" smtClean="0"/>
              <a:t>se usa IAS </a:t>
            </a:r>
            <a:r>
              <a:rPr lang="es-CO" dirty="0"/>
              <a:t>como punto de partida para la contabilidad </a:t>
            </a:r>
            <a:r>
              <a:rPr lang="es-CO" dirty="0" smtClean="0"/>
              <a:t>tributaria, su </a:t>
            </a:r>
            <a:r>
              <a:rPr lang="es-CO" dirty="0"/>
              <a:t>adopción tiene que ser </a:t>
            </a:r>
            <a:r>
              <a:rPr lang="es-CO" dirty="0" smtClean="0"/>
              <a:t>restringida </a:t>
            </a:r>
            <a:r>
              <a:rPr lang="es-CO" dirty="0"/>
              <a:t>a </a:t>
            </a:r>
            <a:r>
              <a:rPr lang="es-CO" dirty="0" smtClean="0"/>
              <a:t>aquellos estándares </a:t>
            </a:r>
            <a:r>
              <a:rPr lang="es-CO" dirty="0"/>
              <a:t>que estén de acuerdo con los objetivos de la contabilidad </a:t>
            </a:r>
            <a:r>
              <a:rPr lang="es-CO" dirty="0" smtClean="0"/>
              <a:t>tributaria. </a:t>
            </a:r>
            <a:r>
              <a:rPr lang="es-CO" dirty="0"/>
              <a:t>En conjunto, la contabilidad </a:t>
            </a:r>
            <a:r>
              <a:rPr lang="es-CO" dirty="0" smtClean="0"/>
              <a:t>tendría que </a:t>
            </a:r>
            <a:r>
              <a:rPr lang="es-CO" dirty="0"/>
              <a:t>ser ligada más de cerca a los flujos de liquidez de </a:t>
            </a:r>
            <a:r>
              <a:rPr lang="es-CO" dirty="0" smtClean="0"/>
              <a:t>las compañías, lo que daría </a:t>
            </a:r>
            <a:r>
              <a:rPr lang="es-CO" dirty="0"/>
              <a:t>lugar de hecho </a:t>
            </a:r>
            <a:r>
              <a:rPr lang="es-CO" dirty="0" smtClean="0"/>
              <a:t>a la </a:t>
            </a:r>
            <a:r>
              <a:rPr lang="es-CO" dirty="0"/>
              <a:t>autonomía de la contabilidad </a:t>
            </a:r>
            <a:r>
              <a:rPr lang="es-CO" dirty="0" smtClean="0"/>
              <a:t>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24</a:t>
            </a:fld>
            <a:endParaRPr lang="es-CO"/>
          </a:p>
        </p:txBody>
      </p:sp>
    </p:spTree>
    <p:extLst>
      <p:ext uri="{BB962C8B-B14F-4D97-AF65-F5344CB8AC3E}">
        <p14:creationId xmlns:p14="http://schemas.microsoft.com/office/powerpoint/2010/main" val="1502680002"/>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a:t>International accounting standards, tax accounting and effective levels of company tax burdens in the European Union</a:t>
            </a:r>
            <a:endParaRPr lang="es-CO" dirty="0"/>
          </a:p>
        </p:txBody>
      </p:sp>
      <p:sp>
        <p:nvSpPr>
          <p:cNvPr id="3" name="Content Placeholder 2"/>
          <p:cNvSpPr>
            <a:spLocks noGrp="1"/>
          </p:cNvSpPr>
          <p:nvPr>
            <p:ph idx="1"/>
          </p:nvPr>
        </p:nvSpPr>
        <p:spPr/>
        <p:txBody>
          <a:bodyPr>
            <a:normAutofit fontScale="92500" lnSpcReduction="20000"/>
          </a:bodyPr>
          <a:lstStyle/>
          <a:p>
            <a:r>
              <a:rPr lang="es-CO" dirty="0" err="1"/>
              <a:t>Spengel</a:t>
            </a:r>
            <a:r>
              <a:rPr lang="es-CO" dirty="0"/>
              <a:t> (2003) Al mismo tiempo, las restricciones </a:t>
            </a:r>
            <a:r>
              <a:rPr lang="es-CO" dirty="0" smtClean="0"/>
              <a:t>de admisibilidad de </a:t>
            </a:r>
            <a:r>
              <a:rPr lang="es-CO" dirty="0"/>
              <a:t>pérdidas </a:t>
            </a:r>
            <a:r>
              <a:rPr lang="es-CO" dirty="0" smtClean="0"/>
              <a:t>tributarias necesitarían </a:t>
            </a:r>
            <a:r>
              <a:rPr lang="es-CO" dirty="0"/>
              <a:t>ser abandonadas. Una transición </a:t>
            </a:r>
            <a:r>
              <a:rPr lang="es-CO" dirty="0" smtClean="0"/>
              <a:t>de </a:t>
            </a:r>
            <a:r>
              <a:rPr lang="es-CO" dirty="0"/>
              <a:t>la contabilidad </a:t>
            </a:r>
            <a:r>
              <a:rPr lang="es-CO" dirty="0" smtClean="0"/>
              <a:t>tributaria con base en IAS </a:t>
            </a:r>
            <a:r>
              <a:rPr lang="es-CO" dirty="0"/>
              <a:t>en la </a:t>
            </a:r>
            <a:r>
              <a:rPr lang="es-CO" dirty="0" smtClean="0"/>
              <a:t>Unión Europea, </a:t>
            </a:r>
            <a:r>
              <a:rPr lang="es-CO" dirty="0"/>
              <a:t>según lo propuesto </a:t>
            </a:r>
            <a:r>
              <a:rPr lang="es-CO" dirty="0" smtClean="0"/>
              <a:t>aquí, tendría solamente </a:t>
            </a:r>
            <a:r>
              <a:rPr lang="es-CO" dirty="0"/>
              <a:t>efectos de menor importancia en las cargas </a:t>
            </a:r>
            <a:r>
              <a:rPr lang="es-CO" dirty="0" smtClean="0"/>
              <a:t>tributarias efectivas para las compañías</a:t>
            </a:r>
            <a:r>
              <a:rPr lang="es-CO" dirty="0"/>
              <a:t>. </a:t>
            </a:r>
            <a:r>
              <a:rPr lang="es-CO" dirty="0" smtClean="0"/>
              <a:t>Comparando con </a:t>
            </a:r>
            <a:r>
              <a:rPr lang="es-CO" dirty="0"/>
              <a:t>otros países, las compañías alemanas, sin embargo, tenderían </a:t>
            </a:r>
            <a:r>
              <a:rPr lang="es-CO" dirty="0" smtClean="0"/>
              <a:t>a mejorar </a:t>
            </a:r>
            <a:r>
              <a:rPr lang="es-CO" dirty="0"/>
              <a:t>su posición </a:t>
            </a:r>
            <a:r>
              <a:rPr lang="es-CO" dirty="0" smtClean="0"/>
              <a:t>internacional en materia de impuestos.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25</a:t>
            </a:fld>
            <a:endParaRPr lang="es-CO"/>
          </a:p>
        </p:txBody>
      </p:sp>
    </p:spTree>
    <p:extLst>
      <p:ext uri="{BB962C8B-B14F-4D97-AF65-F5344CB8AC3E}">
        <p14:creationId xmlns:p14="http://schemas.microsoft.com/office/powerpoint/2010/main" val="2743325302"/>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a:t>International accounting standards, tax accounting and effective levels of company tax burdens in the European Union</a:t>
            </a:r>
            <a:endParaRPr lang="es-CO" dirty="0"/>
          </a:p>
        </p:txBody>
      </p:sp>
      <p:sp>
        <p:nvSpPr>
          <p:cNvPr id="3" name="Content Placeholder 2"/>
          <p:cNvSpPr>
            <a:spLocks noGrp="1"/>
          </p:cNvSpPr>
          <p:nvPr>
            <p:ph idx="1"/>
          </p:nvPr>
        </p:nvSpPr>
        <p:spPr/>
        <p:txBody>
          <a:bodyPr>
            <a:normAutofit lnSpcReduction="10000"/>
          </a:bodyPr>
          <a:lstStyle/>
          <a:p>
            <a:r>
              <a:rPr lang="es-CO" dirty="0" err="1"/>
              <a:t>Spengel</a:t>
            </a:r>
            <a:r>
              <a:rPr lang="es-CO" dirty="0"/>
              <a:t> (2003) Una armonización exclusiva de las reglas de la contabilidad </a:t>
            </a:r>
            <a:r>
              <a:rPr lang="es-CO" dirty="0" smtClean="0"/>
              <a:t>tributaria no </a:t>
            </a:r>
            <a:r>
              <a:rPr lang="es-CO" dirty="0"/>
              <a:t>puede aliviar las </a:t>
            </a:r>
            <a:r>
              <a:rPr lang="es-CO" dirty="0" smtClean="0"/>
              <a:t>amplias diferencias en UE entre las actuales cargas efectivas de </a:t>
            </a:r>
            <a:r>
              <a:rPr lang="es-CO" dirty="0"/>
              <a:t>impuesto </a:t>
            </a:r>
            <a:r>
              <a:rPr lang="es-CO" dirty="0" smtClean="0"/>
              <a:t>sobre las compañías. </a:t>
            </a:r>
            <a:r>
              <a:rPr lang="es-CO" dirty="0"/>
              <a:t>Para este propósito, </a:t>
            </a:r>
            <a:r>
              <a:rPr lang="es-CO" dirty="0" smtClean="0"/>
              <a:t>medidas </a:t>
            </a:r>
            <a:r>
              <a:rPr lang="es-CO" dirty="0"/>
              <a:t>adicionales son necesarias, especialmente la convergencia de las imposiciones fiscales nominales </a:t>
            </a:r>
            <a:r>
              <a:rPr lang="es-CO" dirty="0" smtClean="0"/>
              <a:t>sobre los beneficios.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26</a:t>
            </a:fld>
            <a:endParaRPr lang="es-CO"/>
          </a:p>
        </p:txBody>
      </p:sp>
    </p:spTree>
    <p:extLst>
      <p:ext uri="{BB962C8B-B14F-4D97-AF65-F5344CB8AC3E}">
        <p14:creationId xmlns:p14="http://schemas.microsoft.com/office/powerpoint/2010/main" val="1051670621"/>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Aligning Taxable Profits and Accounting Profits: Accounting standards, legislators and judges</a:t>
            </a:r>
            <a:r>
              <a:rPr lang="en-US" dirty="0"/>
              <a:t> </a:t>
            </a:r>
            <a:endParaRPr lang="es-CO" dirty="0"/>
          </a:p>
        </p:txBody>
      </p:sp>
      <p:sp>
        <p:nvSpPr>
          <p:cNvPr id="3" name="Content Placeholder 2"/>
          <p:cNvSpPr>
            <a:spLocks noGrp="1"/>
          </p:cNvSpPr>
          <p:nvPr>
            <p:ph idx="1"/>
          </p:nvPr>
        </p:nvSpPr>
        <p:spPr/>
        <p:txBody>
          <a:bodyPr>
            <a:normAutofit fontScale="85000" lnSpcReduction="20000"/>
          </a:bodyPr>
          <a:lstStyle/>
          <a:p>
            <a:r>
              <a:rPr lang="es-CO" dirty="0"/>
              <a:t>Judith </a:t>
            </a:r>
            <a:r>
              <a:rPr lang="es-CO" dirty="0" err="1"/>
              <a:t>Freedman</a:t>
            </a:r>
            <a:r>
              <a:rPr lang="es-CO" dirty="0"/>
              <a:t> (2004) </a:t>
            </a:r>
            <a:r>
              <a:rPr lang="es-CO" dirty="0" smtClean="0"/>
              <a:t> Argumenta que </a:t>
            </a:r>
            <a:r>
              <a:rPr lang="es-CO" dirty="0"/>
              <a:t>los objetivos de las normas contables se están alejando de los del sistema de impuestos, por lo que la alineación total entre </a:t>
            </a:r>
            <a:r>
              <a:rPr lang="es-CO" dirty="0" smtClean="0"/>
              <a:t>los beneficios </a:t>
            </a:r>
            <a:r>
              <a:rPr lang="es-CO" dirty="0"/>
              <a:t>fiscales y contables </a:t>
            </a:r>
            <a:r>
              <a:rPr lang="es-CO" dirty="0" smtClean="0"/>
              <a:t>es inadecuada </a:t>
            </a:r>
            <a:r>
              <a:rPr lang="es-CO" dirty="0"/>
              <a:t>y la identificación de los principios fiscales más importante. </a:t>
            </a:r>
            <a:endParaRPr lang="es-CO" dirty="0" smtClean="0"/>
          </a:p>
          <a:p>
            <a:r>
              <a:rPr lang="es-CO" dirty="0" smtClean="0"/>
              <a:t>Este </a:t>
            </a:r>
            <a:r>
              <a:rPr lang="es-CO" dirty="0"/>
              <a:t>artículo sostiene que, contrariamente a las opiniones de muchos en el Reino Unido en la actualidad, existe también un papel de múltiples capas y permanente de los tribunales en el proceso de definición de los beneficios imponibles.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27</a:t>
            </a:fld>
            <a:endParaRPr lang="es-CO"/>
          </a:p>
        </p:txBody>
      </p:sp>
    </p:spTree>
    <p:extLst>
      <p:ext uri="{BB962C8B-B14F-4D97-AF65-F5344CB8AC3E}">
        <p14:creationId xmlns:p14="http://schemas.microsoft.com/office/powerpoint/2010/main" val="11422852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Aligning Taxable Profits and Accounting Profits: Accounting standards, legislators and judges</a:t>
            </a:r>
            <a:r>
              <a:rPr lang="en-US" dirty="0"/>
              <a:t> </a:t>
            </a:r>
            <a:endParaRPr lang="es-CO" dirty="0"/>
          </a:p>
        </p:txBody>
      </p:sp>
      <p:sp>
        <p:nvSpPr>
          <p:cNvPr id="3" name="Content Placeholder 2"/>
          <p:cNvSpPr>
            <a:spLocks noGrp="1"/>
          </p:cNvSpPr>
          <p:nvPr>
            <p:ph idx="1"/>
          </p:nvPr>
        </p:nvSpPr>
        <p:spPr/>
        <p:txBody>
          <a:bodyPr>
            <a:normAutofit lnSpcReduction="10000"/>
          </a:bodyPr>
          <a:lstStyle/>
          <a:p>
            <a:r>
              <a:rPr lang="es-CO" dirty="0" err="1" smtClean="0"/>
              <a:t>Freedman</a:t>
            </a:r>
            <a:r>
              <a:rPr lang="es-CO" dirty="0"/>
              <a:t> (2004) La necesidad de incorporar las normas de contabilidad en el sistema legal, que proporciona la adjudicación definitiva en materia fiscal, </a:t>
            </a:r>
            <a:r>
              <a:rPr lang="es-CO" dirty="0" smtClean="0"/>
              <a:t>complica </a:t>
            </a:r>
            <a:r>
              <a:rPr lang="es-CO" dirty="0"/>
              <a:t>aún más el alcance y la forma en que las normas de contabilidad en realidad se </a:t>
            </a:r>
            <a:r>
              <a:rPr lang="es-CO" dirty="0" smtClean="0"/>
              <a:t>seguirán </a:t>
            </a:r>
            <a:r>
              <a:rPr lang="es-CO" dirty="0"/>
              <a:t>para efectos fiscales. El resultado </a:t>
            </a:r>
            <a:r>
              <a:rPr lang="es-CO" dirty="0" smtClean="0"/>
              <a:t>probable </a:t>
            </a:r>
            <a:r>
              <a:rPr lang="es-CO" dirty="0"/>
              <a:t>es </a:t>
            </a:r>
            <a:r>
              <a:rPr lang="es-CO" dirty="0" smtClean="0"/>
              <a:t>que habrá una </a:t>
            </a:r>
            <a:r>
              <a:rPr lang="es-CO" dirty="0"/>
              <a:t>interacción dinámica en lugar de una relación estática</a:t>
            </a:r>
            <a:r>
              <a:rPr lang="es-CO" dirty="0" smtClean="0"/>
              <a:t>.</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28</a:t>
            </a:fld>
            <a:endParaRPr lang="es-CO"/>
          </a:p>
        </p:txBody>
      </p:sp>
    </p:spTree>
    <p:extLst>
      <p:ext uri="{BB962C8B-B14F-4D97-AF65-F5344CB8AC3E}">
        <p14:creationId xmlns:p14="http://schemas.microsoft.com/office/powerpoint/2010/main" val="973435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Aligning Taxable Profits and Accounting Profits: Accounting standards, legislators and judges</a:t>
            </a:r>
            <a:r>
              <a:rPr lang="en-US" sz="4000" dirty="0"/>
              <a:t> </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Freedman</a:t>
            </a:r>
            <a:r>
              <a:rPr lang="es-CO" dirty="0"/>
              <a:t> (2004) </a:t>
            </a:r>
            <a:endParaRPr lang="es-CO" dirty="0" smtClean="0"/>
          </a:p>
          <a:p>
            <a:pPr lvl="1"/>
            <a:r>
              <a:rPr lang="es-CO" dirty="0" smtClean="0"/>
              <a:t>Una </a:t>
            </a:r>
            <a:r>
              <a:rPr lang="es-CO" dirty="0"/>
              <a:t>vez que el control sobre el sistema de contabilidad se pierde debido a la aparición de nuevas normas internacionales de contabilidad, la alineación es una opción menos atractiva</a:t>
            </a:r>
            <a:r>
              <a:rPr lang="es-CO" dirty="0" smtClean="0"/>
              <a:t>.</a:t>
            </a:r>
          </a:p>
          <a:p>
            <a:pPr lvl="1"/>
            <a:r>
              <a:rPr lang="es-CO" dirty="0"/>
              <a:t>La absorción de las NIC será </a:t>
            </a:r>
            <a:r>
              <a:rPr lang="es-CO" dirty="0" smtClean="0"/>
              <a:t>considerada </a:t>
            </a:r>
            <a:r>
              <a:rPr lang="es-CO" dirty="0"/>
              <a:t>como inconstitucional, muy difícil de controlar y que </a:t>
            </a:r>
            <a:r>
              <a:rPr lang="es-CO" dirty="0" smtClean="0"/>
              <a:t>tiene </a:t>
            </a:r>
            <a:r>
              <a:rPr lang="es-CO" dirty="0"/>
              <a:t>objetivos muy alejados de los del sistema tributario que rige </a:t>
            </a:r>
            <a:r>
              <a:rPr lang="es-CO" dirty="0" smtClean="0"/>
              <a:t>los </a:t>
            </a:r>
            <a:r>
              <a:rPr lang="es-CO" dirty="0"/>
              <a:t>principios de </a:t>
            </a:r>
            <a:r>
              <a:rPr lang="es-CO" dirty="0" smtClean="0"/>
              <a:t>formulación </a:t>
            </a:r>
            <a:r>
              <a:rPr lang="es-CO" dirty="0"/>
              <a:t>de las normas contables. La dependencia era un producto de la dominación </a:t>
            </a:r>
            <a:r>
              <a:rPr lang="es-CO" dirty="0" smtClean="0"/>
              <a:t>tributaria y </a:t>
            </a:r>
            <a:r>
              <a:rPr lang="es-CO" dirty="0"/>
              <a:t>una vez que é</a:t>
            </a:r>
            <a:r>
              <a:rPr lang="es-CO" dirty="0" smtClean="0"/>
              <a:t>sta </a:t>
            </a:r>
            <a:r>
              <a:rPr lang="es-CO" dirty="0"/>
              <a:t>se ha ido, los argumentos </a:t>
            </a:r>
            <a:r>
              <a:rPr lang="es-CO" dirty="0" smtClean="0"/>
              <a:t>a favor de </a:t>
            </a:r>
            <a:r>
              <a:rPr lang="es-CO" dirty="0"/>
              <a:t>la dependencia </a:t>
            </a:r>
            <a:r>
              <a:rPr lang="es-CO" dirty="0" smtClean="0"/>
              <a:t>seguirán.</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29</a:t>
            </a:fld>
            <a:endParaRPr lang="es-CO"/>
          </a:p>
        </p:txBody>
      </p:sp>
    </p:spTree>
    <p:extLst>
      <p:ext uri="{BB962C8B-B14F-4D97-AF65-F5344CB8AC3E}">
        <p14:creationId xmlns:p14="http://schemas.microsoft.com/office/powerpoint/2010/main" val="1932953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Referentes históricos</a:t>
            </a:r>
            <a:endParaRPr lang="es-CO" dirty="0"/>
          </a:p>
        </p:txBody>
      </p:sp>
      <p:sp>
        <p:nvSpPr>
          <p:cNvPr id="3" name="Content Placeholder 2"/>
          <p:cNvSpPr>
            <a:spLocks noGrp="1"/>
          </p:cNvSpPr>
          <p:nvPr>
            <p:ph idx="1"/>
          </p:nvPr>
        </p:nvSpPr>
        <p:spPr/>
        <p:txBody>
          <a:bodyPr>
            <a:normAutofit fontScale="77500" lnSpcReduction="20000"/>
          </a:bodyPr>
          <a:lstStyle/>
          <a:p>
            <a:r>
              <a:rPr lang="es-CO" dirty="0" smtClean="0"/>
              <a:t>Ley 550 de 1999</a:t>
            </a:r>
          </a:p>
          <a:p>
            <a:r>
              <a:rPr lang="es-CO" dirty="0" smtClean="0"/>
              <a:t>2003 - (Ante) Proyecto </a:t>
            </a:r>
            <a:r>
              <a:rPr lang="es-CO" dirty="0"/>
              <a:t>de ley de intervención económica por medio de la cual se señalan los mecanismos por los cuales se adoptan en Colombia los estándares internacionales de contabilidad, auditoria y contaduría, se modifican el Código de Comercio, la normatividad contable y se dictan otras disposiciones relacionadas con la materia</a:t>
            </a:r>
            <a:endParaRPr lang="es-CO" dirty="0" smtClean="0"/>
          </a:p>
          <a:p>
            <a:r>
              <a:rPr lang="es-CO" dirty="0"/>
              <a:t>2005 -  Unión Europea - Estados financieros consolidados de empresas inscritas en bolsa preparados bajo IAS/IFRS</a:t>
            </a:r>
          </a:p>
          <a:p>
            <a:r>
              <a:rPr lang="es-CO" dirty="0" smtClean="0"/>
              <a:t>Ley 1116 de 2006</a:t>
            </a:r>
          </a:p>
          <a:p>
            <a:r>
              <a:rPr lang="es-CO" dirty="0"/>
              <a:t>2007 - La SEC elimina la conciliación IFRS – US GAAP</a:t>
            </a:r>
          </a:p>
          <a:p>
            <a:r>
              <a:rPr lang="es-CO" dirty="0" smtClean="0"/>
              <a:t>Ley 1314 de 2009</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a:t>
            </a:fld>
            <a:endParaRPr lang="es-CO"/>
          </a:p>
        </p:txBody>
      </p:sp>
    </p:spTree>
    <p:extLst>
      <p:ext uri="{BB962C8B-B14F-4D97-AF65-F5344CB8AC3E}">
        <p14:creationId xmlns:p14="http://schemas.microsoft.com/office/powerpoint/2010/main" val="3345257655"/>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Aligning Taxable Profits and Accounting Profits: Accounting standards, legislators and judges</a:t>
            </a:r>
            <a:r>
              <a:rPr lang="en-US" sz="4000" dirty="0"/>
              <a:t> </a:t>
            </a:r>
            <a:endParaRPr lang="es-CO" dirty="0"/>
          </a:p>
        </p:txBody>
      </p:sp>
      <p:sp>
        <p:nvSpPr>
          <p:cNvPr id="3" name="Content Placeholder 2"/>
          <p:cNvSpPr>
            <a:spLocks noGrp="1"/>
          </p:cNvSpPr>
          <p:nvPr>
            <p:ph idx="1"/>
          </p:nvPr>
        </p:nvSpPr>
        <p:spPr/>
        <p:txBody>
          <a:bodyPr>
            <a:normAutofit fontScale="70000" lnSpcReduction="20000"/>
          </a:bodyPr>
          <a:lstStyle/>
          <a:p>
            <a:r>
              <a:rPr lang="es-CO" dirty="0" err="1"/>
              <a:t>Freedman</a:t>
            </a:r>
            <a:r>
              <a:rPr lang="es-CO" dirty="0"/>
              <a:t> (2004) </a:t>
            </a:r>
            <a:r>
              <a:rPr lang="es-CO" dirty="0" smtClean="0"/>
              <a:t>Los negocios </a:t>
            </a:r>
            <a:r>
              <a:rPr lang="es-CO" dirty="0"/>
              <a:t>jurídicos pueden ser más fáciles de manipular que otras pruebas de contenido económico, pero </a:t>
            </a:r>
            <a:r>
              <a:rPr lang="es-CO" dirty="0" smtClean="0"/>
              <a:t>tienen base </a:t>
            </a:r>
            <a:r>
              <a:rPr lang="es-CO" dirty="0"/>
              <a:t>en la realidad y puede haber buenas razones para utilizar las transacciones basadas en la evidencia y </a:t>
            </a:r>
            <a:r>
              <a:rPr lang="es-CO" dirty="0" smtClean="0"/>
              <a:t>en los </a:t>
            </a:r>
            <a:r>
              <a:rPr lang="es-CO" dirty="0"/>
              <a:t>derechos legales en lugar de estimaciones en un contexto fiscal. </a:t>
            </a:r>
            <a:r>
              <a:rPr lang="es-CO" dirty="0" smtClean="0"/>
              <a:t>Los conceptos </a:t>
            </a:r>
            <a:r>
              <a:rPr lang="es-CO" dirty="0"/>
              <a:t>jurídicos de capital y </a:t>
            </a:r>
            <a:r>
              <a:rPr lang="es-CO" dirty="0" smtClean="0"/>
              <a:t>de ingresos pueden </a:t>
            </a:r>
            <a:r>
              <a:rPr lang="es-CO" dirty="0"/>
              <a:t>parecer </a:t>
            </a:r>
            <a:r>
              <a:rPr lang="es-CO" dirty="0" smtClean="0"/>
              <a:t>obsoletos, </a:t>
            </a:r>
            <a:r>
              <a:rPr lang="es-CO" dirty="0"/>
              <a:t>pero a veces reflejan un entendimiento común </a:t>
            </a:r>
            <a:r>
              <a:rPr lang="es-CO" dirty="0" smtClean="0"/>
              <a:t>respecto </a:t>
            </a:r>
            <a:r>
              <a:rPr lang="es-CO" dirty="0"/>
              <a:t>de un consenso </a:t>
            </a:r>
            <a:r>
              <a:rPr lang="es-CO" dirty="0" smtClean="0"/>
              <a:t>sobre la </a:t>
            </a:r>
            <a:r>
              <a:rPr lang="es-CO" dirty="0"/>
              <a:t>base </a:t>
            </a:r>
            <a:r>
              <a:rPr lang="es-CO" dirty="0" smtClean="0"/>
              <a:t>de los </a:t>
            </a:r>
            <a:r>
              <a:rPr lang="es-CO" dirty="0"/>
              <a:t>sistemas tributarios. </a:t>
            </a:r>
            <a:r>
              <a:rPr lang="es-CO" dirty="0" smtClean="0"/>
              <a:t>La neutralidad </a:t>
            </a:r>
            <a:r>
              <a:rPr lang="es-CO" dirty="0"/>
              <a:t>de los tributos puede ser un </a:t>
            </a:r>
            <a:r>
              <a:rPr lang="es-CO" dirty="0" smtClean="0"/>
              <a:t>desiderátum, </a:t>
            </a:r>
            <a:r>
              <a:rPr lang="es-CO" dirty="0"/>
              <a:t>pero los gobiernos no desean renunciar a la posibilidad de utilizar impuestos como un instrumento económico, </a:t>
            </a:r>
            <a:r>
              <a:rPr lang="es-CO" dirty="0" smtClean="0"/>
              <a:t>a pesar de lo </a:t>
            </a:r>
            <a:r>
              <a:rPr lang="es-CO" dirty="0"/>
              <a:t>ineficaz </a:t>
            </a:r>
            <a:r>
              <a:rPr lang="es-CO" dirty="0" smtClean="0"/>
              <a:t>que la herramienta puede </a:t>
            </a:r>
            <a:r>
              <a:rPr lang="es-CO" dirty="0"/>
              <a:t>ser.</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30</a:t>
            </a:fld>
            <a:endParaRPr lang="es-CO"/>
          </a:p>
        </p:txBody>
      </p:sp>
    </p:spTree>
    <p:extLst>
      <p:ext uri="{BB962C8B-B14F-4D97-AF65-F5344CB8AC3E}">
        <p14:creationId xmlns:p14="http://schemas.microsoft.com/office/powerpoint/2010/main" val="38314384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Aligning Taxable Profits and Accounting Profits: Accounting standards, legislators and judges</a:t>
            </a:r>
            <a:r>
              <a:rPr lang="en-US" sz="4000" dirty="0"/>
              <a:t> </a:t>
            </a:r>
            <a:endParaRPr lang="es-CO" dirty="0"/>
          </a:p>
        </p:txBody>
      </p:sp>
      <p:sp>
        <p:nvSpPr>
          <p:cNvPr id="3" name="Content Placeholder 2"/>
          <p:cNvSpPr>
            <a:spLocks noGrp="1"/>
          </p:cNvSpPr>
          <p:nvPr>
            <p:ph idx="1"/>
          </p:nvPr>
        </p:nvSpPr>
        <p:spPr/>
        <p:txBody>
          <a:bodyPr>
            <a:normAutofit fontScale="70000" lnSpcReduction="20000"/>
          </a:bodyPr>
          <a:lstStyle/>
          <a:p>
            <a:r>
              <a:rPr lang="es-CO" dirty="0" err="1"/>
              <a:t>Freedman</a:t>
            </a:r>
            <a:r>
              <a:rPr lang="es-CO" dirty="0"/>
              <a:t> (2004) Pero la legislación no </a:t>
            </a:r>
            <a:r>
              <a:rPr lang="es-CO" dirty="0" smtClean="0"/>
              <a:t>puede y </a:t>
            </a:r>
            <a:r>
              <a:rPr lang="es-CO" dirty="0"/>
              <a:t>probablemente no proporcionará </a:t>
            </a:r>
            <a:r>
              <a:rPr lang="es-CO" dirty="0" smtClean="0"/>
              <a:t>respuestas a toda </a:t>
            </a:r>
            <a:r>
              <a:rPr lang="es-CO" dirty="0"/>
              <a:t>la gama de problemas que pueden surgir. Dado </a:t>
            </a:r>
            <a:r>
              <a:rPr lang="es-CO" dirty="0" smtClean="0"/>
              <a:t>esto, </a:t>
            </a:r>
            <a:r>
              <a:rPr lang="es-CO" dirty="0"/>
              <a:t>no será totalmente inesperado si los tribunales </a:t>
            </a:r>
            <a:r>
              <a:rPr lang="es-CO" dirty="0" smtClean="0"/>
              <a:t>intervienen </a:t>
            </a:r>
            <a:r>
              <a:rPr lang="es-CO" dirty="0"/>
              <a:t>cuando una posibilidad residual </a:t>
            </a:r>
            <a:r>
              <a:rPr lang="es-CO" dirty="0" smtClean="0"/>
              <a:t>exista, </a:t>
            </a:r>
            <a:r>
              <a:rPr lang="es-CO" dirty="0"/>
              <a:t>ya sea por medio de la interpretación de las normas, por encontrar que </a:t>
            </a:r>
            <a:r>
              <a:rPr lang="es-CO" dirty="0" smtClean="0"/>
              <a:t>las normas no </a:t>
            </a:r>
            <a:r>
              <a:rPr lang="es-CO" dirty="0"/>
              <a:t>eran </a:t>
            </a:r>
            <a:r>
              <a:rPr lang="es-CO" dirty="0" smtClean="0"/>
              <a:t>aplicables o, incluso, </a:t>
            </a:r>
            <a:r>
              <a:rPr lang="es-CO" dirty="0"/>
              <a:t>al decidir que no son los principios contables correctos para </a:t>
            </a:r>
            <a:r>
              <a:rPr lang="es-CO" dirty="0" smtClean="0"/>
              <a:t>aplicar </a:t>
            </a:r>
            <a:r>
              <a:rPr lang="es-CO" dirty="0"/>
              <a:t>en </a:t>
            </a:r>
            <a:r>
              <a:rPr lang="es-CO" dirty="0" smtClean="0"/>
              <a:t>cierta </a:t>
            </a:r>
            <a:r>
              <a:rPr lang="es-CO" dirty="0"/>
              <a:t>situación. </a:t>
            </a:r>
            <a:r>
              <a:rPr lang="es-CO" dirty="0" smtClean="0"/>
              <a:t>Queda </a:t>
            </a:r>
            <a:r>
              <a:rPr lang="es-CO" dirty="0"/>
              <a:t>por </a:t>
            </a:r>
            <a:r>
              <a:rPr lang="es-CO" dirty="0" smtClean="0"/>
              <a:t>verse hasta </a:t>
            </a:r>
            <a:r>
              <a:rPr lang="es-CO" dirty="0"/>
              <a:t>qué punto los tribunales se </a:t>
            </a:r>
            <a:r>
              <a:rPr lang="es-CO" dirty="0" smtClean="0"/>
              <a:t>prepararán </a:t>
            </a:r>
            <a:r>
              <a:rPr lang="es-CO" dirty="0"/>
              <a:t>para </a:t>
            </a:r>
            <a:r>
              <a:rPr lang="es-CO" dirty="0" smtClean="0"/>
              <a:t>enfrentar las </a:t>
            </a:r>
            <a:r>
              <a:rPr lang="es-CO" dirty="0"/>
              <a:t>normas de contabilidad </a:t>
            </a:r>
            <a:r>
              <a:rPr lang="es-CO" dirty="0" smtClean="0"/>
              <a:t>sofisticadas, pero </a:t>
            </a:r>
            <a:r>
              <a:rPr lang="es-CO" dirty="0"/>
              <a:t>al final, después de que se </a:t>
            </a:r>
            <a:r>
              <a:rPr lang="es-CO" dirty="0" smtClean="0"/>
              <a:t>les hayan </a:t>
            </a:r>
            <a:r>
              <a:rPr lang="es-CO" dirty="0"/>
              <a:t>dado todas las pruebas </a:t>
            </a:r>
            <a:r>
              <a:rPr lang="es-CO" dirty="0" smtClean="0"/>
              <a:t>contables, tocará </a:t>
            </a:r>
            <a:r>
              <a:rPr lang="es-CO" dirty="0"/>
              <a:t>a los jueces </a:t>
            </a:r>
            <a:r>
              <a:rPr lang="es-CO" dirty="0" smtClean="0"/>
              <a:t>juzgar y </a:t>
            </a:r>
            <a:r>
              <a:rPr lang="es-CO" dirty="0"/>
              <a:t>la decisión final será de carácter </a:t>
            </a:r>
            <a:r>
              <a:rPr lang="es-CO" dirty="0" smtClean="0"/>
              <a:t>jurídico.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31</a:t>
            </a:fld>
            <a:endParaRPr lang="es-CO"/>
          </a:p>
        </p:txBody>
      </p:sp>
    </p:spTree>
    <p:extLst>
      <p:ext uri="{BB962C8B-B14F-4D97-AF65-F5344CB8AC3E}">
        <p14:creationId xmlns:p14="http://schemas.microsoft.com/office/powerpoint/2010/main" val="17233855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International Accounting Standards – a </a:t>
            </a:r>
            <a:r>
              <a:rPr lang="en-US" sz="2800" dirty="0" smtClean="0"/>
              <a:t>“Starting Point” </a:t>
            </a:r>
            <a:r>
              <a:rPr lang="en-US" sz="2800" dirty="0"/>
              <a:t>for a Common European Tax Base?</a:t>
            </a:r>
            <a:endParaRPr lang="es-CO" sz="2800" dirty="0"/>
          </a:p>
        </p:txBody>
      </p:sp>
      <p:sp>
        <p:nvSpPr>
          <p:cNvPr id="3" name="Content Placeholder 2"/>
          <p:cNvSpPr>
            <a:spLocks noGrp="1"/>
          </p:cNvSpPr>
          <p:nvPr>
            <p:ph idx="1"/>
          </p:nvPr>
        </p:nvSpPr>
        <p:spPr/>
        <p:txBody>
          <a:bodyPr>
            <a:normAutofit fontScale="92500" lnSpcReduction="10000"/>
          </a:bodyPr>
          <a:lstStyle/>
          <a:p>
            <a:r>
              <a:rPr lang="es-CO" dirty="0" smtClean="0"/>
              <a:t>Wolfgang </a:t>
            </a:r>
            <a:r>
              <a:rPr lang="es-CO" dirty="0" err="1" smtClean="0"/>
              <a:t>Schön</a:t>
            </a:r>
            <a:r>
              <a:rPr lang="es-CO" dirty="0" smtClean="0"/>
              <a:t> </a:t>
            </a:r>
            <a:r>
              <a:rPr lang="es-CO" dirty="0"/>
              <a:t>(2004</a:t>
            </a:r>
            <a:r>
              <a:rPr lang="es-CO" dirty="0" smtClean="0"/>
              <a:t>)  Teniendo en </a:t>
            </a:r>
            <a:r>
              <a:rPr lang="es-CO" dirty="0"/>
              <a:t>cuenta que la experiencia ha dejado claro que no </a:t>
            </a:r>
            <a:r>
              <a:rPr lang="es-CO" dirty="0" smtClean="0"/>
              <a:t>es realista la </a:t>
            </a:r>
            <a:r>
              <a:rPr lang="es-CO" dirty="0"/>
              <a:t>elaboración de una base imponible consolidada común o </a:t>
            </a:r>
            <a:r>
              <a:rPr lang="es-CO" dirty="0" smtClean="0"/>
              <a:t>de una </a:t>
            </a:r>
            <a:r>
              <a:rPr lang="es-CO" dirty="0"/>
              <a:t>sola sede fiscal </a:t>
            </a:r>
            <a:r>
              <a:rPr lang="es-CO" dirty="0" smtClean="0"/>
              <a:t>obligatoria </a:t>
            </a:r>
            <a:r>
              <a:rPr lang="es-CO" dirty="0"/>
              <a:t>sin referencia a un conjunto de normas en el ámbito de la contabilidad </a:t>
            </a:r>
            <a:r>
              <a:rPr lang="es-CO" dirty="0" smtClean="0"/>
              <a:t>comercial, se pregunta si las IAS/IFRS pueden servir como punto de partida para poner en funcionamiento una base tributaria común.</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32</a:t>
            </a:fld>
            <a:endParaRPr lang="es-CO"/>
          </a:p>
        </p:txBody>
      </p:sp>
    </p:spTree>
    <p:extLst>
      <p:ext uri="{BB962C8B-B14F-4D97-AF65-F5344CB8AC3E}">
        <p14:creationId xmlns:p14="http://schemas.microsoft.com/office/powerpoint/2010/main" val="3492599890"/>
      </p:ext>
    </p:extLst>
  </p:cSld>
  <p:clrMapOvr>
    <a:masterClrMapping/>
  </p:clrMapOvr>
  <p:transition spd="slow">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International Accounting Standards – a </a:t>
            </a:r>
            <a:r>
              <a:rPr lang="en-US" sz="2800" dirty="0" smtClean="0"/>
              <a:t>“Starting Point” </a:t>
            </a:r>
            <a:r>
              <a:rPr lang="en-US" sz="2800" dirty="0"/>
              <a:t>for a Common European Tax Base?</a:t>
            </a:r>
            <a:endParaRPr lang="es-CO" sz="2800" dirty="0"/>
          </a:p>
        </p:txBody>
      </p:sp>
      <p:sp>
        <p:nvSpPr>
          <p:cNvPr id="3" name="Content Placeholder 2"/>
          <p:cNvSpPr>
            <a:spLocks noGrp="1"/>
          </p:cNvSpPr>
          <p:nvPr>
            <p:ph idx="1"/>
          </p:nvPr>
        </p:nvSpPr>
        <p:spPr/>
        <p:txBody>
          <a:bodyPr>
            <a:normAutofit lnSpcReduction="10000"/>
          </a:bodyPr>
          <a:lstStyle/>
          <a:p>
            <a:r>
              <a:rPr lang="es-CO" dirty="0" err="1" smtClean="0"/>
              <a:t>Schön</a:t>
            </a:r>
            <a:r>
              <a:rPr lang="es-CO" dirty="0"/>
              <a:t> (2004) Es justo decir que la decisión de un Estado miembro individual para referir elementos básicos de su base de impuesto doméstica al proceso </a:t>
            </a:r>
            <a:r>
              <a:rPr lang="es-CO" dirty="0" smtClean="0"/>
              <a:t>de emisión de estándares internacional </a:t>
            </a:r>
            <a:r>
              <a:rPr lang="es-CO" dirty="0"/>
              <a:t>y europeo bajo reglas del </a:t>
            </a:r>
            <a:r>
              <a:rPr lang="es-CO" dirty="0" smtClean="0"/>
              <a:t>IASC </a:t>
            </a:r>
            <a:r>
              <a:rPr lang="es-CO" dirty="0"/>
              <a:t>y de la regulación de </a:t>
            </a:r>
            <a:r>
              <a:rPr lang="es-CO" dirty="0" smtClean="0"/>
              <a:t>IAS, </a:t>
            </a:r>
            <a:r>
              <a:rPr lang="es-CO" dirty="0"/>
              <a:t>conduciría a una pérdida importante de soberanía fiscal, que no será aceptada fácilmente por una legislatura nacional. </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33</a:t>
            </a:fld>
            <a:endParaRPr lang="es-CO"/>
          </a:p>
        </p:txBody>
      </p:sp>
    </p:spTree>
    <p:extLst>
      <p:ext uri="{BB962C8B-B14F-4D97-AF65-F5344CB8AC3E}">
        <p14:creationId xmlns:p14="http://schemas.microsoft.com/office/powerpoint/2010/main" val="2299311205"/>
      </p:ext>
    </p:extLst>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International Accounting Standards – a “Starting Point” for a Common European Tax Base?</a:t>
            </a:r>
            <a:endParaRPr lang="es-CO" dirty="0"/>
          </a:p>
        </p:txBody>
      </p:sp>
      <p:sp>
        <p:nvSpPr>
          <p:cNvPr id="3" name="Content Placeholder 2"/>
          <p:cNvSpPr>
            <a:spLocks noGrp="1"/>
          </p:cNvSpPr>
          <p:nvPr>
            <p:ph idx="1"/>
          </p:nvPr>
        </p:nvSpPr>
        <p:spPr/>
        <p:txBody>
          <a:bodyPr>
            <a:normAutofit lnSpcReduction="10000"/>
          </a:bodyPr>
          <a:lstStyle/>
          <a:p>
            <a:r>
              <a:rPr lang="es-CO" dirty="0" err="1"/>
              <a:t>Schön</a:t>
            </a:r>
            <a:r>
              <a:rPr lang="es-CO" dirty="0"/>
              <a:t> (2004</a:t>
            </a:r>
            <a:r>
              <a:rPr lang="es-CO" dirty="0" smtClean="0"/>
              <a:t>) Fundamentos de la contabilidad tributaria</a:t>
            </a:r>
          </a:p>
          <a:p>
            <a:pPr lvl="1"/>
            <a:r>
              <a:rPr lang="es-CO" dirty="0" smtClean="0"/>
              <a:t>Obtener ingresos</a:t>
            </a:r>
          </a:p>
          <a:p>
            <a:pPr lvl="1"/>
            <a:r>
              <a:rPr lang="es-CO" dirty="0" smtClean="0"/>
              <a:t>Garantizar la igualdad</a:t>
            </a:r>
          </a:p>
          <a:p>
            <a:pPr lvl="1"/>
            <a:r>
              <a:rPr lang="es-CO" dirty="0" smtClean="0"/>
              <a:t>Anhelar la certeza</a:t>
            </a:r>
          </a:p>
          <a:p>
            <a:pPr lvl="1"/>
            <a:r>
              <a:rPr lang="es-CO" dirty="0" smtClean="0"/>
              <a:t>Procurar la eficiencia</a:t>
            </a:r>
          </a:p>
          <a:p>
            <a:pPr lvl="1"/>
            <a:r>
              <a:rPr lang="es-CO" dirty="0" smtClean="0"/>
              <a:t>Evitar la evasión fiscal</a:t>
            </a:r>
          </a:p>
          <a:p>
            <a:pPr lvl="1"/>
            <a:r>
              <a:rPr lang="es-CO" dirty="0" smtClean="0"/>
              <a:t>Reflejar los ingresos reales</a:t>
            </a:r>
          </a:p>
          <a:p>
            <a:pPr lvl="1"/>
            <a:r>
              <a:rPr lang="es-CO" dirty="0" smtClean="0"/>
              <a:t>Reconocer las pérdidas</a:t>
            </a:r>
          </a:p>
          <a:p>
            <a:pPr lvl="1"/>
            <a:r>
              <a:rPr lang="es-CO" dirty="0" smtClean="0"/>
              <a:t>Proteger la propiedad</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34</a:t>
            </a:fld>
            <a:endParaRPr lang="es-CO"/>
          </a:p>
        </p:txBody>
      </p:sp>
    </p:spTree>
    <p:extLst>
      <p:ext uri="{BB962C8B-B14F-4D97-AF65-F5344CB8AC3E}">
        <p14:creationId xmlns:p14="http://schemas.microsoft.com/office/powerpoint/2010/main" val="3897618121"/>
      </p:ext>
    </p:extLst>
  </p:cSld>
  <p:clrMapOvr>
    <a:masterClrMapping/>
  </p:clrMapOvr>
  <p:transition spd="slow">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International Accounting Standards – a “Starting Point” for a Common European Tax Base?</a:t>
            </a:r>
            <a:endParaRPr lang="es-CO" dirty="0"/>
          </a:p>
        </p:txBody>
      </p:sp>
      <p:sp>
        <p:nvSpPr>
          <p:cNvPr id="3" name="Content Placeholder 2"/>
          <p:cNvSpPr>
            <a:spLocks noGrp="1"/>
          </p:cNvSpPr>
          <p:nvPr>
            <p:ph idx="1"/>
          </p:nvPr>
        </p:nvSpPr>
        <p:spPr/>
        <p:txBody>
          <a:bodyPr>
            <a:normAutofit fontScale="92500" lnSpcReduction="20000"/>
          </a:bodyPr>
          <a:lstStyle/>
          <a:p>
            <a:r>
              <a:rPr lang="es-CO" dirty="0" err="1"/>
              <a:t>Schön</a:t>
            </a:r>
            <a:r>
              <a:rPr lang="es-CO" dirty="0"/>
              <a:t> (2004) Sólo el "concepto de valor razonable", que está ganando terreno en las NIC / </a:t>
            </a:r>
            <a:r>
              <a:rPr lang="es-CO" dirty="0" smtClean="0"/>
              <a:t>NIIF, </a:t>
            </a:r>
            <a:r>
              <a:rPr lang="es-CO" dirty="0"/>
              <a:t>se destaca como una medida de la renta que es muy </a:t>
            </a:r>
            <a:r>
              <a:rPr lang="es-CO" dirty="0" smtClean="0"/>
              <a:t>incierta </a:t>
            </a:r>
            <a:r>
              <a:rPr lang="es-CO" dirty="0"/>
              <a:t>y volátil para otorgar la certidumbre tan necesaria para los contribuyentes y los inspectores fiscales y no se aplicará en el ámbito fiscal. Por otra parte, pone en peligro la liquidez de una </a:t>
            </a:r>
            <a:r>
              <a:rPr lang="es-CO" dirty="0" smtClean="0"/>
              <a:t>empresa </a:t>
            </a:r>
            <a:r>
              <a:rPr lang="es-CO" dirty="0"/>
              <a:t>y obligará a los contribuyentes a vender activos para cumplir con la deuda tributaria.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35</a:t>
            </a:fld>
            <a:endParaRPr lang="es-CO"/>
          </a:p>
        </p:txBody>
      </p:sp>
    </p:spTree>
    <p:extLst>
      <p:ext uri="{BB962C8B-B14F-4D97-AF65-F5344CB8AC3E}">
        <p14:creationId xmlns:p14="http://schemas.microsoft.com/office/powerpoint/2010/main" val="3764520059"/>
      </p:ext>
    </p:extLst>
  </p:cSld>
  <p:clrMapOvr>
    <a:masterClrMapping/>
  </p:clrMapOvr>
  <p:transition spd="slow">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lstStyle/>
          <a:p>
            <a:r>
              <a:rPr lang="es-CO" dirty="0" smtClean="0"/>
              <a:t>Christopher </a:t>
            </a:r>
            <a:r>
              <a:rPr lang="es-CO" dirty="0" err="1" smtClean="0"/>
              <a:t>Nobes</a:t>
            </a:r>
            <a:r>
              <a:rPr lang="es-CO" dirty="0" smtClean="0"/>
              <a:t> (</a:t>
            </a:r>
            <a:r>
              <a:rPr lang="es-CO" dirty="0" smtClean="0"/>
              <a:t>2004) </a:t>
            </a:r>
            <a:r>
              <a:rPr lang="es-CO" dirty="0"/>
              <a:t>Este informe está diseñado para examinar los vínculos actuales entre los ingresos fiscales de </a:t>
            </a:r>
            <a:r>
              <a:rPr lang="es-CO" dirty="0" smtClean="0"/>
              <a:t>los negocios </a:t>
            </a:r>
            <a:r>
              <a:rPr lang="es-CO" dirty="0"/>
              <a:t>y </a:t>
            </a:r>
            <a:r>
              <a:rPr lang="es-CO" dirty="0" smtClean="0"/>
              <a:t>la presentación </a:t>
            </a:r>
            <a:r>
              <a:rPr lang="es-CO" dirty="0"/>
              <a:t>de informes </a:t>
            </a:r>
            <a:r>
              <a:rPr lang="es-CO" dirty="0" smtClean="0"/>
              <a:t>financieros </a:t>
            </a:r>
            <a:r>
              <a:rPr lang="es-CO" dirty="0"/>
              <a:t>y para </a:t>
            </a:r>
            <a:r>
              <a:rPr lang="es-CO" dirty="0" smtClean="0"/>
              <a:t>preguntarse si </a:t>
            </a:r>
            <a:r>
              <a:rPr lang="es-CO" dirty="0"/>
              <a:t>son ideales. </a:t>
            </a:r>
            <a:r>
              <a:rPr lang="es-CO" dirty="0" smtClean="0"/>
              <a:t>También evalúa el </a:t>
            </a:r>
            <a:r>
              <a:rPr lang="es-CO" dirty="0"/>
              <a:t>impacto de la adopción de las NIIF de una forma neutral </a:t>
            </a:r>
            <a:r>
              <a:rPr lang="es-CO" dirty="0" smtClean="0"/>
              <a:t>para la determinación de los impuestos.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36</a:t>
            </a:fld>
            <a:endParaRPr lang="es-CO"/>
          </a:p>
        </p:txBody>
      </p:sp>
    </p:spTree>
    <p:extLst>
      <p:ext uri="{BB962C8B-B14F-4D97-AF65-F5344CB8AC3E}">
        <p14:creationId xmlns:p14="http://schemas.microsoft.com/office/powerpoint/2010/main" val="3240448494"/>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A Conceptual Framework for the</a:t>
            </a:r>
            <a:br>
              <a:rPr lang="en-US" sz="2700" dirty="0"/>
            </a:br>
            <a:r>
              <a:rPr lang="en-US" sz="2700" dirty="0"/>
              <a:t>Taxable Income of Businesses, and</a:t>
            </a:r>
            <a:br>
              <a:rPr lang="en-US" sz="2700" dirty="0"/>
            </a:br>
            <a:r>
              <a:rPr lang="en-US" sz="2700" dirty="0"/>
              <a:t>How to Apply it under IFRS</a:t>
            </a:r>
            <a:endParaRPr lang="es-CO" dirty="0"/>
          </a:p>
        </p:txBody>
      </p:sp>
      <p:sp>
        <p:nvSpPr>
          <p:cNvPr id="3" name="Content Placeholder 2"/>
          <p:cNvSpPr>
            <a:spLocks noGrp="1"/>
          </p:cNvSpPr>
          <p:nvPr>
            <p:ph idx="1"/>
          </p:nvPr>
        </p:nvSpPr>
        <p:spPr/>
        <p:txBody>
          <a:bodyPr>
            <a:normAutofit fontScale="85000" lnSpcReduction="10000"/>
          </a:bodyPr>
          <a:lstStyle/>
          <a:p>
            <a:r>
              <a:rPr lang="es-CO" dirty="0" err="1"/>
              <a:t>Nobes</a:t>
            </a:r>
            <a:r>
              <a:rPr lang="es-CO" dirty="0"/>
              <a:t> (</a:t>
            </a:r>
            <a:r>
              <a:rPr lang="es-CO" dirty="0" smtClean="0"/>
              <a:t>2004)</a:t>
            </a:r>
            <a:endParaRPr lang="es-CO" dirty="0" smtClean="0"/>
          </a:p>
          <a:p>
            <a:pPr lvl="1"/>
            <a:r>
              <a:rPr lang="es-CO" dirty="0"/>
              <a:t>El cálculo de los ingresos imponibles de </a:t>
            </a:r>
            <a:r>
              <a:rPr lang="es-CO" dirty="0" smtClean="0"/>
              <a:t>los negocios </a:t>
            </a:r>
            <a:r>
              <a:rPr lang="es-CO" dirty="0"/>
              <a:t>comienza con </a:t>
            </a:r>
            <a:r>
              <a:rPr lang="es-CO" dirty="0" smtClean="0"/>
              <a:t>el beneficio </a:t>
            </a:r>
            <a:r>
              <a:rPr lang="es-CO" dirty="0"/>
              <a:t>neto contable, que se ajusta un poco o mucho dependiendo del país</a:t>
            </a:r>
            <a:r>
              <a:rPr lang="es-CO" dirty="0" smtClean="0"/>
              <a:t>.</a:t>
            </a:r>
          </a:p>
          <a:p>
            <a:pPr lvl="1"/>
            <a:r>
              <a:rPr lang="es-CO" dirty="0"/>
              <a:t>Para cualquier tema contable en particular, la conexión entre </a:t>
            </a:r>
            <a:r>
              <a:rPr lang="es-CO" dirty="0" smtClean="0"/>
              <a:t>lo fiscal </a:t>
            </a:r>
            <a:r>
              <a:rPr lang="es-CO" dirty="0"/>
              <a:t>y los informes financieros se </a:t>
            </a:r>
            <a:r>
              <a:rPr lang="es-CO" dirty="0" smtClean="0"/>
              <a:t>puede </a:t>
            </a:r>
            <a:r>
              <a:rPr lang="es-CO" dirty="0"/>
              <a:t>poner en una de las cinco categorías. Un estudio de 16 temas </a:t>
            </a:r>
            <a:r>
              <a:rPr lang="es-CO" dirty="0" smtClean="0"/>
              <a:t>sobre </a:t>
            </a:r>
            <a:r>
              <a:rPr lang="es-CO" dirty="0"/>
              <a:t>esta base </a:t>
            </a:r>
            <a:r>
              <a:rPr lang="es-CO" dirty="0" smtClean="0"/>
              <a:t>confirma una </a:t>
            </a:r>
            <a:r>
              <a:rPr lang="es-CO" dirty="0"/>
              <a:t>notable </a:t>
            </a:r>
            <a:r>
              <a:rPr lang="es-CO" dirty="0" smtClean="0"/>
              <a:t>mayor relación </a:t>
            </a:r>
            <a:r>
              <a:rPr lang="es-CO" dirty="0"/>
              <a:t>de subordinación </a:t>
            </a:r>
            <a:r>
              <a:rPr lang="es-CO" dirty="0" smtClean="0"/>
              <a:t>tributaria en </a:t>
            </a:r>
            <a:r>
              <a:rPr lang="es-CO" dirty="0"/>
              <a:t>Alemania que en el Reino Unido</a:t>
            </a:r>
            <a:r>
              <a:rPr lang="es-CO" dirty="0" smtClean="0"/>
              <a:t>.</a:t>
            </a:r>
          </a:p>
          <a:p>
            <a:pPr lvl="1"/>
            <a:r>
              <a:rPr lang="es-CO" dirty="0"/>
              <a:t>Los vínculos </a:t>
            </a:r>
            <a:r>
              <a:rPr lang="es-CO" dirty="0" smtClean="0"/>
              <a:t>tributarios en </a:t>
            </a:r>
            <a:r>
              <a:rPr lang="es-CO" dirty="0"/>
              <a:t>el Reino Unido son </a:t>
            </a:r>
            <a:r>
              <a:rPr lang="es-CO" dirty="0" smtClean="0"/>
              <a:t>complejos </a:t>
            </a:r>
            <a:r>
              <a:rPr lang="es-CO" dirty="0"/>
              <a:t>y </a:t>
            </a:r>
            <a:r>
              <a:rPr lang="es-CO" dirty="0" smtClean="0"/>
              <a:t>ha </a:t>
            </a:r>
            <a:r>
              <a:rPr lang="es-CO" dirty="0"/>
              <a:t>habido una tendencia </a:t>
            </a:r>
            <a:r>
              <a:rPr lang="es-CO" dirty="0" smtClean="0"/>
              <a:t>de las </a:t>
            </a:r>
            <a:r>
              <a:rPr lang="es-CO" dirty="0"/>
              <a:t>autoridades fiscales para seguir la evolución de los informes financieros.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37</a:t>
            </a:fld>
            <a:endParaRPr lang="es-CO"/>
          </a:p>
        </p:txBody>
      </p:sp>
    </p:spTree>
    <p:extLst>
      <p:ext uri="{BB962C8B-B14F-4D97-AF65-F5344CB8AC3E}">
        <p14:creationId xmlns:p14="http://schemas.microsoft.com/office/powerpoint/2010/main" val="1650371004"/>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lstStyle/>
          <a:p>
            <a:r>
              <a:rPr lang="es-CO" dirty="0" err="1" smtClean="0"/>
              <a:t>Nobes</a:t>
            </a:r>
            <a:r>
              <a:rPr lang="es-CO" dirty="0" smtClean="0"/>
              <a:t> (</a:t>
            </a:r>
            <a:r>
              <a:rPr lang="es-CO" dirty="0" smtClean="0"/>
              <a:t>2004) </a:t>
            </a:r>
            <a:r>
              <a:rPr lang="es-CO" dirty="0" smtClean="0"/>
              <a:t>Categorías de vinculación entre la información tributaria y la financiera</a:t>
            </a:r>
          </a:p>
          <a:p>
            <a:pPr lvl="1"/>
            <a:r>
              <a:rPr lang="es-CO" dirty="0" smtClean="0"/>
              <a:t>Caso I	Desconexión</a:t>
            </a:r>
          </a:p>
          <a:p>
            <a:pPr lvl="1"/>
            <a:r>
              <a:rPr lang="es-CO" dirty="0" smtClean="0"/>
              <a:t>Caso II	Identidad</a:t>
            </a:r>
          </a:p>
          <a:p>
            <a:pPr lvl="1"/>
            <a:r>
              <a:rPr lang="es-CO" dirty="0" smtClean="0"/>
              <a:t>Caso III Liderazgo contable</a:t>
            </a:r>
          </a:p>
          <a:p>
            <a:pPr lvl="1"/>
            <a:r>
              <a:rPr lang="es-CO" dirty="0" smtClean="0"/>
              <a:t>Caso IV	Liderazgo tributario</a:t>
            </a:r>
          </a:p>
          <a:p>
            <a:pPr lvl="1"/>
            <a:r>
              <a:rPr lang="es-CO" dirty="0" smtClean="0"/>
              <a:t>Caso V	Dominio tributario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38</a:t>
            </a:fld>
            <a:endParaRPr lang="es-CO"/>
          </a:p>
        </p:txBody>
      </p:sp>
    </p:spTree>
    <p:extLst>
      <p:ext uri="{BB962C8B-B14F-4D97-AF65-F5344CB8AC3E}">
        <p14:creationId xmlns:p14="http://schemas.microsoft.com/office/powerpoint/2010/main" val="3893878528"/>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A Conceptual Framework for the</a:t>
            </a:r>
            <a:br>
              <a:rPr lang="en-US" sz="2700" dirty="0"/>
            </a:br>
            <a:r>
              <a:rPr lang="en-US" sz="2700" dirty="0"/>
              <a:t>Taxable Income of Businesses, and</a:t>
            </a:r>
            <a:br>
              <a:rPr lang="en-US" sz="2700" dirty="0"/>
            </a:br>
            <a:r>
              <a:rPr lang="en-US" sz="2700" dirty="0"/>
              <a:t>How to Apply it under IFRS</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 </a:t>
            </a:r>
            <a:endParaRPr lang="es-CO" dirty="0" smtClean="0"/>
          </a:p>
          <a:p>
            <a:pPr lvl="1"/>
            <a:r>
              <a:rPr lang="es-CO" dirty="0"/>
              <a:t>En algunos países (como Alemania</a:t>
            </a:r>
            <a:r>
              <a:rPr lang="es-CO" dirty="0" smtClean="0"/>
              <a:t>) </a:t>
            </a:r>
            <a:r>
              <a:rPr lang="es-CO" dirty="0"/>
              <a:t>hay una presunción de que la base imponible debe ser lo mismo que el ingreso de </a:t>
            </a:r>
            <a:r>
              <a:rPr lang="es-CO" dirty="0" smtClean="0"/>
              <a:t>la información </a:t>
            </a:r>
            <a:r>
              <a:rPr lang="es-CO" dirty="0"/>
              <a:t>financiera. En otros países (por ejemplo, el Reino Unido) también hay una presunción general a favor de la alineación</a:t>
            </a:r>
            <a:r>
              <a:rPr lang="es-CO" dirty="0" smtClean="0"/>
              <a:t>.</a:t>
            </a:r>
          </a:p>
          <a:p>
            <a:pPr lvl="1"/>
            <a:r>
              <a:rPr lang="es-CO" dirty="0"/>
              <a:t>Los argumentos a favor de la alineación incluyen la eficiencia administrativa y que podría actuar como un freno a la exageración de los beneficios. Sin embargo, existen fuertes argumentos en contra de la alineación (ver cinco puntos por debajo).</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39</a:t>
            </a:fld>
            <a:endParaRPr lang="es-CO"/>
          </a:p>
        </p:txBody>
      </p:sp>
    </p:spTree>
    <p:extLst>
      <p:ext uri="{BB962C8B-B14F-4D97-AF65-F5344CB8AC3E}">
        <p14:creationId xmlns:p14="http://schemas.microsoft.com/office/powerpoint/2010/main" val="169809755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sz="2800" dirty="0"/>
              <a:t>La armonización de las normas internacionales de contabilidad con las normas contables en materia tributaria</a:t>
            </a:r>
          </a:p>
        </p:txBody>
      </p:sp>
      <p:sp>
        <p:nvSpPr>
          <p:cNvPr id="3" name="Content Placeholder 2"/>
          <p:cNvSpPr>
            <a:spLocks noGrp="1"/>
          </p:cNvSpPr>
          <p:nvPr>
            <p:ph idx="1"/>
          </p:nvPr>
        </p:nvSpPr>
        <p:spPr/>
        <p:txBody>
          <a:bodyPr>
            <a:normAutofit/>
          </a:bodyPr>
          <a:lstStyle/>
          <a:p>
            <a:r>
              <a:rPr lang="es-CO" dirty="0" smtClean="0"/>
              <a:t>Bermúdez (2001)</a:t>
            </a:r>
          </a:p>
          <a:p>
            <a:pPr lvl="1"/>
            <a:r>
              <a:rPr lang="es-CO" dirty="0" smtClean="0"/>
              <a:t>Debemos </a:t>
            </a:r>
            <a:r>
              <a:rPr lang="es-CO" dirty="0"/>
              <a:t>modernizar la contabilidad tributaria</a:t>
            </a:r>
          </a:p>
          <a:p>
            <a:pPr lvl="1"/>
            <a:r>
              <a:rPr lang="es-CO" dirty="0"/>
              <a:t>La contabilidad tributaria debe apoyar la simplicidad, eficiencia y equidad del sistema tributario</a:t>
            </a:r>
          </a:p>
          <a:p>
            <a:pPr lvl="1"/>
            <a:r>
              <a:rPr lang="es-CO" dirty="0"/>
              <a:t>La contabilidad tributaria no debe estorbar otras necesidades de información</a:t>
            </a:r>
          </a:p>
          <a:p>
            <a:pPr lvl="1"/>
            <a:r>
              <a:rPr lang="es-CO" dirty="0"/>
              <a:t>La armonización es necesaria e </a:t>
            </a:r>
            <a:r>
              <a:rPr lang="es-CO" dirty="0" smtClean="0"/>
              <a:t>inevitable</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a:t>
            </a:fld>
            <a:endParaRPr lang="es-CO"/>
          </a:p>
        </p:txBody>
      </p:sp>
    </p:spTree>
    <p:extLst>
      <p:ext uri="{BB962C8B-B14F-4D97-AF65-F5344CB8AC3E}">
        <p14:creationId xmlns:p14="http://schemas.microsoft.com/office/powerpoint/2010/main" val="311824665"/>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 </a:t>
            </a:r>
            <a:endParaRPr lang="es-CO" dirty="0"/>
          </a:p>
          <a:p>
            <a:pPr lvl="1"/>
            <a:r>
              <a:rPr lang="es-CO" dirty="0" smtClean="0"/>
              <a:t>Los propósitos de </a:t>
            </a:r>
            <a:r>
              <a:rPr lang="es-CO" dirty="0"/>
              <a:t>la información financiera, al menos para algunos tipos de entidades, son claramente diferentes de los </a:t>
            </a:r>
            <a:r>
              <a:rPr lang="es-CO" dirty="0" smtClean="0"/>
              <a:t>propósitos de la tributación,  </a:t>
            </a:r>
            <a:r>
              <a:rPr lang="es-CO" dirty="0"/>
              <a:t>lo que plantea la posibilidad de que el cálculo de los ingresos </a:t>
            </a:r>
            <a:r>
              <a:rPr lang="es-CO" dirty="0" smtClean="0"/>
              <a:t>debería </a:t>
            </a:r>
            <a:r>
              <a:rPr lang="es-CO" dirty="0"/>
              <a:t>ser </a:t>
            </a:r>
            <a:r>
              <a:rPr lang="es-CO" dirty="0" smtClean="0"/>
              <a:t>diferente </a:t>
            </a:r>
            <a:r>
              <a:rPr lang="es-CO" dirty="0"/>
              <a:t>para los distintos fines</a:t>
            </a:r>
            <a:r>
              <a:rPr lang="es-CO" dirty="0" smtClean="0"/>
              <a:t>.</a:t>
            </a:r>
          </a:p>
          <a:p>
            <a:pPr lvl="1"/>
            <a:r>
              <a:rPr lang="es-CO" dirty="0" smtClean="0"/>
              <a:t>Fuertes </a:t>
            </a:r>
            <a:r>
              <a:rPr lang="es-CO" dirty="0"/>
              <a:t>vínculos entre </a:t>
            </a:r>
            <a:r>
              <a:rPr lang="es-CO" dirty="0" smtClean="0"/>
              <a:t>lo fiscal </a:t>
            </a:r>
            <a:r>
              <a:rPr lang="es-CO" dirty="0"/>
              <a:t>y los informes financieros tienden a conducir a la manipulación de estos </a:t>
            </a:r>
            <a:r>
              <a:rPr lang="es-CO" dirty="0" smtClean="0"/>
              <a:t>últimos, </a:t>
            </a:r>
            <a:r>
              <a:rPr lang="es-CO" dirty="0"/>
              <a:t>con el fin de reducir </a:t>
            </a:r>
            <a:r>
              <a:rPr lang="es-CO" dirty="0" smtClean="0"/>
              <a:t>los impuestos a pagar. </a:t>
            </a:r>
            <a:r>
              <a:rPr lang="es-CO" dirty="0"/>
              <a:t>Esto reduce la utilidad de la información financiera.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40</a:t>
            </a:fld>
            <a:endParaRPr lang="es-CO"/>
          </a:p>
        </p:txBody>
      </p:sp>
    </p:spTree>
    <p:extLst>
      <p:ext uri="{BB962C8B-B14F-4D97-AF65-F5344CB8AC3E}">
        <p14:creationId xmlns:p14="http://schemas.microsoft.com/office/powerpoint/2010/main" val="811218617"/>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 </a:t>
            </a:r>
            <a:endParaRPr lang="es-CO" dirty="0" smtClean="0"/>
          </a:p>
          <a:p>
            <a:pPr lvl="1"/>
            <a:r>
              <a:rPr lang="es-CO" dirty="0"/>
              <a:t>Si una jurisdicción desea imponer diferentes requisitos de información financiera </a:t>
            </a:r>
            <a:r>
              <a:rPr lang="es-CO" dirty="0" smtClean="0"/>
              <a:t>para los </a:t>
            </a:r>
            <a:r>
              <a:rPr lang="es-CO" dirty="0"/>
              <a:t>diferentes tipos de entidad, sería útil </a:t>
            </a:r>
            <a:r>
              <a:rPr lang="es-CO" dirty="0" smtClean="0"/>
              <a:t>poder hacerlo </a:t>
            </a:r>
            <a:r>
              <a:rPr lang="es-CO" dirty="0"/>
              <a:t>sin afectar la base imponible</a:t>
            </a:r>
            <a:r>
              <a:rPr lang="es-CO" dirty="0" smtClean="0"/>
              <a:t>.</a:t>
            </a:r>
          </a:p>
          <a:p>
            <a:pPr lvl="1"/>
            <a:r>
              <a:rPr lang="es-CO" dirty="0" smtClean="0"/>
              <a:t>Los </a:t>
            </a:r>
            <a:r>
              <a:rPr lang="es-CO" dirty="0"/>
              <a:t>vínculos entre el sistema fiscal y </a:t>
            </a:r>
            <a:r>
              <a:rPr lang="es-CO" dirty="0" smtClean="0"/>
              <a:t>la información </a:t>
            </a:r>
            <a:r>
              <a:rPr lang="es-CO" dirty="0"/>
              <a:t>financiera </a:t>
            </a:r>
            <a:r>
              <a:rPr lang="es-CO" dirty="0" smtClean="0"/>
              <a:t>actúan como </a:t>
            </a:r>
            <a:r>
              <a:rPr lang="es-CO" dirty="0"/>
              <a:t>un obstáculo para el desarrollo de ambos</a:t>
            </a:r>
            <a:r>
              <a:rPr lang="es-CO" dirty="0" smtClean="0"/>
              <a:t>.</a:t>
            </a:r>
          </a:p>
          <a:p>
            <a:pPr lvl="1"/>
            <a:r>
              <a:rPr lang="es-CO" dirty="0"/>
              <a:t>Algún tipo de armonización internacional de la base imponible sería económicamente </a:t>
            </a:r>
            <a:r>
              <a:rPr lang="es-CO" dirty="0" smtClean="0"/>
              <a:t>eficiente </a:t>
            </a:r>
            <a:r>
              <a:rPr lang="es-CO" dirty="0"/>
              <a:t>y esto sería más fácil si la base imponible </a:t>
            </a:r>
            <a:r>
              <a:rPr lang="es-CO" dirty="0" smtClean="0"/>
              <a:t>pudiera ser alterada </a:t>
            </a:r>
            <a:r>
              <a:rPr lang="es-CO" dirty="0"/>
              <a:t>sin afectar la información financiera.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41</a:t>
            </a:fld>
            <a:endParaRPr lang="es-CO"/>
          </a:p>
        </p:txBody>
      </p:sp>
    </p:spTree>
    <p:extLst>
      <p:ext uri="{BB962C8B-B14F-4D97-AF65-F5344CB8AC3E}">
        <p14:creationId xmlns:p14="http://schemas.microsoft.com/office/powerpoint/2010/main" val="3360307430"/>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 </a:t>
            </a:r>
            <a:endParaRPr lang="es-CO" dirty="0"/>
          </a:p>
          <a:p>
            <a:pPr lvl="1"/>
            <a:r>
              <a:rPr lang="es-CO" dirty="0" smtClean="0"/>
              <a:t>Se </a:t>
            </a:r>
            <a:r>
              <a:rPr lang="es-CO" dirty="0"/>
              <a:t>supone que las NIIF sólo se </a:t>
            </a:r>
            <a:r>
              <a:rPr lang="es-CO" dirty="0" smtClean="0"/>
              <a:t>exigirán o </a:t>
            </a:r>
            <a:r>
              <a:rPr lang="es-CO" dirty="0"/>
              <a:t>se </a:t>
            </a:r>
            <a:r>
              <a:rPr lang="es-CO" dirty="0" smtClean="0"/>
              <a:t>permitirán para </a:t>
            </a:r>
            <a:r>
              <a:rPr lang="es-CO" dirty="0"/>
              <a:t>la presentación de informes financieros no consolidados en un </a:t>
            </a:r>
            <a:r>
              <a:rPr lang="es-CO" dirty="0" smtClean="0"/>
              <a:t>país, </a:t>
            </a:r>
            <a:r>
              <a:rPr lang="es-CO" dirty="0"/>
              <a:t>si </a:t>
            </a:r>
            <a:r>
              <a:rPr lang="es-CO" dirty="0" smtClean="0"/>
              <a:t>estos se separan </a:t>
            </a:r>
            <a:r>
              <a:rPr lang="es-CO" dirty="0"/>
              <a:t>de la presentación de informes </a:t>
            </a:r>
            <a:r>
              <a:rPr lang="es-CO" dirty="0" smtClean="0"/>
              <a:t>tributarios.</a:t>
            </a:r>
          </a:p>
          <a:p>
            <a:pPr lvl="1"/>
            <a:r>
              <a:rPr lang="es-CO" dirty="0"/>
              <a:t>De </a:t>
            </a:r>
            <a:r>
              <a:rPr lang="es-CO" dirty="0" smtClean="0"/>
              <a:t>los </a:t>
            </a:r>
            <a:r>
              <a:rPr lang="es-CO" dirty="0"/>
              <a:t>cientos de posibles diferencias significativas entre las NIIF y </a:t>
            </a:r>
            <a:r>
              <a:rPr lang="es-CO" dirty="0" smtClean="0"/>
              <a:t>las actuales </a:t>
            </a:r>
            <a:r>
              <a:rPr lang="es-CO" dirty="0"/>
              <a:t>reglas de información financiera</a:t>
            </a:r>
            <a:r>
              <a:rPr lang="es-CO" dirty="0" smtClean="0"/>
              <a:t> </a:t>
            </a:r>
            <a:r>
              <a:rPr lang="es-CO" dirty="0"/>
              <a:t>del Reino </a:t>
            </a:r>
            <a:r>
              <a:rPr lang="es-CO" dirty="0" smtClean="0"/>
              <a:t>Unido, </a:t>
            </a:r>
            <a:r>
              <a:rPr lang="es-CO" dirty="0"/>
              <a:t>relativamente </a:t>
            </a:r>
            <a:r>
              <a:rPr lang="es-CO" dirty="0" smtClean="0"/>
              <a:t>pocas </a:t>
            </a:r>
            <a:r>
              <a:rPr lang="es-CO" dirty="0"/>
              <a:t>afectan </a:t>
            </a:r>
            <a:r>
              <a:rPr lang="es-CO" dirty="0" smtClean="0"/>
              <a:t>el cálculo </a:t>
            </a:r>
            <a:r>
              <a:rPr lang="es-CO" dirty="0"/>
              <a:t>de la renta imponible. </a:t>
            </a:r>
            <a:r>
              <a:rPr lang="es-CO" dirty="0" smtClean="0"/>
              <a:t>Entre esas pocas se encuentran los </a:t>
            </a:r>
            <a:r>
              <a:rPr lang="es-CO" dirty="0"/>
              <a:t>pagos de ciertos instrumentos de capital y las ganancias y pérdidas sobre el </a:t>
            </a:r>
            <a:r>
              <a:rPr lang="es-CO" dirty="0" smtClean="0"/>
              <a:t>valor de mercado </a:t>
            </a:r>
            <a:r>
              <a:rPr lang="es-CO" dirty="0"/>
              <a:t>de determinados activos.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42</a:t>
            </a:fld>
            <a:endParaRPr lang="es-CO"/>
          </a:p>
        </p:txBody>
      </p:sp>
    </p:spTree>
    <p:extLst>
      <p:ext uri="{BB962C8B-B14F-4D97-AF65-F5344CB8AC3E}">
        <p14:creationId xmlns:p14="http://schemas.microsoft.com/office/powerpoint/2010/main" val="2776829672"/>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 </a:t>
            </a:r>
            <a:endParaRPr lang="es-CO" dirty="0"/>
          </a:p>
          <a:p>
            <a:pPr lvl="1"/>
            <a:r>
              <a:rPr lang="es-CO" dirty="0"/>
              <a:t>En Alemania, </a:t>
            </a:r>
            <a:r>
              <a:rPr lang="es-CO" dirty="0" smtClean="0"/>
              <a:t>problemas </a:t>
            </a:r>
            <a:r>
              <a:rPr lang="es-CO" dirty="0"/>
              <a:t>mucho más amplios </a:t>
            </a:r>
            <a:r>
              <a:rPr lang="es-CO" dirty="0" smtClean="0"/>
              <a:t>surgen </a:t>
            </a:r>
            <a:r>
              <a:rPr lang="es-CO" dirty="0"/>
              <a:t>si el informe se </a:t>
            </a:r>
            <a:r>
              <a:rPr lang="es-CO" dirty="0" smtClean="0"/>
              <a:t>traslada </a:t>
            </a:r>
            <a:r>
              <a:rPr lang="es-CO" dirty="0"/>
              <a:t>a las NIIF, </a:t>
            </a:r>
            <a:r>
              <a:rPr lang="es-CO" dirty="0" smtClean="0"/>
              <a:t>pero los impuestos no serían afectados</a:t>
            </a:r>
            <a:r>
              <a:rPr lang="es-CO" dirty="0"/>
              <a:t>. Cuando las </a:t>
            </a:r>
            <a:r>
              <a:rPr lang="es-CO" dirty="0" smtClean="0"/>
              <a:t>actuales normas </a:t>
            </a:r>
            <a:r>
              <a:rPr lang="es-CO" dirty="0"/>
              <a:t>fiscales alemanas </a:t>
            </a:r>
            <a:r>
              <a:rPr lang="es-CO" dirty="0" smtClean="0"/>
              <a:t>están pensadas para </a:t>
            </a:r>
            <a:r>
              <a:rPr lang="es-CO" dirty="0"/>
              <a:t>la presentación de informes, </a:t>
            </a:r>
            <a:r>
              <a:rPr lang="es-CO" dirty="0" smtClean="0"/>
              <a:t>nuevos </a:t>
            </a:r>
            <a:r>
              <a:rPr lang="es-CO" dirty="0"/>
              <a:t>ajustes serían necesarios. </a:t>
            </a:r>
            <a:r>
              <a:rPr lang="es-CO" dirty="0" smtClean="0"/>
              <a:t>Cuando las actuales normas </a:t>
            </a:r>
            <a:r>
              <a:rPr lang="es-CO" dirty="0"/>
              <a:t>financieras </a:t>
            </a:r>
            <a:r>
              <a:rPr lang="es-CO" dirty="0" smtClean="0"/>
              <a:t>alemanas están concebidas para </a:t>
            </a:r>
            <a:r>
              <a:rPr lang="es-CO" dirty="0"/>
              <a:t>impuestos, </a:t>
            </a:r>
            <a:r>
              <a:rPr lang="es-CO" dirty="0" smtClean="0"/>
              <a:t>nuevas </a:t>
            </a:r>
            <a:r>
              <a:rPr lang="es-CO" dirty="0"/>
              <a:t>reglas fiscales serían </a:t>
            </a:r>
            <a:r>
              <a:rPr lang="es-CO" dirty="0" smtClean="0"/>
              <a:t>necesarias.</a:t>
            </a:r>
          </a:p>
          <a:p>
            <a:pPr lvl="1"/>
            <a:r>
              <a:rPr lang="es-CO" dirty="0" smtClean="0"/>
              <a:t>La </a:t>
            </a:r>
            <a:r>
              <a:rPr lang="es-CO" dirty="0"/>
              <a:t>mayoría de los países de la </a:t>
            </a:r>
            <a:r>
              <a:rPr lang="es-CO" dirty="0" smtClean="0"/>
              <a:t>UE son </a:t>
            </a:r>
            <a:r>
              <a:rPr lang="es-CO" dirty="0"/>
              <a:t>similares </a:t>
            </a:r>
            <a:r>
              <a:rPr lang="es-CO" dirty="0" smtClean="0"/>
              <a:t>al Reino </a:t>
            </a:r>
            <a:r>
              <a:rPr lang="es-CO" dirty="0"/>
              <a:t>Unido o </a:t>
            </a:r>
            <a:r>
              <a:rPr lang="es-CO" dirty="0" smtClean="0"/>
              <a:t>a Alemania</a:t>
            </a:r>
            <a:r>
              <a:rPr lang="es-CO" dirty="0"/>
              <a:t>, por lo que los efectos del cambio a las NIIF puede ser estimado.</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43</a:t>
            </a:fld>
            <a:endParaRPr lang="es-CO"/>
          </a:p>
        </p:txBody>
      </p:sp>
    </p:spTree>
    <p:extLst>
      <p:ext uri="{BB962C8B-B14F-4D97-AF65-F5344CB8AC3E}">
        <p14:creationId xmlns:p14="http://schemas.microsoft.com/office/powerpoint/2010/main" val="1344867962"/>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lnSpcReduction="10000"/>
          </a:bodyPr>
          <a:lstStyle/>
          <a:p>
            <a:r>
              <a:rPr lang="es-CO" dirty="0" err="1"/>
              <a:t>Nobes</a:t>
            </a:r>
            <a:r>
              <a:rPr lang="es-CO" dirty="0"/>
              <a:t> (</a:t>
            </a:r>
            <a:r>
              <a:rPr lang="es-CO" dirty="0" smtClean="0"/>
              <a:t>2004) </a:t>
            </a:r>
            <a:endParaRPr lang="es-CO" dirty="0"/>
          </a:p>
          <a:p>
            <a:pPr lvl="1"/>
            <a:r>
              <a:rPr lang="es-CO" dirty="0"/>
              <a:t>Los libros de texto, informes y trabajos académicos </a:t>
            </a:r>
            <a:r>
              <a:rPr lang="es-CO" dirty="0" smtClean="0"/>
              <a:t> no ofrecen </a:t>
            </a:r>
            <a:r>
              <a:rPr lang="es-CO" dirty="0"/>
              <a:t>un marco conceptual para el cálculo de la renta imponible. Existe un reconocimiento generalizado </a:t>
            </a:r>
            <a:r>
              <a:rPr lang="es-CO" dirty="0" smtClean="0"/>
              <a:t>sobre, </a:t>
            </a:r>
            <a:r>
              <a:rPr lang="es-CO" dirty="0"/>
              <a:t>pero poca </a:t>
            </a:r>
            <a:r>
              <a:rPr lang="es-CO" dirty="0" smtClean="0"/>
              <a:t>preocupación  acerca de, </a:t>
            </a:r>
            <a:r>
              <a:rPr lang="es-CO" dirty="0"/>
              <a:t>su ausencia</a:t>
            </a:r>
            <a:r>
              <a:rPr lang="es-CO" dirty="0" smtClean="0"/>
              <a:t>.</a:t>
            </a:r>
          </a:p>
          <a:p>
            <a:pPr lvl="1"/>
            <a:r>
              <a:rPr lang="es-CO" dirty="0"/>
              <a:t>Elementos de un marco se </a:t>
            </a:r>
            <a:r>
              <a:rPr lang="es-CO" dirty="0" smtClean="0"/>
              <a:t>pueden </a:t>
            </a:r>
            <a:r>
              <a:rPr lang="es-CO" dirty="0"/>
              <a:t>extraer de algunos escritores, entre ellos la necesidad de </a:t>
            </a:r>
            <a:r>
              <a:rPr lang="es-CO" dirty="0" smtClean="0"/>
              <a:t>la </a:t>
            </a:r>
            <a:r>
              <a:rPr lang="es-CO" dirty="0"/>
              <a:t>fiabilidad y </a:t>
            </a:r>
            <a:r>
              <a:rPr lang="es-CO" dirty="0" smtClean="0"/>
              <a:t>de la </a:t>
            </a:r>
            <a:r>
              <a:rPr lang="es-CO" dirty="0"/>
              <a:t>eficacia administrativa. Estos abogan por un sistema de transacciones basado en la importancia de la realización.</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44</a:t>
            </a:fld>
            <a:endParaRPr lang="es-CO"/>
          </a:p>
        </p:txBody>
      </p:sp>
    </p:spTree>
    <p:extLst>
      <p:ext uri="{BB962C8B-B14F-4D97-AF65-F5344CB8AC3E}">
        <p14:creationId xmlns:p14="http://schemas.microsoft.com/office/powerpoint/2010/main" val="359038972"/>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lnSpcReduction="10000"/>
          </a:bodyPr>
          <a:lstStyle/>
          <a:p>
            <a:r>
              <a:rPr lang="es-CO" dirty="0" err="1" smtClean="0"/>
              <a:t>Nobes</a:t>
            </a:r>
            <a:r>
              <a:rPr lang="es-CO" dirty="0" smtClean="0"/>
              <a:t> (</a:t>
            </a:r>
            <a:r>
              <a:rPr lang="es-CO" dirty="0" smtClean="0"/>
              <a:t>2004)</a:t>
            </a:r>
            <a:endParaRPr lang="es-CO" dirty="0" smtClean="0"/>
          </a:p>
          <a:p>
            <a:pPr lvl="1"/>
            <a:r>
              <a:rPr lang="es-CO" dirty="0" smtClean="0"/>
              <a:t>Los </a:t>
            </a:r>
            <a:r>
              <a:rPr lang="es-CO" dirty="0"/>
              <a:t>teóricos de la información financiera han identificado una estructura de tres niveles de objetivos, conceptos y reglas. Una versión más detallada que se propone </a:t>
            </a:r>
            <a:r>
              <a:rPr lang="es-CO" dirty="0" smtClean="0"/>
              <a:t>aquí:</a:t>
            </a:r>
          </a:p>
          <a:p>
            <a:pPr lvl="2"/>
            <a:r>
              <a:rPr lang="es-CO" dirty="0" smtClean="0"/>
              <a:t>Tipo A1	Criterios</a:t>
            </a:r>
          </a:p>
          <a:p>
            <a:pPr lvl="2"/>
            <a:r>
              <a:rPr lang="es-CO" dirty="0" smtClean="0"/>
              <a:t>Tipo A2	Objetivos</a:t>
            </a:r>
          </a:p>
          <a:p>
            <a:pPr lvl="2"/>
            <a:r>
              <a:rPr lang="es-CO" dirty="0" smtClean="0"/>
              <a:t>Tipo B		Convenciones</a:t>
            </a:r>
          </a:p>
          <a:p>
            <a:pPr lvl="2"/>
            <a:r>
              <a:rPr lang="es-CO" dirty="0" smtClean="0"/>
              <a:t>Tipo C1	Reglas</a:t>
            </a:r>
          </a:p>
          <a:p>
            <a:pPr lvl="2"/>
            <a:r>
              <a:rPr lang="es-CO" dirty="0" smtClean="0"/>
              <a:t>Tipo C2	Reglas</a:t>
            </a:r>
          </a:p>
          <a:p>
            <a:pPr lvl="2"/>
            <a:r>
              <a:rPr lang="es-CO" dirty="0" smtClean="0"/>
              <a:t>Tipo C3	Reglas</a:t>
            </a:r>
          </a:p>
          <a:p>
            <a:pPr lvl="1"/>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45</a:t>
            </a:fld>
            <a:endParaRPr lang="es-CO"/>
          </a:p>
        </p:txBody>
      </p:sp>
    </p:spTree>
    <p:extLst>
      <p:ext uri="{BB962C8B-B14F-4D97-AF65-F5344CB8AC3E}">
        <p14:creationId xmlns:p14="http://schemas.microsoft.com/office/powerpoint/2010/main" val="758121162"/>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lnSpcReduction="10000"/>
          </a:bodyPr>
          <a:lstStyle/>
          <a:p>
            <a:r>
              <a:rPr lang="es-CO" dirty="0" err="1" smtClean="0"/>
              <a:t>Nobes</a:t>
            </a:r>
            <a:r>
              <a:rPr lang="es-CO" dirty="0" smtClean="0"/>
              <a:t> (</a:t>
            </a:r>
            <a:r>
              <a:rPr lang="es-CO" dirty="0" smtClean="0"/>
              <a:t>2004)</a:t>
            </a:r>
            <a:endParaRPr lang="es-CO" dirty="0" smtClean="0"/>
          </a:p>
          <a:p>
            <a:pPr lvl="1"/>
            <a:r>
              <a:rPr lang="es-CO" dirty="0"/>
              <a:t>En la parte superior de un marco, </a:t>
            </a:r>
            <a:r>
              <a:rPr lang="es-CO" dirty="0" smtClean="0"/>
              <a:t>se encuentran los objetivos</a:t>
            </a:r>
            <a:r>
              <a:rPr lang="es-CO" dirty="0"/>
              <a:t>. Para el presente estudio, no </a:t>
            </a:r>
            <a:r>
              <a:rPr lang="es-CO" dirty="0" smtClean="0"/>
              <a:t>son los </a:t>
            </a:r>
            <a:r>
              <a:rPr lang="es-CO" dirty="0"/>
              <a:t>objetivos de </a:t>
            </a:r>
            <a:r>
              <a:rPr lang="es-CO" dirty="0" smtClean="0"/>
              <a:t>la tributación los que </a:t>
            </a:r>
            <a:r>
              <a:rPr lang="es-CO" dirty="0"/>
              <a:t>deben ser especificados, </a:t>
            </a:r>
            <a:r>
              <a:rPr lang="es-CO" dirty="0" smtClean="0"/>
              <a:t>sino los </a:t>
            </a:r>
            <a:r>
              <a:rPr lang="es-CO" dirty="0"/>
              <a:t>objetivos del cálculo de la base imponible de las empresas</a:t>
            </a:r>
            <a:r>
              <a:rPr lang="es-CO" dirty="0" smtClean="0"/>
              <a:t>.</a:t>
            </a:r>
          </a:p>
          <a:p>
            <a:pPr lvl="1"/>
            <a:r>
              <a:rPr lang="es-CO" dirty="0" smtClean="0"/>
              <a:t>Se </a:t>
            </a:r>
            <a:r>
              <a:rPr lang="es-CO" dirty="0"/>
              <a:t>propone que el objetivo principal es permitir </a:t>
            </a:r>
            <a:r>
              <a:rPr lang="es-CO" dirty="0" smtClean="0"/>
              <a:t>la </a:t>
            </a:r>
            <a:r>
              <a:rPr lang="es-CO" dirty="0"/>
              <a:t>tributación equitativa con un mínimo de costo (en sentido amplio). Otros objetivos son alcanzar ciertos objetivos políticos / económicos y para evitar el fomento de la violación de la ley.</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46</a:t>
            </a:fld>
            <a:endParaRPr lang="es-CO"/>
          </a:p>
        </p:txBody>
      </p:sp>
    </p:spTree>
    <p:extLst>
      <p:ext uri="{BB962C8B-B14F-4D97-AF65-F5344CB8AC3E}">
        <p14:creationId xmlns:p14="http://schemas.microsoft.com/office/powerpoint/2010/main" val="725438286"/>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lnSpcReduction="10000"/>
          </a:bodyPr>
          <a:lstStyle/>
          <a:p>
            <a:r>
              <a:rPr lang="es-CO" dirty="0" err="1"/>
              <a:t>Nobes</a:t>
            </a:r>
            <a:r>
              <a:rPr lang="es-CO" dirty="0"/>
              <a:t> (</a:t>
            </a:r>
            <a:r>
              <a:rPr lang="es-CO" dirty="0" smtClean="0"/>
              <a:t>2004)</a:t>
            </a:r>
            <a:endParaRPr lang="es-CO" dirty="0"/>
          </a:p>
          <a:p>
            <a:pPr lvl="1"/>
            <a:r>
              <a:rPr lang="es-CO" dirty="0"/>
              <a:t>Los principales objetivos implican </a:t>
            </a:r>
            <a:r>
              <a:rPr lang="es-CO" dirty="0" smtClean="0"/>
              <a:t>conceptos </a:t>
            </a:r>
            <a:r>
              <a:rPr lang="es-CO" dirty="0"/>
              <a:t>de alto nivel </a:t>
            </a:r>
            <a:r>
              <a:rPr lang="es-CO" dirty="0" smtClean="0"/>
              <a:t>como la capacidad </a:t>
            </a:r>
            <a:r>
              <a:rPr lang="es-CO" dirty="0"/>
              <a:t>de pagar y </a:t>
            </a:r>
            <a:r>
              <a:rPr lang="es-CO" dirty="0" smtClean="0"/>
              <a:t>la eficiencia</a:t>
            </a:r>
            <a:r>
              <a:rPr lang="es-CO" dirty="0"/>
              <a:t>. Estos a su vez, sugieren la necesidad de la integralidad, la realización, la distinción </a:t>
            </a:r>
            <a:r>
              <a:rPr lang="es-CO" dirty="0" smtClean="0"/>
              <a:t>entre capital </a:t>
            </a:r>
            <a:r>
              <a:rPr lang="es-CO" dirty="0"/>
              <a:t>/ ingresos, la objetividad y la neutralidad. Sin embargo, los conceptos de </a:t>
            </a:r>
            <a:r>
              <a:rPr lang="es-CO" dirty="0" smtClean="0"/>
              <a:t>la información </a:t>
            </a:r>
            <a:r>
              <a:rPr lang="es-CO" dirty="0"/>
              <a:t>financiera </a:t>
            </a:r>
            <a:r>
              <a:rPr lang="es-CO" dirty="0" smtClean="0"/>
              <a:t>como devengo</a:t>
            </a:r>
            <a:r>
              <a:rPr lang="es-CO" dirty="0"/>
              <a:t>, </a:t>
            </a:r>
            <a:r>
              <a:rPr lang="es-CO" dirty="0" smtClean="0"/>
              <a:t>materialidad</a:t>
            </a:r>
            <a:r>
              <a:rPr lang="es-CO" dirty="0"/>
              <a:t>, sustancia sobre la forma y </a:t>
            </a:r>
            <a:r>
              <a:rPr lang="es-CO" dirty="0" smtClean="0"/>
              <a:t>prudencia </a:t>
            </a:r>
            <a:r>
              <a:rPr lang="es-CO" dirty="0"/>
              <a:t>no son útiles para propósitos </a:t>
            </a:r>
            <a:r>
              <a:rPr lang="es-CO" dirty="0" smtClean="0"/>
              <a:t>tributarios.</a:t>
            </a:r>
          </a:p>
          <a:p>
            <a:pPr lvl="1"/>
            <a:r>
              <a:rPr lang="es-CO" dirty="0" smtClean="0"/>
              <a:t>Reglas tributarias pueden ser derivadas de tales conceptos.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47</a:t>
            </a:fld>
            <a:endParaRPr lang="es-CO"/>
          </a:p>
        </p:txBody>
      </p:sp>
    </p:spTree>
    <p:extLst>
      <p:ext uri="{BB962C8B-B14F-4D97-AF65-F5344CB8AC3E}">
        <p14:creationId xmlns:p14="http://schemas.microsoft.com/office/powerpoint/2010/main" val="3404600039"/>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fontScale="92500"/>
          </a:bodyPr>
          <a:lstStyle/>
          <a:p>
            <a:r>
              <a:rPr lang="es-CO" dirty="0" err="1" smtClean="0"/>
              <a:t>Nobes</a:t>
            </a:r>
            <a:r>
              <a:rPr lang="es-CO" dirty="0" smtClean="0"/>
              <a:t> (</a:t>
            </a:r>
            <a:r>
              <a:rPr lang="es-CO" dirty="0" smtClean="0"/>
              <a:t>2004)</a:t>
            </a:r>
            <a:endParaRPr lang="es-CO" dirty="0" smtClean="0"/>
          </a:p>
          <a:p>
            <a:pPr lvl="1"/>
            <a:r>
              <a:rPr lang="es-CO" dirty="0"/>
              <a:t>La propuesta de la Comisión Europea </a:t>
            </a:r>
            <a:r>
              <a:rPr lang="es-CO" dirty="0" smtClean="0"/>
              <a:t>de </a:t>
            </a:r>
            <a:r>
              <a:rPr lang="es-CO" dirty="0"/>
              <a:t>utilizar las NIIF </a:t>
            </a:r>
            <a:r>
              <a:rPr lang="es-CO" dirty="0" smtClean="0"/>
              <a:t>como una </a:t>
            </a:r>
            <a:r>
              <a:rPr lang="es-CO" dirty="0"/>
              <a:t>base imponible consolidada </a:t>
            </a:r>
            <a:r>
              <a:rPr lang="es-CO" dirty="0" smtClean="0"/>
              <a:t>para la </a:t>
            </a:r>
            <a:r>
              <a:rPr lang="es-CO" dirty="0"/>
              <a:t>UE se considera factible en el mediano plazo</a:t>
            </a:r>
            <a:r>
              <a:rPr lang="es-CO" dirty="0" smtClean="0"/>
              <a:t>.</a:t>
            </a:r>
          </a:p>
          <a:p>
            <a:pPr lvl="1"/>
            <a:r>
              <a:rPr lang="es-CO" dirty="0" smtClean="0"/>
              <a:t>Se </a:t>
            </a:r>
            <a:r>
              <a:rPr lang="es-CO" dirty="0"/>
              <a:t>hacen comparaciones </a:t>
            </a:r>
            <a:r>
              <a:rPr lang="es-CO" dirty="0" smtClean="0"/>
              <a:t>entre las </a:t>
            </a:r>
            <a:r>
              <a:rPr lang="es-CO" dirty="0"/>
              <a:t>dieciséis características de la base imponible propuesta, </a:t>
            </a:r>
            <a:r>
              <a:rPr lang="es-CO" dirty="0" smtClean="0"/>
              <a:t>con las </a:t>
            </a:r>
            <a:r>
              <a:rPr lang="es-CO" dirty="0"/>
              <a:t>bases </a:t>
            </a:r>
            <a:r>
              <a:rPr lang="es-CO" dirty="0" smtClean="0"/>
              <a:t>fiscales de EE.UU</a:t>
            </a:r>
            <a:r>
              <a:rPr lang="es-CO" dirty="0"/>
              <a:t>., Alemania y Reino </a:t>
            </a:r>
            <a:r>
              <a:rPr lang="es-CO" dirty="0" smtClean="0"/>
              <a:t>Unido. Casi </a:t>
            </a:r>
            <a:r>
              <a:rPr lang="es-CO" dirty="0"/>
              <a:t>todos l</a:t>
            </a:r>
            <a:r>
              <a:rPr lang="es-CO" dirty="0" smtClean="0"/>
              <a:t>os </a:t>
            </a:r>
            <a:r>
              <a:rPr lang="es-CO" dirty="0"/>
              <a:t>elementos propuestos </a:t>
            </a:r>
            <a:r>
              <a:rPr lang="es-CO" dirty="0" smtClean="0"/>
              <a:t>se </a:t>
            </a:r>
            <a:r>
              <a:rPr lang="es-CO" dirty="0"/>
              <a:t>encuentran en al menos uno de estos </a:t>
            </a:r>
            <a:r>
              <a:rPr lang="es-CO" dirty="0" smtClean="0"/>
              <a:t>países. La </a:t>
            </a:r>
            <a:r>
              <a:rPr lang="es-CO" dirty="0"/>
              <a:t>base de EE.UU. e</a:t>
            </a:r>
            <a:r>
              <a:rPr lang="es-CO" dirty="0" smtClean="0"/>
              <a:t>s la </a:t>
            </a:r>
            <a:r>
              <a:rPr lang="es-CO" dirty="0"/>
              <a:t>más </a:t>
            </a:r>
            <a:r>
              <a:rPr lang="es-CO" dirty="0" smtClean="0"/>
              <a:t>cercana.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48</a:t>
            </a:fld>
            <a:endParaRPr lang="es-CO"/>
          </a:p>
        </p:txBody>
      </p:sp>
    </p:spTree>
    <p:extLst>
      <p:ext uri="{BB962C8B-B14F-4D97-AF65-F5344CB8AC3E}">
        <p14:creationId xmlns:p14="http://schemas.microsoft.com/office/powerpoint/2010/main" val="3680951466"/>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 Conceptual Framework for the</a:t>
            </a:r>
            <a:br>
              <a:rPr lang="en-US" sz="2400" dirty="0"/>
            </a:br>
            <a:r>
              <a:rPr lang="en-US" sz="2400" dirty="0"/>
              <a:t>Taxable Income of Businesses, and</a:t>
            </a:r>
            <a:br>
              <a:rPr lang="en-US" sz="2400" dirty="0"/>
            </a:br>
            <a:r>
              <a:rPr lang="en-US" sz="2400" dirty="0"/>
              <a:t>How to Apply it under IFRS</a:t>
            </a:r>
            <a:endParaRPr lang="es-CO" sz="2400" dirty="0"/>
          </a:p>
        </p:txBody>
      </p:sp>
      <p:sp>
        <p:nvSpPr>
          <p:cNvPr id="3" name="Content Placeholder 2"/>
          <p:cNvSpPr>
            <a:spLocks noGrp="1"/>
          </p:cNvSpPr>
          <p:nvPr>
            <p:ph idx="1"/>
          </p:nvPr>
        </p:nvSpPr>
        <p:spPr/>
        <p:txBody>
          <a:bodyPr>
            <a:normAutofit lnSpcReduction="10000"/>
          </a:bodyPr>
          <a:lstStyle/>
          <a:p>
            <a:r>
              <a:rPr lang="es-CO" dirty="0" err="1" smtClean="0"/>
              <a:t>Nobes</a:t>
            </a:r>
            <a:r>
              <a:rPr lang="es-CO" dirty="0" smtClean="0"/>
              <a:t> (</a:t>
            </a:r>
            <a:r>
              <a:rPr lang="es-CO" dirty="0" smtClean="0"/>
              <a:t>2004)</a:t>
            </a:r>
            <a:endParaRPr lang="es-CO" dirty="0" smtClean="0"/>
          </a:p>
          <a:p>
            <a:pPr lvl="1"/>
            <a:r>
              <a:rPr lang="es-CO" dirty="0"/>
              <a:t>Los tres países tienen diversas maneras de asegurar la objetividad para </a:t>
            </a:r>
            <a:r>
              <a:rPr lang="es-CO" dirty="0" smtClean="0"/>
              <a:t>propósitos tributarios. </a:t>
            </a:r>
            <a:r>
              <a:rPr lang="es-CO" dirty="0"/>
              <a:t>Para algunos </a:t>
            </a:r>
            <a:r>
              <a:rPr lang="es-CO" dirty="0" smtClean="0"/>
              <a:t>asuntos la tributación utiliza </a:t>
            </a:r>
            <a:r>
              <a:rPr lang="es-CO" dirty="0"/>
              <a:t>reglas de divulgación financieras objetivas; </a:t>
            </a:r>
            <a:r>
              <a:rPr lang="es-CO" dirty="0" smtClean="0"/>
              <a:t>para otros </a:t>
            </a:r>
            <a:r>
              <a:rPr lang="es-CO" dirty="0"/>
              <a:t>es necesario </a:t>
            </a:r>
            <a:r>
              <a:rPr lang="es-CO" dirty="0" smtClean="0"/>
              <a:t>imponer reglas tributarias </a:t>
            </a:r>
            <a:r>
              <a:rPr lang="es-CO" dirty="0"/>
              <a:t>objetivas </a:t>
            </a:r>
            <a:r>
              <a:rPr lang="es-CO" dirty="0" smtClean="0"/>
              <a:t>o reglas tributarias y financieras. Consecuentemente</a:t>
            </a:r>
            <a:r>
              <a:rPr lang="es-CO" dirty="0"/>
              <a:t>, el grado de contaminación </a:t>
            </a:r>
            <a:r>
              <a:rPr lang="es-CO" dirty="0" smtClean="0"/>
              <a:t>tributaria varía </a:t>
            </a:r>
            <a:r>
              <a:rPr lang="es-CO" dirty="0"/>
              <a:t>internacionalmente, al igual que la eficacia </a:t>
            </a:r>
            <a:r>
              <a:rPr lang="es-CO" dirty="0" smtClean="0"/>
              <a:t>administrativa.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49</a:t>
            </a:fld>
            <a:endParaRPr lang="es-CO"/>
          </a:p>
        </p:txBody>
      </p:sp>
    </p:spTree>
    <p:extLst>
      <p:ext uri="{BB962C8B-B14F-4D97-AF65-F5344CB8AC3E}">
        <p14:creationId xmlns:p14="http://schemas.microsoft.com/office/powerpoint/2010/main" val="3844165627"/>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Divergence Between Book and Tax Income</a:t>
            </a:r>
            <a:endParaRPr lang="es-CO" dirty="0"/>
          </a:p>
        </p:txBody>
      </p:sp>
      <p:sp>
        <p:nvSpPr>
          <p:cNvPr id="3" name="Content Placeholder 2"/>
          <p:cNvSpPr>
            <a:spLocks noGrp="1"/>
          </p:cNvSpPr>
          <p:nvPr>
            <p:ph idx="1"/>
          </p:nvPr>
        </p:nvSpPr>
        <p:spPr/>
        <p:txBody>
          <a:bodyPr/>
          <a:lstStyle/>
          <a:p>
            <a:r>
              <a:rPr lang="es-CO" dirty="0" err="1" smtClean="0"/>
              <a:t>Mihir</a:t>
            </a:r>
            <a:r>
              <a:rPr lang="es-CO" dirty="0" smtClean="0"/>
              <a:t> A. </a:t>
            </a:r>
            <a:r>
              <a:rPr lang="es-CO" dirty="0" err="1" smtClean="0"/>
              <a:t>Desai</a:t>
            </a:r>
            <a:r>
              <a:rPr lang="es-CO" dirty="0" smtClean="0"/>
              <a:t> (2002</a:t>
            </a:r>
            <a:r>
              <a:rPr lang="es-CO" dirty="0"/>
              <a:t>) </a:t>
            </a:r>
            <a:r>
              <a:rPr lang="es-CO" dirty="0" smtClean="0"/>
              <a:t>examina </a:t>
            </a:r>
            <a:r>
              <a:rPr lang="es-CO" dirty="0"/>
              <a:t>la evolución de la base de las ganancias corporativas y la relación entre el resultado contable y el impuesto sobre la renta de corporaciones de EE.UU. en los últimos dos </a:t>
            </a:r>
            <a:r>
              <a:rPr lang="es-CO" dirty="0" smtClean="0"/>
              <a:t>decenios.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a:t>
            </a:fld>
            <a:endParaRPr lang="es-CO"/>
          </a:p>
        </p:txBody>
      </p:sp>
    </p:spTree>
    <p:extLst>
      <p:ext uri="{BB962C8B-B14F-4D97-AF65-F5344CB8AC3E}">
        <p14:creationId xmlns:p14="http://schemas.microsoft.com/office/powerpoint/2010/main" val="23118146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Book-Tax Conformity for Corporate Income: An</a:t>
            </a:r>
            <a:br>
              <a:rPr lang="en-US" sz="2800" dirty="0"/>
            </a:br>
            <a:r>
              <a:rPr lang="en-US" sz="2800" dirty="0"/>
              <a:t>Introduction to the Issues</a:t>
            </a:r>
            <a:endParaRPr lang="es-CO" sz="2800" dirty="0"/>
          </a:p>
        </p:txBody>
      </p:sp>
      <p:sp>
        <p:nvSpPr>
          <p:cNvPr id="3" name="Content Placeholder 2"/>
          <p:cNvSpPr>
            <a:spLocks noGrp="1"/>
          </p:cNvSpPr>
          <p:nvPr>
            <p:ph idx="1"/>
          </p:nvPr>
        </p:nvSpPr>
        <p:spPr/>
        <p:txBody>
          <a:bodyPr>
            <a:normAutofit fontScale="92500" lnSpcReduction="20000"/>
          </a:bodyPr>
          <a:lstStyle/>
          <a:p>
            <a:r>
              <a:rPr lang="es-CO" dirty="0"/>
              <a:t>Michelle </a:t>
            </a:r>
            <a:r>
              <a:rPr lang="es-CO" dirty="0" err="1"/>
              <a:t>Hanlon</a:t>
            </a:r>
            <a:r>
              <a:rPr lang="es-CO" dirty="0"/>
              <a:t>, Terry </a:t>
            </a:r>
            <a:r>
              <a:rPr lang="es-CO" dirty="0" err="1" smtClean="0"/>
              <a:t>Shevlin</a:t>
            </a:r>
            <a:r>
              <a:rPr lang="es-CO" dirty="0" smtClean="0"/>
              <a:t> (</a:t>
            </a:r>
            <a:r>
              <a:rPr lang="es-CO" dirty="0"/>
              <a:t>2005) </a:t>
            </a:r>
            <a:r>
              <a:rPr lang="es-CO" dirty="0" smtClean="0"/>
              <a:t>Describen </a:t>
            </a:r>
            <a:r>
              <a:rPr lang="es-CO" dirty="0"/>
              <a:t>los posibles costos y beneficios de una de las propuestas "soluciones" a la divergencia: </a:t>
            </a:r>
            <a:r>
              <a:rPr lang="es-CO" dirty="0" smtClean="0"/>
              <a:t>determinar los </a:t>
            </a:r>
            <a:r>
              <a:rPr lang="es-CO" dirty="0"/>
              <a:t>dos ingresos </a:t>
            </a:r>
            <a:r>
              <a:rPr lang="es-CO" dirty="0" smtClean="0"/>
              <a:t>con una </a:t>
            </a:r>
            <a:r>
              <a:rPr lang="es-CO" dirty="0"/>
              <a:t>sola medida. Se revisan las investigaciones pertinentes que </a:t>
            </a:r>
            <a:r>
              <a:rPr lang="es-CO" dirty="0" smtClean="0"/>
              <a:t>arrojan </a:t>
            </a:r>
            <a:r>
              <a:rPr lang="es-CO" dirty="0"/>
              <a:t>luz sobre </a:t>
            </a:r>
            <a:r>
              <a:rPr lang="es-CO" dirty="0" smtClean="0"/>
              <a:t>cuestiones </a:t>
            </a:r>
            <a:r>
              <a:rPr lang="es-CO" dirty="0"/>
              <a:t>relacionadas con la </a:t>
            </a:r>
            <a:r>
              <a:rPr lang="es-CO" dirty="0" smtClean="0"/>
              <a:t>uniformidad tanto </a:t>
            </a:r>
            <a:r>
              <a:rPr lang="es-CO" dirty="0"/>
              <a:t>en los Estados </a:t>
            </a:r>
            <a:r>
              <a:rPr lang="es-CO" dirty="0" smtClean="0"/>
              <a:t>Unidos como </a:t>
            </a:r>
            <a:r>
              <a:rPr lang="es-CO" dirty="0"/>
              <a:t>la evidencia de otros países que tienen más estrechamente alineados </a:t>
            </a:r>
            <a:r>
              <a:rPr lang="es-CO" dirty="0" smtClean="0"/>
              <a:t>los informes financieros con los tributarios.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50</a:t>
            </a:fld>
            <a:endParaRPr lang="es-CO"/>
          </a:p>
        </p:txBody>
      </p:sp>
    </p:spTree>
    <p:extLst>
      <p:ext uri="{BB962C8B-B14F-4D97-AF65-F5344CB8AC3E}">
        <p14:creationId xmlns:p14="http://schemas.microsoft.com/office/powerpoint/2010/main" val="212022108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Book-Tax Conformity for Corporate Income: An</a:t>
            </a:r>
            <a:br>
              <a:rPr lang="en-US" sz="2800" dirty="0"/>
            </a:br>
            <a:r>
              <a:rPr lang="en-US" sz="2800" dirty="0"/>
              <a:t>Introduction to the Issues</a:t>
            </a:r>
            <a:endParaRPr lang="es-CO" sz="2800" dirty="0"/>
          </a:p>
        </p:txBody>
      </p:sp>
      <p:sp>
        <p:nvSpPr>
          <p:cNvPr id="3" name="Content Placeholder 2"/>
          <p:cNvSpPr>
            <a:spLocks noGrp="1"/>
          </p:cNvSpPr>
          <p:nvPr>
            <p:ph idx="1"/>
          </p:nvPr>
        </p:nvSpPr>
        <p:spPr/>
        <p:txBody>
          <a:bodyPr>
            <a:normAutofit fontScale="92500" lnSpcReduction="10000"/>
          </a:bodyPr>
          <a:lstStyle/>
          <a:p>
            <a:r>
              <a:rPr lang="es-CO" dirty="0" err="1" smtClean="0"/>
              <a:t>Hanlon</a:t>
            </a:r>
            <a:r>
              <a:rPr lang="es-CO" dirty="0" smtClean="0"/>
              <a:t>, </a:t>
            </a:r>
            <a:r>
              <a:rPr lang="es-CO" dirty="0" err="1" smtClean="0"/>
              <a:t>Shevlin</a:t>
            </a:r>
            <a:r>
              <a:rPr lang="es-CO" dirty="0"/>
              <a:t> (2005) En general, no existe evidencia convincente sobre exactamente qué está causando el aumento de la </a:t>
            </a:r>
            <a:r>
              <a:rPr lang="es-CO" dirty="0" smtClean="0"/>
              <a:t>brecha entre la información tributaria y los libros</a:t>
            </a:r>
            <a:r>
              <a:rPr lang="es-CO" dirty="0"/>
              <a:t>. Sin embargo, la mayoría sospecha que se debe </a:t>
            </a:r>
            <a:r>
              <a:rPr lang="es-CO" dirty="0" smtClean="0"/>
              <a:t>al aumento por </a:t>
            </a:r>
            <a:r>
              <a:rPr lang="es-CO" dirty="0"/>
              <a:t>las </a:t>
            </a:r>
            <a:r>
              <a:rPr lang="es-CO" dirty="0" smtClean="0"/>
              <a:t>empresas de la </a:t>
            </a:r>
            <a:r>
              <a:rPr lang="es-CO" dirty="0"/>
              <a:t>gestión de los ingresos financieros </a:t>
            </a:r>
            <a:r>
              <a:rPr lang="es-CO" dirty="0" smtClean="0"/>
              <a:t>contables, a </a:t>
            </a:r>
            <a:r>
              <a:rPr lang="es-CO" dirty="0"/>
              <a:t>la participación en paraísos fiscales con el fin de minimizar el ingreso gravable, o ambas cosas.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51</a:t>
            </a:fld>
            <a:endParaRPr lang="es-CO"/>
          </a:p>
        </p:txBody>
      </p:sp>
    </p:spTree>
    <p:extLst>
      <p:ext uri="{BB962C8B-B14F-4D97-AF65-F5344CB8AC3E}">
        <p14:creationId xmlns:p14="http://schemas.microsoft.com/office/powerpoint/2010/main" val="19937261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Book-Tax Conformity for Corporate Income: An</a:t>
            </a:r>
            <a:br>
              <a:rPr lang="en-US" sz="2800" dirty="0"/>
            </a:br>
            <a:r>
              <a:rPr lang="en-US" sz="2800" dirty="0"/>
              <a:t>Introduction to the Issues</a:t>
            </a:r>
            <a:endParaRPr lang="es-CO" dirty="0"/>
          </a:p>
        </p:txBody>
      </p:sp>
      <p:sp>
        <p:nvSpPr>
          <p:cNvPr id="3" name="Content Placeholder 2"/>
          <p:cNvSpPr>
            <a:spLocks noGrp="1"/>
          </p:cNvSpPr>
          <p:nvPr>
            <p:ph idx="1"/>
          </p:nvPr>
        </p:nvSpPr>
        <p:spPr/>
        <p:txBody>
          <a:bodyPr>
            <a:normAutofit lnSpcReduction="10000"/>
          </a:bodyPr>
          <a:lstStyle/>
          <a:p>
            <a:r>
              <a:rPr lang="es-CO" dirty="0" err="1"/>
              <a:t>Hanlon</a:t>
            </a:r>
            <a:r>
              <a:rPr lang="es-CO" dirty="0"/>
              <a:t>, </a:t>
            </a:r>
            <a:r>
              <a:rPr lang="es-CO" dirty="0" err="1"/>
              <a:t>Shevlin</a:t>
            </a:r>
            <a:r>
              <a:rPr lang="es-CO" dirty="0"/>
              <a:t> (2005) </a:t>
            </a:r>
            <a:r>
              <a:rPr lang="es-CO" dirty="0" smtClean="0"/>
              <a:t>Conjeturamos que, para conciliar las rentas, el Congreso usurpará a </a:t>
            </a:r>
            <a:r>
              <a:rPr lang="es-CO" dirty="0"/>
              <a:t>FASB y promulgará </a:t>
            </a:r>
            <a:r>
              <a:rPr lang="es-CO" dirty="0" smtClean="0"/>
              <a:t>reglas </a:t>
            </a:r>
            <a:r>
              <a:rPr lang="es-CO" dirty="0"/>
              <a:t>para determinar la nueva medida de la renta. A la luz de </a:t>
            </a:r>
            <a:r>
              <a:rPr lang="es-CO" dirty="0" smtClean="0"/>
              <a:t>esa hipótesis, </a:t>
            </a:r>
            <a:r>
              <a:rPr lang="es-CO" dirty="0"/>
              <a:t>consideramos los costes potenciales y las ventajas de cambiar nuestro sistema de divulgación dual </a:t>
            </a:r>
            <a:r>
              <a:rPr lang="es-CO" dirty="0" smtClean="0"/>
              <a:t>por </a:t>
            </a:r>
            <a:r>
              <a:rPr lang="es-CO" dirty="0"/>
              <a:t>uno en el cual las corporaciones divulguen la misma renta a los accionistas y al </a:t>
            </a:r>
            <a:r>
              <a:rPr lang="es-CO" dirty="0" smtClean="0"/>
              <a:t>IRS.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52</a:t>
            </a:fld>
            <a:endParaRPr lang="es-CO"/>
          </a:p>
        </p:txBody>
      </p:sp>
    </p:spTree>
    <p:extLst>
      <p:ext uri="{BB962C8B-B14F-4D97-AF65-F5344CB8AC3E}">
        <p14:creationId xmlns:p14="http://schemas.microsoft.com/office/powerpoint/2010/main" val="247048620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Book-Tax Conformity for Corporate Income: An</a:t>
            </a:r>
            <a:br>
              <a:rPr lang="en-US" sz="2800" dirty="0"/>
            </a:br>
            <a:r>
              <a:rPr lang="en-US" sz="2800" dirty="0"/>
              <a:t>Introduction to the Issues</a:t>
            </a:r>
            <a:endParaRPr lang="es-CO" dirty="0"/>
          </a:p>
        </p:txBody>
      </p:sp>
      <p:sp>
        <p:nvSpPr>
          <p:cNvPr id="3" name="Content Placeholder 2"/>
          <p:cNvSpPr>
            <a:spLocks noGrp="1"/>
          </p:cNvSpPr>
          <p:nvPr>
            <p:ph idx="1"/>
          </p:nvPr>
        </p:nvSpPr>
        <p:spPr/>
        <p:txBody>
          <a:bodyPr>
            <a:normAutofit fontScale="92500" lnSpcReduction="20000"/>
          </a:bodyPr>
          <a:lstStyle/>
          <a:p>
            <a:r>
              <a:rPr lang="es-CO" dirty="0" err="1"/>
              <a:t>Hanlon</a:t>
            </a:r>
            <a:r>
              <a:rPr lang="es-CO" dirty="0"/>
              <a:t>, </a:t>
            </a:r>
            <a:r>
              <a:rPr lang="es-CO" dirty="0" err="1"/>
              <a:t>Shevlin</a:t>
            </a:r>
            <a:r>
              <a:rPr lang="es-CO" dirty="0"/>
              <a:t> (2005) </a:t>
            </a:r>
            <a:r>
              <a:rPr lang="es-CO" dirty="0" smtClean="0"/>
              <a:t>Las </a:t>
            </a:r>
            <a:r>
              <a:rPr lang="es-CO" dirty="0"/>
              <a:t>ventajas potenciales incluyen un coste de </a:t>
            </a:r>
            <a:r>
              <a:rPr lang="es-CO" dirty="0" smtClean="0"/>
              <a:t>cumplimiento </a:t>
            </a:r>
            <a:r>
              <a:rPr lang="es-CO" dirty="0"/>
              <a:t>más bajo para </a:t>
            </a:r>
            <a:r>
              <a:rPr lang="es-CO" dirty="0" smtClean="0"/>
              <a:t>determinar la renta, así como bajar el potencial </a:t>
            </a:r>
            <a:r>
              <a:rPr lang="es-CO" dirty="0"/>
              <a:t>de incentivos para engañar los mercados de </a:t>
            </a:r>
            <a:r>
              <a:rPr lang="es-CO" dirty="0" smtClean="0"/>
              <a:t>capitales y al IRS</a:t>
            </a:r>
            <a:r>
              <a:rPr lang="es-CO" dirty="0"/>
              <a:t>. Los costos potenciales incluyen la pérdida de información de valor relevante para los mercados de </a:t>
            </a:r>
            <a:r>
              <a:rPr lang="es-CO" dirty="0" smtClean="0"/>
              <a:t>capitales, </a:t>
            </a:r>
            <a:r>
              <a:rPr lang="es-CO" dirty="0"/>
              <a:t>mediante la eliminación de una medida del ingreso, con la mayor pérdida de ingresos procedentes de la eliminación de la contabilidad financiera</a:t>
            </a:r>
            <a:r>
              <a:rPr lang="es-CO" dirty="0" smtClean="0"/>
              <a:t>. </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53</a:t>
            </a:fld>
            <a:endParaRPr lang="es-CO"/>
          </a:p>
        </p:txBody>
      </p:sp>
    </p:spTree>
    <p:extLst>
      <p:ext uri="{BB962C8B-B14F-4D97-AF65-F5344CB8AC3E}">
        <p14:creationId xmlns:p14="http://schemas.microsoft.com/office/powerpoint/2010/main" val="16734501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Book-Tax Conformity for Corporate Income: An</a:t>
            </a:r>
            <a:br>
              <a:rPr lang="en-US" sz="2800" dirty="0"/>
            </a:br>
            <a:r>
              <a:rPr lang="en-US" sz="2800" dirty="0"/>
              <a:t>Introduction to the Issues</a:t>
            </a:r>
            <a:endParaRPr lang="es-CO" dirty="0"/>
          </a:p>
        </p:txBody>
      </p:sp>
      <p:sp>
        <p:nvSpPr>
          <p:cNvPr id="3" name="Content Placeholder 2"/>
          <p:cNvSpPr>
            <a:spLocks noGrp="1"/>
          </p:cNvSpPr>
          <p:nvPr>
            <p:ph idx="1"/>
          </p:nvPr>
        </p:nvSpPr>
        <p:spPr/>
        <p:txBody>
          <a:bodyPr/>
          <a:lstStyle/>
          <a:p>
            <a:r>
              <a:rPr lang="es-CO" sz="3000" dirty="0" err="1"/>
              <a:t>Hanlon</a:t>
            </a:r>
            <a:r>
              <a:rPr lang="es-CO" sz="3000" dirty="0"/>
              <a:t>, </a:t>
            </a:r>
            <a:r>
              <a:rPr lang="es-CO" sz="3000" dirty="0" err="1"/>
              <a:t>Shevlin</a:t>
            </a:r>
            <a:r>
              <a:rPr lang="es-CO" sz="3000" dirty="0"/>
              <a:t> (2005) </a:t>
            </a:r>
            <a:r>
              <a:rPr lang="es-CO" sz="3000" dirty="0" smtClean="0"/>
              <a:t>… la </a:t>
            </a:r>
            <a:r>
              <a:rPr lang="es-CO" sz="3000" dirty="0"/>
              <a:t>literatura empírica existente indica que es poco probable que tener un sistema </a:t>
            </a:r>
            <a:r>
              <a:rPr lang="es-CO" sz="3000" dirty="0" smtClean="0"/>
              <a:t>en el cual los </a:t>
            </a:r>
            <a:r>
              <a:rPr lang="es-CO" sz="3000" dirty="0"/>
              <a:t>ingresos de la contabilidad financiera y la renta gravable se </a:t>
            </a:r>
            <a:r>
              <a:rPr lang="es-CO" sz="3000" dirty="0" smtClean="0"/>
              <a:t>igualen </a:t>
            </a:r>
            <a:r>
              <a:rPr lang="es-CO" sz="3000" dirty="0"/>
              <a:t>(o </a:t>
            </a:r>
            <a:r>
              <a:rPr lang="es-CO" sz="3000" dirty="0" smtClean="0"/>
              <a:t>estén estrechamente </a:t>
            </a:r>
            <a:r>
              <a:rPr lang="es-CO" sz="3000" dirty="0"/>
              <a:t>vinculados) se </a:t>
            </a:r>
            <a:r>
              <a:rPr lang="es-CO" sz="3000" dirty="0" smtClean="0"/>
              <a:t>traduzca en </a:t>
            </a:r>
            <a:r>
              <a:rPr lang="es-CO" sz="3000" dirty="0"/>
              <a:t>una reducción de los paraísos fiscales corporativos. De hecho, puede ocurrir lo </a:t>
            </a:r>
            <a:r>
              <a:rPr lang="es-CO" sz="3000" dirty="0" smtClean="0"/>
              <a:t>contrario…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54</a:t>
            </a:fld>
            <a:endParaRPr lang="es-CO"/>
          </a:p>
        </p:txBody>
      </p:sp>
    </p:spTree>
    <p:extLst>
      <p:ext uri="{BB962C8B-B14F-4D97-AF65-F5344CB8AC3E}">
        <p14:creationId xmlns:p14="http://schemas.microsoft.com/office/powerpoint/2010/main" val="134231976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Common Consolidated Corporate Tax Base (CCCTB</a:t>
            </a:r>
            <a:r>
              <a:rPr lang="en-US" dirty="0" smtClean="0"/>
              <a:t>)</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László</a:t>
            </a:r>
            <a:r>
              <a:rPr lang="es-CO" dirty="0"/>
              <a:t> </a:t>
            </a:r>
            <a:r>
              <a:rPr lang="es-CO" dirty="0" err="1"/>
              <a:t>Kovács</a:t>
            </a:r>
            <a:r>
              <a:rPr lang="es-CO" dirty="0"/>
              <a:t> </a:t>
            </a:r>
            <a:r>
              <a:rPr lang="es-CO" dirty="0" smtClean="0"/>
              <a:t>(2006) Comisario de la Fiscalidad y la Unión Aduanera</a:t>
            </a:r>
          </a:p>
          <a:p>
            <a:pPr lvl="1"/>
            <a:r>
              <a:rPr lang="es-CO" dirty="0" smtClean="0"/>
              <a:t>traería </a:t>
            </a:r>
            <a:r>
              <a:rPr lang="es-CO" dirty="0"/>
              <a:t>una reducción significativa en los costos de cumplimiento y las cargas de las empresas que operan en el mercado </a:t>
            </a:r>
            <a:r>
              <a:rPr lang="es-CO" dirty="0" smtClean="0"/>
              <a:t>interior</a:t>
            </a:r>
          </a:p>
          <a:p>
            <a:pPr lvl="1"/>
            <a:r>
              <a:rPr lang="es-CO" dirty="0" smtClean="0"/>
              <a:t>resolvería </a:t>
            </a:r>
            <a:r>
              <a:rPr lang="es-CO" dirty="0"/>
              <a:t>los problemas existentes de precios de </a:t>
            </a:r>
            <a:r>
              <a:rPr lang="es-CO" dirty="0" smtClean="0"/>
              <a:t>transferencia</a:t>
            </a:r>
          </a:p>
          <a:p>
            <a:pPr lvl="1"/>
            <a:r>
              <a:rPr lang="es-CO" dirty="0"/>
              <a:t>permitiría compensación transfronteriza de pérdidas y </a:t>
            </a:r>
            <a:r>
              <a:rPr lang="es-CO" dirty="0" smtClean="0"/>
              <a:t>ganancias</a:t>
            </a:r>
          </a:p>
          <a:p>
            <a:pPr lvl="1"/>
            <a:r>
              <a:rPr lang="es-CO" dirty="0"/>
              <a:t>ayudaría a evitar la doble </a:t>
            </a:r>
            <a:r>
              <a:rPr lang="es-CO" dirty="0" smtClean="0"/>
              <a:t>imposición</a:t>
            </a:r>
          </a:p>
          <a:p>
            <a:pPr lvl="1"/>
            <a:r>
              <a:rPr lang="es-CO" dirty="0"/>
              <a:t>y aumentaría la transparencia en la competencia fiscal.</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55</a:t>
            </a:fld>
            <a:endParaRPr lang="es-CO"/>
          </a:p>
        </p:txBody>
      </p:sp>
    </p:spTree>
    <p:extLst>
      <p:ext uri="{BB962C8B-B14F-4D97-AF65-F5344CB8AC3E}">
        <p14:creationId xmlns:p14="http://schemas.microsoft.com/office/powerpoint/2010/main" val="41591939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The Common Consolidated Corporate Tax Base (CCCTB)</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Kovacs</a:t>
            </a:r>
            <a:r>
              <a:rPr lang="es-CO" dirty="0"/>
              <a:t> (2006)</a:t>
            </a:r>
          </a:p>
          <a:p>
            <a:pPr lvl="1"/>
            <a:r>
              <a:rPr lang="es-CO" dirty="0"/>
              <a:t>En primer lugar, la Comisión considera que la relación </a:t>
            </a:r>
            <a:r>
              <a:rPr lang="es-CO" dirty="0" smtClean="0"/>
              <a:t>con las </a:t>
            </a:r>
            <a:r>
              <a:rPr lang="es-CO" dirty="0"/>
              <a:t>Normas Internacionales de Contabilidad (NIC) debe ser </a:t>
            </a:r>
            <a:r>
              <a:rPr lang="es-CO" dirty="0" smtClean="0"/>
              <a:t>utilizada </a:t>
            </a:r>
            <a:r>
              <a:rPr lang="es-CO" dirty="0"/>
              <a:t>sólo como una herramienta conceptual en el diseño de la base, ya que proporcionan un lenguaje común y algunas definiciones comunes. Elementos de estas normas internacionales que no son adecuados para los impuestos no serán importados a la base imponible consolidada común y no habrá ningún vínculo directo y formal </a:t>
            </a:r>
            <a:r>
              <a:rPr lang="es-CO" dirty="0" smtClean="0"/>
              <a:t>con </a:t>
            </a:r>
            <a:r>
              <a:rPr lang="es-CO" dirty="0"/>
              <a:t>las normas en constante cambio.</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56</a:t>
            </a:fld>
            <a:endParaRPr lang="es-CO"/>
          </a:p>
        </p:txBody>
      </p:sp>
    </p:spTree>
    <p:extLst>
      <p:ext uri="{BB962C8B-B14F-4D97-AF65-F5344CB8AC3E}">
        <p14:creationId xmlns:p14="http://schemas.microsoft.com/office/powerpoint/2010/main" val="42100723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Tributación y  nuevas normas contables</a:t>
            </a:r>
          </a:p>
        </p:txBody>
      </p:sp>
      <p:sp>
        <p:nvSpPr>
          <p:cNvPr id="3" name="Content Placeholder 2"/>
          <p:cNvSpPr>
            <a:spLocks noGrp="1"/>
          </p:cNvSpPr>
          <p:nvPr>
            <p:ph idx="1"/>
          </p:nvPr>
        </p:nvSpPr>
        <p:spPr/>
        <p:txBody>
          <a:bodyPr>
            <a:normAutofit/>
          </a:bodyPr>
          <a:lstStyle/>
          <a:p>
            <a:r>
              <a:rPr lang="es-CO" dirty="0" smtClean="0"/>
              <a:t>Bermúdez (2009)</a:t>
            </a:r>
          </a:p>
          <a:p>
            <a:pPr lvl="1"/>
            <a:r>
              <a:rPr lang="es-CO" dirty="0"/>
              <a:t>Normas de alta calidad de aceptación mundial</a:t>
            </a:r>
          </a:p>
          <a:p>
            <a:pPr lvl="1"/>
            <a:r>
              <a:rPr lang="es-CO" dirty="0"/>
              <a:t>Normas ajustadas a la diversidad de los entes</a:t>
            </a:r>
          </a:p>
          <a:p>
            <a:pPr lvl="1"/>
            <a:r>
              <a:rPr lang="es-CO" dirty="0"/>
              <a:t>Régimen sistemático, articulado</a:t>
            </a:r>
          </a:p>
          <a:p>
            <a:pPr lvl="1"/>
            <a:r>
              <a:rPr lang="es-CO" dirty="0"/>
              <a:t>Tratamiento homogéneo por sectores económicos</a:t>
            </a:r>
          </a:p>
          <a:p>
            <a:pPr lvl="1"/>
            <a:r>
              <a:rPr lang="es-CO" dirty="0"/>
              <a:t>Documentación electrónica</a:t>
            </a:r>
          </a:p>
          <a:p>
            <a:pPr lvl="1"/>
            <a:r>
              <a:rPr lang="es-CO" dirty="0"/>
              <a:t>Aseguramiento (auditorías y revisiones)</a:t>
            </a:r>
          </a:p>
          <a:p>
            <a:pPr lvl="1"/>
            <a:r>
              <a:rPr lang="es-CO" dirty="0"/>
              <a:t>Fortalecimiento de la supervisión</a:t>
            </a:r>
          </a:p>
          <a:p>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57</a:t>
            </a:fld>
            <a:endParaRPr lang="es-CO"/>
          </a:p>
        </p:txBody>
      </p:sp>
    </p:spTree>
    <p:extLst>
      <p:ext uri="{BB962C8B-B14F-4D97-AF65-F5344CB8AC3E}">
        <p14:creationId xmlns:p14="http://schemas.microsoft.com/office/powerpoint/2010/main" val="59538688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Tributación y  nuevas normas contables</a:t>
            </a:r>
          </a:p>
        </p:txBody>
      </p:sp>
      <p:sp>
        <p:nvSpPr>
          <p:cNvPr id="3" name="Content Placeholder 2"/>
          <p:cNvSpPr>
            <a:spLocks noGrp="1"/>
          </p:cNvSpPr>
          <p:nvPr>
            <p:ph idx="1"/>
          </p:nvPr>
        </p:nvSpPr>
        <p:spPr/>
        <p:txBody>
          <a:bodyPr>
            <a:normAutofit/>
          </a:bodyPr>
          <a:lstStyle/>
          <a:p>
            <a:r>
              <a:rPr lang="es-CO" dirty="0" smtClean="0"/>
              <a:t>Bermúdez (2009)</a:t>
            </a:r>
          </a:p>
          <a:p>
            <a:pPr lvl="1"/>
            <a:r>
              <a:rPr lang="es-CO" dirty="0"/>
              <a:t>Separación y articulación entre la contabilidad financiera y la contabilidad tributaria</a:t>
            </a:r>
          </a:p>
          <a:p>
            <a:pPr lvl="1"/>
            <a:r>
              <a:rPr lang="es-CO" dirty="0"/>
              <a:t>Conciliación entre la contabilidad financiera y la contabilidad tributaria</a:t>
            </a:r>
          </a:p>
          <a:p>
            <a:pPr lvl="1"/>
            <a:r>
              <a:rPr lang="es-CO" dirty="0"/>
              <a:t>Capacidad para intervenir en la preparación de las normas</a:t>
            </a:r>
          </a:p>
          <a:p>
            <a:pPr lvl="1"/>
            <a:r>
              <a:rPr lang="es-CO" dirty="0"/>
              <a:t>Efecto controlado y diferido de las normas de contabilidad </a:t>
            </a:r>
            <a:r>
              <a:rPr lang="es-CO" dirty="0" smtClean="0"/>
              <a:t>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58</a:t>
            </a:fld>
            <a:endParaRPr lang="es-CO"/>
          </a:p>
        </p:txBody>
      </p:sp>
    </p:spTree>
    <p:extLst>
      <p:ext uri="{BB962C8B-B14F-4D97-AF65-F5344CB8AC3E}">
        <p14:creationId xmlns:p14="http://schemas.microsoft.com/office/powerpoint/2010/main" val="231617045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a:t>
            </a:r>
            <a:r>
              <a:rPr lang="en-US" sz="2800" dirty="0" smtClean="0"/>
              <a:t>IFRS Consolidated </a:t>
            </a:r>
            <a:r>
              <a:rPr lang="en-US" sz="2800" dirty="0"/>
              <a:t>Statements: </a:t>
            </a:r>
            <a:r>
              <a:rPr lang="en-US" sz="2800" dirty="0" smtClean="0"/>
              <a:t>The Convergence </a:t>
            </a:r>
            <a:r>
              <a:rPr lang="en-US" sz="2800" dirty="0"/>
              <a:t>of Germany and </a:t>
            </a:r>
            <a:r>
              <a:rPr lang="en-US" sz="2800" dirty="0" smtClean="0"/>
              <a:t>the UK</a:t>
            </a:r>
            <a:endParaRPr lang="es-CO" sz="2800" dirty="0"/>
          </a:p>
        </p:txBody>
      </p:sp>
      <p:sp>
        <p:nvSpPr>
          <p:cNvPr id="3" name="Content Placeholder 2"/>
          <p:cNvSpPr>
            <a:spLocks noGrp="1"/>
          </p:cNvSpPr>
          <p:nvPr>
            <p:ph idx="1"/>
          </p:nvPr>
        </p:nvSpPr>
        <p:spPr/>
        <p:txBody>
          <a:bodyPr>
            <a:normAutofit/>
          </a:bodyPr>
          <a:lstStyle/>
          <a:p>
            <a:r>
              <a:rPr lang="es-CO" dirty="0" smtClean="0"/>
              <a:t>Maria </a:t>
            </a:r>
            <a:r>
              <a:rPr lang="es-CO" dirty="0" err="1" smtClean="0"/>
              <a:t>Gee</a:t>
            </a:r>
            <a:r>
              <a:rPr lang="es-CO" dirty="0" smtClean="0"/>
              <a:t>, Axel </a:t>
            </a:r>
            <a:r>
              <a:rPr lang="es-CO" dirty="0" err="1" smtClean="0"/>
              <a:t>Haller</a:t>
            </a:r>
            <a:r>
              <a:rPr lang="es-CO" dirty="0" smtClean="0"/>
              <a:t>, Christopher </a:t>
            </a:r>
            <a:r>
              <a:rPr lang="es-CO" dirty="0" err="1" smtClean="0"/>
              <a:t>Nobes</a:t>
            </a:r>
            <a:r>
              <a:rPr lang="es-CO" dirty="0" smtClean="0"/>
              <a:t> </a:t>
            </a:r>
            <a:r>
              <a:rPr lang="es-CO" dirty="0"/>
              <a:t>(2010) Este artículo examina el alcance de la influencia </a:t>
            </a:r>
            <a:r>
              <a:rPr lang="es-CO" dirty="0" smtClean="0"/>
              <a:t>tributaria sobre </a:t>
            </a:r>
            <a:r>
              <a:rPr lang="es-CO" dirty="0"/>
              <a:t>los informes </a:t>
            </a:r>
            <a:r>
              <a:rPr lang="es-CO" dirty="0" smtClean="0"/>
              <a:t>financieros consolidados preparados aplicando NIIF en Alemania y el Reino Unido.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59</a:t>
            </a:fld>
            <a:endParaRPr lang="es-CO"/>
          </a:p>
        </p:txBody>
      </p:sp>
    </p:spTree>
    <p:extLst>
      <p:ext uri="{BB962C8B-B14F-4D97-AF65-F5344CB8AC3E}">
        <p14:creationId xmlns:p14="http://schemas.microsoft.com/office/powerpoint/2010/main" val="33314807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Divergence Between Book and Tax Income</a:t>
            </a:r>
            <a:endParaRPr lang="es-CO" dirty="0"/>
          </a:p>
        </p:txBody>
      </p:sp>
      <p:sp>
        <p:nvSpPr>
          <p:cNvPr id="3" name="Content Placeholder 2"/>
          <p:cNvSpPr>
            <a:spLocks noGrp="1"/>
          </p:cNvSpPr>
          <p:nvPr>
            <p:ph idx="1"/>
          </p:nvPr>
        </p:nvSpPr>
        <p:spPr/>
        <p:txBody>
          <a:bodyPr/>
          <a:lstStyle/>
          <a:p>
            <a:r>
              <a:rPr lang="es-CO" dirty="0" err="1" smtClean="0"/>
              <a:t>Desai</a:t>
            </a:r>
            <a:r>
              <a:rPr lang="es-CO" dirty="0" smtClean="0"/>
              <a:t> (2002) Las relaciones entre la utilidad gravable y la utilidad financiera han sido analizadas principalmente a través de tres métodos:</a:t>
            </a:r>
          </a:p>
          <a:p>
            <a:pPr lvl="1"/>
            <a:r>
              <a:rPr lang="es-CO" dirty="0" smtClean="0"/>
              <a:t>Análisis de las cuentas nacionales</a:t>
            </a:r>
          </a:p>
          <a:p>
            <a:pPr lvl="1"/>
            <a:r>
              <a:rPr lang="es-CO" dirty="0" smtClean="0"/>
              <a:t>Revisión de informes de conciliación</a:t>
            </a:r>
          </a:p>
          <a:p>
            <a:pPr lvl="1"/>
            <a:r>
              <a:rPr lang="es-CO" dirty="0" smtClean="0"/>
              <a:t>Cálculos a partir de las cifras financieras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a:t>
            </a:fld>
            <a:endParaRPr lang="es-CO"/>
          </a:p>
        </p:txBody>
      </p:sp>
    </p:spTree>
    <p:extLst>
      <p:ext uri="{BB962C8B-B14F-4D97-AF65-F5344CB8AC3E}">
        <p14:creationId xmlns:p14="http://schemas.microsoft.com/office/powerpoint/2010/main" val="17895354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a:t>
            </a:r>
            <a:r>
              <a:rPr lang="en-US" sz="2800" dirty="0" smtClean="0"/>
              <a:t>IFRS Consolidated </a:t>
            </a:r>
            <a:r>
              <a:rPr lang="en-US" sz="2800" dirty="0"/>
              <a:t>Statements: </a:t>
            </a:r>
            <a:r>
              <a:rPr lang="en-US" sz="2800" dirty="0" smtClean="0"/>
              <a:t>The Convergence </a:t>
            </a:r>
            <a:r>
              <a:rPr lang="en-US" sz="2800" dirty="0"/>
              <a:t>of Germany and </a:t>
            </a:r>
            <a:r>
              <a:rPr lang="en-US" sz="2800" dirty="0" smtClean="0"/>
              <a:t>the UK</a:t>
            </a:r>
            <a:endParaRPr lang="es-CO" sz="2800" dirty="0"/>
          </a:p>
        </p:txBody>
      </p:sp>
      <p:sp>
        <p:nvSpPr>
          <p:cNvPr id="3" name="Content Placeholder 2"/>
          <p:cNvSpPr>
            <a:spLocks noGrp="1"/>
          </p:cNvSpPr>
          <p:nvPr>
            <p:ph idx="1"/>
          </p:nvPr>
        </p:nvSpPr>
        <p:spPr/>
        <p:txBody>
          <a:bodyPr>
            <a:normAutofit fontScale="92500" lnSpcReduction="20000"/>
          </a:bodyPr>
          <a:lstStyle/>
          <a:p>
            <a:r>
              <a:rPr lang="es-CO" dirty="0" err="1" smtClean="0"/>
              <a:t>Gee</a:t>
            </a:r>
            <a:r>
              <a:rPr lang="es-CO" dirty="0" smtClean="0"/>
              <a:t>, </a:t>
            </a:r>
            <a:r>
              <a:rPr lang="es-CO" dirty="0" err="1" smtClean="0"/>
              <a:t>Haller</a:t>
            </a:r>
            <a:r>
              <a:rPr lang="es-CO" dirty="0" smtClean="0"/>
              <a:t>, </a:t>
            </a:r>
            <a:r>
              <a:rPr lang="es-CO" dirty="0" err="1" smtClean="0"/>
              <a:t>Nobes</a:t>
            </a:r>
            <a:r>
              <a:rPr lang="es-CO" dirty="0"/>
              <a:t> (2010) Existe una amplia literatura </a:t>
            </a:r>
            <a:r>
              <a:rPr lang="es-CO" dirty="0" smtClean="0"/>
              <a:t>que retrata </a:t>
            </a:r>
            <a:r>
              <a:rPr lang="es-CO" dirty="0"/>
              <a:t>la contabilidad de Alemania en la década de 1990 y </a:t>
            </a:r>
            <a:r>
              <a:rPr lang="es-CO" dirty="0" smtClean="0"/>
              <a:t>antes, como  </a:t>
            </a:r>
            <a:r>
              <a:rPr lang="es-CO" dirty="0"/>
              <a:t>dominada </a:t>
            </a:r>
            <a:r>
              <a:rPr lang="es-CO" dirty="0" smtClean="0"/>
              <a:t>por el impuesto</a:t>
            </a:r>
            <a:r>
              <a:rPr lang="es-CO" dirty="0"/>
              <a:t>, </a:t>
            </a:r>
            <a:r>
              <a:rPr lang="es-CO" dirty="0" smtClean="0"/>
              <a:t>mientras que muestra a la </a:t>
            </a:r>
            <a:r>
              <a:rPr lang="es-CO" dirty="0"/>
              <a:t>contabilidad del Reino Unido como relativamente libre de "contaminación </a:t>
            </a:r>
            <a:r>
              <a:rPr lang="es-CO" dirty="0" smtClean="0"/>
              <a:t>tributaria". </a:t>
            </a:r>
            <a:r>
              <a:rPr lang="es-CO" dirty="0"/>
              <a:t>Varios otros países han sido clasificados con Alemania (por ejemplo, Francia, Italia y </a:t>
            </a:r>
            <a:r>
              <a:rPr lang="es-CO" dirty="0" smtClean="0"/>
              <a:t>Japón) y como el </a:t>
            </a:r>
            <a:r>
              <a:rPr lang="es-CO" dirty="0"/>
              <a:t>Reino Unido (por ejemplo, Australia, los Países Bajos y EE.UU.). La literatura está ambientada en el mundo pre-IFRS.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60</a:t>
            </a:fld>
            <a:endParaRPr lang="es-CO"/>
          </a:p>
        </p:txBody>
      </p:sp>
    </p:spTree>
    <p:extLst>
      <p:ext uri="{BB962C8B-B14F-4D97-AF65-F5344CB8AC3E}">
        <p14:creationId xmlns:p14="http://schemas.microsoft.com/office/powerpoint/2010/main" val="26693518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IFRS Consolidated Statements: The Convergence of Germany and the UK</a:t>
            </a:r>
            <a:endParaRPr lang="es-CO" dirty="0"/>
          </a:p>
        </p:txBody>
      </p:sp>
      <p:sp>
        <p:nvSpPr>
          <p:cNvPr id="3" name="Content Placeholder 2"/>
          <p:cNvSpPr>
            <a:spLocks noGrp="1"/>
          </p:cNvSpPr>
          <p:nvPr>
            <p:ph idx="1"/>
          </p:nvPr>
        </p:nvSpPr>
        <p:spPr/>
        <p:txBody>
          <a:bodyPr>
            <a:normAutofit lnSpcReduction="10000"/>
          </a:bodyPr>
          <a:lstStyle/>
          <a:p>
            <a:r>
              <a:rPr lang="es-CO" dirty="0" err="1"/>
              <a:t>Gee</a:t>
            </a:r>
            <a:r>
              <a:rPr lang="es-CO" dirty="0"/>
              <a:t>, </a:t>
            </a:r>
            <a:r>
              <a:rPr lang="es-CO" dirty="0" err="1"/>
              <a:t>Haller</a:t>
            </a:r>
            <a:r>
              <a:rPr lang="es-CO" dirty="0"/>
              <a:t>, </a:t>
            </a:r>
            <a:r>
              <a:rPr lang="es-CO" dirty="0" err="1"/>
              <a:t>Nobes</a:t>
            </a:r>
            <a:r>
              <a:rPr lang="es-CO" dirty="0"/>
              <a:t> (2010) Concluimos que la práctica alemana de IFRS es probable </a:t>
            </a:r>
            <a:r>
              <a:rPr lang="es-CO" dirty="0" smtClean="0"/>
              <a:t>que esté más libre </a:t>
            </a:r>
            <a:r>
              <a:rPr lang="es-CO" dirty="0"/>
              <a:t>de influencia </a:t>
            </a:r>
            <a:r>
              <a:rPr lang="es-CO" dirty="0" smtClean="0"/>
              <a:t>tributaria, </a:t>
            </a:r>
            <a:r>
              <a:rPr lang="es-CO" dirty="0"/>
              <a:t>especialmente para los grupos internacionales grandes, principalmente porque la práctica </a:t>
            </a:r>
            <a:r>
              <a:rPr lang="es-CO" dirty="0" smtClean="0"/>
              <a:t>tributaria alemana (</a:t>
            </a:r>
            <a:r>
              <a:rPr lang="es-CO" dirty="0"/>
              <a:t>basada en el HGB o en reglas de impuesto específicas) es </a:t>
            </a:r>
            <a:r>
              <a:rPr lang="es-CO" dirty="0" smtClean="0"/>
              <a:t>claramente </a:t>
            </a:r>
            <a:r>
              <a:rPr lang="es-CO" dirty="0"/>
              <a:t>diferente de </a:t>
            </a:r>
            <a:r>
              <a:rPr lang="es-CO" dirty="0" smtClean="0"/>
              <a:t>los requisitos </a:t>
            </a:r>
            <a:r>
              <a:rPr lang="es-CO" dirty="0"/>
              <a:t>de IFRS.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61</a:t>
            </a:fld>
            <a:endParaRPr lang="es-CO"/>
          </a:p>
        </p:txBody>
      </p:sp>
    </p:spTree>
    <p:extLst>
      <p:ext uri="{BB962C8B-B14F-4D97-AF65-F5344CB8AC3E}">
        <p14:creationId xmlns:p14="http://schemas.microsoft.com/office/powerpoint/2010/main" val="30943715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IFRS Consolidated Statements: The Convergence of Germany and the UK</a:t>
            </a:r>
            <a:endParaRPr lang="es-CO" dirty="0"/>
          </a:p>
        </p:txBody>
      </p:sp>
      <p:sp>
        <p:nvSpPr>
          <p:cNvPr id="3" name="Content Placeholder 2"/>
          <p:cNvSpPr>
            <a:spLocks noGrp="1"/>
          </p:cNvSpPr>
          <p:nvPr>
            <p:ph idx="1"/>
          </p:nvPr>
        </p:nvSpPr>
        <p:spPr/>
        <p:txBody>
          <a:bodyPr>
            <a:normAutofit fontScale="85000" lnSpcReduction="10000"/>
          </a:bodyPr>
          <a:lstStyle/>
          <a:p>
            <a:r>
              <a:rPr lang="es-CO" dirty="0" err="1"/>
              <a:t>Gee</a:t>
            </a:r>
            <a:r>
              <a:rPr lang="es-CO" dirty="0"/>
              <a:t>, </a:t>
            </a:r>
            <a:r>
              <a:rPr lang="es-CO" dirty="0" err="1"/>
              <a:t>Haller</a:t>
            </a:r>
            <a:r>
              <a:rPr lang="es-CO" dirty="0"/>
              <a:t>, </a:t>
            </a:r>
            <a:r>
              <a:rPr lang="es-CO" dirty="0" err="1"/>
              <a:t>Nobes</a:t>
            </a:r>
            <a:r>
              <a:rPr lang="es-CO" dirty="0"/>
              <a:t> (2010) Por el contrario, las empresas del Reino Unido tienen la opción de las NIIF o PCGA del Reino Unido para la presentación de informes consolidados que es el punto de partida para calcular los impuestos. Nos encontramos con que no hay diferencias de impuestos relevantes entre las NIIF y los PCGA del Reino Unido en nuestra lista de temas. Sin embargo, para algunos temas, las normas IFRS o </a:t>
            </a:r>
            <a:r>
              <a:rPr lang="es-CO" dirty="0" smtClean="0"/>
              <a:t>las del </a:t>
            </a:r>
            <a:r>
              <a:rPr lang="es-CO" dirty="0"/>
              <a:t>Reino Unido implican decisiones o estimaciones que tienen efectos </a:t>
            </a:r>
            <a:r>
              <a:rPr lang="es-CO" dirty="0" smtClean="0"/>
              <a:t>fiscales.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62</a:t>
            </a:fld>
            <a:endParaRPr lang="es-CO"/>
          </a:p>
        </p:txBody>
      </p:sp>
    </p:spTree>
    <p:extLst>
      <p:ext uri="{BB962C8B-B14F-4D97-AF65-F5344CB8AC3E}">
        <p14:creationId xmlns:p14="http://schemas.microsoft.com/office/powerpoint/2010/main" val="34932100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IFRS Consolidated Statements: The Convergence of Germany and the UK</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Gee</a:t>
            </a:r>
            <a:r>
              <a:rPr lang="es-CO" dirty="0"/>
              <a:t>, </a:t>
            </a:r>
            <a:r>
              <a:rPr lang="es-CO" dirty="0" err="1"/>
              <a:t>Haller</a:t>
            </a:r>
            <a:r>
              <a:rPr lang="es-CO" dirty="0"/>
              <a:t>, </a:t>
            </a:r>
            <a:r>
              <a:rPr lang="es-CO" dirty="0" err="1"/>
              <a:t>Nobes</a:t>
            </a:r>
            <a:r>
              <a:rPr lang="es-CO" dirty="0"/>
              <a:t> (2010) </a:t>
            </a:r>
            <a:endParaRPr lang="es-CO" dirty="0" smtClean="0"/>
          </a:p>
          <a:p>
            <a:pPr lvl="1"/>
            <a:r>
              <a:rPr lang="es-CO" dirty="0" smtClean="0"/>
              <a:t>El </a:t>
            </a:r>
            <a:r>
              <a:rPr lang="es-CO" dirty="0"/>
              <a:t>modelo sugiere que, si no hay un propósito mayor que </a:t>
            </a:r>
            <a:r>
              <a:rPr lang="es-CO" dirty="0" smtClean="0"/>
              <a:t>compita con la contabilidad distinto de </a:t>
            </a:r>
            <a:r>
              <a:rPr lang="es-CO" dirty="0"/>
              <a:t>los cálculos de impuestos, las reglas y prácticas fiscales </a:t>
            </a:r>
            <a:r>
              <a:rPr lang="es-CO" dirty="0" smtClean="0"/>
              <a:t>dominarán la </a:t>
            </a:r>
            <a:r>
              <a:rPr lang="es-CO" dirty="0"/>
              <a:t>contabilidad</a:t>
            </a:r>
            <a:r>
              <a:rPr lang="es-CO" dirty="0" smtClean="0"/>
              <a:t>.</a:t>
            </a:r>
          </a:p>
          <a:p>
            <a:pPr lvl="1"/>
            <a:r>
              <a:rPr lang="es-CO" dirty="0"/>
              <a:t>También predicen que, para mayor comodidad, las autoridades fiscales podrían tratar de armonizar las normas fiscales con las normas contables (incluso si estas normas </a:t>
            </a:r>
            <a:r>
              <a:rPr lang="es-CO" dirty="0" smtClean="0"/>
              <a:t>están pensadas para </a:t>
            </a:r>
            <a:r>
              <a:rPr lang="es-CO" dirty="0"/>
              <a:t>los </a:t>
            </a:r>
            <a:r>
              <a:rPr lang="es-CO" dirty="0" smtClean="0"/>
              <a:t>inversores), </a:t>
            </a:r>
            <a:r>
              <a:rPr lang="es-CO" dirty="0"/>
              <a:t>pero que </a:t>
            </a:r>
            <a:r>
              <a:rPr lang="es-CO" dirty="0" smtClean="0"/>
              <a:t>ello está </a:t>
            </a:r>
            <a:r>
              <a:rPr lang="es-CO" dirty="0"/>
              <a:t>condenado al fracaso </a:t>
            </a:r>
            <a:r>
              <a:rPr lang="es-CO" dirty="0" smtClean="0"/>
              <a:t>puesto que los emisores de normas en el futuro incrementarán continuamente las mediciones al valor de mercado.</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63</a:t>
            </a:fld>
            <a:endParaRPr lang="es-CO"/>
          </a:p>
        </p:txBody>
      </p:sp>
    </p:spTree>
    <p:extLst>
      <p:ext uri="{BB962C8B-B14F-4D97-AF65-F5344CB8AC3E}">
        <p14:creationId xmlns:p14="http://schemas.microsoft.com/office/powerpoint/2010/main" val="13182029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Influence of Tax on IFRS Consolidated Statements: The Convergence of Germany and the UK</a:t>
            </a:r>
            <a:endParaRPr lang="es-CO" dirty="0"/>
          </a:p>
        </p:txBody>
      </p:sp>
      <p:sp>
        <p:nvSpPr>
          <p:cNvPr id="3" name="Content Placeholder 2"/>
          <p:cNvSpPr>
            <a:spLocks noGrp="1"/>
          </p:cNvSpPr>
          <p:nvPr>
            <p:ph idx="1"/>
          </p:nvPr>
        </p:nvSpPr>
        <p:spPr/>
        <p:txBody>
          <a:bodyPr>
            <a:normAutofit fontScale="92500"/>
          </a:bodyPr>
          <a:lstStyle/>
          <a:p>
            <a:r>
              <a:rPr lang="es-CO" dirty="0" err="1"/>
              <a:t>Gee</a:t>
            </a:r>
            <a:r>
              <a:rPr lang="es-CO" dirty="0"/>
              <a:t>, </a:t>
            </a:r>
            <a:r>
              <a:rPr lang="es-CO" dirty="0" err="1"/>
              <a:t>Haller</a:t>
            </a:r>
            <a:r>
              <a:rPr lang="es-CO" dirty="0"/>
              <a:t>, </a:t>
            </a:r>
            <a:r>
              <a:rPr lang="es-CO" dirty="0" err="1"/>
              <a:t>Nobes</a:t>
            </a:r>
            <a:r>
              <a:rPr lang="es-CO" dirty="0"/>
              <a:t> (2010) </a:t>
            </a:r>
            <a:r>
              <a:rPr lang="es-CO" dirty="0" smtClean="0"/>
              <a:t>Esto </a:t>
            </a:r>
            <a:r>
              <a:rPr lang="es-CO" dirty="0"/>
              <a:t>es debido a la paradoja que cuanto más cercano está el acoplamiento entre </a:t>
            </a:r>
            <a:r>
              <a:rPr lang="es-CO" dirty="0" smtClean="0"/>
              <a:t>la contabilidad tributaria y </a:t>
            </a:r>
            <a:r>
              <a:rPr lang="es-CO" dirty="0"/>
              <a:t>la información </a:t>
            </a:r>
            <a:r>
              <a:rPr lang="es-CO" dirty="0" smtClean="0"/>
              <a:t>no consolidada </a:t>
            </a:r>
            <a:r>
              <a:rPr lang="es-CO" dirty="0"/>
              <a:t>doméstica, más lejos </a:t>
            </a:r>
            <a:r>
              <a:rPr lang="es-CO" dirty="0" smtClean="0"/>
              <a:t>están los IFRS de las reglas </a:t>
            </a:r>
            <a:r>
              <a:rPr lang="es-CO" dirty="0"/>
              <a:t>domésticas de </a:t>
            </a:r>
            <a:r>
              <a:rPr lang="es-CO" dirty="0" smtClean="0"/>
              <a:t>información </a:t>
            </a:r>
            <a:r>
              <a:rPr lang="es-CO" dirty="0"/>
              <a:t>y por lo tanto </a:t>
            </a:r>
            <a:r>
              <a:rPr lang="es-CO" dirty="0" smtClean="0"/>
              <a:t>es más clara la </a:t>
            </a:r>
            <a:r>
              <a:rPr lang="es-CO" dirty="0"/>
              <a:t>desconexión entre </a:t>
            </a:r>
            <a:r>
              <a:rPr lang="es-CO" dirty="0" smtClean="0"/>
              <a:t>la contabilidad tributaria y </a:t>
            </a:r>
            <a:r>
              <a:rPr lang="es-CO" dirty="0"/>
              <a:t>la práctica de IFRS para </a:t>
            </a:r>
            <a:r>
              <a:rPr lang="es-CO" dirty="0" smtClean="0"/>
              <a:t>los estados financieros del </a:t>
            </a:r>
            <a:r>
              <a:rPr lang="es-CO" dirty="0"/>
              <a:t>grupo.</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64</a:t>
            </a:fld>
            <a:endParaRPr lang="es-CO"/>
          </a:p>
        </p:txBody>
      </p:sp>
    </p:spTree>
    <p:extLst>
      <p:ext uri="{BB962C8B-B14F-4D97-AF65-F5344CB8AC3E}">
        <p14:creationId xmlns:p14="http://schemas.microsoft.com/office/powerpoint/2010/main" val="39733799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normAutofit/>
          </a:bodyPr>
          <a:lstStyle/>
          <a:p>
            <a:r>
              <a:rPr lang="es-CO" dirty="0"/>
              <a:t>Jesús Orlando Corredor Alejo </a:t>
            </a:r>
            <a:r>
              <a:rPr lang="es-CO" dirty="0" smtClean="0"/>
              <a:t>(2010</a:t>
            </a:r>
            <a:r>
              <a:rPr lang="es-CO" dirty="0"/>
              <a:t>) </a:t>
            </a:r>
            <a:r>
              <a:rPr lang="es-CO" dirty="0" smtClean="0"/>
              <a:t>analiza </a:t>
            </a:r>
            <a:r>
              <a:rPr lang="es-CO" dirty="0"/>
              <a:t>los elementos que enmarcan </a:t>
            </a:r>
            <a:r>
              <a:rPr lang="es-CO" dirty="0" smtClean="0"/>
              <a:t>la regulación contenida en la Ley 1314 de 2009, </a:t>
            </a:r>
            <a:r>
              <a:rPr lang="es-CO" dirty="0"/>
              <a:t>sus antecedentes y perspectivas de aplicación </a:t>
            </a:r>
            <a:r>
              <a:rPr lang="es-CO" dirty="0" smtClean="0"/>
              <a:t>futura.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65</a:t>
            </a:fld>
            <a:endParaRPr lang="es-CO"/>
          </a:p>
        </p:txBody>
      </p:sp>
    </p:spTree>
    <p:extLst>
      <p:ext uri="{BB962C8B-B14F-4D97-AF65-F5344CB8AC3E}">
        <p14:creationId xmlns:p14="http://schemas.microsoft.com/office/powerpoint/2010/main" val="2893842862"/>
      </p:ext>
    </p:extLst>
  </p:cSld>
  <p:clrMapOvr>
    <a:masterClrMapping/>
  </p:clrMapOvr>
  <p:transition spd="slow">
    <p:wheel spokes="1"/>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normAutofit lnSpcReduction="10000"/>
          </a:bodyPr>
          <a:lstStyle/>
          <a:p>
            <a:r>
              <a:rPr lang="es-CO" dirty="0" smtClean="0"/>
              <a:t>Corredor (2010)</a:t>
            </a:r>
          </a:p>
          <a:p>
            <a:pPr lvl="1"/>
            <a:r>
              <a:rPr lang="es-CO" dirty="0"/>
              <a:t>En Colombia existe desde el año 1993 el principio de autonomía e independencia de las normas contables y tributarias. La Ley 1314 de 2009 mantiene este postulado, pero elevando su categoría reglamentaria a rango de ley, enviando un mensaje directo al legislador tributario para que se abstenga de ordenar comportamientos contables, y requiriendo a los operadores del derecho contable para que cualquier intromisión que se advierta sea manejada por medio de cuentas de orden.</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66</a:t>
            </a:fld>
            <a:endParaRPr lang="es-CO"/>
          </a:p>
        </p:txBody>
      </p:sp>
    </p:spTree>
    <p:extLst>
      <p:ext uri="{BB962C8B-B14F-4D97-AF65-F5344CB8AC3E}">
        <p14:creationId xmlns:p14="http://schemas.microsoft.com/office/powerpoint/2010/main" val="694304195"/>
      </p:ext>
    </p:extLst>
  </p:cSld>
  <p:clrMapOvr>
    <a:masterClrMapping/>
  </p:clrMapOvr>
  <p:transition spd="slow">
    <p:wheel spokes="1"/>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lstStyle/>
          <a:p>
            <a:r>
              <a:rPr lang="es-CO" dirty="0"/>
              <a:t>Corredor (2010)</a:t>
            </a:r>
          </a:p>
          <a:p>
            <a:pPr lvl="1"/>
            <a:r>
              <a:rPr lang="es-CO" dirty="0"/>
              <a:t>La interacción de la base contable y la tributaria se orienta hacia el modelo de autonomía e independencia total de lo tributario respecto de lo contable, pero, en cambio, se acoge el criterio de dependencia parcial de la tributación en lo contable. Es decir, la tributación no podrá incidir en el manejo contable, pero la contabilidad sí tiene la virtud de incidir </a:t>
            </a:r>
            <a:r>
              <a:rPr lang="es-CO" dirty="0" err="1"/>
              <a:t>supletivamente</a:t>
            </a:r>
            <a:r>
              <a:rPr lang="es-CO" dirty="0"/>
              <a:t> en la tributación.</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67</a:t>
            </a:fld>
            <a:endParaRPr lang="es-CO"/>
          </a:p>
        </p:txBody>
      </p:sp>
    </p:spTree>
    <p:extLst>
      <p:ext uri="{BB962C8B-B14F-4D97-AF65-F5344CB8AC3E}">
        <p14:creationId xmlns:p14="http://schemas.microsoft.com/office/powerpoint/2010/main" val="835289284"/>
      </p:ext>
    </p:extLst>
  </p:cSld>
  <p:clrMapOvr>
    <a:masterClrMapping/>
  </p:clrMapOvr>
  <p:transition spd="slow">
    <p:wheel spokes="1"/>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lstStyle/>
          <a:p>
            <a:r>
              <a:rPr lang="es-CO" dirty="0"/>
              <a:t>Corredor (2010</a:t>
            </a:r>
            <a:r>
              <a:rPr lang="es-CO" dirty="0" smtClean="0"/>
              <a:t>)</a:t>
            </a:r>
          </a:p>
          <a:p>
            <a:pPr lvl="1"/>
            <a:r>
              <a:rPr lang="es-CO" dirty="0"/>
              <a:t>Si bien la base comprensiva técnica </a:t>
            </a:r>
            <a:r>
              <a:rPr lang="es-CO" dirty="0" err="1" smtClean="0"/>
              <a:t>actua</a:t>
            </a:r>
            <a:r>
              <a:rPr lang="es-CO" dirty="0" smtClean="0"/>
              <a:t> </a:t>
            </a:r>
            <a:r>
              <a:rPr lang="es-CO" dirty="0"/>
              <a:t>bajo sus propios esquemas, esta interactúa con la base tributaria, en el sentido de contabilizar en cuentas de orden sus diferencias, y revelar por medio de notas a los estados financieros la conciliación patrimonial y de la renta.</a:t>
            </a:r>
          </a:p>
          <a:p>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68</a:t>
            </a:fld>
            <a:endParaRPr lang="es-CO"/>
          </a:p>
        </p:txBody>
      </p:sp>
    </p:spTree>
    <p:extLst>
      <p:ext uri="{BB962C8B-B14F-4D97-AF65-F5344CB8AC3E}">
        <p14:creationId xmlns:p14="http://schemas.microsoft.com/office/powerpoint/2010/main" val="2499775691"/>
      </p:ext>
    </p:extLst>
  </p:cSld>
  <p:clrMapOvr>
    <a:masterClrMapping/>
  </p:clrMapOvr>
  <p:transition spd="slow">
    <p:wheel spokes="1"/>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normAutofit lnSpcReduction="10000"/>
          </a:bodyPr>
          <a:lstStyle/>
          <a:p>
            <a:r>
              <a:rPr lang="es-CO" dirty="0"/>
              <a:t>Corredor (2010</a:t>
            </a:r>
            <a:r>
              <a:rPr lang="es-CO" dirty="0" smtClean="0"/>
              <a:t>)</a:t>
            </a:r>
          </a:p>
          <a:p>
            <a:pPr lvl="1"/>
            <a:r>
              <a:rPr lang="es-CO" dirty="0"/>
              <a:t>No obstante que la contabilidad tiene sus propias reglas, la base fiscal ha generado reglas de intromisión dentro de la contabilidad financiera que hoy deben entenderse solucionadas a través del manejo de las cuentas de orden fiscal. Sin embargo, existen temas sensibles en los que se recomienda una reforma tributaria, tales como provisión de costos de construcción y sistemas de contabilización de inventarios.</a:t>
            </a:r>
          </a:p>
          <a:p>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69</a:t>
            </a:fld>
            <a:endParaRPr lang="es-CO"/>
          </a:p>
        </p:txBody>
      </p:sp>
    </p:spTree>
    <p:extLst>
      <p:ext uri="{BB962C8B-B14F-4D97-AF65-F5344CB8AC3E}">
        <p14:creationId xmlns:p14="http://schemas.microsoft.com/office/powerpoint/2010/main" val="895373014"/>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Divergence Between Book and Tax Income</a:t>
            </a:r>
            <a:endParaRPr lang="es-CO" dirty="0"/>
          </a:p>
        </p:txBody>
      </p:sp>
      <p:sp>
        <p:nvSpPr>
          <p:cNvPr id="3" name="Content Placeholder 2"/>
          <p:cNvSpPr>
            <a:spLocks noGrp="1"/>
          </p:cNvSpPr>
          <p:nvPr>
            <p:ph idx="1"/>
          </p:nvPr>
        </p:nvSpPr>
        <p:spPr/>
        <p:txBody>
          <a:bodyPr>
            <a:normAutofit/>
          </a:bodyPr>
          <a:lstStyle/>
          <a:p>
            <a:r>
              <a:rPr lang="es-CO" dirty="0" smtClean="0"/>
              <a:t>Analizada la década iniciada en 1990, </a:t>
            </a:r>
            <a:r>
              <a:rPr lang="es-CO" dirty="0" err="1" smtClean="0"/>
              <a:t>Desai</a:t>
            </a:r>
            <a:r>
              <a:rPr lang="es-CO" dirty="0" smtClean="0"/>
              <a:t> (2002) identificó que dos de las tres principales fuentes de diferencia entre la utilidad financiera y la renta gravable han perdido impacto:</a:t>
            </a:r>
          </a:p>
          <a:p>
            <a:pPr lvl="1"/>
            <a:r>
              <a:rPr lang="es-CO" dirty="0" smtClean="0"/>
              <a:t>Depreciación (-)</a:t>
            </a:r>
          </a:p>
          <a:p>
            <a:pPr lvl="1"/>
            <a:r>
              <a:rPr lang="es-CO" dirty="0" smtClean="0"/>
              <a:t>Reinversión de utilidades obtenidas en el extranjero (-)</a:t>
            </a:r>
          </a:p>
          <a:p>
            <a:pPr lvl="1"/>
            <a:r>
              <a:rPr lang="es-CO" dirty="0" smtClean="0"/>
              <a:t>Deducciones por opciones no ejercidas (+)</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a:t>
            </a:fld>
            <a:endParaRPr lang="es-CO"/>
          </a:p>
        </p:txBody>
      </p:sp>
    </p:spTree>
    <p:extLst>
      <p:ext uri="{BB962C8B-B14F-4D97-AF65-F5344CB8AC3E}">
        <p14:creationId xmlns:p14="http://schemas.microsoft.com/office/powerpoint/2010/main" val="8418747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lstStyle/>
          <a:p>
            <a:r>
              <a:rPr lang="es-CO" dirty="0"/>
              <a:t>Corredor (2010</a:t>
            </a:r>
            <a:r>
              <a:rPr lang="es-CO" dirty="0" smtClean="0"/>
              <a:t>)</a:t>
            </a:r>
          </a:p>
          <a:p>
            <a:pPr lvl="1"/>
            <a:r>
              <a:rPr lang="es-CO" dirty="0"/>
              <a:t>Es necesario hacer conciencia en el legislador tributario y en el Gobierno, a fin de que hacia futuro se preserve el postulado de segregación contable y fiscal, en aras de buscar información totalmente ajustada a la técnica contable.</a:t>
            </a:r>
          </a:p>
          <a:p>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70</a:t>
            </a:fld>
            <a:endParaRPr lang="es-CO"/>
          </a:p>
        </p:txBody>
      </p:sp>
    </p:spTree>
    <p:extLst>
      <p:ext uri="{BB962C8B-B14F-4D97-AF65-F5344CB8AC3E}">
        <p14:creationId xmlns:p14="http://schemas.microsoft.com/office/powerpoint/2010/main" val="4089495957"/>
      </p:ext>
    </p:extLst>
  </p:cSld>
  <p:clrMapOvr>
    <a:masterClrMapping/>
  </p:clrMapOvr>
  <p:transition spd="slow">
    <p:wheel spokes="1"/>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sz="2700" dirty="0"/>
              <a:t>Marco tributario de referencia para la convergencia hacia normas internacionales de contabilidad: el caso colombiano</a:t>
            </a:r>
          </a:p>
        </p:txBody>
      </p:sp>
      <p:sp>
        <p:nvSpPr>
          <p:cNvPr id="3" name="Content Placeholder 2"/>
          <p:cNvSpPr>
            <a:spLocks noGrp="1"/>
          </p:cNvSpPr>
          <p:nvPr>
            <p:ph idx="1"/>
          </p:nvPr>
        </p:nvSpPr>
        <p:spPr/>
        <p:txBody>
          <a:bodyPr/>
          <a:lstStyle/>
          <a:p>
            <a:r>
              <a:rPr lang="es-CO" dirty="0"/>
              <a:t>Corredor (2010</a:t>
            </a:r>
            <a:r>
              <a:rPr lang="es-CO" dirty="0" smtClean="0"/>
              <a:t>)</a:t>
            </a:r>
          </a:p>
          <a:p>
            <a:pPr lvl="1"/>
            <a:r>
              <a:rPr lang="es-CO" dirty="0"/>
              <a:t>La profesión contable debe atender, sin dilación, el principio de autonomía e independencia y reforzar sus niveles de aplicación de las cuentas de orden. Esto sin esperar a que se promulguen las nuevas normas de contabilidad para el país.</a:t>
            </a:r>
          </a:p>
          <a:p>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71</a:t>
            </a:fld>
            <a:endParaRPr lang="es-CO"/>
          </a:p>
        </p:txBody>
      </p:sp>
    </p:spTree>
    <p:extLst>
      <p:ext uri="{BB962C8B-B14F-4D97-AF65-F5344CB8AC3E}">
        <p14:creationId xmlns:p14="http://schemas.microsoft.com/office/powerpoint/2010/main" val="481469010"/>
      </p:ext>
    </p:extLst>
  </p:cSld>
  <p:clrMapOvr>
    <a:masterClrMapping/>
  </p:clrMapOvr>
  <p:transition spd="slow">
    <p:wheel spokes="1"/>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Finding a New Corporate Tax Base after the Abolishment of the One-Book</a:t>
            </a:r>
            <a:br>
              <a:rPr lang="en-US" sz="2800" dirty="0"/>
            </a:br>
            <a:r>
              <a:rPr lang="en-US" sz="2800" dirty="0"/>
              <a:t>System in EU Member States</a:t>
            </a:r>
            <a:endParaRPr lang="es-CO" sz="2800" dirty="0"/>
          </a:p>
        </p:txBody>
      </p:sp>
      <p:sp>
        <p:nvSpPr>
          <p:cNvPr id="3" name="Content Placeholder 2"/>
          <p:cNvSpPr>
            <a:spLocks noGrp="1"/>
          </p:cNvSpPr>
          <p:nvPr>
            <p:ph idx="1"/>
          </p:nvPr>
        </p:nvSpPr>
        <p:spPr/>
        <p:txBody>
          <a:bodyPr>
            <a:normAutofit fontScale="92500" lnSpcReduction="10000"/>
          </a:bodyPr>
          <a:lstStyle/>
          <a:p>
            <a:r>
              <a:rPr lang="es-CO" dirty="0"/>
              <a:t>Deborah </a:t>
            </a:r>
            <a:r>
              <a:rPr lang="es-CO" dirty="0" err="1" smtClean="0"/>
              <a:t>Schanz</a:t>
            </a:r>
            <a:r>
              <a:rPr lang="es-CO" dirty="0" smtClean="0"/>
              <a:t>, Sebastian </a:t>
            </a:r>
            <a:r>
              <a:rPr lang="es-CO" dirty="0" err="1" smtClean="0"/>
              <a:t>Schanz</a:t>
            </a:r>
            <a:r>
              <a:rPr lang="es-CO" dirty="0" smtClean="0"/>
              <a:t> (</a:t>
            </a:r>
            <a:r>
              <a:rPr lang="es-CO" dirty="0"/>
              <a:t>2010) Debido a la aplicación de las normas internacionales de información financiera en la Unión Europea, se espera que </a:t>
            </a:r>
            <a:r>
              <a:rPr lang="es-CO" dirty="0" smtClean="0"/>
              <a:t>algunos Estados </a:t>
            </a:r>
            <a:r>
              <a:rPr lang="es-CO" dirty="0"/>
              <a:t>miembros </a:t>
            </a:r>
            <a:r>
              <a:rPr lang="es-CO" dirty="0" smtClean="0"/>
              <a:t>remplacen </a:t>
            </a:r>
            <a:r>
              <a:rPr lang="es-CO" dirty="0"/>
              <a:t>su actual sistema </a:t>
            </a:r>
            <a:r>
              <a:rPr lang="es-CO" dirty="0" smtClean="0"/>
              <a:t> de un “libro” por  </a:t>
            </a:r>
            <a:r>
              <a:rPr lang="es-CO" dirty="0"/>
              <a:t>un sistema de dos </a:t>
            </a:r>
            <a:r>
              <a:rPr lang="es-CO" dirty="0" smtClean="0"/>
              <a:t>“libros”, </a:t>
            </a:r>
            <a:r>
              <a:rPr lang="es-CO" dirty="0"/>
              <a:t>que </a:t>
            </a:r>
            <a:r>
              <a:rPr lang="es-CO" dirty="0" smtClean="0"/>
              <a:t>lleven por </a:t>
            </a:r>
            <a:r>
              <a:rPr lang="es-CO" dirty="0"/>
              <a:t>separado la contabilidad fiscal y </a:t>
            </a:r>
            <a:r>
              <a:rPr lang="es-CO" dirty="0" smtClean="0"/>
              <a:t>la contabilidad </a:t>
            </a:r>
            <a:r>
              <a:rPr lang="es-CO" dirty="0"/>
              <a:t>financiera. Esta separación </a:t>
            </a:r>
            <a:r>
              <a:rPr lang="es-CO" dirty="0" smtClean="0"/>
              <a:t>presenta </a:t>
            </a:r>
            <a:r>
              <a:rPr lang="es-CO" dirty="0"/>
              <a:t>el reto de definir una nueva base imponible. </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72</a:t>
            </a:fld>
            <a:endParaRPr lang="es-CO"/>
          </a:p>
        </p:txBody>
      </p:sp>
    </p:spTree>
    <p:extLst>
      <p:ext uri="{BB962C8B-B14F-4D97-AF65-F5344CB8AC3E}">
        <p14:creationId xmlns:p14="http://schemas.microsoft.com/office/powerpoint/2010/main" val="17693717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Finding a New Corporate Tax Base after the Abolishment of the One-Book</a:t>
            </a:r>
            <a:br>
              <a:rPr lang="en-US" sz="2800" dirty="0"/>
            </a:br>
            <a:r>
              <a:rPr lang="en-US" sz="2800" dirty="0"/>
              <a:t>System in EU Member States</a:t>
            </a:r>
            <a:endParaRPr lang="es-CO" sz="2800" dirty="0"/>
          </a:p>
        </p:txBody>
      </p:sp>
      <p:sp>
        <p:nvSpPr>
          <p:cNvPr id="3" name="Content Placeholder 2"/>
          <p:cNvSpPr>
            <a:spLocks noGrp="1"/>
          </p:cNvSpPr>
          <p:nvPr>
            <p:ph idx="1"/>
          </p:nvPr>
        </p:nvSpPr>
        <p:spPr/>
        <p:txBody>
          <a:bodyPr>
            <a:normAutofit fontScale="85000" lnSpcReduction="20000"/>
          </a:bodyPr>
          <a:lstStyle/>
          <a:p>
            <a:r>
              <a:rPr lang="es-CO" dirty="0" err="1" smtClean="0"/>
              <a:t>Schanz</a:t>
            </a:r>
            <a:r>
              <a:rPr lang="es-CO" dirty="0"/>
              <a:t>, </a:t>
            </a:r>
            <a:r>
              <a:rPr lang="es-CO" dirty="0" err="1" smtClean="0"/>
              <a:t>Schanz</a:t>
            </a:r>
            <a:r>
              <a:rPr lang="es-CO" dirty="0" smtClean="0"/>
              <a:t> (2010) Estos autores exploraron 8 modelos para la contabilidad tributaria:</a:t>
            </a:r>
          </a:p>
          <a:p>
            <a:pPr lvl="1"/>
            <a:r>
              <a:rPr lang="es-CO" dirty="0" smtClean="0"/>
              <a:t>Base tributaria amplia</a:t>
            </a:r>
          </a:p>
          <a:p>
            <a:pPr lvl="1"/>
            <a:r>
              <a:rPr lang="es-CO" dirty="0" smtClean="0"/>
              <a:t>Base tributaria estrecha</a:t>
            </a:r>
          </a:p>
          <a:p>
            <a:pPr lvl="1"/>
            <a:r>
              <a:rPr lang="es-CO" dirty="0" smtClean="0"/>
              <a:t>Base tributaria sobre flujos de efectivo</a:t>
            </a:r>
          </a:p>
          <a:p>
            <a:pPr lvl="1"/>
            <a:r>
              <a:rPr lang="es-CO" dirty="0" smtClean="0"/>
              <a:t>Modelo estándar – flujos de efectivo menos depreciación</a:t>
            </a:r>
          </a:p>
          <a:p>
            <a:pPr lvl="1"/>
            <a:r>
              <a:rPr lang="es-CO" dirty="0" smtClean="0"/>
              <a:t>Flujos de efectivo más incremento en inventarios</a:t>
            </a:r>
          </a:p>
          <a:p>
            <a:pPr lvl="1"/>
            <a:r>
              <a:rPr lang="es-CO" dirty="0" smtClean="0"/>
              <a:t>Flujos de efectivo menos provisiones menos depreciación</a:t>
            </a:r>
          </a:p>
          <a:p>
            <a:pPr lvl="1"/>
            <a:r>
              <a:rPr lang="es-CO" dirty="0" smtClean="0"/>
              <a:t>Flujos de efectivo más incrementos en inventarios menos depreciación</a:t>
            </a:r>
          </a:p>
          <a:p>
            <a:pPr lvl="1"/>
            <a:r>
              <a:rPr lang="es-CO" dirty="0" smtClean="0"/>
              <a:t>Flujos de efectivo más incrementos en inventarios menos depreciaciones menos provisiones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73</a:t>
            </a:fld>
            <a:endParaRPr lang="es-CO"/>
          </a:p>
        </p:txBody>
      </p:sp>
    </p:spTree>
    <p:extLst>
      <p:ext uri="{BB962C8B-B14F-4D97-AF65-F5344CB8AC3E}">
        <p14:creationId xmlns:p14="http://schemas.microsoft.com/office/powerpoint/2010/main" val="57784842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Finding a New Corporate Tax Base after the Abolishment of the One-Book</a:t>
            </a:r>
            <a:br>
              <a:rPr lang="en-US" sz="2800" dirty="0"/>
            </a:br>
            <a:r>
              <a:rPr lang="en-US" sz="2800" dirty="0"/>
              <a:t>System in EU Member States</a:t>
            </a:r>
            <a:endParaRPr lang="es-CO" dirty="0"/>
          </a:p>
        </p:txBody>
      </p:sp>
      <p:sp>
        <p:nvSpPr>
          <p:cNvPr id="3" name="Content Placeholder 2"/>
          <p:cNvSpPr>
            <a:spLocks noGrp="1"/>
          </p:cNvSpPr>
          <p:nvPr>
            <p:ph idx="1"/>
          </p:nvPr>
        </p:nvSpPr>
        <p:spPr/>
        <p:txBody>
          <a:bodyPr>
            <a:normAutofit fontScale="92500" lnSpcReduction="20000"/>
          </a:bodyPr>
          <a:lstStyle/>
          <a:p>
            <a:r>
              <a:rPr lang="es-CO" dirty="0" err="1"/>
              <a:t>Schanz</a:t>
            </a:r>
            <a:r>
              <a:rPr lang="es-CO" dirty="0"/>
              <a:t>, </a:t>
            </a:r>
            <a:r>
              <a:rPr lang="es-CO" dirty="0" err="1"/>
              <a:t>Schanz</a:t>
            </a:r>
            <a:r>
              <a:rPr lang="es-CO" dirty="0"/>
              <a:t> (2010</a:t>
            </a:r>
            <a:r>
              <a:rPr lang="es-CO" dirty="0" smtClean="0"/>
              <a:t>)</a:t>
            </a:r>
          </a:p>
          <a:p>
            <a:pPr lvl="1"/>
            <a:r>
              <a:rPr lang="es-CO" dirty="0"/>
              <a:t>El análisis revela desviaciones substanciales de los valores futuros si se modifica la definición de la base </a:t>
            </a:r>
            <a:r>
              <a:rPr lang="es-CO" dirty="0" smtClean="0"/>
              <a:t>gravable. </a:t>
            </a:r>
            <a:r>
              <a:rPr lang="es-CO" dirty="0"/>
              <a:t>En la mayoría de los sectores, la distribución de las diferencias relativas de los valores futuros de la base </a:t>
            </a:r>
            <a:r>
              <a:rPr lang="es-CO" dirty="0" smtClean="0"/>
              <a:t>gravable, </a:t>
            </a:r>
            <a:r>
              <a:rPr lang="es-CO" dirty="0"/>
              <a:t>definida como flujos de liquidez más aumentos en inventarios menos </a:t>
            </a:r>
            <a:r>
              <a:rPr lang="es-CO" dirty="0" smtClean="0"/>
              <a:t>depreciación </a:t>
            </a:r>
            <a:r>
              <a:rPr lang="es-CO" dirty="0"/>
              <a:t>menos </a:t>
            </a:r>
            <a:r>
              <a:rPr lang="es-CO" dirty="0" smtClean="0"/>
              <a:t>provisiones, </a:t>
            </a:r>
            <a:r>
              <a:rPr lang="es-CO" dirty="0"/>
              <a:t>domina las otras distribuciones. </a:t>
            </a:r>
            <a:r>
              <a:rPr lang="es-CO" dirty="0" smtClean="0"/>
              <a:t>Este hallazgo implica </a:t>
            </a:r>
            <a:r>
              <a:rPr lang="es-CO" dirty="0"/>
              <a:t>que esta definición de la base </a:t>
            </a:r>
            <a:r>
              <a:rPr lang="es-CO" dirty="0" smtClean="0"/>
              <a:t>gravable subraya las </a:t>
            </a:r>
            <a:r>
              <a:rPr lang="es-CO" dirty="0"/>
              <a:t>diferencias más pequeñas de la carga de impuesto de </a:t>
            </a:r>
            <a:r>
              <a:rPr lang="es-CO" dirty="0" smtClean="0"/>
              <a:t>compañías, aún </a:t>
            </a:r>
            <a:r>
              <a:rPr lang="es-CO" dirty="0"/>
              <a:t>cuando </a:t>
            </a:r>
            <a:r>
              <a:rPr lang="es-CO" dirty="0" smtClean="0"/>
              <a:t>la </a:t>
            </a:r>
            <a:r>
              <a:rPr lang="es-CO" dirty="0"/>
              <a:t>base </a:t>
            </a:r>
            <a:r>
              <a:rPr lang="es-CO" dirty="0" smtClean="0"/>
              <a:t>gravable consiste </a:t>
            </a:r>
            <a:r>
              <a:rPr lang="es-CO" dirty="0"/>
              <a:t>en menos elementos comparados </a:t>
            </a:r>
            <a:r>
              <a:rPr lang="es-CO" dirty="0" smtClean="0"/>
              <a:t>con </a:t>
            </a:r>
            <a:r>
              <a:rPr lang="es-CO" dirty="0"/>
              <a:t>la actual </a:t>
            </a:r>
            <a:r>
              <a:rPr lang="es-CO" dirty="0" smtClean="0"/>
              <a:t>ley contable y 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74</a:t>
            </a:fld>
            <a:endParaRPr lang="es-CO"/>
          </a:p>
        </p:txBody>
      </p:sp>
    </p:spTree>
    <p:extLst>
      <p:ext uri="{BB962C8B-B14F-4D97-AF65-F5344CB8AC3E}">
        <p14:creationId xmlns:p14="http://schemas.microsoft.com/office/powerpoint/2010/main" val="9990952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Finding a New Corporate Tax Base after the Abolishment of the One-Book</a:t>
            </a:r>
            <a:br>
              <a:rPr lang="en-US" sz="2800" dirty="0"/>
            </a:br>
            <a:r>
              <a:rPr lang="en-US" sz="2800" dirty="0"/>
              <a:t>System in EU Member States</a:t>
            </a:r>
            <a:endParaRPr lang="es-CO" dirty="0"/>
          </a:p>
        </p:txBody>
      </p:sp>
      <p:sp>
        <p:nvSpPr>
          <p:cNvPr id="3" name="Content Placeholder 2"/>
          <p:cNvSpPr>
            <a:spLocks noGrp="1"/>
          </p:cNvSpPr>
          <p:nvPr>
            <p:ph idx="1"/>
          </p:nvPr>
        </p:nvSpPr>
        <p:spPr/>
        <p:txBody>
          <a:bodyPr>
            <a:normAutofit fontScale="92500" lnSpcReduction="10000"/>
          </a:bodyPr>
          <a:lstStyle/>
          <a:p>
            <a:r>
              <a:rPr lang="es-CO" dirty="0" err="1"/>
              <a:t>Schanz</a:t>
            </a:r>
            <a:r>
              <a:rPr lang="es-CO" dirty="0"/>
              <a:t>, </a:t>
            </a:r>
            <a:r>
              <a:rPr lang="es-CO" dirty="0" err="1"/>
              <a:t>Schanz</a:t>
            </a:r>
            <a:r>
              <a:rPr lang="es-CO" dirty="0"/>
              <a:t> (2010</a:t>
            </a:r>
            <a:r>
              <a:rPr lang="es-CO" dirty="0" smtClean="0"/>
              <a:t>)</a:t>
            </a:r>
          </a:p>
          <a:p>
            <a:pPr lvl="1"/>
            <a:r>
              <a:rPr lang="es-CO" dirty="0"/>
              <a:t>Poner esta base </a:t>
            </a:r>
            <a:r>
              <a:rPr lang="es-CO" dirty="0" smtClean="0"/>
              <a:t>gravable en </a:t>
            </a:r>
            <a:r>
              <a:rPr lang="es-CO" dirty="0"/>
              <a:t>ejecución evita cambios importantes en la carga de impuesto de diversas industrias. Esta base </a:t>
            </a:r>
            <a:r>
              <a:rPr lang="es-CO" dirty="0" smtClean="0"/>
              <a:t>gravable simplificada </a:t>
            </a:r>
            <a:r>
              <a:rPr lang="es-CO" dirty="0"/>
              <a:t>causaría una declinación grande en </a:t>
            </a:r>
            <a:r>
              <a:rPr lang="es-CO" dirty="0" smtClean="0"/>
              <a:t>los costes de observancia y de diseño, porque </a:t>
            </a:r>
            <a:r>
              <a:rPr lang="es-CO" dirty="0"/>
              <a:t>el número de </a:t>
            </a:r>
            <a:r>
              <a:rPr lang="es-CO" dirty="0" smtClean="0"/>
              <a:t>elementos </a:t>
            </a:r>
            <a:r>
              <a:rPr lang="es-CO" dirty="0"/>
              <a:t>de la base </a:t>
            </a:r>
            <a:r>
              <a:rPr lang="es-CO" dirty="0" smtClean="0"/>
              <a:t>grabable que </a:t>
            </a:r>
            <a:r>
              <a:rPr lang="es-CO" dirty="0"/>
              <a:t>se desvían de </a:t>
            </a:r>
            <a:r>
              <a:rPr lang="es-CO" dirty="0" smtClean="0"/>
              <a:t>los flujos </a:t>
            </a:r>
            <a:r>
              <a:rPr lang="es-CO" dirty="0"/>
              <a:t>de liquidez se reduce perceptiblemente </a:t>
            </a:r>
            <a:r>
              <a:rPr lang="es-CO" dirty="0" smtClean="0"/>
              <a:t>en comparación con la </a:t>
            </a:r>
            <a:r>
              <a:rPr lang="es-CO" dirty="0"/>
              <a:t>ley </a:t>
            </a:r>
            <a:r>
              <a:rPr lang="es-CO" dirty="0" smtClean="0"/>
              <a:t>tributaria actual</a:t>
            </a:r>
            <a:r>
              <a:rPr lang="es-CO" dirty="0"/>
              <a:t>. La base de impuesto del flujo de liquidez, con la cual es muy simple conformarse, conduce siempre a diferencias positivas más altas.</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75</a:t>
            </a:fld>
            <a:endParaRPr lang="es-CO"/>
          </a:p>
        </p:txBody>
      </p:sp>
    </p:spTree>
    <p:extLst>
      <p:ext uri="{BB962C8B-B14F-4D97-AF65-F5344CB8AC3E}">
        <p14:creationId xmlns:p14="http://schemas.microsoft.com/office/powerpoint/2010/main" val="118535105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Plan </a:t>
            </a:r>
            <a:r>
              <a:rPr lang="en-US" sz="4400" dirty="0" err="1" smtClean="0"/>
              <a:t>nacional</a:t>
            </a:r>
            <a:r>
              <a:rPr lang="en-US" sz="4400" dirty="0" smtClean="0"/>
              <a:t> de </a:t>
            </a:r>
            <a:r>
              <a:rPr lang="en-US" sz="4400" dirty="0" err="1" smtClean="0"/>
              <a:t>desarrollo</a:t>
            </a:r>
            <a:r>
              <a:rPr lang="en-US" sz="4400" dirty="0" smtClean="0"/>
              <a:t> 2010 - 2014</a:t>
            </a:r>
            <a:endParaRPr lang="es-CO" sz="4400" dirty="0"/>
          </a:p>
        </p:txBody>
      </p:sp>
      <p:sp>
        <p:nvSpPr>
          <p:cNvPr id="3" name="Content Placeholder 2"/>
          <p:cNvSpPr>
            <a:spLocks noGrp="1"/>
          </p:cNvSpPr>
          <p:nvPr>
            <p:ph idx="1"/>
          </p:nvPr>
        </p:nvSpPr>
        <p:spPr/>
        <p:txBody>
          <a:bodyPr>
            <a:normAutofit fontScale="92500" lnSpcReduction="20000"/>
          </a:bodyPr>
          <a:lstStyle/>
          <a:p>
            <a:r>
              <a:rPr lang="es-CO" dirty="0" smtClean="0"/>
              <a:t>Los diagnósticos y estudios han evidenciado que el régimen tributario colombiano es ineficiente dado que: (1) distorsiona la asignación de recursos entre actividades; (2) promueve la informalidad; (3) es inequitativo debido a que contribuyentes similares pagan tasas efectivas diferentes; y (4) es poco progresivo por cuanto el gravamen efectivo al ingreso y la riqueza de las personas naturales es muy bajo (Perry, 2010). </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76</a:t>
            </a:fld>
            <a:endParaRPr lang="es-CO"/>
          </a:p>
        </p:txBody>
      </p:sp>
    </p:spTree>
    <p:extLst>
      <p:ext uri="{BB962C8B-B14F-4D97-AF65-F5344CB8AC3E}">
        <p14:creationId xmlns:p14="http://schemas.microsoft.com/office/powerpoint/2010/main" val="38764643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Conclusiones y comentarios</a:t>
            </a:r>
            <a:endParaRPr lang="es-CO" dirty="0"/>
          </a:p>
        </p:txBody>
      </p:sp>
      <p:sp>
        <p:nvSpPr>
          <p:cNvPr id="3" name="Content Placeholder 2"/>
          <p:cNvSpPr>
            <a:spLocks noGrp="1"/>
          </p:cNvSpPr>
          <p:nvPr>
            <p:ph idx="1"/>
          </p:nvPr>
        </p:nvSpPr>
        <p:spPr/>
        <p:txBody>
          <a:bodyPr/>
          <a:lstStyle/>
          <a:p>
            <a:r>
              <a:rPr lang="es-CO" dirty="0" smtClean="0"/>
              <a:t>En desarrollo de la Ley 1314 de 2009, Colombia cambiará su contabilidad financiera, fuertemente influenciada por consideraciones tributarias, por otra pensada principalmente en beneficio de los inversionistas y prestamistas, más orientada a procurar el desarrollo empresarial</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77</a:t>
            </a:fld>
            <a:endParaRPr lang="es-CO"/>
          </a:p>
        </p:txBody>
      </p:sp>
    </p:spTree>
    <p:extLst>
      <p:ext uri="{BB962C8B-B14F-4D97-AF65-F5344CB8AC3E}">
        <p14:creationId xmlns:p14="http://schemas.microsoft.com/office/powerpoint/2010/main" val="319120914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Conclusiones y comentarios</a:t>
            </a:r>
            <a:endParaRPr lang="es-CO" dirty="0"/>
          </a:p>
        </p:txBody>
      </p:sp>
      <p:sp>
        <p:nvSpPr>
          <p:cNvPr id="3" name="Content Placeholder 2"/>
          <p:cNvSpPr>
            <a:spLocks noGrp="1"/>
          </p:cNvSpPr>
          <p:nvPr>
            <p:ph idx="1"/>
          </p:nvPr>
        </p:nvSpPr>
        <p:spPr/>
        <p:txBody>
          <a:bodyPr>
            <a:normAutofit lnSpcReduction="10000"/>
          </a:bodyPr>
          <a:lstStyle/>
          <a:p>
            <a:r>
              <a:rPr lang="es-CO" dirty="0" smtClean="0"/>
              <a:t>El cambio contable alterará el estado actual de las cosas y obligará a repensar la contabilidad tributaria.</a:t>
            </a:r>
          </a:p>
          <a:p>
            <a:r>
              <a:rPr lang="es-CO" dirty="0" smtClean="0"/>
              <a:t>Como en cierta medida lo tributario viene dependiendo de lo contable, abstenerse de repensar la contabilidad tributaria puede provocar efectos indeseables tanto en los niveles de tributación como en la calidad de la información financiera.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78</a:t>
            </a:fld>
            <a:endParaRPr lang="es-CO"/>
          </a:p>
        </p:txBody>
      </p:sp>
    </p:spTree>
    <p:extLst>
      <p:ext uri="{BB962C8B-B14F-4D97-AF65-F5344CB8AC3E}">
        <p14:creationId xmlns:p14="http://schemas.microsoft.com/office/powerpoint/2010/main" val="24456814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Conclusiones y comentarios</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Al repensar la contabilidad tributaria hay que considerar aspectos propios del sistema colombiano que no son consecuencia de las normas contables y, por tanto, no mejorarán con el cambio de las normas contables.</a:t>
            </a:r>
          </a:p>
          <a:p>
            <a:r>
              <a:rPr lang="es-CO" dirty="0" smtClean="0"/>
              <a:t>Esos aspectos tienen que ver, entre otras cosas, con los principios básicos de equidad, simplicidad y eficiencia del sistema tributario.</a:t>
            </a:r>
          </a:p>
          <a:p>
            <a:r>
              <a:rPr lang="es-CO" dirty="0" smtClean="0"/>
              <a:t>Lo fundamental de la contabilidad tributaria es la determinación de la capacidad contributiva.</a:t>
            </a:r>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79</a:t>
            </a:fld>
            <a:endParaRPr lang="es-CO"/>
          </a:p>
        </p:txBody>
      </p:sp>
    </p:spTree>
    <p:extLst>
      <p:ext uri="{BB962C8B-B14F-4D97-AF65-F5344CB8AC3E}">
        <p14:creationId xmlns:p14="http://schemas.microsoft.com/office/powerpoint/2010/main" val="281910044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Divergence Between Book and Tax Income</a:t>
            </a:r>
            <a:endParaRPr lang="es-CO" dirty="0"/>
          </a:p>
        </p:txBody>
      </p:sp>
      <p:sp>
        <p:nvSpPr>
          <p:cNvPr id="3" name="Content Placeholder 2"/>
          <p:cNvSpPr>
            <a:spLocks noGrp="1"/>
          </p:cNvSpPr>
          <p:nvPr>
            <p:ph idx="1"/>
          </p:nvPr>
        </p:nvSpPr>
        <p:spPr/>
        <p:txBody>
          <a:bodyPr/>
          <a:lstStyle/>
          <a:p>
            <a:r>
              <a:rPr lang="es-CO" dirty="0" smtClean="0"/>
              <a:t>De acuerdo con los estudios de </a:t>
            </a:r>
            <a:r>
              <a:rPr lang="es-CO" dirty="0" err="1" smtClean="0"/>
              <a:t>Desai</a:t>
            </a:r>
            <a:r>
              <a:rPr lang="es-CO" dirty="0" smtClean="0"/>
              <a:t> (2002), comparando cifras reales con datos simulados y a la luz de las regresiones,  los esfuerzos por evitar el pago de impuestos son cada vez más importantes, más baratos de implementar y más difíciles de detectar.</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a:t>
            </a:fld>
            <a:endParaRPr lang="es-CO"/>
          </a:p>
        </p:txBody>
      </p:sp>
    </p:spTree>
    <p:extLst>
      <p:ext uri="{BB962C8B-B14F-4D97-AF65-F5344CB8AC3E}">
        <p14:creationId xmlns:p14="http://schemas.microsoft.com/office/powerpoint/2010/main" val="16764023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a:t>Conclusiones y comentarios</a:t>
            </a:r>
          </a:p>
        </p:txBody>
      </p:sp>
      <p:sp>
        <p:nvSpPr>
          <p:cNvPr id="3" name="Content Placeholder 2"/>
          <p:cNvSpPr>
            <a:spLocks noGrp="1"/>
          </p:cNvSpPr>
          <p:nvPr>
            <p:ph idx="1"/>
          </p:nvPr>
        </p:nvSpPr>
        <p:spPr/>
        <p:txBody>
          <a:bodyPr>
            <a:normAutofit fontScale="92500" lnSpcReduction="10000"/>
          </a:bodyPr>
          <a:lstStyle/>
          <a:p>
            <a:r>
              <a:rPr lang="es-CO" dirty="0" smtClean="0"/>
              <a:t>Una nueva contabilidad tributaria puede y debería tener como punto de partida la contabilidad financiera, pero deberá apartarse de ella cuando sea necesario para satisfacer los objetivos y principios de la contabilidad tributaria.</a:t>
            </a:r>
          </a:p>
          <a:p>
            <a:r>
              <a:rPr lang="es-CO" dirty="0" smtClean="0"/>
              <a:t>Ha llegado el momento de abandonar los cambios circunstanciales y obrar de acuerdo con un marco de conceptos propio de la contabilidad 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80</a:t>
            </a:fld>
            <a:endParaRPr lang="es-CO"/>
          </a:p>
        </p:txBody>
      </p:sp>
    </p:spTree>
    <p:extLst>
      <p:ext uri="{BB962C8B-B14F-4D97-AF65-F5344CB8AC3E}">
        <p14:creationId xmlns:p14="http://schemas.microsoft.com/office/powerpoint/2010/main" val="184091346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a:t>Conclusiones y comentarios</a:t>
            </a:r>
          </a:p>
        </p:txBody>
      </p:sp>
      <p:sp>
        <p:nvSpPr>
          <p:cNvPr id="3" name="Content Placeholder 2"/>
          <p:cNvSpPr>
            <a:spLocks noGrp="1"/>
          </p:cNvSpPr>
          <p:nvPr>
            <p:ph idx="1"/>
          </p:nvPr>
        </p:nvSpPr>
        <p:spPr/>
        <p:txBody>
          <a:bodyPr>
            <a:normAutofit fontScale="92500" lnSpcReduction="10000"/>
          </a:bodyPr>
          <a:lstStyle/>
          <a:p>
            <a:r>
              <a:rPr lang="es-CO" dirty="0" smtClean="0"/>
              <a:t>La investigación demuestra que una contabilidad sobre la base de efectivo, ajustada solo en lo necesario, puede simplificar la contabilidad tributaria, disminuir los costos de diseño, cumplimiento y supervisión y mantener los niveles de tributación.</a:t>
            </a:r>
          </a:p>
          <a:p>
            <a:r>
              <a:rPr lang="es-CO" dirty="0" smtClean="0"/>
              <a:t>No es factible una separación contable total y es inaceptable una fusión contable. El camino ciertamente es la articulación.</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81</a:t>
            </a:fld>
            <a:endParaRPr lang="es-CO"/>
          </a:p>
        </p:txBody>
      </p:sp>
    </p:spTree>
    <p:extLst>
      <p:ext uri="{BB962C8B-B14F-4D97-AF65-F5344CB8AC3E}">
        <p14:creationId xmlns:p14="http://schemas.microsoft.com/office/powerpoint/2010/main" val="164422528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a:t>Conclusiones y comentarios</a:t>
            </a:r>
          </a:p>
        </p:txBody>
      </p:sp>
      <p:sp>
        <p:nvSpPr>
          <p:cNvPr id="3" name="Content Placeholder 2"/>
          <p:cNvSpPr>
            <a:spLocks noGrp="1"/>
          </p:cNvSpPr>
          <p:nvPr>
            <p:ph idx="1"/>
          </p:nvPr>
        </p:nvSpPr>
        <p:spPr/>
        <p:txBody>
          <a:bodyPr>
            <a:normAutofit fontScale="92500" lnSpcReduction="10000"/>
          </a:bodyPr>
          <a:lstStyle/>
          <a:p>
            <a:r>
              <a:rPr lang="es-CO" dirty="0" smtClean="0"/>
              <a:t>Por virtud de la articulación la contabilidad financiera debe apoyar la contabilidad tributaria.</a:t>
            </a:r>
          </a:p>
          <a:p>
            <a:r>
              <a:rPr lang="es-CO" dirty="0" smtClean="0"/>
              <a:t>La independencia en el diseño y la aplicación de la contabilidad financiera y en la divulgación de sus informes, es fundamental para proteger los mercados de capitales y el buen gobierno de las entidades. Por tanto debe rechazarse todo intento de intromisión 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82</a:t>
            </a:fld>
            <a:endParaRPr lang="es-CO"/>
          </a:p>
        </p:txBody>
      </p:sp>
    </p:spTree>
    <p:extLst>
      <p:ext uri="{BB962C8B-B14F-4D97-AF65-F5344CB8AC3E}">
        <p14:creationId xmlns:p14="http://schemas.microsoft.com/office/powerpoint/2010/main" val="107427670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a:t>Conclusiones y comentarios</a:t>
            </a:r>
          </a:p>
        </p:txBody>
      </p:sp>
      <p:sp>
        <p:nvSpPr>
          <p:cNvPr id="3" name="Content Placeholder 2"/>
          <p:cNvSpPr>
            <a:spLocks noGrp="1"/>
          </p:cNvSpPr>
          <p:nvPr>
            <p:ph idx="1"/>
          </p:nvPr>
        </p:nvSpPr>
        <p:spPr/>
        <p:txBody>
          <a:bodyPr>
            <a:normAutofit lnSpcReduction="10000"/>
          </a:bodyPr>
          <a:lstStyle/>
          <a:p>
            <a:r>
              <a:rPr lang="es-CO" dirty="0" smtClean="0"/>
              <a:t>Ciertamente las cuentas de orden fiscales representan un extraordinario instrumento de apoyo y transparencia para la articulación de la contabilidad financiera y la contabilidad tributaria.</a:t>
            </a:r>
          </a:p>
          <a:p>
            <a:r>
              <a:rPr lang="es-CO" dirty="0" smtClean="0"/>
              <a:t>El desarrollo de los subsistemas documentales de los sistemas contables, basados en la computación, permiten asumir el modelo dual sin mayores dificultades.</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83</a:t>
            </a:fld>
            <a:endParaRPr lang="es-CO"/>
          </a:p>
        </p:txBody>
      </p:sp>
    </p:spTree>
    <p:extLst>
      <p:ext uri="{BB962C8B-B14F-4D97-AF65-F5344CB8AC3E}">
        <p14:creationId xmlns:p14="http://schemas.microsoft.com/office/powerpoint/2010/main" val="312951178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a:t>Conclusiones y comentarios</a:t>
            </a:r>
          </a:p>
        </p:txBody>
      </p:sp>
      <p:sp>
        <p:nvSpPr>
          <p:cNvPr id="3" name="Content Placeholder 2"/>
          <p:cNvSpPr>
            <a:spLocks noGrp="1"/>
          </p:cNvSpPr>
          <p:nvPr>
            <p:ph idx="1"/>
          </p:nvPr>
        </p:nvSpPr>
        <p:spPr/>
        <p:txBody>
          <a:bodyPr>
            <a:normAutofit fontScale="92500" lnSpcReduction="10000"/>
          </a:bodyPr>
          <a:lstStyle/>
          <a:p>
            <a:r>
              <a:rPr lang="es-CO" dirty="0" smtClean="0"/>
              <a:t>No existen indicios claros que señalen que la comunidad tributaria considerada en su conjunto, compuesta por preparadores, asesores, auditores, autoridades políticas, autoridades de supervisión, jueces, auxiliares de la justicia y académicos, comprenden el cambio contable ordenado, estén preparados para usar una nueva contabilidad financiera y para preparar y aplicar una nueva contabilidad tributaria.</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84</a:t>
            </a:fld>
            <a:endParaRPr lang="es-CO"/>
          </a:p>
        </p:txBody>
      </p:sp>
    </p:spTree>
    <p:extLst>
      <p:ext uri="{BB962C8B-B14F-4D97-AF65-F5344CB8AC3E}">
        <p14:creationId xmlns:p14="http://schemas.microsoft.com/office/powerpoint/2010/main" val="55925532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34682"/>
          </a:xfrm>
        </p:spPr>
        <p:txBody>
          <a:bodyPr>
            <a:normAutofit/>
          </a:bodyPr>
          <a:lstStyle/>
          <a:p>
            <a:r>
              <a:rPr lang="es-CO" sz="9400" dirty="0" smtClean="0"/>
              <a:t>Por su amable atención, muchas gracias</a:t>
            </a:r>
            <a:endParaRPr lang="es-CO" sz="9400" dirty="0"/>
          </a:p>
        </p:txBody>
      </p:sp>
      <p:sp>
        <p:nvSpPr>
          <p:cNvPr id="5" name="Date Placeholder 4"/>
          <p:cNvSpPr>
            <a:spLocks noGrp="1"/>
          </p:cNvSpPr>
          <p:nvPr>
            <p:ph type="dt" sz="half" idx="10"/>
          </p:nvPr>
        </p:nvSpPr>
        <p:spPr/>
        <p:txBody>
          <a:bodyPr/>
          <a:lstStyle/>
          <a:p>
            <a:r>
              <a:rPr lang="es-CO" smtClean="0"/>
              <a:t>16/02/2012</a:t>
            </a:r>
            <a:endParaRPr lang="es-CO"/>
          </a:p>
        </p:txBody>
      </p:sp>
      <p:sp>
        <p:nvSpPr>
          <p:cNvPr id="6" name="Slide Number Placeholder 5"/>
          <p:cNvSpPr>
            <a:spLocks noGrp="1"/>
          </p:cNvSpPr>
          <p:nvPr>
            <p:ph type="sldNum" sz="quarter" idx="12"/>
          </p:nvPr>
        </p:nvSpPr>
        <p:spPr/>
        <p:txBody>
          <a:bodyPr/>
          <a:lstStyle/>
          <a:p>
            <a:fld id="{2C2F2E03-107F-4815-8A9E-3BE28B2EAF92}" type="slidenum">
              <a:rPr lang="es-CO" smtClean="0"/>
              <a:t>85</a:t>
            </a:fld>
            <a:endParaRPr lang="es-CO"/>
          </a:p>
        </p:txBody>
      </p:sp>
    </p:spTree>
    <p:extLst>
      <p:ext uri="{BB962C8B-B14F-4D97-AF65-F5344CB8AC3E}">
        <p14:creationId xmlns:p14="http://schemas.microsoft.com/office/powerpoint/2010/main" val="400347410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THE TAXATION OF BUSINESS INCOME</a:t>
            </a:r>
            <a:br>
              <a:rPr lang="en-US" sz="2800" dirty="0"/>
            </a:br>
            <a:r>
              <a:rPr lang="en-US" sz="2800" dirty="0"/>
              <a:t>ALIGNING TAXABLE INCOME WITH ACCOUNTING INCOME</a:t>
            </a:r>
            <a:endParaRPr lang="es-CO" sz="2800" dirty="0"/>
          </a:p>
        </p:txBody>
      </p:sp>
      <p:sp>
        <p:nvSpPr>
          <p:cNvPr id="3" name="Content Placeholder 2"/>
          <p:cNvSpPr>
            <a:spLocks noGrp="1"/>
          </p:cNvSpPr>
          <p:nvPr>
            <p:ph idx="1"/>
          </p:nvPr>
        </p:nvSpPr>
        <p:spPr/>
        <p:txBody>
          <a:bodyPr>
            <a:normAutofit fontScale="85000" lnSpcReduction="20000"/>
          </a:bodyPr>
          <a:lstStyle/>
          <a:p>
            <a:r>
              <a:rPr lang="es-CO" dirty="0" err="1" smtClean="0"/>
              <a:t>Graeme</a:t>
            </a:r>
            <a:r>
              <a:rPr lang="es-CO" dirty="0" smtClean="0"/>
              <a:t> </a:t>
            </a:r>
            <a:r>
              <a:rPr lang="es-CO" dirty="0" err="1" smtClean="0"/>
              <a:t>Macdonald</a:t>
            </a:r>
            <a:r>
              <a:rPr lang="es-CO" dirty="0" smtClean="0"/>
              <a:t> (2002</a:t>
            </a:r>
            <a:r>
              <a:rPr lang="es-CO" dirty="0"/>
              <a:t>) El propósito de este documento de debate es </a:t>
            </a:r>
            <a:r>
              <a:rPr lang="es-CO" dirty="0" smtClean="0"/>
              <a:t>tener </a:t>
            </a:r>
            <a:r>
              <a:rPr lang="es-CO" dirty="0"/>
              <a:t>en cuenta algunas cuestiones básicas que surgen al considerar la alineación de los beneficios contables e </a:t>
            </a:r>
            <a:r>
              <a:rPr lang="es-CO" dirty="0" smtClean="0"/>
              <a:t>imponibles; </a:t>
            </a:r>
            <a:r>
              <a:rPr lang="es-CO" dirty="0"/>
              <a:t>si es conveniente, apropiado o posible </a:t>
            </a:r>
            <a:r>
              <a:rPr lang="es-CO" dirty="0" smtClean="0"/>
              <a:t>lograr </a:t>
            </a:r>
            <a:r>
              <a:rPr lang="es-CO" dirty="0"/>
              <a:t>una mayor alineación, y si la alineación más simple debe evolucionar </a:t>
            </a:r>
            <a:r>
              <a:rPr lang="es-CO" dirty="0" smtClean="0"/>
              <a:t>como </a:t>
            </a:r>
            <a:r>
              <a:rPr lang="es-CO" dirty="0"/>
              <a:t>en la actualidad, sobre una base ad </a:t>
            </a:r>
            <a:r>
              <a:rPr lang="es-CO" dirty="0" smtClean="0"/>
              <a:t>hoc o, </a:t>
            </a:r>
            <a:r>
              <a:rPr lang="es-CO" dirty="0"/>
              <a:t>si es posible, teniendo en cuenta los principios subyacentes a las normas contables y las necesidades del sistema tributario, </a:t>
            </a:r>
            <a:r>
              <a:rPr lang="es-CO" dirty="0" smtClean="0"/>
              <a:t>alinearlas </a:t>
            </a:r>
            <a:r>
              <a:rPr lang="es-CO" dirty="0"/>
              <a:t>de manera más </a:t>
            </a:r>
            <a:r>
              <a:rPr lang="es-CO" dirty="0" smtClean="0"/>
              <a:t>formal.</a:t>
            </a:r>
            <a:endParaRPr lang="es-CO" dirty="0"/>
          </a:p>
        </p:txBody>
      </p:sp>
      <p:sp>
        <p:nvSpPr>
          <p:cNvPr id="4" name="Date Placeholder 3"/>
          <p:cNvSpPr>
            <a:spLocks noGrp="1"/>
          </p:cNvSpPr>
          <p:nvPr>
            <p:ph type="dt" sz="half" idx="10"/>
          </p:nvPr>
        </p:nvSpPr>
        <p:spPr/>
        <p:txBody>
          <a:bodyPr/>
          <a:lstStyle/>
          <a:p>
            <a:r>
              <a:rPr lang="es-CO" smtClean="0"/>
              <a:t>16/02/2012</a:t>
            </a:r>
            <a:endParaRPr lang="es-CO"/>
          </a:p>
        </p:txBody>
      </p:sp>
      <p:sp>
        <p:nvSpPr>
          <p:cNvPr id="5" name="Slide Number Placeholder 4"/>
          <p:cNvSpPr>
            <a:spLocks noGrp="1"/>
          </p:cNvSpPr>
          <p:nvPr>
            <p:ph type="sldNum" sz="quarter" idx="12"/>
          </p:nvPr>
        </p:nvSpPr>
        <p:spPr/>
        <p:txBody>
          <a:bodyPr/>
          <a:lstStyle/>
          <a:p>
            <a:fld id="{2C2F2E03-107F-4815-8A9E-3BE28B2EAF92}" type="slidenum">
              <a:rPr lang="es-CO" smtClean="0"/>
              <a:t>9</a:t>
            </a:fld>
            <a:endParaRPr lang="es-CO"/>
          </a:p>
        </p:txBody>
      </p:sp>
    </p:spTree>
    <p:extLst>
      <p:ext uri="{BB962C8B-B14F-4D97-AF65-F5344CB8AC3E}">
        <p14:creationId xmlns:p14="http://schemas.microsoft.com/office/powerpoint/2010/main" val="19377212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1715</TotalTime>
  <Words>6618</Words>
  <Application>Microsoft Office PowerPoint</Application>
  <PresentationFormat>Presentación en pantalla (4:3)</PresentationFormat>
  <Paragraphs>462</Paragraphs>
  <Slides>85</Slides>
  <Notes>0</Notes>
  <HiddenSlides>0</HiddenSlides>
  <MMClips>0</MMClips>
  <ScaleCrop>false</ScaleCrop>
  <HeadingPairs>
    <vt:vector size="4" baseType="variant">
      <vt:variant>
        <vt:lpstr>Tema</vt:lpstr>
      </vt:variant>
      <vt:variant>
        <vt:i4>1</vt:i4>
      </vt:variant>
      <vt:variant>
        <vt:lpstr>Títulos de diapositiva</vt:lpstr>
      </vt:variant>
      <vt:variant>
        <vt:i4>85</vt:i4>
      </vt:variant>
    </vt:vector>
  </HeadingPairs>
  <TitlesOfParts>
    <vt:vector size="86" baseType="lpstr">
      <vt:lpstr>Foundry</vt:lpstr>
      <vt:lpstr>¿Separar, articular o fusionar la contabilidad financiera y la contabilidad tributaria para determinar la capacidad contributiva?</vt:lpstr>
      <vt:lpstr>Presentación de PowerPoint</vt:lpstr>
      <vt:lpstr>Referentes históricos</vt:lpstr>
      <vt:lpstr>La armonización de las normas internacionales de contabilidad con las normas contables en materia tributaria</vt:lpstr>
      <vt:lpstr>The Divergence Between Book and Tax Income</vt:lpstr>
      <vt:lpstr>The Divergence Between Book and Tax Income</vt:lpstr>
      <vt:lpstr>The Divergence Between Book and Tax Income</vt:lpstr>
      <vt:lpstr>The Divergence Between Book and Tax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THE TAXATION OF BUSINESS INCOME ALIGNING TAXABLE INCOME WITH ACCOUNTING INCOME</vt:lpstr>
      <vt:lpstr>International accounting standards, tax accounting and effective levels of company tax burdens in the European Union</vt:lpstr>
      <vt:lpstr>International accounting standards, tax accounting and effective levels of company tax burdens in the European Union</vt:lpstr>
      <vt:lpstr>International accounting standards, tax accounting and effective levels of company tax burdens in the European Union</vt:lpstr>
      <vt:lpstr>International accounting standards, tax accounting and effective levels of company tax burdens in the European Union</vt:lpstr>
      <vt:lpstr>International accounting standards, tax accounting and effective levels of company tax burdens in the European Union</vt:lpstr>
      <vt:lpstr>International accounting standards, tax accounting and effective levels of company tax burdens in the European Union</vt:lpstr>
      <vt:lpstr>Aligning Taxable Profits and Accounting Profits: Accounting standards, legislators and judges </vt:lpstr>
      <vt:lpstr>Aligning Taxable Profits and Accounting Profits: Accounting standards, legislators and judges </vt:lpstr>
      <vt:lpstr>Aligning Taxable Profits and Accounting Profits: Accounting standards, legislators and judges </vt:lpstr>
      <vt:lpstr>Aligning Taxable Profits and Accounting Profits: Accounting standards, legislators and judges </vt:lpstr>
      <vt:lpstr>Aligning Taxable Profits and Accounting Profits: Accounting standards, legislators and judges </vt:lpstr>
      <vt:lpstr>International Accounting Standards – a “Starting Point” for a Common European Tax Base?</vt:lpstr>
      <vt:lpstr>International Accounting Standards – a “Starting Point” for a Common European Tax Base?</vt:lpstr>
      <vt:lpstr>International Accounting Standards – a “Starting Point” for a Common European Tax Base?</vt:lpstr>
      <vt:lpstr>International Accounting Standards – a “Starting Point” for a Common European Tax Base?</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A Conceptual Framework for the Taxable Income of Businesses, and How to Apply it under IFRS</vt:lpstr>
      <vt:lpstr>Book-Tax Conformity for Corporate Income: An Introduction to the Issues</vt:lpstr>
      <vt:lpstr>Book-Tax Conformity for Corporate Income: An Introduction to the Issues</vt:lpstr>
      <vt:lpstr>Book-Tax Conformity for Corporate Income: An Introduction to the Issues</vt:lpstr>
      <vt:lpstr>Book-Tax Conformity for Corporate Income: An Introduction to the Issues</vt:lpstr>
      <vt:lpstr>Book-Tax Conformity for Corporate Income: An Introduction to the Issues</vt:lpstr>
      <vt:lpstr>The Common Consolidated Corporate Tax Base (CCCTB)</vt:lpstr>
      <vt:lpstr>The Common Consolidated Corporate Tax Base (CCCTB)</vt:lpstr>
      <vt:lpstr>Tributación y  nuevas normas contables</vt:lpstr>
      <vt:lpstr>Tributación y  nuevas normas contables</vt:lpstr>
      <vt:lpstr>The Influence of Tax on IFRS Consolidated Statements: The Convergence of Germany and the UK</vt:lpstr>
      <vt:lpstr>The Influence of Tax on IFRS Consolidated Statements: The Convergence of Germany and the UK</vt:lpstr>
      <vt:lpstr>The Influence of Tax on IFRS Consolidated Statements: The Convergence of Germany and the UK</vt:lpstr>
      <vt:lpstr>The Influence of Tax on IFRS Consolidated Statements: The Convergence of Germany and the UK</vt:lpstr>
      <vt:lpstr>The Influence of Tax on IFRS Consolidated Statements: The Convergence of Germany and the UK</vt:lpstr>
      <vt:lpstr>The Influence of Tax on IFRS Consolidated Statements: The Convergence of Germany and the UK</vt:lpstr>
      <vt:lpstr>Marco tributario de referencia para la convergencia hacia normas internacionales de contabilidad: el caso colombiano</vt:lpstr>
      <vt:lpstr>Marco tributario de referencia para la convergencia hacia normas internacionales de contabilidad: el caso colombiano</vt:lpstr>
      <vt:lpstr>Marco tributario de referencia para la convergencia hacia normas internacionales de contabilidad: el caso colombiano</vt:lpstr>
      <vt:lpstr>Marco tributario de referencia para la convergencia hacia normas internacionales de contabilidad: el caso colombiano</vt:lpstr>
      <vt:lpstr>Marco tributario de referencia para la convergencia hacia normas internacionales de contabilidad: el caso colombiano</vt:lpstr>
      <vt:lpstr>Marco tributario de referencia para la convergencia hacia normas internacionales de contabilidad: el caso colombiano</vt:lpstr>
      <vt:lpstr>Marco tributario de referencia para la convergencia hacia normas internacionales de contabilidad: el caso colombiano</vt:lpstr>
      <vt:lpstr>Finding a New Corporate Tax Base after the Abolishment of the One-Book System in EU Member States</vt:lpstr>
      <vt:lpstr>Finding a New Corporate Tax Base after the Abolishment of the One-Book System in EU Member States</vt:lpstr>
      <vt:lpstr>Finding a New Corporate Tax Base after the Abolishment of the One-Book System in EU Member States</vt:lpstr>
      <vt:lpstr>Finding a New Corporate Tax Base after the Abolishment of the One-Book System in EU Member States</vt:lpstr>
      <vt:lpstr>Plan nacional de desarrollo 2010 - 2014</vt:lpstr>
      <vt:lpstr>Conclusiones y comentarios</vt:lpstr>
      <vt:lpstr>Conclusiones y comentarios</vt:lpstr>
      <vt:lpstr>Conclusiones y comentarios</vt:lpstr>
      <vt:lpstr>Conclusiones y comentarios</vt:lpstr>
      <vt:lpstr>Conclusiones y comentarios</vt:lpstr>
      <vt:lpstr>Conclusiones y comentarios</vt:lpstr>
      <vt:lpstr>Conclusiones y comentarios</vt:lpstr>
      <vt:lpstr>Conclusiones y comentarios</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Jezreel</dc:creator>
  <cp:lastModifiedBy>hbermude</cp:lastModifiedBy>
  <cp:revision>287</cp:revision>
  <dcterms:created xsi:type="dcterms:W3CDTF">2011-12-26T15:06:58Z</dcterms:created>
  <dcterms:modified xsi:type="dcterms:W3CDTF">2012-01-11T12:56:19Z</dcterms:modified>
</cp:coreProperties>
</file>