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1" r:id="rId6"/>
    <p:sldId id="278" r:id="rId7"/>
    <p:sldId id="288" r:id="rId8"/>
    <p:sldId id="290" r:id="rId9"/>
    <p:sldId id="291" r:id="rId10"/>
    <p:sldId id="292" r:id="rId11"/>
    <p:sldId id="274" r:id="rId12"/>
    <p:sldId id="284" r:id="rId13"/>
    <p:sldId id="289" r:id="rId14"/>
    <p:sldId id="260" r:id="rId15"/>
    <p:sldId id="268" r:id="rId16"/>
    <p:sldId id="261" r:id="rId17"/>
    <p:sldId id="262" r:id="rId18"/>
    <p:sldId id="263" r:id="rId19"/>
    <p:sldId id="264" r:id="rId20"/>
    <p:sldId id="265" r:id="rId21"/>
    <p:sldId id="272" r:id="rId22"/>
    <p:sldId id="266" r:id="rId23"/>
    <p:sldId id="270" r:id="rId24"/>
    <p:sldId id="273" r:id="rId25"/>
    <p:sldId id="279" r:id="rId26"/>
    <p:sldId id="280" r:id="rId27"/>
    <p:sldId id="281" r:id="rId28"/>
    <p:sldId id="282" r:id="rId29"/>
    <p:sldId id="285" r:id="rId30"/>
    <p:sldId id="286" r:id="rId31"/>
    <p:sldId id="276" r:id="rId32"/>
    <p:sldId id="267" r:id="rId33"/>
    <p:sldId id="269" r:id="rId34"/>
    <p:sldId id="277" r:id="rId35"/>
    <p:sldId id="275" r:id="rId36"/>
    <p:sldId id="283" r:id="rId37"/>
    <p:sldId id="28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1371600"/>
            <a:ext cx="7766936" cy="2510444"/>
          </a:xfrm>
        </p:spPr>
        <p:txBody>
          <a:bodyPr/>
          <a:lstStyle/>
          <a:p>
            <a:r>
              <a:rPr lang="es-CO" dirty="0"/>
              <a:t>Revisores y Auditores: Consejos para contratar bien</a:t>
            </a:r>
          </a:p>
        </p:txBody>
      </p:sp>
      <p:sp>
        <p:nvSpPr>
          <p:cNvPr id="3" name="Subtítulo 2"/>
          <p:cNvSpPr>
            <a:spLocks noGrp="1"/>
          </p:cNvSpPr>
          <p:nvPr>
            <p:ph type="subTitle" idx="1"/>
          </p:nvPr>
        </p:nvSpPr>
        <p:spPr/>
        <p:txBody>
          <a:bodyPr anchor="b"/>
          <a:lstStyle/>
          <a:p>
            <a:r>
              <a:rPr lang="es-CO" dirty="0"/>
              <a:t>Hernando </a:t>
            </a:r>
            <a:r>
              <a:rPr lang="es-CO"/>
              <a:t>Bermúdez Gómez (2019)</a:t>
            </a:r>
            <a:endParaRPr lang="es-CO" dirty="0"/>
          </a:p>
        </p:txBody>
      </p:sp>
    </p:spTree>
    <p:extLst>
      <p:ext uri="{BB962C8B-B14F-4D97-AF65-F5344CB8AC3E}">
        <p14:creationId xmlns:p14="http://schemas.microsoft.com/office/powerpoint/2010/main" val="2322874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Los límites del contrato</a:t>
            </a:r>
            <a:endParaRPr lang="es-CO" dirty="0"/>
          </a:p>
        </p:txBody>
      </p:sp>
      <p:sp>
        <p:nvSpPr>
          <p:cNvPr id="3" name="Marcador de contenido 2"/>
          <p:cNvSpPr>
            <a:spLocks noGrp="1"/>
          </p:cNvSpPr>
          <p:nvPr>
            <p:ph idx="1"/>
          </p:nvPr>
        </p:nvSpPr>
        <p:spPr/>
        <p:txBody>
          <a:bodyPr/>
          <a:lstStyle/>
          <a:p>
            <a:r>
              <a:rPr lang="es-CO" dirty="0" smtClean="0"/>
              <a:t>Por cuanto la revisoría fiscal se considera una institución de orden público, el cliente y el contador no pueden modificar el régimen del revisor fiscal.</a:t>
            </a:r>
          </a:p>
          <a:p>
            <a:r>
              <a:rPr lang="es-CO" dirty="0" smtClean="0"/>
              <a:t>Todo contador tiene cuatro obligaciones que aplican al revisor fiscal:</a:t>
            </a:r>
          </a:p>
          <a:p>
            <a:pPr lvl="1"/>
            <a:r>
              <a:rPr lang="es-CO" dirty="0" smtClean="0"/>
              <a:t>Cumplir las normas de ética</a:t>
            </a:r>
          </a:p>
          <a:p>
            <a:pPr lvl="1"/>
            <a:r>
              <a:rPr lang="es-CO" dirty="0" smtClean="0"/>
              <a:t>Aplicar las normas de aseguramiento de información</a:t>
            </a:r>
          </a:p>
          <a:p>
            <a:pPr lvl="1"/>
            <a:r>
              <a:rPr lang="es-CO" dirty="0" smtClean="0"/>
              <a:t>Cumplir las normas legales</a:t>
            </a:r>
          </a:p>
          <a:p>
            <a:pPr lvl="1"/>
            <a:r>
              <a:rPr lang="es-CO" dirty="0" smtClean="0"/>
              <a:t>Velar por la aplicación de las normas de contabilidad y de información financiera</a:t>
            </a:r>
          </a:p>
        </p:txBody>
      </p:sp>
    </p:spTree>
    <p:extLst>
      <p:ext uri="{BB962C8B-B14F-4D97-AF65-F5344CB8AC3E}">
        <p14:creationId xmlns:p14="http://schemas.microsoft.com/office/powerpoint/2010/main" val="3912861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normAutofit fontScale="92500" lnSpcReduction="10000"/>
          </a:bodyPr>
          <a:lstStyle/>
          <a:p>
            <a:r>
              <a:rPr lang="es-CO" dirty="0"/>
              <a:t>¿Que es lo que quieren que haga?</a:t>
            </a:r>
          </a:p>
          <a:p>
            <a:pPr lvl="1"/>
            <a:r>
              <a:rPr lang="es-CO" dirty="0"/>
              <a:t>Detalle las tareas: Auditoría financiera, auditoría sobre el control interno, auditoría sobre el </a:t>
            </a:r>
            <a:r>
              <a:rPr lang="es-CO" dirty="0" smtClean="0"/>
              <a:t>cumplimiento</a:t>
            </a:r>
            <a:endParaRPr lang="es-CO" dirty="0" smtClean="0"/>
          </a:p>
          <a:p>
            <a:pPr lvl="1"/>
            <a:r>
              <a:rPr lang="es-CO" dirty="0" smtClean="0"/>
              <a:t>¿A cuál de los 8 grupos pertenece el solicitante?</a:t>
            </a:r>
            <a:endParaRPr lang="es-CO" dirty="0"/>
          </a:p>
          <a:p>
            <a:pPr lvl="1"/>
            <a:r>
              <a:rPr lang="es-CO" dirty="0"/>
              <a:t>Separe sus obligaciones de las de su cliente. “(…) </a:t>
            </a:r>
            <a:r>
              <a:rPr lang="en-US" i="1" dirty="0"/>
              <a:t>Assurance engagements might be assertion-based or direct reporting. In either case, they involve three separate parties: a firm, a responsible party and intended users. </a:t>
            </a:r>
            <a:r>
              <a:rPr lang="en-US" dirty="0"/>
              <a:t>(…)”</a:t>
            </a:r>
            <a:endParaRPr lang="es-CO" dirty="0"/>
          </a:p>
          <a:p>
            <a:pPr lvl="1"/>
            <a:r>
              <a:rPr lang="es-CO" dirty="0"/>
              <a:t>Establezca tiempos y movimientos</a:t>
            </a:r>
          </a:p>
          <a:p>
            <a:pPr lvl="1"/>
            <a:r>
              <a:rPr lang="es-CO" dirty="0"/>
              <a:t>Deje claro cuál será su esfuerzo en términos de horas</a:t>
            </a:r>
          </a:p>
          <a:p>
            <a:r>
              <a:rPr lang="es-CO" dirty="0"/>
              <a:t>Recuerde: todos tendrán obligaciones “(…) </a:t>
            </a:r>
            <a:r>
              <a:rPr lang="en-US" i="1" dirty="0"/>
              <a:t>ISAs and ISREs establish responsibilities for engagement partners and engagement teams at the level of the engagement for audits and reviews, respectively</a:t>
            </a:r>
            <a:r>
              <a:rPr lang="en-US" dirty="0"/>
              <a:t>. (…)”</a:t>
            </a:r>
          </a:p>
          <a:p>
            <a:r>
              <a:rPr lang="es-CO" dirty="0"/>
              <a:t>Distinga el plazo del contrato del período de los estados </a:t>
            </a:r>
            <a:r>
              <a:rPr lang="es-CO" dirty="0" smtClean="0"/>
              <a:t>financieros</a:t>
            </a:r>
            <a:endParaRPr lang="es-CO" dirty="0"/>
          </a:p>
        </p:txBody>
      </p:sp>
    </p:spTree>
    <p:extLst>
      <p:ext uri="{BB962C8B-B14F-4D97-AF65-F5344CB8AC3E}">
        <p14:creationId xmlns:p14="http://schemas.microsoft.com/office/powerpoint/2010/main" val="2319328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384765-32CC-4918-844D-9AFC579D0080}"/>
              </a:ext>
            </a:extLst>
          </p:cNvPr>
          <p:cNvSpPr>
            <a:spLocks noGrp="1"/>
          </p:cNvSpPr>
          <p:nvPr>
            <p:ph type="title"/>
          </p:nvPr>
        </p:nvSpPr>
        <p:spPr/>
        <p:txBody>
          <a:bodyPr/>
          <a:lstStyle/>
          <a:p>
            <a:r>
              <a:rPr lang="es-CO" dirty="0"/>
              <a:t>Antes del contrato</a:t>
            </a:r>
          </a:p>
        </p:txBody>
      </p:sp>
      <p:sp>
        <p:nvSpPr>
          <p:cNvPr id="3" name="Marcador de contenido 2">
            <a:extLst>
              <a:ext uri="{FF2B5EF4-FFF2-40B4-BE49-F238E27FC236}">
                <a16:creationId xmlns:a16="http://schemas.microsoft.com/office/drawing/2014/main" id="{88672872-815F-484C-A021-520697E1B2F2}"/>
              </a:ext>
            </a:extLst>
          </p:cNvPr>
          <p:cNvSpPr>
            <a:spLocks noGrp="1"/>
          </p:cNvSpPr>
          <p:nvPr>
            <p:ph idx="1"/>
          </p:nvPr>
        </p:nvSpPr>
        <p:spPr/>
        <p:txBody>
          <a:bodyPr/>
          <a:lstStyle/>
          <a:p>
            <a:r>
              <a:rPr lang="es-CO" dirty="0"/>
              <a:t>Deje en claro qué no va a hacer</a:t>
            </a:r>
          </a:p>
          <a:p>
            <a:r>
              <a:rPr lang="es-CO" dirty="0"/>
              <a:t>La revisoría no es el control de las organizaciones</a:t>
            </a:r>
          </a:p>
          <a:p>
            <a:r>
              <a:rPr lang="es-CO" dirty="0"/>
              <a:t>La revisoría no asesora. La entidad debe acudir a otros profesionales y tomar libremente </a:t>
            </a:r>
            <a:r>
              <a:rPr lang="es-CO" dirty="0" smtClean="0"/>
              <a:t>sus decisiones</a:t>
            </a:r>
            <a:endParaRPr lang="es-CO" dirty="0"/>
          </a:p>
          <a:p>
            <a:r>
              <a:rPr lang="es-CO" dirty="0"/>
              <a:t>Indique que las situaciones extraordinarias no son cubiertas por su oferta. Expliqué como se procederá llegado el </a:t>
            </a:r>
            <a:r>
              <a:rPr lang="es-CO" dirty="0" smtClean="0"/>
              <a:t>caso</a:t>
            </a:r>
          </a:p>
          <a:p>
            <a:r>
              <a:rPr lang="es-CO" dirty="0" smtClean="0"/>
              <a:t>Todo contrato se realiza considerando el ordenamiento jurídico vigente a la fecha de su perfeccionamiento. Normas posteriores pueden alterar el alcance o el esfuerzo del profesional, obligando a la renegociación del acuerdo</a:t>
            </a:r>
            <a:endParaRPr lang="es-CO" dirty="0"/>
          </a:p>
        </p:txBody>
      </p:sp>
    </p:spTree>
    <p:extLst>
      <p:ext uri="{BB962C8B-B14F-4D97-AF65-F5344CB8AC3E}">
        <p14:creationId xmlns:p14="http://schemas.microsoft.com/office/powerpoint/2010/main" val="2408615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Hechos sobrevinientes</a:t>
            </a:r>
            <a:endParaRPr lang="es-CO" dirty="0"/>
          </a:p>
        </p:txBody>
      </p:sp>
      <p:sp>
        <p:nvSpPr>
          <p:cNvPr id="3" name="Marcador de contenido 2"/>
          <p:cNvSpPr>
            <a:spLocks noGrp="1"/>
          </p:cNvSpPr>
          <p:nvPr>
            <p:ph idx="1"/>
          </p:nvPr>
        </p:nvSpPr>
        <p:spPr/>
        <p:txBody>
          <a:bodyPr/>
          <a:lstStyle/>
          <a:p>
            <a:r>
              <a:rPr lang="es-CO" dirty="0" smtClean="0"/>
              <a:t>Enseña nuestro Código de Comercio:</a:t>
            </a:r>
          </a:p>
          <a:p>
            <a:pPr lvl="1"/>
            <a:r>
              <a:rPr lang="es-CO" i="1" dirty="0"/>
              <a:t>ART. 868.—Cuando circunstancias extraordinarias, imprevistas o imprevisibles, posteriores a la celebración de un contrato de ejecución sucesiva, periódica o diferida, alteren o agraven la prestación de futuro cumplimiento a cargo de una de las partes, en grado tal que le resulte excesivamente onerosa, podrá ésta pedir su </a:t>
            </a:r>
            <a:r>
              <a:rPr lang="es-CO" i="1" dirty="0" smtClean="0"/>
              <a:t>revisión.</a:t>
            </a:r>
            <a:endParaRPr lang="es-CO" i="1" dirty="0"/>
          </a:p>
          <a:p>
            <a:pPr lvl="1"/>
            <a:r>
              <a:rPr lang="es-CO" i="1" dirty="0"/>
              <a:t>El juez procederá a examinar las circunstancias que hayan alterado las bases del contrato y ordenará, si ello es posible, los reajustes que la equidad indique; en caso contrario, el juez decretará la terminación del </a:t>
            </a:r>
            <a:r>
              <a:rPr lang="es-CO" i="1" dirty="0" smtClean="0"/>
              <a:t>contrato.</a:t>
            </a:r>
            <a:endParaRPr lang="es-CO" i="1" dirty="0"/>
          </a:p>
          <a:p>
            <a:pPr lvl="1"/>
            <a:r>
              <a:rPr lang="es-CO" i="1" dirty="0"/>
              <a:t>Esta regla no se aplicará a los contratos aleatorios ni a los de ejecución instantánea</a:t>
            </a:r>
            <a:r>
              <a:rPr lang="es-CO" dirty="0"/>
              <a:t>.</a:t>
            </a:r>
          </a:p>
        </p:txBody>
      </p:sp>
    </p:spTree>
    <p:extLst>
      <p:ext uri="{BB962C8B-B14F-4D97-AF65-F5344CB8AC3E}">
        <p14:creationId xmlns:p14="http://schemas.microsoft.com/office/powerpoint/2010/main" val="476901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normAutofit fontScale="92500" lnSpcReduction="20000"/>
          </a:bodyPr>
          <a:lstStyle/>
          <a:p>
            <a:r>
              <a:rPr lang="es-CO" sz="2000" dirty="0"/>
              <a:t>Son obligatorias las diligencias previas, para conocer al posible contratante y para precisar las características del servicio que se solicita. “(…) </a:t>
            </a:r>
            <a:r>
              <a:rPr lang="en-US" sz="2000" i="1" dirty="0"/>
              <a:t>Before accepting a new client relationship, engagement, or business relationship, a professional accountant shall take reasonable steps to identify circumstances that might create a conflict of interest, and therefore a threat to compliance with one or more of the fundamental principles. </a:t>
            </a:r>
            <a:r>
              <a:rPr lang="en-US" sz="2000" dirty="0"/>
              <a:t>(…)”</a:t>
            </a:r>
            <a:endParaRPr lang="es-CO" sz="2000" dirty="0"/>
          </a:p>
          <a:p>
            <a:r>
              <a:rPr lang="es-CO" sz="2000" dirty="0"/>
              <a:t>Según el Código de Ética para Profesionales de la Contabilidad, emitido por IESBA, "</a:t>
            </a:r>
            <a:r>
              <a:rPr lang="en-US" sz="2000" i="1" dirty="0"/>
              <a:t>8. In addition, the Code requires professional accountants to be independent when performing audit, review and other assurance engagements</a:t>
            </a:r>
            <a:r>
              <a:rPr lang="en-US" sz="2000" dirty="0"/>
              <a:t>. (...)"</a:t>
            </a:r>
          </a:p>
          <a:p>
            <a:r>
              <a:rPr lang="en-US" sz="2000" dirty="0"/>
              <a:t>Los </a:t>
            </a:r>
            <a:r>
              <a:rPr lang="en-US" sz="2000" dirty="0" err="1"/>
              <a:t>estándares</a:t>
            </a:r>
            <a:r>
              <a:rPr lang="en-US" sz="2000" dirty="0"/>
              <a:t> </a:t>
            </a:r>
            <a:r>
              <a:rPr lang="en-US" sz="2000" dirty="0" err="1"/>
              <a:t>internacionales</a:t>
            </a:r>
            <a:r>
              <a:rPr lang="en-US" sz="2000" dirty="0"/>
              <a:t> de </a:t>
            </a:r>
            <a:r>
              <a:rPr lang="en-US" sz="2000" dirty="0" err="1"/>
              <a:t>independencia</a:t>
            </a:r>
            <a:r>
              <a:rPr lang="en-US" sz="2000" dirty="0"/>
              <a:t> </a:t>
            </a:r>
            <a:r>
              <a:rPr lang="en-US" sz="2000" dirty="0" err="1"/>
              <a:t>aluden</a:t>
            </a:r>
            <a:r>
              <a:rPr lang="en-US" sz="2000" dirty="0"/>
              <a:t> </a:t>
            </a:r>
            <a:r>
              <a:rPr lang="en-US" sz="2000" dirty="0" err="1"/>
              <a:t>ciertas</a:t>
            </a:r>
            <a:r>
              <a:rPr lang="en-US" sz="2000" dirty="0"/>
              <a:t> </a:t>
            </a:r>
            <a:r>
              <a:rPr lang="en-US" sz="2000" dirty="0" err="1"/>
              <a:t>situaciones</a:t>
            </a:r>
            <a:r>
              <a:rPr lang="en-US" sz="2000" dirty="0"/>
              <a:t> de </a:t>
            </a:r>
            <a:r>
              <a:rPr lang="en-US" sz="2000" dirty="0" err="1"/>
              <a:t>peligro</a:t>
            </a:r>
            <a:r>
              <a:rPr lang="en-US" sz="2000" dirty="0"/>
              <a:t>, </a:t>
            </a:r>
            <a:r>
              <a:rPr lang="en-US" sz="2000" dirty="0" err="1"/>
              <a:t>en</a:t>
            </a:r>
            <a:r>
              <a:rPr lang="en-US" sz="2000" dirty="0"/>
              <a:t> las </a:t>
            </a:r>
            <a:r>
              <a:rPr lang="en-US" sz="2000" dirty="0" err="1"/>
              <a:t>cuales</a:t>
            </a:r>
            <a:r>
              <a:rPr lang="en-US" sz="2000" dirty="0"/>
              <a:t> se </a:t>
            </a:r>
            <a:r>
              <a:rPr lang="en-US" sz="2000" dirty="0" err="1"/>
              <a:t>pueden</a:t>
            </a:r>
            <a:r>
              <a:rPr lang="en-US" sz="2000" dirty="0"/>
              <a:t> </a:t>
            </a:r>
            <a:r>
              <a:rPr lang="en-US" sz="2000" dirty="0" err="1"/>
              <a:t>presentar</a:t>
            </a:r>
            <a:r>
              <a:rPr lang="en-US" sz="2000" dirty="0"/>
              <a:t> </a:t>
            </a:r>
            <a:r>
              <a:rPr lang="en-US" sz="2000" dirty="0" err="1"/>
              <a:t>amenazas</a:t>
            </a:r>
            <a:r>
              <a:rPr lang="en-US" sz="2000" dirty="0"/>
              <a:t> y se </a:t>
            </a:r>
            <a:r>
              <a:rPr lang="en-US" sz="2000" dirty="0" err="1"/>
              <a:t>pueden</a:t>
            </a:r>
            <a:r>
              <a:rPr lang="en-US" sz="2000" dirty="0"/>
              <a:t> </a:t>
            </a:r>
            <a:r>
              <a:rPr lang="en-US" sz="2000" dirty="0" err="1"/>
              <a:t>requerir</a:t>
            </a:r>
            <a:r>
              <a:rPr lang="en-US" sz="2000" dirty="0"/>
              <a:t> </a:t>
            </a:r>
            <a:r>
              <a:rPr lang="en-US" sz="2000" dirty="0" err="1"/>
              <a:t>salvaguardas</a:t>
            </a:r>
            <a:r>
              <a:rPr lang="en-US" sz="2000" dirty="0"/>
              <a:t>.</a:t>
            </a:r>
            <a:endParaRPr lang="es-CO" sz="2000" dirty="0"/>
          </a:p>
        </p:txBody>
      </p:sp>
    </p:spTree>
    <p:extLst>
      <p:ext uri="{BB962C8B-B14F-4D97-AF65-F5344CB8AC3E}">
        <p14:creationId xmlns:p14="http://schemas.microsoft.com/office/powerpoint/2010/main" val="1014908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¿Quién es el posible o actual cliente? Medición del riesgo de asociación</a:t>
            </a:r>
          </a:p>
          <a:p>
            <a:pPr lvl="1"/>
            <a:r>
              <a:rPr lang="en-US" dirty="0"/>
              <a:t>"(...) </a:t>
            </a:r>
            <a:r>
              <a:rPr lang="en-US" i="1" dirty="0"/>
              <a:t>Threats to compliance with the principles of integrity or professional behavior might be created, for example, from questionable issues associated with the client (its owners, management or activities). Issues that, if known, might create such a threat include client involvement in illegal activities, dishonesty, questionable financial reporting practices or other unethical behavior</a:t>
            </a:r>
            <a:r>
              <a:rPr lang="en-US" dirty="0"/>
              <a:t>. (...)“</a:t>
            </a:r>
          </a:p>
          <a:p>
            <a:pPr lvl="1"/>
            <a:r>
              <a:rPr lang="es-CO" dirty="0"/>
              <a:t>Tenga cuidado con los clientes que se conocen como entidades de interés </a:t>
            </a:r>
            <a:r>
              <a:rPr lang="es-CO" dirty="0" smtClean="0"/>
              <a:t>público</a:t>
            </a:r>
          </a:p>
          <a:p>
            <a:pPr lvl="1"/>
            <a:r>
              <a:rPr lang="es-CO" dirty="0" smtClean="0"/>
              <a:t>¿Ha oído hablar de la debida diligencia?</a:t>
            </a:r>
            <a:endParaRPr lang="es-CO" dirty="0"/>
          </a:p>
        </p:txBody>
      </p:sp>
    </p:spTree>
    <p:extLst>
      <p:ext uri="{BB962C8B-B14F-4D97-AF65-F5344CB8AC3E}">
        <p14:creationId xmlns:p14="http://schemas.microsoft.com/office/powerpoint/2010/main" val="2355420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Situaciones de riesgo:</a:t>
            </a:r>
          </a:p>
          <a:p>
            <a:pPr lvl="1"/>
            <a:r>
              <a:rPr lang="es-CO" dirty="0" err="1"/>
              <a:t>Fees</a:t>
            </a:r>
            <a:endParaRPr lang="es-CO" dirty="0"/>
          </a:p>
          <a:p>
            <a:pPr lvl="1"/>
            <a:r>
              <a:rPr lang="es-CO" dirty="0" err="1"/>
              <a:t>Compensation</a:t>
            </a:r>
            <a:r>
              <a:rPr lang="es-CO" dirty="0"/>
              <a:t> and </a:t>
            </a:r>
            <a:r>
              <a:rPr lang="es-CO" dirty="0" err="1"/>
              <a:t>Evaluation</a:t>
            </a:r>
            <a:r>
              <a:rPr lang="es-CO" dirty="0"/>
              <a:t> </a:t>
            </a:r>
            <a:r>
              <a:rPr lang="es-CO" dirty="0" err="1"/>
              <a:t>Policies</a:t>
            </a:r>
            <a:r>
              <a:rPr lang="es-CO" dirty="0"/>
              <a:t> </a:t>
            </a:r>
          </a:p>
          <a:p>
            <a:pPr lvl="1"/>
            <a:r>
              <a:rPr lang="es-CO" dirty="0" err="1"/>
              <a:t>Gifts</a:t>
            </a:r>
            <a:r>
              <a:rPr lang="es-CO" dirty="0"/>
              <a:t> and </a:t>
            </a:r>
            <a:r>
              <a:rPr lang="es-CO" dirty="0" err="1"/>
              <a:t>Hospitality</a:t>
            </a:r>
            <a:r>
              <a:rPr lang="es-CO" dirty="0"/>
              <a:t> </a:t>
            </a:r>
          </a:p>
          <a:p>
            <a:pPr lvl="1"/>
            <a:r>
              <a:rPr lang="es-CO" dirty="0"/>
              <a:t>Actual </a:t>
            </a:r>
            <a:r>
              <a:rPr lang="es-CO" dirty="0" err="1"/>
              <a:t>or</a:t>
            </a:r>
            <a:r>
              <a:rPr lang="es-CO" dirty="0"/>
              <a:t> </a:t>
            </a:r>
            <a:r>
              <a:rPr lang="es-CO" dirty="0" err="1"/>
              <a:t>Threatened</a:t>
            </a:r>
            <a:r>
              <a:rPr lang="es-CO" dirty="0"/>
              <a:t> </a:t>
            </a:r>
            <a:r>
              <a:rPr lang="es-CO" dirty="0" err="1"/>
              <a:t>Litigation</a:t>
            </a:r>
            <a:endParaRPr lang="es-CO" dirty="0"/>
          </a:p>
          <a:p>
            <a:pPr lvl="1"/>
            <a:r>
              <a:rPr lang="es-CO" dirty="0"/>
              <a:t>Financial </a:t>
            </a:r>
            <a:r>
              <a:rPr lang="es-CO" dirty="0" err="1"/>
              <a:t>Interests</a:t>
            </a:r>
            <a:r>
              <a:rPr lang="es-CO" dirty="0"/>
              <a:t> </a:t>
            </a:r>
          </a:p>
          <a:p>
            <a:pPr lvl="1"/>
            <a:r>
              <a:rPr lang="es-CO" dirty="0" err="1"/>
              <a:t>Loans</a:t>
            </a:r>
            <a:r>
              <a:rPr lang="es-CO" dirty="0"/>
              <a:t> and </a:t>
            </a:r>
            <a:r>
              <a:rPr lang="es-CO" dirty="0" err="1"/>
              <a:t>Guarantees</a:t>
            </a:r>
            <a:r>
              <a:rPr lang="es-CO" dirty="0"/>
              <a:t> </a:t>
            </a:r>
          </a:p>
          <a:p>
            <a:pPr lvl="1"/>
            <a:r>
              <a:rPr lang="es-CO" dirty="0"/>
              <a:t>Business </a:t>
            </a:r>
            <a:r>
              <a:rPr lang="es-CO" dirty="0" err="1"/>
              <a:t>Relationships</a:t>
            </a:r>
            <a:endParaRPr lang="es-CO" dirty="0"/>
          </a:p>
          <a:p>
            <a:pPr lvl="1"/>
            <a:r>
              <a:rPr lang="es-CO" dirty="0" err="1"/>
              <a:t>Family</a:t>
            </a:r>
            <a:r>
              <a:rPr lang="es-CO" dirty="0"/>
              <a:t> and Personal </a:t>
            </a:r>
            <a:r>
              <a:rPr lang="es-CO" dirty="0" err="1"/>
              <a:t>Relationships</a:t>
            </a:r>
            <a:endParaRPr lang="es-CO" dirty="0"/>
          </a:p>
          <a:p>
            <a:pPr lvl="1"/>
            <a:r>
              <a:rPr lang="en-US" dirty="0"/>
              <a:t>Recent Service with an Audit Client</a:t>
            </a:r>
            <a:endParaRPr lang="es-CO" dirty="0"/>
          </a:p>
        </p:txBody>
      </p:sp>
    </p:spTree>
    <p:extLst>
      <p:ext uri="{BB962C8B-B14F-4D97-AF65-F5344CB8AC3E}">
        <p14:creationId xmlns:p14="http://schemas.microsoft.com/office/powerpoint/2010/main" val="1596279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Situaciones de riesgo:</a:t>
            </a:r>
          </a:p>
          <a:p>
            <a:pPr lvl="1"/>
            <a:r>
              <a:rPr lang="en-US" dirty="0"/>
              <a:t>Serving as a Director or Officer of an Audit Client</a:t>
            </a:r>
          </a:p>
          <a:p>
            <a:pPr lvl="1"/>
            <a:r>
              <a:rPr lang="en-US" dirty="0"/>
              <a:t>Employment With an Audit Client </a:t>
            </a:r>
          </a:p>
          <a:p>
            <a:pPr lvl="1"/>
            <a:r>
              <a:rPr lang="es-CO" dirty="0" err="1"/>
              <a:t>Temporary</a:t>
            </a:r>
            <a:r>
              <a:rPr lang="es-CO" dirty="0"/>
              <a:t> </a:t>
            </a:r>
            <a:r>
              <a:rPr lang="es-CO" dirty="0" err="1"/>
              <a:t>Personnel</a:t>
            </a:r>
            <a:r>
              <a:rPr lang="es-CO" dirty="0"/>
              <a:t> </a:t>
            </a:r>
            <a:r>
              <a:rPr lang="es-CO" dirty="0" err="1"/>
              <a:t>Assignments</a:t>
            </a:r>
            <a:r>
              <a:rPr lang="es-CO" dirty="0"/>
              <a:t> </a:t>
            </a:r>
          </a:p>
          <a:p>
            <a:pPr lvl="1"/>
            <a:r>
              <a:rPr lang="en-US" dirty="0"/>
              <a:t>Long Association of Personnel (Including Partner Rotation) with an Audit Client</a:t>
            </a:r>
          </a:p>
          <a:p>
            <a:pPr lvl="1"/>
            <a:r>
              <a:rPr lang="en-US" dirty="0"/>
              <a:t>Provision of Non-Assurance Services to an Audit Client </a:t>
            </a:r>
          </a:p>
          <a:p>
            <a:pPr lvl="2"/>
            <a:r>
              <a:rPr lang="es-CO" dirty="0" err="1"/>
              <a:t>Accounting</a:t>
            </a:r>
            <a:r>
              <a:rPr lang="es-CO" dirty="0"/>
              <a:t> and </a:t>
            </a:r>
            <a:r>
              <a:rPr lang="es-CO" dirty="0" err="1"/>
              <a:t>Bookkeeping</a:t>
            </a:r>
            <a:r>
              <a:rPr lang="es-CO" dirty="0"/>
              <a:t> </a:t>
            </a:r>
            <a:r>
              <a:rPr lang="es-CO" dirty="0" err="1"/>
              <a:t>Services</a:t>
            </a:r>
            <a:endParaRPr lang="es-CO" dirty="0"/>
          </a:p>
          <a:p>
            <a:pPr lvl="2"/>
            <a:r>
              <a:rPr lang="es-CO" dirty="0" err="1"/>
              <a:t>Administrative</a:t>
            </a:r>
            <a:r>
              <a:rPr lang="es-CO" dirty="0"/>
              <a:t> </a:t>
            </a:r>
            <a:r>
              <a:rPr lang="es-CO" dirty="0" err="1"/>
              <a:t>Services</a:t>
            </a:r>
            <a:endParaRPr lang="es-CO" dirty="0"/>
          </a:p>
          <a:p>
            <a:pPr lvl="2"/>
            <a:r>
              <a:rPr lang="es-CO" dirty="0" err="1"/>
              <a:t>Valuation</a:t>
            </a:r>
            <a:r>
              <a:rPr lang="es-CO" dirty="0"/>
              <a:t> </a:t>
            </a:r>
            <a:r>
              <a:rPr lang="es-CO" dirty="0" err="1"/>
              <a:t>Services</a:t>
            </a:r>
            <a:r>
              <a:rPr lang="es-CO" dirty="0"/>
              <a:t> </a:t>
            </a:r>
          </a:p>
          <a:p>
            <a:pPr lvl="2"/>
            <a:r>
              <a:rPr lang="es-CO" dirty="0" err="1"/>
              <a:t>Tax</a:t>
            </a:r>
            <a:r>
              <a:rPr lang="es-CO" dirty="0"/>
              <a:t> </a:t>
            </a:r>
            <a:r>
              <a:rPr lang="es-CO" dirty="0" err="1"/>
              <a:t>Services</a:t>
            </a:r>
            <a:endParaRPr lang="es-CO" dirty="0"/>
          </a:p>
        </p:txBody>
      </p:sp>
    </p:spTree>
    <p:extLst>
      <p:ext uri="{BB962C8B-B14F-4D97-AF65-F5344CB8AC3E}">
        <p14:creationId xmlns:p14="http://schemas.microsoft.com/office/powerpoint/2010/main" val="500226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Situaciones de riesgo:</a:t>
            </a:r>
          </a:p>
          <a:p>
            <a:pPr lvl="1"/>
            <a:r>
              <a:rPr lang="en-US" dirty="0"/>
              <a:t>Provision of Non-Assurance Services to an Audit Client</a:t>
            </a:r>
          </a:p>
          <a:p>
            <a:pPr lvl="1"/>
            <a:r>
              <a:rPr lang="en-US" dirty="0"/>
              <a:t>Internal Audit Services</a:t>
            </a:r>
          </a:p>
          <a:p>
            <a:pPr lvl="1"/>
            <a:r>
              <a:rPr lang="en-US" dirty="0"/>
              <a:t>Information Technology Systems Services</a:t>
            </a:r>
          </a:p>
          <a:p>
            <a:pPr lvl="1"/>
            <a:r>
              <a:rPr lang="en-US" dirty="0"/>
              <a:t>Litigation Support Services</a:t>
            </a:r>
          </a:p>
          <a:p>
            <a:pPr lvl="1"/>
            <a:r>
              <a:rPr lang="en-US" dirty="0"/>
              <a:t>Legal Services </a:t>
            </a:r>
          </a:p>
          <a:p>
            <a:pPr lvl="1"/>
            <a:r>
              <a:rPr lang="en-US" dirty="0"/>
              <a:t>Recruiting Services</a:t>
            </a:r>
          </a:p>
          <a:p>
            <a:pPr lvl="1"/>
            <a:r>
              <a:rPr lang="en-US" dirty="0"/>
              <a:t>Corporate Finance Services</a:t>
            </a:r>
          </a:p>
          <a:p>
            <a:r>
              <a:rPr lang="en-US" dirty="0"/>
              <a:t>Reports on Special Purpose Financial Statements that Include a Restriction on Use and Distribution (Audit and Review Engagements) </a:t>
            </a:r>
          </a:p>
          <a:p>
            <a:pPr lvl="2"/>
            <a:endParaRPr lang="es-CO" dirty="0"/>
          </a:p>
          <a:p>
            <a:endParaRPr lang="es-CO" dirty="0"/>
          </a:p>
        </p:txBody>
      </p:sp>
    </p:spTree>
    <p:extLst>
      <p:ext uri="{BB962C8B-B14F-4D97-AF65-F5344CB8AC3E}">
        <p14:creationId xmlns:p14="http://schemas.microsoft.com/office/powerpoint/2010/main" val="1000646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Recuérdese: "</a:t>
            </a:r>
            <a:r>
              <a:rPr lang="es-CO" i="1" dirty="0"/>
              <a:t>120.6 A2 </a:t>
            </a:r>
            <a:r>
              <a:rPr lang="en-US" i="1" dirty="0"/>
              <a:t>Threats to compliance with the fundamental principles might be created by a broad range of facts and circumstances. It is not possible to define every situation that creates threats. In addition, the nature of engagements and work assignments might differ and, consequently, different types of threats might be created</a:t>
            </a:r>
            <a:r>
              <a:rPr lang="en-US" dirty="0"/>
              <a:t>."</a:t>
            </a:r>
          </a:p>
          <a:p>
            <a:r>
              <a:rPr lang="en-US" dirty="0"/>
              <a:t>"</a:t>
            </a:r>
            <a:r>
              <a:rPr lang="en-US" i="1" dirty="0"/>
              <a:t>120.13 A1 Under auditing, review and other assurance standards, including those issued by the IAASB, professional accountants in public practice are required to exercise professional skepticism when planning and performing audits, reviews and other assurance engagements. Professional skepticism and the fundamental principles that are described in Section 110 are inter-related concepts</a:t>
            </a:r>
            <a:r>
              <a:rPr lang="en-US" dirty="0"/>
              <a:t>."</a:t>
            </a:r>
            <a:endParaRPr lang="es-CO" dirty="0"/>
          </a:p>
        </p:txBody>
      </p:sp>
    </p:spTree>
    <p:extLst>
      <p:ext uri="{BB962C8B-B14F-4D97-AF65-F5344CB8AC3E}">
        <p14:creationId xmlns:p14="http://schemas.microsoft.com/office/powerpoint/2010/main" val="3822948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¿Qué es un contrato?</a:t>
            </a:r>
          </a:p>
        </p:txBody>
      </p:sp>
      <p:sp>
        <p:nvSpPr>
          <p:cNvPr id="3" name="Marcador de contenido 2"/>
          <p:cNvSpPr>
            <a:spLocks noGrp="1"/>
          </p:cNvSpPr>
          <p:nvPr>
            <p:ph idx="1"/>
          </p:nvPr>
        </p:nvSpPr>
        <p:spPr/>
        <p:txBody>
          <a:bodyPr>
            <a:normAutofit/>
          </a:bodyPr>
          <a:lstStyle/>
          <a:p>
            <a:r>
              <a:rPr lang="es-CO" sz="2400" dirty="0"/>
              <a:t>Según el Código de Comercio: “</a:t>
            </a:r>
            <a:r>
              <a:rPr lang="es-CO" sz="2400" i="1" dirty="0"/>
              <a:t>ART. 864.—El contrato es un acuerdo de dos o más partes para constituir, regular o extinguir entre ellas una relación jurídica patrimonial, y, salvo estipulación en contrario, se entenderá celebrado en el lugar de residencia del proponente y en el momento en que éste reciba la aceptación de la propuesta.</a:t>
            </a:r>
          </a:p>
          <a:p>
            <a:r>
              <a:rPr lang="es-CO" sz="2400" i="1" dirty="0"/>
              <a:t>Se presumirá que el oferente ha recibido la aceptación cuando el destinatario pruebe la remisión de ella dentro de los términos fijados por los artículos 850 y 851</a:t>
            </a:r>
            <a:r>
              <a:rPr lang="es-CO" sz="2400" dirty="0"/>
              <a:t>”</a:t>
            </a:r>
          </a:p>
        </p:txBody>
      </p:sp>
    </p:spTree>
    <p:extLst>
      <p:ext uri="{BB962C8B-B14F-4D97-AF65-F5344CB8AC3E}">
        <p14:creationId xmlns:p14="http://schemas.microsoft.com/office/powerpoint/2010/main" val="1436533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¿Por qué se pretende reemplazar al profesional anterior?</a:t>
            </a:r>
          </a:p>
          <a:p>
            <a:pPr lvl="1"/>
            <a:r>
              <a:rPr lang="en-US" dirty="0"/>
              <a:t>"(...) ●	</a:t>
            </a:r>
            <a:r>
              <a:rPr lang="en-US" i="1" dirty="0"/>
              <a:t>Asking the existing or predecessor accountant to provide any known information of which, in the existing or predecessor accountant’s opinion, the proposed accountant needs to be aware before deciding whether to accept the engagement. For example, inquiry might reveal previously undisclosed pertinent facts and might indicate disagreements with the existing or predecessor accountant that might influence the decision to accept the appointment.</a:t>
            </a:r>
            <a:r>
              <a:rPr lang="es-CO" i="1" dirty="0"/>
              <a:t> </a:t>
            </a:r>
            <a:r>
              <a:rPr lang="es-CO" dirty="0"/>
              <a:t>(...)</a:t>
            </a:r>
            <a:endParaRPr lang="en-US" dirty="0"/>
          </a:p>
        </p:txBody>
      </p:sp>
    </p:spTree>
    <p:extLst>
      <p:ext uri="{BB962C8B-B14F-4D97-AF65-F5344CB8AC3E}">
        <p14:creationId xmlns:p14="http://schemas.microsoft.com/office/powerpoint/2010/main" val="738823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¿Por qué se pretende reemplazar al profesional anterior?</a:t>
            </a:r>
          </a:p>
          <a:p>
            <a:pPr lvl="1"/>
            <a:r>
              <a:rPr lang="es-CO" dirty="0"/>
              <a:t>"(...) </a:t>
            </a:r>
            <a:r>
              <a:rPr lang="en-US" i="1" dirty="0"/>
              <a:t>Facing a conflict of interest when being responsible for selecting a vendor for the firm when an immediate family member of the accountant might benefit financially from the contract</a:t>
            </a:r>
            <a:r>
              <a:rPr lang="en-US" dirty="0"/>
              <a:t>. (...)"</a:t>
            </a:r>
          </a:p>
          <a:p>
            <a:pPr lvl="1"/>
            <a:r>
              <a:rPr lang="en-US" dirty="0"/>
              <a:t>"(...) </a:t>
            </a:r>
            <a:r>
              <a:rPr lang="en-US" i="1" dirty="0"/>
              <a:t>Preparing or presenting financial information for the accountant’s client or firm</a:t>
            </a:r>
            <a:r>
              <a:rPr lang="en-US" dirty="0"/>
              <a:t>. (...)"</a:t>
            </a:r>
          </a:p>
          <a:p>
            <a:pPr lvl="1"/>
            <a:r>
              <a:rPr lang="en-US" dirty="0"/>
              <a:t>"(...) </a:t>
            </a:r>
            <a:r>
              <a:rPr lang="en-US" i="1" dirty="0"/>
              <a:t>Being offered an inducement such as being regularly offered complimentary tickets to attend sporting events by a supplier of the firm</a:t>
            </a:r>
            <a:r>
              <a:rPr lang="en-US" dirty="0"/>
              <a:t>. (...)"</a:t>
            </a:r>
          </a:p>
          <a:p>
            <a:pPr lvl="1"/>
            <a:r>
              <a:rPr lang="en-US" dirty="0"/>
              <a:t>"(...) </a:t>
            </a:r>
            <a:r>
              <a:rPr lang="en-US" i="1" dirty="0"/>
              <a:t>Facing pressure from an engagement partner to report chargeable hours inaccurately for a client engagement</a:t>
            </a:r>
            <a:r>
              <a:rPr lang="en-US" dirty="0"/>
              <a:t>. (...)"</a:t>
            </a:r>
          </a:p>
          <a:p>
            <a:pPr lvl="1"/>
            <a:endParaRPr lang="es-CO" dirty="0"/>
          </a:p>
        </p:txBody>
      </p:sp>
    </p:spTree>
    <p:extLst>
      <p:ext uri="{BB962C8B-B14F-4D97-AF65-F5344CB8AC3E}">
        <p14:creationId xmlns:p14="http://schemas.microsoft.com/office/powerpoint/2010/main" val="409752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¿Hay un buen gobierno?</a:t>
            </a:r>
          </a:p>
          <a:p>
            <a:r>
              <a:rPr lang="es-CO" dirty="0"/>
              <a:t>"(...) </a:t>
            </a:r>
            <a:r>
              <a:rPr lang="en-US" dirty="0"/>
              <a:t>●	</a:t>
            </a:r>
            <a:r>
              <a:rPr lang="en-US" i="1" dirty="0"/>
              <a:t>The client requires appropriate individuals other than management to ratify or approve the appointment of a firm to perform an engagement.</a:t>
            </a:r>
          </a:p>
          <a:p>
            <a:r>
              <a:rPr lang="en-US" dirty="0"/>
              <a:t>● 	</a:t>
            </a:r>
            <a:r>
              <a:rPr lang="en-US" i="1" dirty="0"/>
              <a:t>The client has competent employees with experience and seniority to make managerial decisions.</a:t>
            </a:r>
          </a:p>
          <a:p>
            <a:r>
              <a:rPr lang="en-US" i="1" dirty="0"/>
              <a:t>●	The client has implemented internal procedures that facilitate objective choices in tendering non-assurance engagements.</a:t>
            </a:r>
          </a:p>
          <a:p>
            <a:r>
              <a:rPr lang="en-US" dirty="0"/>
              <a:t>● 	</a:t>
            </a:r>
            <a:r>
              <a:rPr lang="en-US" i="1" dirty="0"/>
              <a:t>The client has a corporate governance structure that provides appropriate oversight and communications regarding the firm’s services</a:t>
            </a:r>
            <a:r>
              <a:rPr lang="en-US" dirty="0"/>
              <a:t>. (...)"</a:t>
            </a:r>
            <a:endParaRPr lang="es-CO" dirty="0"/>
          </a:p>
        </p:txBody>
      </p:sp>
    </p:spTree>
    <p:extLst>
      <p:ext uri="{BB962C8B-B14F-4D97-AF65-F5344CB8AC3E}">
        <p14:creationId xmlns:p14="http://schemas.microsoft.com/office/powerpoint/2010/main" val="2527743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¿Hay otro profesional que interferirá en el desarrollo del trabajo?</a:t>
            </a:r>
          </a:p>
          <a:p>
            <a:pPr lvl="1"/>
            <a:r>
              <a:rPr lang="en-US" dirty="0"/>
              <a:t>(...) </a:t>
            </a:r>
            <a:r>
              <a:rPr lang="en-US" i="1" dirty="0"/>
              <a:t>A professional accountant shall determine whether there are any reasons for not accepting an engagement when the accountant:</a:t>
            </a:r>
          </a:p>
          <a:p>
            <a:pPr lvl="1"/>
            <a:r>
              <a:rPr lang="en-US" i="1" dirty="0"/>
              <a:t>(a)	Is asked by a potential client to replace another accountant;</a:t>
            </a:r>
          </a:p>
          <a:p>
            <a:pPr lvl="1"/>
            <a:r>
              <a:rPr lang="en-US" i="1" dirty="0"/>
              <a:t>(b)	Considers tendering for an engagement held by another accountant; or</a:t>
            </a:r>
          </a:p>
          <a:p>
            <a:pPr lvl="1"/>
            <a:r>
              <a:rPr lang="en-US" i="1" dirty="0"/>
              <a:t>(c)	Considers undertaking work that is complementary or additional to that of another accountant. </a:t>
            </a:r>
            <a:r>
              <a:rPr lang="en-US" dirty="0"/>
              <a:t>(...)"</a:t>
            </a:r>
            <a:endParaRPr lang="es-CO" dirty="0"/>
          </a:p>
        </p:txBody>
      </p:sp>
    </p:spTree>
    <p:extLst>
      <p:ext uri="{BB962C8B-B14F-4D97-AF65-F5344CB8AC3E}">
        <p14:creationId xmlns:p14="http://schemas.microsoft.com/office/powerpoint/2010/main" val="3393592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Antes del contrato</a:t>
            </a:r>
          </a:p>
        </p:txBody>
      </p:sp>
      <p:sp>
        <p:nvSpPr>
          <p:cNvPr id="3" name="Marcador de contenido 2"/>
          <p:cNvSpPr>
            <a:spLocks noGrp="1"/>
          </p:cNvSpPr>
          <p:nvPr>
            <p:ph idx="1"/>
          </p:nvPr>
        </p:nvSpPr>
        <p:spPr/>
        <p:txBody>
          <a:bodyPr/>
          <a:lstStyle/>
          <a:p>
            <a:r>
              <a:rPr lang="es-CO" dirty="0"/>
              <a:t>Piense bien lo que va a cobrar:</a:t>
            </a:r>
          </a:p>
          <a:p>
            <a:pPr lvl="1"/>
            <a:r>
              <a:rPr lang="en-US" dirty="0"/>
              <a:t>"(...) </a:t>
            </a:r>
            <a:r>
              <a:rPr lang="en-US" i="1" dirty="0"/>
              <a:t>A professional accountant might quote whatever fee is considered appropriate. Quoting a fee lower than another accountant is not in itself unethical. However, the level of fees quoted creates a self-interest threat to compliance with the principle of professional competence and due care if the fee quoted is so low that it might be difficult to perform the engagement in accordance with applicable technical and professional standards. </a:t>
            </a:r>
            <a:r>
              <a:rPr lang="en-US" dirty="0"/>
              <a:t>(...)“</a:t>
            </a:r>
          </a:p>
          <a:p>
            <a:pPr lvl="1"/>
            <a:r>
              <a:rPr lang="en-US" dirty="0"/>
              <a:t>“(…) </a:t>
            </a:r>
            <a:r>
              <a:rPr lang="en-US" i="1" dirty="0"/>
              <a:t>A firm shall not charge directly or indirectly a contingent fee for an audit engagement</a:t>
            </a:r>
            <a:r>
              <a:rPr lang="en-US" dirty="0"/>
              <a:t>. (…)”</a:t>
            </a:r>
          </a:p>
          <a:p>
            <a:pPr lvl="1"/>
            <a:r>
              <a:rPr lang="en-US" dirty="0"/>
              <a:t>“(…) </a:t>
            </a:r>
            <a:r>
              <a:rPr lang="en-US" i="1" dirty="0"/>
              <a:t>When the total fees generated from an assurance client by the firm expressing the conclusion in an assurance engagement represent a large proportion of the total fees of that firm, the dependence on that client and concern about losing the client create a self-interest or intimidation threat. </a:t>
            </a:r>
            <a:r>
              <a:rPr lang="en-US" dirty="0"/>
              <a:t>(…)”</a:t>
            </a:r>
            <a:endParaRPr lang="es-CO" dirty="0"/>
          </a:p>
        </p:txBody>
      </p:sp>
    </p:spTree>
    <p:extLst>
      <p:ext uri="{BB962C8B-B14F-4D97-AF65-F5344CB8AC3E}">
        <p14:creationId xmlns:p14="http://schemas.microsoft.com/office/powerpoint/2010/main" val="2200797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377D68-A8AD-45F1-8A13-CE9C79BA1C3F}"/>
              </a:ext>
            </a:extLst>
          </p:cNvPr>
          <p:cNvSpPr>
            <a:spLocks noGrp="1"/>
          </p:cNvSpPr>
          <p:nvPr>
            <p:ph type="title"/>
          </p:nvPr>
        </p:nvSpPr>
        <p:spPr/>
        <p:txBody>
          <a:bodyPr/>
          <a:lstStyle/>
          <a:p>
            <a:r>
              <a:rPr lang="es-CO" dirty="0"/>
              <a:t>La oferta</a:t>
            </a:r>
          </a:p>
        </p:txBody>
      </p:sp>
      <p:sp>
        <p:nvSpPr>
          <p:cNvPr id="3" name="Marcador de contenido 2">
            <a:extLst>
              <a:ext uri="{FF2B5EF4-FFF2-40B4-BE49-F238E27FC236}">
                <a16:creationId xmlns:a16="http://schemas.microsoft.com/office/drawing/2014/main" id="{4DCBCA39-BDDE-4307-915D-D7AEF027CC72}"/>
              </a:ext>
            </a:extLst>
          </p:cNvPr>
          <p:cNvSpPr>
            <a:spLocks noGrp="1"/>
          </p:cNvSpPr>
          <p:nvPr>
            <p:ph idx="1"/>
          </p:nvPr>
        </p:nvSpPr>
        <p:spPr/>
        <p:txBody>
          <a:bodyPr/>
          <a:lstStyle/>
          <a:p>
            <a:r>
              <a:rPr lang="es-CO" dirty="0"/>
              <a:t>Una oferta es mucha más que una cotización. Limitarse a plantear un monto de honorarios es </a:t>
            </a:r>
            <a:r>
              <a:rPr lang="es-CO" dirty="0" smtClean="0"/>
              <a:t>peligroso</a:t>
            </a:r>
            <a:endParaRPr lang="es-CO" dirty="0"/>
          </a:p>
          <a:p>
            <a:r>
              <a:rPr lang="es-CO" dirty="0"/>
              <a:t>Las ofertas son obligatorias. ¿Cuál es la vigencia de sus ofertas?</a:t>
            </a:r>
          </a:p>
          <a:p>
            <a:r>
              <a:rPr lang="es-CO" dirty="0"/>
              <a:t>Las ofertas dan lugar a un contrato cuando son aceptadas. Por lo tanto incluya todo lo que tenga de </a:t>
            </a:r>
            <a:r>
              <a:rPr lang="es-CO" dirty="0" smtClean="0"/>
              <a:t>decir</a:t>
            </a:r>
            <a:endParaRPr lang="es-CO" dirty="0"/>
          </a:p>
          <a:p>
            <a:r>
              <a:rPr lang="es-CO" dirty="0"/>
              <a:t>Recuerde: las ofertas no pueden renegociarse para obtener una </a:t>
            </a:r>
            <a:r>
              <a:rPr lang="es-CO" dirty="0" smtClean="0"/>
              <a:t>adjudicación</a:t>
            </a:r>
            <a:endParaRPr lang="es-CO" dirty="0"/>
          </a:p>
          <a:p>
            <a:r>
              <a:rPr lang="es-CO" dirty="0"/>
              <a:t>Todo trabajo de aseguramiento, ya sea de auditoría, revisión o de otro tipo,  debe realizarse de acuerdo con las normas de aseguramiento de información vigentes en Colombia. Estas podrían cambiar en el curso de un contrato. ¿Conviene usar para todos los trabajos las normas más exigentes?</a:t>
            </a:r>
          </a:p>
        </p:txBody>
      </p:sp>
    </p:spTree>
    <p:extLst>
      <p:ext uri="{BB962C8B-B14F-4D97-AF65-F5344CB8AC3E}">
        <p14:creationId xmlns:p14="http://schemas.microsoft.com/office/powerpoint/2010/main" val="3301818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409695-6D7E-4829-BF73-1B7D6EC64275}"/>
              </a:ext>
            </a:extLst>
          </p:cNvPr>
          <p:cNvSpPr>
            <a:spLocks noGrp="1"/>
          </p:cNvSpPr>
          <p:nvPr>
            <p:ph type="title"/>
          </p:nvPr>
        </p:nvSpPr>
        <p:spPr/>
        <p:txBody>
          <a:bodyPr/>
          <a:lstStyle/>
          <a:p>
            <a:r>
              <a:rPr lang="es-CO" dirty="0"/>
              <a:t>La oferta</a:t>
            </a:r>
          </a:p>
        </p:txBody>
      </p:sp>
      <p:sp>
        <p:nvSpPr>
          <p:cNvPr id="3" name="Marcador de contenido 2">
            <a:extLst>
              <a:ext uri="{FF2B5EF4-FFF2-40B4-BE49-F238E27FC236}">
                <a16:creationId xmlns:a16="http://schemas.microsoft.com/office/drawing/2014/main" id="{EF018153-AA97-4E63-BEE7-684C2D4CA147}"/>
              </a:ext>
            </a:extLst>
          </p:cNvPr>
          <p:cNvSpPr>
            <a:spLocks noGrp="1"/>
          </p:cNvSpPr>
          <p:nvPr>
            <p:ph idx="1"/>
          </p:nvPr>
        </p:nvSpPr>
        <p:spPr/>
        <p:txBody>
          <a:bodyPr/>
          <a:lstStyle/>
          <a:p>
            <a:r>
              <a:rPr lang="es-CO" dirty="0"/>
              <a:t>Los servicios de aseguramiento exigen que el asegurador tenga libertad de criterio, libertad de acceso a la evidencia y libertad de opinión. Incluya estas exigencias en su oferta y, en especial, precise las situaciones de acceso a la evidencia</a:t>
            </a:r>
            <a:r>
              <a:rPr lang="es-CO" dirty="0" smtClean="0"/>
              <a:t>. No acepte limitaciones en el </a:t>
            </a:r>
            <a:r>
              <a:rPr lang="es-CO" dirty="0" smtClean="0"/>
              <a:t>alcance</a:t>
            </a:r>
            <a:endParaRPr lang="es-CO" dirty="0"/>
          </a:p>
          <a:p>
            <a:r>
              <a:rPr lang="es-CO" dirty="0"/>
              <a:t>Hoy en día todos los servicios de aseguramiento consisten en un examen que se basa en la determinación y evaluación de riesgos, en la identificación y calificación de controles, en la realización de pruebas sustantivas sobre los riesgos materiales. Los administradores son los responsables de un buen gobierno, que incluye un adecuado control interno, es decir un proceso que procura la eficiencia de las operaciones, la información razonable y el cumplimiento de las normas </a:t>
            </a:r>
            <a:r>
              <a:rPr lang="es-CO" dirty="0" smtClean="0"/>
              <a:t>aplicables</a:t>
            </a:r>
            <a:endParaRPr lang="es-CO" dirty="0"/>
          </a:p>
        </p:txBody>
      </p:sp>
    </p:spTree>
    <p:extLst>
      <p:ext uri="{BB962C8B-B14F-4D97-AF65-F5344CB8AC3E}">
        <p14:creationId xmlns:p14="http://schemas.microsoft.com/office/powerpoint/2010/main" val="1187445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4F34DB-5F42-475B-82FE-63F03FBC7278}"/>
              </a:ext>
            </a:extLst>
          </p:cNvPr>
          <p:cNvSpPr>
            <a:spLocks noGrp="1"/>
          </p:cNvSpPr>
          <p:nvPr>
            <p:ph type="title"/>
          </p:nvPr>
        </p:nvSpPr>
        <p:spPr/>
        <p:txBody>
          <a:bodyPr/>
          <a:lstStyle/>
          <a:p>
            <a:r>
              <a:rPr lang="es-CO" dirty="0"/>
              <a:t>La oferta</a:t>
            </a:r>
          </a:p>
        </p:txBody>
      </p:sp>
      <p:sp>
        <p:nvSpPr>
          <p:cNvPr id="3" name="Marcador de contenido 2">
            <a:extLst>
              <a:ext uri="{FF2B5EF4-FFF2-40B4-BE49-F238E27FC236}">
                <a16:creationId xmlns:a16="http://schemas.microsoft.com/office/drawing/2014/main" id="{26AD5BE9-0A1C-4C92-8DF9-A8566FA13B09}"/>
              </a:ext>
            </a:extLst>
          </p:cNvPr>
          <p:cNvSpPr>
            <a:spLocks noGrp="1"/>
          </p:cNvSpPr>
          <p:nvPr>
            <p:ph idx="1"/>
          </p:nvPr>
        </p:nvSpPr>
        <p:spPr/>
        <p:txBody>
          <a:bodyPr/>
          <a:lstStyle/>
          <a:p>
            <a:r>
              <a:rPr lang="es-CO" dirty="0"/>
              <a:t>Un aparte especial debe enumerar las obligaciones del cliente. Hay que </a:t>
            </a:r>
            <a:r>
              <a:rPr lang="es-CO" dirty="0" smtClean="0"/>
              <a:t>detallar</a:t>
            </a:r>
            <a:endParaRPr lang="es-CO" dirty="0"/>
          </a:p>
          <a:p>
            <a:r>
              <a:rPr lang="es-CO" dirty="0"/>
              <a:t>Especifique los plazos con los que cuenta la administración o determine un procedimiento para </a:t>
            </a:r>
            <a:r>
              <a:rPr lang="es-CO" dirty="0" smtClean="0"/>
              <a:t>establecerlos</a:t>
            </a:r>
            <a:endParaRPr lang="es-CO" dirty="0"/>
          </a:p>
          <a:p>
            <a:r>
              <a:rPr lang="es-CO" dirty="0"/>
              <a:t>La administración es la que debe decidir. No se le </a:t>
            </a:r>
            <a:r>
              <a:rPr lang="es-CO" dirty="0" smtClean="0"/>
              <a:t>atraviese</a:t>
            </a:r>
            <a:endParaRPr lang="es-CO" dirty="0"/>
          </a:p>
          <a:p>
            <a:r>
              <a:rPr lang="es-CO" dirty="0"/>
              <a:t>La administración es la que debe corregir. Deje que reflexione y decida cómo </a:t>
            </a:r>
            <a:r>
              <a:rPr lang="es-CO" dirty="0" smtClean="0"/>
              <a:t>obrar</a:t>
            </a:r>
            <a:endParaRPr lang="es-CO" dirty="0"/>
          </a:p>
          <a:p>
            <a:r>
              <a:rPr lang="es-CO" dirty="0"/>
              <a:t>La administración debe velar </a:t>
            </a:r>
            <a:r>
              <a:rPr lang="es-CO" dirty="0" smtClean="0"/>
              <a:t>porque se permita el </a:t>
            </a:r>
            <a:r>
              <a:rPr lang="es-CO" dirty="0"/>
              <a:t>adecuado cumplimiento de las funciones del </a:t>
            </a:r>
            <a:r>
              <a:rPr lang="es-CO" dirty="0" smtClean="0"/>
              <a:t>revisor</a:t>
            </a:r>
            <a:endParaRPr lang="es-CO" dirty="0"/>
          </a:p>
          <a:p>
            <a:r>
              <a:rPr lang="es-CO" dirty="0"/>
              <a:t>Toda denuncia o demanda es de competencia de los administradores. No de la sensación de que la revisoría es la oficina de peticiones, quejas y </a:t>
            </a:r>
            <a:r>
              <a:rPr lang="es-CO" dirty="0" smtClean="0"/>
              <a:t>reclamos</a:t>
            </a:r>
            <a:endParaRPr lang="es-CO" dirty="0"/>
          </a:p>
        </p:txBody>
      </p:sp>
    </p:spTree>
    <p:extLst>
      <p:ext uri="{BB962C8B-B14F-4D97-AF65-F5344CB8AC3E}">
        <p14:creationId xmlns:p14="http://schemas.microsoft.com/office/powerpoint/2010/main" val="1027936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ABEE2-6B21-47B7-9085-02EC410468B8}"/>
              </a:ext>
            </a:extLst>
          </p:cNvPr>
          <p:cNvSpPr>
            <a:spLocks noGrp="1"/>
          </p:cNvSpPr>
          <p:nvPr>
            <p:ph type="title"/>
          </p:nvPr>
        </p:nvSpPr>
        <p:spPr/>
        <p:txBody>
          <a:bodyPr/>
          <a:lstStyle/>
          <a:p>
            <a:r>
              <a:rPr lang="es-CO" dirty="0"/>
              <a:t>La oferta</a:t>
            </a:r>
          </a:p>
        </p:txBody>
      </p:sp>
      <p:sp>
        <p:nvSpPr>
          <p:cNvPr id="3" name="Marcador de contenido 2">
            <a:extLst>
              <a:ext uri="{FF2B5EF4-FFF2-40B4-BE49-F238E27FC236}">
                <a16:creationId xmlns:a16="http://schemas.microsoft.com/office/drawing/2014/main" id="{2E1D9796-D60D-420D-A0F2-008F764FC7C4}"/>
              </a:ext>
            </a:extLst>
          </p:cNvPr>
          <p:cNvSpPr>
            <a:spLocks noGrp="1"/>
          </p:cNvSpPr>
          <p:nvPr>
            <p:ph idx="1"/>
          </p:nvPr>
        </p:nvSpPr>
        <p:spPr/>
        <p:txBody>
          <a:bodyPr/>
          <a:lstStyle/>
          <a:p>
            <a:r>
              <a:rPr lang="es-CO" dirty="0"/>
              <a:t>Si piensa incluir cartas de manifestaciones o representaciones de la gerencia, plantéelo en la oferta. Indique su alcance. Recuerde que esta prueba no es suficiente por sí sola para establecer el cumplimiento de ninguna </a:t>
            </a:r>
            <a:r>
              <a:rPr lang="es-CO" dirty="0" smtClean="0"/>
              <a:t>aserción</a:t>
            </a:r>
            <a:endParaRPr lang="es-CO" dirty="0"/>
          </a:p>
          <a:p>
            <a:r>
              <a:rPr lang="es-CO" dirty="0"/>
              <a:t>Introduzca los conceptos de materialidad y de error </a:t>
            </a:r>
            <a:r>
              <a:rPr lang="es-CO" dirty="0" smtClean="0"/>
              <a:t>tolerable </a:t>
            </a:r>
            <a:endParaRPr lang="es-CO" dirty="0"/>
          </a:p>
          <a:p>
            <a:r>
              <a:rPr lang="es-CO" dirty="0"/>
              <a:t>Distinga entre incorrecciones, deficiencias significativas e </a:t>
            </a:r>
            <a:r>
              <a:rPr lang="es-CO" dirty="0" smtClean="0"/>
              <a:t>incumplimientos</a:t>
            </a:r>
            <a:endParaRPr lang="es-CO" dirty="0"/>
          </a:p>
          <a:p>
            <a:r>
              <a:rPr lang="es-CO" dirty="0"/>
              <a:t>Limite su responsabilidad tanto como pueda. Introduzca, con estricto apego a la ley, cláusulas limitativas de la </a:t>
            </a:r>
            <a:r>
              <a:rPr lang="es-CO" dirty="0" smtClean="0"/>
              <a:t>responsabilidad</a:t>
            </a:r>
            <a:endParaRPr lang="es-CO" dirty="0"/>
          </a:p>
          <a:p>
            <a:r>
              <a:rPr lang="es-CO" dirty="0"/>
              <a:t>Indique cómo se procederá para dar respuesta a las inquietudes que le formulen después del contrato y, en su caso, cómo se liquidarán </a:t>
            </a:r>
            <a:r>
              <a:rPr lang="es-CO" dirty="0" smtClean="0"/>
              <a:t>honorarios</a:t>
            </a:r>
            <a:endParaRPr lang="es-CO" dirty="0"/>
          </a:p>
        </p:txBody>
      </p:sp>
    </p:spTree>
    <p:extLst>
      <p:ext uri="{BB962C8B-B14F-4D97-AF65-F5344CB8AC3E}">
        <p14:creationId xmlns:p14="http://schemas.microsoft.com/office/powerpoint/2010/main" val="3649436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3E22DC-AEF4-4714-8410-44C675E551AB}"/>
              </a:ext>
            </a:extLst>
          </p:cNvPr>
          <p:cNvSpPr>
            <a:spLocks noGrp="1"/>
          </p:cNvSpPr>
          <p:nvPr>
            <p:ph type="title"/>
          </p:nvPr>
        </p:nvSpPr>
        <p:spPr/>
        <p:txBody>
          <a:bodyPr/>
          <a:lstStyle/>
          <a:p>
            <a:r>
              <a:rPr lang="es-CO" dirty="0"/>
              <a:t>La oferta</a:t>
            </a:r>
          </a:p>
        </p:txBody>
      </p:sp>
      <p:sp>
        <p:nvSpPr>
          <p:cNvPr id="3" name="Marcador de contenido 2">
            <a:extLst>
              <a:ext uri="{FF2B5EF4-FFF2-40B4-BE49-F238E27FC236}">
                <a16:creationId xmlns:a16="http://schemas.microsoft.com/office/drawing/2014/main" id="{00E64215-5548-449E-80AF-28B5F905BE66}"/>
              </a:ext>
            </a:extLst>
          </p:cNvPr>
          <p:cNvSpPr>
            <a:spLocks noGrp="1"/>
          </p:cNvSpPr>
          <p:nvPr>
            <p:ph idx="1"/>
          </p:nvPr>
        </p:nvSpPr>
        <p:spPr/>
        <p:txBody>
          <a:bodyPr>
            <a:normAutofit lnSpcReduction="10000"/>
          </a:bodyPr>
          <a:lstStyle/>
          <a:p>
            <a:r>
              <a:rPr lang="es-CO" dirty="0"/>
              <a:t>Describa cómo conformará el equipo de trabajo. De qué manera de realizarán </a:t>
            </a:r>
            <a:r>
              <a:rPr lang="es-CO" dirty="0" smtClean="0"/>
              <a:t>reemplazos</a:t>
            </a:r>
            <a:endParaRPr lang="es-CO" dirty="0"/>
          </a:p>
          <a:p>
            <a:r>
              <a:rPr lang="es-CO" dirty="0"/>
              <a:t>Señale sus requerimientos físicos y </a:t>
            </a:r>
            <a:r>
              <a:rPr lang="es-CO" dirty="0" smtClean="0"/>
              <a:t>logísticos</a:t>
            </a:r>
            <a:endParaRPr lang="es-CO" dirty="0"/>
          </a:p>
          <a:p>
            <a:r>
              <a:rPr lang="es-CO" dirty="0"/>
              <a:t>Describa las comunicaciones que recibirán las personas encargadas de una actividad, las que recibirán los administradores, las que se enviarán al comité de auditoría, las que se prepararán para el público y las que se sepa que deben hacerse llegar a las </a:t>
            </a:r>
            <a:r>
              <a:rPr lang="es-CO" dirty="0" smtClean="0"/>
              <a:t>autoridades</a:t>
            </a:r>
            <a:endParaRPr lang="es-CO" dirty="0"/>
          </a:p>
          <a:p>
            <a:r>
              <a:rPr lang="es-CO" dirty="0"/>
              <a:t>En lo posible establezca las antelaciones con que deben poner a su disposición documentos que deba firmar, como los estados financieros o las declaraciones </a:t>
            </a:r>
            <a:r>
              <a:rPr lang="es-CO" dirty="0" smtClean="0"/>
              <a:t>tributarias</a:t>
            </a:r>
            <a:endParaRPr lang="es-CO" dirty="0"/>
          </a:p>
          <a:p>
            <a:r>
              <a:rPr lang="es-CO" dirty="0"/>
              <a:t>Regule la documentación electrónica, el uso de marcas, emblemas y signos distintivos, la protección de los datos </a:t>
            </a:r>
            <a:r>
              <a:rPr lang="es-CO" dirty="0" smtClean="0"/>
              <a:t>personales</a:t>
            </a:r>
            <a:endParaRPr lang="es-CO" dirty="0"/>
          </a:p>
          <a:p>
            <a:endParaRPr lang="es-CO" dirty="0"/>
          </a:p>
        </p:txBody>
      </p:sp>
    </p:spTree>
    <p:extLst>
      <p:ext uri="{BB962C8B-B14F-4D97-AF65-F5344CB8AC3E}">
        <p14:creationId xmlns:p14="http://schemas.microsoft.com/office/powerpoint/2010/main" val="3331114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¿Qué es un contrato?</a:t>
            </a:r>
          </a:p>
        </p:txBody>
      </p:sp>
      <p:sp>
        <p:nvSpPr>
          <p:cNvPr id="3" name="Marcador de contenido 2"/>
          <p:cNvSpPr>
            <a:spLocks noGrp="1"/>
          </p:cNvSpPr>
          <p:nvPr>
            <p:ph idx="1"/>
          </p:nvPr>
        </p:nvSpPr>
        <p:spPr/>
        <p:txBody>
          <a:bodyPr>
            <a:normAutofit/>
          </a:bodyPr>
          <a:lstStyle/>
          <a:p>
            <a:r>
              <a:rPr lang="es-CO" sz="2000" dirty="0"/>
              <a:t>Según el Código Civil: “</a:t>
            </a:r>
            <a:r>
              <a:rPr lang="es-CO" sz="2000" i="1" dirty="0"/>
              <a:t>ART. 1494.—Las obligaciones nacen, ya del concurso real de las voluntades de dos o más personas, como en los contratos o convenciones; ya de un hecho voluntario de la persona que se obliga, como en la aceptación de una herencia o legado y en todos los cuasicontratos; ya a consecuencia de un hecho que ha inferido injuria o daño a otra persona, como en los delitos; ya por disposición de la ley, como entre los padres y los hijos de familia.</a:t>
            </a:r>
          </a:p>
          <a:p>
            <a:r>
              <a:rPr lang="es-CO" sz="2000" i="1" dirty="0"/>
              <a:t>ART. 1495.—Contrato o convención es un acto por el cual una parte se obliga para con otra a dar, hacer o no hacer alguna cosa. Cada parte puede ser de una o de muchas personas</a:t>
            </a:r>
            <a:r>
              <a:rPr lang="es-CO" sz="2000" dirty="0"/>
              <a:t>.”</a:t>
            </a:r>
          </a:p>
        </p:txBody>
      </p:sp>
    </p:spTree>
    <p:extLst>
      <p:ext uri="{BB962C8B-B14F-4D97-AF65-F5344CB8AC3E}">
        <p14:creationId xmlns:p14="http://schemas.microsoft.com/office/powerpoint/2010/main" val="2351475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1591E4-09F4-4A32-94B0-9891800BC2BD}"/>
              </a:ext>
            </a:extLst>
          </p:cNvPr>
          <p:cNvSpPr>
            <a:spLocks noGrp="1"/>
          </p:cNvSpPr>
          <p:nvPr>
            <p:ph type="title"/>
          </p:nvPr>
        </p:nvSpPr>
        <p:spPr/>
        <p:txBody>
          <a:bodyPr/>
          <a:lstStyle/>
          <a:p>
            <a:r>
              <a:rPr lang="es-CO" dirty="0"/>
              <a:t>La oferta</a:t>
            </a:r>
          </a:p>
        </p:txBody>
      </p:sp>
      <p:sp>
        <p:nvSpPr>
          <p:cNvPr id="3" name="Marcador de contenido 2">
            <a:extLst>
              <a:ext uri="{FF2B5EF4-FFF2-40B4-BE49-F238E27FC236}">
                <a16:creationId xmlns:a16="http://schemas.microsoft.com/office/drawing/2014/main" id="{FD07D398-B566-4D6D-8070-FAE797B2F93B}"/>
              </a:ext>
            </a:extLst>
          </p:cNvPr>
          <p:cNvSpPr>
            <a:spLocks noGrp="1"/>
          </p:cNvSpPr>
          <p:nvPr>
            <p:ph idx="1"/>
          </p:nvPr>
        </p:nvSpPr>
        <p:spPr/>
        <p:txBody>
          <a:bodyPr/>
          <a:lstStyle/>
          <a:p>
            <a:r>
              <a:rPr lang="es-CO" dirty="0"/>
              <a:t>Explique cómo velará por la calidad del servicio. Anime al cliente a comunicarle cualquier deficiencia. </a:t>
            </a:r>
            <a:r>
              <a:rPr lang="es-CO" dirty="0" smtClean="0"/>
              <a:t>Reaccione prontamente</a:t>
            </a:r>
            <a:endParaRPr lang="es-CO" dirty="0"/>
          </a:p>
          <a:p>
            <a:r>
              <a:rPr lang="es-CO" dirty="0"/>
              <a:t>Establezca las formas de resolver los conflictos con el cliente: arreglo directo, conciliación o </a:t>
            </a:r>
            <a:r>
              <a:rPr lang="es-CO" dirty="0" smtClean="0"/>
              <a:t>arbitramento</a:t>
            </a:r>
            <a:endParaRPr lang="es-CO" dirty="0"/>
          </a:p>
          <a:p>
            <a:r>
              <a:rPr lang="es-CO" dirty="0"/>
              <a:t>Detalles las conductas que pueden generar conflictos como la contratación por el cliente del personal de </a:t>
            </a:r>
            <a:r>
              <a:rPr lang="es-CO" dirty="0" smtClean="0"/>
              <a:t>auditoría</a:t>
            </a:r>
            <a:endParaRPr lang="es-CO" dirty="0"/>
          </a:p>
          <a:p>
            <a:r>
              <a:rPr lang="es-CO" dirty="0"/>
              <a:t>Incluya las causas de terminación del contrato. No </a:t>
            </a:r>
            <a:r>
              <a:rPr lang="es-CO" dirty="0" smtClean="0"/>
              <a:t>olvide los </a:t>
            </a:r>
            <a:r>
              <a:rPr lang="es-CO" dirty="0"/>
              <a:t>casos en los cuales las normas de ética exigen la </a:t>
            </a:r>
            <a:r>
              <a:rPr lang="es-CO" dirty="0" smtClean="0"/>
              <a:t>renuncia</a:t>
            </a:r>
            <a:endParaRPr lang="es-CO" dirty="0" smtClean="0"/>
          </a:p>
          <a:p>
            <a:r>
              <a:rPr lang="es-CO" dirty="0" smtClean="0"/>
              <a:t>Si el que designa cambia los términos de la oferta, el contador debe estudiar la contrapropuesta, aceptarla o </a:t>
            </a:r>
            <a:r>
              <a:rPr lang="es-CO" dirty="0" smtClean="0"/>
              <a:t>rechazarla</a:t>
            </a:r>
            <a:endParaRPr lang="es-CO" dirty="0"/>
          </a:p>
        </p:txBody>
      </p:sp>
    </p:spTree>
    <p:extLst>
      <p:ext uri="{BB962C8B-B14F-4D97-AF65-F5344CB8AC3E}">
        <p14:creationId xmlns:p14="http://schemas.microsoft.com/office/powerpoint/2010/main" val="1125711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0F4E1-A3ED-4020-9C62-72D27FA32EE8}"/>
              </a:ext>
            </a:extLst>
          </p:cNvPr>
          <p:cNvSpPr>
            <a:spLocks noGrp="1"/>
          </p:cNvSpPr>
          <p:nvPr>
            <p:ph type="title"/>
          </p:nvPr>
        </p:nvSpPr>
        <p:spPr/>
        <p:txBody>
          <a:bodyPr/>
          <a:lstStyle/>
          <a:p>
            <a:r>
              <a:rPr lang="es-CO" dirty="0"/>
              <a:t>Durante la vigencia del contrato</a:t>
            </a:r>
          </a:p>
        </p:txBody>
      </p:sp>
      <p:sp>
        <p:nvSpPr>
          <p:cNvPr id="3" name="Marcador de contenido 2">
            <a:extLst>
              <a:ext uri="{FF2B5EF4-FFF2-40B4-BE49-F238E27FC236}">
                <a16:creationId xmlns:a16="http://schemas.microsoft.com/office/drawing/2014/main" id="{6C5898E5-706D-48BF-B8EA-D3114D8A229E}"/>
              </a:ext>
            </a:extLst>
          </p:cNvPr>
          <p:cNvSpPr>
            <a:spLocks noGrp="1"/>
          </p:cNvSpPr>
          <p:nvPr>
            <p:ph idx="1"/>
          </p:nvPr>
        </p:nvSpPr>
        <p:spPr/>
        <p:txBody>
          <a:bodyPr/>
          <a:lstStyle/>
          <a:p>
            <a:r>
              <a:rPr lang="es-CO" dirty="0"/>
              <a:t>Contemplar la imposibilidad de prestar servicios en situaciones que impliquen:</a:t>
            </a:r>
          </a:p>
          <a:p>
            <a:pPr lvl="1"/>
            <a:r>
              <a:rPr lang="es-CO" dirty="0"/>
              <a:t>(a)	</a:t>
            </a:r>
            <a:r>
              <a:rPr lang="es-CO" dirty="0" err="1"/>
              <a:t>Self-interest</a:t>
            </a:r>
            <a:r>
              <a:rPr lang="es-CO" dirty="0"/>
              <a:t> </a:t>
            </a:r>
            <a:r>
              <a:rPr lang="es-CO" dirty="0" err="1"/>
              <a:t>Threats</a:t>
            </a:r>
            <a:endParaRPr lang="es-CO" dirty="0"/>
          </a:p>
          <a:p>
            <a:pPr lvl="1"/>
            <a:r>
              <a:rPr lang="es-CO" dirty="0"/>
              <a:t>(b)	</a:t>
            </a:r>
            <a:r>
              <a:rPr lang="es-CO" dirty="0" err="1"/>
              <a:t>Self-review</a:t>
            </a:r>
            <a:r>
              <a:rPr lang="es-CO" dirty="0"/>
              <a:t> </a:t>
            </a:r>
            <a:r>
              <a:rPr lang="es-CO" dirty="0" err="1"/>
              <a:t>Threats</a:t>
            </a:r>
            <a:endParaRPr lang="es-CO" dirty="0"/>
          </a:p>
          <a:p>
            <a:pPr lvl="1"/>
            <a:r>
              <a:rPr lang="es-CO" dirty="0"/>
              <a:t>(c)	</a:t>
            </a:r>
            <a:r>
              <a:rPr lang="es-CO" dirty="0" err="1"/>
              <a:t>Advocacy</a:t>
            </a:r>
            <a:r>
              <a:rPr lang="es-CO" dirty="0"/>
              <a:t> </a:t>
            </a:r>
            <a:r>
              <a:rPr lang="es-CO" dirty="0" err="1"/>
              <a:t>Threats</a:t>
            </a:r>
            <a:endParaRPr lang="es-CO" dirty="0"/>
          </a:p>
          <a:p>
            <a:pPr lvl="1"/>
            <a:r>
              <a:rPr lang="es-CO" dirty="0"/>
              <a:t>(d)	</a:t>
            </a:r>
            <a:r>
              <a:rPr lang="es-CO" dirty="0" err="1"/>
              <a:t>Familiarity</a:t>
            </a:r>
            <a:r>
              <a:rPr lang="es-CO" dirty="0"/>
              <a:t> </a:t>
            </a:r>
            <a:r>
              <a:rPr lang="es-CO" dirty="0" err="1"/>
              <a:t>Threats</a:t>
            </a:r>
            <a:endParaRPr lang="es-CO" dirty="0"/>
          </a:p>
          <a:p>
            <a:pPr lvl="1"/>
            <a:r>
              <a:rPr lang="es-CO" dirty="0"/>
              <a:t>(e)	</a:t>
            </a:r>
            <a:r>
              <a:rPr lang="es-CO" dirty="0" err="1"/>
              <a:t>Intimidation</a:t>
            </a:r>
            <a:r>
              <a:rPr lang="es-CO" dirty="0"/>
              <a:t> </a:t>
            </a:r>
            <a:r>
              <a:rPr lang="es-CO" dirty="0" err="1"/>
              <a:t>Threats</a:t>
            </a:r>
            <a:endParaRPr lang="es-CO" dirty="0"/>
          </a:p>
        </p:txBody>
      </p:sp>
    </p:spTree>
    <p:extLst>
      <p:ext uri="{BB962C8B-B14F-4D97-AF65-F5344CB8AC3E}">
        <p14:creationId xmlns:p14="http://schemas.microsoft.com/office/powerpoint/2010/main" val="539551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Durante la vigencia del contrato</a:t>
            </a:r>
          </a:p>
        </p:txBody>
      </p:sp>
      <p:sp>
        <p:nvSpPr>
          <p:cNvPr id="3" name="Marcador de contenido 2"/>
          <p:cNvSpPr>
            <a:spLocks noGrp="1"/>
          </p:cNvSpPr>
          <p:nvPr>
            <p:ph idx="1"/>
          </p:nvPr>
        </p:nvSpPr>
        <p:spPr/>
        <p:txBody>
          <a:bodyPr>
            <a:normAutofit lnSpcReduction="10000"/>
          </a:bodyPr>
          <a:lstStyle/>
          <a:p>
            <a:r>
              <a:rPr lang="es-CO" dirty="0"/>
              <a:t>Cuidado con los cambios de circunstancias:</a:t>
            </a:r>
          </a:p>
          <a:p>
            <a:pPr lvl="1"/>
            <a:r>
              <a:rPr lang="en-US" dirty="0"/>
              <a:t>"(...) </a:t>
            </a:r>
            <a:r>
              <a:rPr lang="en-US" i="1" dirty="0"/>
              <a:t>A professional accountant shall remain alert to changes over time in the nature of services, interests and relationships that might create a conflict of interest while performing an engagement. </a:t>
            </a:r>
          </a:p>
          <a:p>
            <a:pPr lvl="1"/>
            <a:r>
              <a:rPr lang="en-US" i="1" dirty="0"/>
              <a:t>The nature of services, interests and relationships might change during the engagement. This is particularly true when a professional accountant is asked to conduct an engagement in a situation that might become adversarial, even though the parties who engage the accountant initially might not be involved in a dispute.</a:t>
            </a:r>
            <a:r>
              <a:rPr lang="en-US" dirty="0"/>
              <a:t> (...)" </a:t>
            </a:r>
          </a:p>
          <a:p>
            <a:r>
              <a:rPr lang="es-CO" dirty="0"/>
              <a:t>Mantenimiento de la confidencia. Comprensión del cliente de las situaciones que originan informes a los auditores principales, o a terceros, ya sea al Estado o a </a:t>
            </a:r>
            <a:r>
              <a:rPr lang="es-CO" dirty="0" smtClean="0"/>
              <a:t>particulares</a:t>
            </a:r>
            <a:endParaRPr lang="es-CO" dirty="0"/>
          </a:p>
          <a:p>
            <a:r>
              <a:rPr lang="es-CO" dirty="0"/>
              <a:t>Exigir que se le informe de cualquier acción o pronunciamiento de una </a:t>
            </a:r>
            <a:r>
              <a:rPr lang="es-CO" dirty="0" smtClean="0"/>
              <a:t>autoridad</a:t>
            </a:r>
            <a:endParaRPr lang="es-CO" dirty="0"/>
          </a:p>
        </p:txBody>
      </p:sp>
    </p:spTree>
    <p:extLst>
      <p:ext uri="{BB962C8B-B14F-4D97-AF65-F5344CB8AC3E}">
        <p14:creationId xmlns:p14="http://schemas.microsoft.com/office/powerpoint/2010/main" val="1822895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Durante la vigencia del contrato</a:t>
            </a:r>
          </a:p>
        </p:txBody>
      </p:sp>
      <p:sp>
        <p:nvSpPr>
          <p:cNvPr id="3" name="Marcador de contenido 2"/>
          <p:cNvSpPr>
            <a:spLocks noGrp="1"/>
          </p:cNvSpPr>
          <p:nvPr>
            <p:ph idx="1"/>
          </p:nvPr>
        </p:nvSpPr>
        <p:spPr/>
        <p:txBody>
          <a:bodyPr>
            <a:normAutofit/>
          </a:bodyPr>
          <a:lstStyle/>
          <a:p>
            <a:r>
              <a:rPr lang="es-CO" dirty="0"/>
              <a:t>Mantener el competencia del personal</a:t>
            </a:r>
          </a:p>
          <a:p>
            <a:pPr lvl="1"/>
            <a:r>
              <a:rPr lang="en-US" dirty="0"/>
              <a:t>"(...) </a:t>
            </a:r>
            <a:r>
              <a:rPr lang="en-US" i="1" dirty="0"/>
              <a:t>A self-interest threat to compliance with the principle of professional competence and due care is created if the engagement team does not possess, or cannot acquire, the competencies to perform the professional services</a:t>
            </a:r>
            <a:r>
              <a:rPr lang="en-US" dirty="0"/>
              <a:t>. (...)"</a:t>
            </a:r>
          </a:p>
          <a:p>
            <a:r>
              <a:rPr lang="es-CO" dirty="0"/>
              <a:t>Actuar </a:t>
            </a:r>
            <a:r>
              <a:rPr lang="es-CO" dirty="0" smtClean="0"/>
              <a:t>profesionalmente</a:t>
            </a:r>
            <a:r>
              <a:rPr lang="es-CO" dirty="0"/>
              <a:t>, con diligencia o debido </a:t>
            </a:r>
            <a:r>
              <a:rPr lang="es-CO" dirty="0" smtClean="0"/>
              <a:t>cuidado</a:t>
            </a:r>
            <a:endParaRPr lang="es-CO" dirty="0"/>
          </a:p>
          <a:p>
            <a:r>
              <a:rPr lang="es-CO" dirty="0"/>
              <a:t>Los contadores no están presos por sus contratos. Pueden interrumpir sus servicios. </a:t>
            </a:r>
            <a:r>
              <a:rPr lang="en-US" dirty="0"/>
              <a:t>Ley 43 de 1990: </a:t>
            </a:r>
            <a:r>
              <a:rPr lang="es-CO" i="1" dirty="0"/>
              <a:t>Artículo 44. El Contador Público podrá interrumpir la prestación de sus servicios en razón de  los siguientes motivos: </a:t>
            </a:r>
          </a:p>
          <a:p>
            <a:pPr lvl="1"/>
            <a:r>
              <a:rPr lang="es-CO" i="1" dirty="0"/>
              <a:t>a) Que el usuario del servicio reciba la atención de otros profesionales que excluya la suya. </a:t>
            </a:r>
          </a:p>
          <a:p>
            <a:pPr lvl="1"/>
            <a:r>
              <a:rPr lang="es-CO" i="1" dirty="0"/>
              <a:t>b) Que el usuario del  servicio incumpla con las obligaciones convenidas con el Contador  Público."</a:t>
            </a:r>
          </a:p>
        </p:txBody>
      </p:sp>
    </p:spTree>
    <p:extLst>
      <p:ext uri="{BB962C8B-B14F-4D97-AF65-F5344CB8AC3E}">
        <p14:creationId xmlns:p14="http://schemas.microsoft.com/office/powerpoint/2010/main" val="1651163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90EB70-2FF1-457B-80B4-D1FF7A5AF7CB}"/>
              </a:ext>
            </a:extLst>
          </p:cNvPr>
          <p:cNvSpPr>
            <a:spLocks noGrp="1"/>
          </p:cNvSpPr>
          <p:nvPr>
            <p:ph type="title"/>
          </p:nvPr>
        </p:nvSpPr>
        <p:spPr/>
        <p:txBody>
          <a:bodyPr/>
          <a:lstStyle/>
          <a:p>
            <a:r>
              <a:rPr lang="es-CO" dirty="0"/>
              <a:t>Durante la vigencia del contrato</a:t>
            </a:r>
          </a:p>
        </p:txBody>
      </p:sp>
      <p:sp>
        <p:nvSpPr>
          <p:cNvPr id="3" name="Marcador de contenido 2">
            <a:extLst>
              <a:ext uri="{FF2B5EF4-FFF2-40B4-BE49-F238E27FC236}">
                <a16:creationId xmlns:a16="http://schemas.microsoft.com/office/drawing/2014/main" id="{FA6C2B20-B18C-420A-A18F-CCFB7E7DD207}"/>
              </a:ext>
            </a:extLst>
          </p:cNvPr>
          <p:cNvSpPr>
            <a:spLocks noGrp="1"/>
          </p:cNvSpPr>
          <p:nvPr>
            <p:ph idx="1"/>
          </p:nvPr>
        </p:nvSpPr>
        <p:spPr/>
        <p:txBody>
          <a:bodyPr>
            <a:normAutofit lnSpcReduction="10000"/>
          </a:bodyPr>
          <a:lstStyle/>
          <a:p>
            <a:r>
              <a:rPr lang="es-CO" dirty="0"/>
              <a:t>Prepare la rotación de los equipos y esté listo para la rotación de la firma: “(…) </a:t>
            </a:r>
            <a:r>
              <a:rPr lang="en-US" i="1" dirty="0"/>
              <a:t>When an individual is involved in an audit engagement over a long period of time, familiarity and self-interest threats might be created. This section sets out requirements and application material relevant to applying the conceptual framework in such circumstances. </a:t>
            </a:r>
            <a:r>
              <a:rPr lang="en-US" dirty="0" smtClean="0"/>
              <a:t>(…)”</a:t>
            </a:r>
          </a:p>
          <a:p>
            <a:r>
              <a:rPr lang="es-CO" dirty="0" smtClean="0"/>
              <a:t>Tenga mucho cuidado con los efectos de la firma de un Contador en las declaraciones tributarias </a:t>
            </a:r>
            <a:r>
              <a:rPr lang="en-US" dirty="0" smtClean="0"/>
              <a:t>[art. 581 E.T.]: “(…) </a:t>
            </a:r>
            <a:r>
              <a:rPr lang="es-CO" i="1" dirty="0"/>
              <a:t>la firma del contador público o revisor fiscal en las declaraciones tributarias, certifica los siguientes hechos</a:t>
            </a:r>
            <a:r>
              <a:rPr lang="es-CO" i="1" dirty="0" smtClean="0"/>
              <a:t>: ―1</a:t>
            </a:r>
            <a:r>
              <a:rPr lang="es-CO" i="1" dirty="0"/>
              <a:t>. Que los libros de contabilidad se encuentren llevados en debida forma, de acuerdo con los principios de contabilidad generalmente aceptados y con las normas vigentes sobre la materia</a:t>
            </a:r>
            <a:r>
              <a:rPr lang="es-CO" i="1" dirty="0" smtClean="0"/>
              <a:t>. ―2</a:t>
            </a:r>
            <a:r>
              <a:rPr lang="es-CO" i="1" dirty="0"/>
              <a:t>. Que los libros de contabilidad reflejan razonablemente la situación financiera de la empresa</a:t>
            </a:r>
            <a:r>
              <a:rPr lang="es-CO" i="1" dirty="0" smtClean="0"/>
              <a:t>. ―3</a:t>
            </a:r>
            <a:r>
              <a:rPr lang="es-CO" i="1" dirty="0"/>
              <a:t>. Que las operaciones registradas en los libros se sometieron a las retenciones que establecen las normas vigentes, en el caso de la declaración de </a:t>
            </a:r>
            <a:r>
              <a:rPr lang="es-CO" i="1" dirty="0" smtClean="0"/>
              <a:t>retenciones</a:t>
            </a:r>
            <a:r>
              <a:rPr lang="es-CO" dirty="0" smtClean="0"/>
              <a:t>”</a:t>
            </a:r>
            <a:endParaRPr lang="en-US" dirty="0"/>
          </a:p>
        </p:txBody>
      </p:sp>
    </p:spTree>
    <p:extLst>
      <p:ext uri="{BB962C8B-B14F-4D97-AF65-F5344CB8AC3E}">
        <p14:creationId xmlns:p14="http://schemas.microsoft.com/office/powerpoint/2010/main" val="14913790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Durante la vigencia del contrato</a:t>
            </a:r>
          </a:p>
        </p:txBody>
      </p:sp>
      <p:sp>
        <p:nvSpPr>
          <p:cNvPr id="3" name="Marcador de contenido 2"/>
          <p:cNvSpPr>
            <a:spLocks noGrp="1"/>
          </p:cNvSpPr>
          <p:nvPr>
            <p:ph idx="1"/>
          </p:nvPr>
        </p:nvSpPr>
        <p:spPr/>
        <p:txBody>
          <a:bodyPr/>
          <a:lstStyle/>
          <a:p>
            <a:r>
              <a:rPr lang="es-CO" dirty="0"/>
              <a:t>Antes de irse:</a:t>
            </a:r>
          </a:p>
          <a:p>
            <a:pPr lvl="1"/>
            <a:r>
              <a:rPr lang="es-CO" dirty="0"/>
              <a:t>Presentar un informe del desarrollo del contrato. Asegúrese de no haber cobrado lo que no hecho. Facture todo lo que le </a:t>
            </a:r>
            <a:r>
              <a:rPr lang="es-CO" dirty="0" smtClean="0"/>
              <a:t>deban</a:t>
            </a:r>
            <a:endParaRPr lang="es-CO" dirty="0"/>
          </a:p>
          <a:p>
            <a:pPr lvl="1"/>
            <a:r>
              <a:rPr lang="es-CO" dirty="0"/>
              <a:t>Permita que sus pruebas y resultados sean útiles para quien lo </a:t>
            </a:r>
            <a:r>
              <a:rPr lang="es-CO" dirty="0" smtClean="0"/>
              <a:t>reemplace</a:t>
            </a:r>
            <a:endParaRPr lang="es-CO" dirty="0"/>
          </a:p>
          <a:p>
            <a:pPr lvl="1"/>
            <a:r>
              <a:rPr lang="es-CO" dirty="0"/>
              <a:t>Nunca salga </a:t>
            </a:r>
            <a:r>
              <a:rPr lang="es-CO" dirty="0" smtClean="0"/>
              <a:t>corriendo</a:t>
            </a:r>
            <a:endParaRPr lang="es-CO" dirty="0"/>
          </a:p>
          <a:p>
            <a:pPr lvl="1"/>
            <a:r>
              <a:rPr lang="es-CO" dirty="0"/>
              <a:t>Asegure que su documentación está completa</a:t>
            </a:r>
          </a:p>
          <a:p>
            <a:pPr lvl="1"/>
            <a:r>
              <a:rPr lang="es-CO" dirty="0"/>
              <a:t>Mantenga su disposición para atender a quienes pretendan reemplazarlo y a quien sea designado en su </a:t>
            </a:r>
            <a:r>
              <a:rPr lang="es-CO" dirty="0" smtClean="0"/>
              <a:t>lugar</a:t>
            </a:r>
            <a:endParaRPr lang="es-CO" dirty="0"/>
          </a:p>
          <a:p>
            <a:endParaRPr lang="es-CO" dirty="0"/>
          </a:p>
        </p:txBody>
      </p:sp>
    </p:spTree>
    <p:extLst>
      <p:ext uri="{BB962C8B-B14F-4D97-AF65-F5344CB8AC3E}">
        <p14:creationId xmlns:p14="http://schemas.microsoft.com/office/powerpoint/2010/main" val="25593199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A9691E-5834-4DBF-ADA6-BA13B1F9D10B}"/>
              </a:ext>
            </a:extLst>
          </p:cNvPr>
          <p:cNvSpPr>
            <a:spLocks noGrp="1"/>
          </p:cNvSpPr>
          <p:nvPr>
            <p:ph type="title"/>
          </p:nvPr>
        </p:nvSpPr>
        <p:spPr/>
        <p:txBody>
          <a:bodyPr/>
          <a:lstStyle/>
          <a:p>
            <a:r>
              <a:rPr lang="es-CO" dirty="0"/>
              <a:t>Después del contrato</a:t>
            </a:r>
          </a:p>
        </p:txBody>
      </p:sp>
      <p:sp>
        <p:nvSpPr>
          <p:cNvPr id="3" name="Marcador de contenido 2">
            <a:extLst>
              <a:ext uri="{FF2B5EF4-FFF2-40B4-BE49-F238E27FC236}">
                <a16:creationId xmlns:a16="http://schemas.microsoft.com/office/drawing/2014/main" id="{DE503FB9-1895-4B0D-A68E-2B8F7C4DAA36}"/>
              </a:ext>
            </a:extLst>
          </p:cNvPr>
          <p:cNvSpPr>
            <a:spLocks noGrp="1"/>
          </p:cNvSpPr>
          <p:nvPr>
            <p:ph idx="1"/>
          </p:nvPr>
        </p:nvSpPr>
        <p:spPr/>
        <p:txBody>
          <a:bodyPr/>
          <a:lstStyle/>
          <a:p>
            <a:r>
              <a:rPr lang="es-CO" dirty="0"/>
              <a:t>Recuerde que debe dar cuenta y razón de su servicio por todo el tiempo de prescripción de las acciones </a:t>
            </a:r>
            <a:r>
              <a:rPr lang="es-CO" dirty="0" smtClean="0"/>
              <a:t>judiciales</a:t>
            </a:r>
            <a:endParaRPr lang="es-CO" dirty="0"/>
          </a:p>
          <a:p>
            <a:r>
              <a:rPr lang="es-CO" dirty="0"/>
              <a:t>No destruya la documentación del trabajo. Cuide la correspondencia </a:t>
            </a:r>
            <a:r>
              <a:rPr lang="es-CO" dirty="0" smtClean="0"/>
              <a:t>electrónica</a:t>
            </a:r>
            <a:endParaRPr lang="es-CO" dirty="0"/>
          </a:p>
          <a:p>
            <a:endParaRPr lang="es-CO" dirty="0"/>
          </a:p>
        </p:txBody>
      </p:sp>
    </p:spTree>
    <p:extLst>
      <p:ext uri="{BB962C8B-B14F-4D97-AF65-F5344CB8AC3E}">
        <p14:creationId xmlns:p14="http://schemas.microsoft.com/office/powerpoint/2010/main" val="24630196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454159-C063-4FE2-BEDC-ADBA62B817FB}"/>
              </a:ext>
            </a:extLst>
          </p:cNvPr>
          <p:cNvSpPr>
            <a:spLocks noGrp="1"/>
          </p:cNvSpPr>
          <p:nvPr>
            <p:ph type="title"/>
          </p:nvPr>
        </p:nvSpPr>
        <p:spPr>
          <a:xfrm>
            <a:off x="677334" y="609599"/>
            <a:ext cx="8596668" cy="5816367"/>
          </a:xfrm>
        </p:spPr>
        <p:txBody>
          <a:bodyPr anchor="b">
            <a:normAutofit/>
          </a:bodyPr>
          <a:lstStyle/>
          <a:p>
            <a:r>
              <a:rPr lang="es-CO" sz="8800" dirty="0"/>
              <a:t>Por su amable atención, muchas gracias.</a:t>
            </a:r>
          </a:p>
        </p:txBody>
      </p:sp>
    </p:spTree>
    <p:extLst>
      <p:ext uri="{BB962C8B-B14F-4D97-AF65-F5344CB8AC3E}">
        <p14:creationId xmlns:p14="http://schemas.microsoft.com/office/powerpoint/2010/main" val="396767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Etapas contractuales</a:t>
            </a:r>
          </a:p>
        </p:txBody>
      </p:sp>
      <p:sp>
        <p:nvSpPr>
          <p:cNvPr id="3" name="Marcador de contenido 2"/>
          <p:cNvSpPr>
            <a:spLocks noGrp="1"/>
          </p:cNvSpPr>
          <p:nvPr>
            <p:ph idx="1"/>
          </p:nvPr>
        </p:nvSpPr>
        <p:spPr/>
        <p:txBody>
          <a:bodyPr>
            <a:normAutofit/>
          </a:bodyPr>
          <a:lstStyle/>
          <a:p>
            <a:r>
              <a:rPr lang="es-CO" sz="2400" dirty="0"/>
              <a:t>Antes del contrato (precontractual)</a:t>
            </a:r>
          </a:p>
          <a:p>
            <a:r>
              <a:rPr lang="es-CO" sz="2400" dirty="0"/>
              <a:t>Desde el perfeccionamiento del contrato hasta su liquidación (contractual)</a:t>
            </a:r>
          </a:p>
          <a:p>
            <a:r>
              <a:rPr lang="es-CO" sz="2400" dirty="0"/>
              <a:t>Luego de la liquidación del contrato (</a:t>
            </a:r>
            <a:r>
              <a:rPr lang="es-CO" sz="2400" dirty="0" err="1"/>
              <a:t>poscontractual</a:t>
            </a:r>
            <a:r>
              <a:rPr lang="es-CO" sz="2400" dirty="0" smtClean="0"/>
              <a:t>)</a:t>
            </a:r>
          </a:p>
          <a:p>
            <a:r>
              <a:rPr lang="es-CO" sz="2400" dirty="0" smtClean="0"/>
              <a:t>PD: Todo lo que hace un contador debe quedar documentado.</a:t>
            </a:r>
            <a:endParaRPr lang="es-CO" sz="2400" dirty="0"/>
          </a:p>
        </p:txBody>
      </p:sp>
    </p:spTree>
    <p:extLst>
      <p:ext uri="{BB962C8B-B14F-4D97-AF65-F5344CB8AC3E}">
        <p14:creationId xmlns:p14="http://schemas.microsoft.com/office/powerpoint/2010/main" val="426859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Finalidad de los contratos</a:t>
            </a:r>
          </a:p>
        </p:txBody>
      </p:sp>
      <p:sp>
        <p:nvSpPr>
          <p:cNvPr id="3" name="Marcador de contenido 2"/>
          <p:cNvSpPr>
            <a:spLocks noGrp="1"/>
          </p:cNvSpPr>
          <p:nvPr>
            <p:ph idx="1"/>
          </p:nvPr>
        </p:nvSpPr>
        <p:spPr/>
        <p:txBody>
          <a:bodyPr/>
          <a:lstStyle/>
          <a:p>
            <a:r>
              <a:rPr lang="es-CO" dirty="0"/>
              <a:t>Regular las conductas actuales y futuras de las partes. Requiere de gran detalle y precisión. Además de los requisitos esenciales, conviene incluir los de la naturaleza y muchos accidentales. Según el Código Civil:</a:t>
            </a:r>
          </a:p>
          <a:p>
            <a:pPr lvl="1"/>
            <a:r>
              <a:rPr lang="es-CO" i="1" dirty="0"/>
              <a:t>ART. 1501.—Se distinguen en cada contrato las cosas que son de su esencia, las que son de su naturaleza, y las puramente accidentales.</a:t>
            </a:r>
          </a:p>
          <a:p>
            <a:pPr lvl="1"/>
            <a:r>
              <a:rPr lang="es-CO" i="1" dirty="0"/>
              <a:t>Son de la esencia de un contrato aquellas cosas, sin las cuales, o no produce efecto alguno, o degeneran en otro contrato diferente; son de la naturaleza de un contrato las que no siendo esenciales en él, se entienden pertenecerle, sin necesidad de una cláusula especial; y son accidentales a un contrato aquellas que ni esencial ni naturalmente le pertenecen, y que se le agregan por medio de cláusulas especiales</a:t>
            </a:r>
          </a:p>
        </p:txBody>
      </p:sp>
    </p:spTree>
    <p:extLst>
      <p:ext uri="{BB962C8B-B14F-4D97-AF65-F5344CB8AC3E}">
        <p14:creationId xmlns:p14="http://schemas.microsoft.com/office/powerpoint/2010/main" val="4265907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223783-ED95-4C1B-8AA6-DCF6ED9EC8A8}"/>
              </a:ext>
            </a:extLst>
          </p:cNvPr>
          <p:cNvSpPr>
            <a:spLocks noGrp="1"/>
          </p:cNvSpPr>
          <p:nvPr>
            <p:ph type="title"/>
          </p:nvPr>
        </p:nvSpPr>
        <p:spPr/>
        <p:txBody>
          <a:bodyPr/>
          <a:lstStyle/>
          <a:p>
            <a:r>
              <a:rPr lang="es-CO" dirty="0"/>
              <a:t>Principio general de la etapa precontractual</a:t>
            </a:r>
          </a:p>
        </p:txBody>
      </p:sp>
      <p:sp>
        <p:nvSpPr>
          <p:cNvPr id="3" name="Marcador de contenido 2">
            <a:extLst>
              <a:ext uri="{FF2B5EF4-FFF2-40B4-BE49-F238E27FC236}">
                <a16:creationId xmlns:a16="http://schemas.microsoft.com/office/drawing/2014/main" id="{C878C06B-0B90-40C2-BF0C-249C08573765}"/>
              </a:ext>
            </a:extLst>
          </p:cNvPr>
          <p:cNvSpPr>
            <a:spLocks noGrp="1"/>
          </p:cNvSpPr>
          <p:nvPr>
            <p:ph idx="1"/>
          </p:nvPr>
        </p:nvSpPr>
        <p:spPr/>
        <p:txBody>
          <a:bodyPr/>
          <a:lstStyle/>
          <a:p>
            <a:r>
              <a:rPr lang="es-CO" dirty="0"/>
              <a:t>Según el Código de Comercio: “</a:t>
            </a:r>
            <a:r>
              <a:rPr lang="es-ES" i="1" dirty="0"/>
              <a:t>ART. 863.—Las partes deberán proceder de buena fe exenta de culpa en el período precontractual, so pena de indemnizar los perjuicios que se causen</a:t>
            </a:r>
            <a:r>
              <a:rPr lang="es-ES" dirty="0"/>
              <a:t>”</a:t>
            </a:r>
          </a:p>
          <a:p>
            <a:r>
              <a:rPr lang="es-ES" dirty="0"/>
              <a:t>Los administradores de las sociedades están obligados a obrar de buena </a:t>
            </a:r>
            <a:r>
              <a:rPr lang="es-ES" dirty="0" smtClean="0"/>
              <a:t>fe</a:t>
            </a:r>
            <a:endParaRPr lang="es-ES" dirty="0"/>
          </a:p>
          <a:p>
            <a:r>
              <a:rPr lang="es-ES" dirty="0"/>
              <a:t>Los contadores también están obligados a obrar de buena fe. No afirme lo que no es cierto. No ofrezca lo que no puede cumplir. Piense que uno puede equivocarse y en tal caso debe asumir las reparaciones a que haya </a:t>
            </a:r>
            <a:r>
              <a:rPr lang="es-ES" dirty="0" smtClean="0"/>
              <a:t>lugar</a:t>
            </a:r>
            <a:endParaRPr lang="es-CO" dirty="0"/>
          </a:p>
        </p:txBody>
      </p:sp>
    </p:spTree>
    <p:extLst>
      <p:ext uri="{BB962C8B-B14F-4D97-AF65-F5344CB8AC3E}">
        <p14:creationId xmlns:p14="http://schemas.microsoft.com/office/powerpoint/2010/main" val="668131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Requisitos formales</a:t>
            </a:r>
            <a:endParaRPr lang="es-CO" dirty="0"/>
          </a:p>
        </p:txBody>
      </p:sp>
      <p:sp>
        <p:nvSpPr>
          <p:cNvPr id="3" name="Marcador de contenido 2"/>
          <p:cNvSpPr>
            <a:spLocks noGrp="1"/>
          </p:cNvSpPr>
          <p:nvPr>
            <p:ph idx="1"/>
          </p:nvPr>
        </p:nvSpPr>
        <p:spPr/>
        <p:txBody>
          <a:bodyPr/>
          <a:lstStyle/>
          <a:p>
            <a:r>
              <a:rPr lang="es-CO" dirty="0" smtClean="0"/>
              <a:t>Todo contrato o acuerdo para la prestación de servicios de aseguramiento debe constar por escrito, que debe ser aprobado antes de comenzar la prestación de los servicios</a:t>
            </a:r>
          </a:p>
          <a:p>
            <a:r>
              <a:rPr lang="es-CO" dirty="0"/>
              <a:t>Ley 43 de 1990: </a:t>
            </a:r>
            <a:r>
              <a:rPr lang="es-CO" i="1" dirty="0"/>
              <a:t>Artículo 46. Siendo la retribución económica de los servicios profesionales un derecho, el Contador Público fijará sus honorarios de conformidad con su capacidad científica y/o técnica y en relación con la importancia y circunstancias en cada uno de los casos que le corresponda cumplir, pero siempre previo acuerdo por escrito entre el Contador Público y el </a:t>
            </a:r>
            <a:r>
              <a:rPr lang="es-CO" i="1" dirty="0" smtClean="0"/>
              <a:t>usuario</a:t>
            </a:r>
            <a:r>
              <a:rPr lang="es-CO" dirty="0" smtClean="0"/>
              <a:t> </a:t>
            </a:r>
          </a:p>
          <a:p>
            <a:r>
              <a:rPr lang="es-CO" dirty="0"/>
              <a:t>NIA 210: “</a:t>
            </a:r>
            <a:r>
              <a:rPr lang="es-CO" i="1" dirty="0"/>
              <a:t>10. Sin perjuicio de lo establecido en el apartado 11, los términos del encargo de auditoría acordados se harán constar en una carta de encargo u otra forma adecuada de acuerdo </a:t>
            </a:r>
            <a:r>
              <a:rPr lang="es-CO" i="1" dirty="0" smtClean="0"/>
              <a:t>escrito </a:t>
            </a:r>
            <a:r>
              <a:rPr lang="es-CO" dirty="0" smtClean="0"/>
              <a:t>(…)”</a:t>
            </a:r>
            <a:endParaRPr lang="es-CO" dirty="0"/>
          </a:p>
        </p:txBody>
      </p:sp>
    </p:spTree>
    <p:extLst>
      <p:ext uri="{BB962C8B-B14F-4D97-AF65-F5344CB8AC3E}">
        <p14:creationId xmlns:p14="http://schemas.microsoft.com/office/powerpoint/2010/main" val="277973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Dos estatutos contractuales</a:t>
            </a:r>
            <a:endParaRPr lang="es-CO" dirty="0"/>
          </a:p>
        </p:txBody>
      </p:sp>
      <p:sp>
        <p:nvSpPr>
          <p:cNvPr id="3" name="Marcador de contenido 2"/>
          <p:cNvSpPr>
            <a:spLocks noGrp="1"/>
          </p:cNvSpPr>
          <p:nvPr>
            <p:ph idx="1"/>
          </p:nvPr>
        </p:nvSpPr>
        <p:spPr/>
        <p:txBody>
          <a:bodyPr/>
          <a:lstStyle/>
          <a:p>
            <a:r>
              <a:rPr lang="es-CO" dirty="0" smtClean="0"/>
              <a:t>Contratación entre particulares: Código de Comercio y Código Civil</a:t>
            </a:r>
          </a:p>
          <a:p>
            <a:r>
              <a:rPr lang="es-CO" dirty="0" smtClean="0"/>
              <a:t>Contratación con el Estado</a:t>
            </a:r>
            <a:r>
              <a:rPr lang="es-CO" dirty="0"/>
              <a:t>: </a:t>
            </a:r>
            <a:r>
              <a:rPr lang="es-CO" dirty="0" smtClean="0"/>
              <a:t>Estatuto </a:t>
            </a:r>
            <a:r>
              <a:rPr lang="es-CO" dirty="0"/>
              <a:t>general de contratación de la administración </a:t>
            </a:r>
            <a:r>
              <a:rPr lang="es-CO" dirty="0" smtClean="0"/>
              <a:t>pública – Ley 80 de 1993</a:t>
            </a:r>
          </a:p>
          <a:p>
            <a:pPr lvl="1"/>
            <a:r>
              <a:rPr lang="es-CO" dirty="0" smtClean="0"/>
              <a:t>Puede que el cliente formule pliegos. Se aceptan o rechazan. Es muy improbable que el nominador se pronuncie sobre contraofertas del contador</a:t>
            </a:r>
          </a:p>
          <a:p>
            <a:pPr lvl="1"/>
            <a:r>
              <a:rPr lang="es-CO" dirty="0" smtClean="0"/>
              <a:t>Hay causales especiales de inhabilidad para contratar y prohibiciones específicas</a:t>
            </a:r>
          </a:p>
          <a:p>
            <a:pPr lvl="1"/>
            <a:r>
              <a:rPr lang="es-CO" dirty="0" smtClean="0"/>
              <a:t>Requieren de disponibilidad presupuestal previa</a:t>
            </a:r>
          </a:p>
          <a:p>
            <a:pPr lvl="1"/>
            <a:r>
              <a:rPr lang="es-CO" dirty="0" smtClean="0"/>
              <a:t>Suponen </a:t>
            </a:r>
            <a:r>
              <a:rPr lang="es-CO" dirty="0"/>
              <a:t>cláusulas excepcionales </a:t>
            </a:r>
            <a:r>
              <a:rPr lang="es-CO" dirty="0" smtClean="0"/>
              <a:t>a favor del Estado. Por ejemplo: modificación unilateral, terminación anticipada</a:t>
            </a:r>
          </a:p>
          <a:p>
            <a:pPr lvl="1"/>
            <a:r>
              <a:rPr lang="es-CO" dirty="0" smtClean="0"/>
              <a:t>Exige la expedición de un seguro a favor del contratante</a:t>
            </a:r>
            <a:endParaRPr lang="es-CO" dirty="0"/>
          </a:p>
        </p:txBody>
      </p:sp>
    </p:spTree>
    <p:extLst>
      <p:ext uri="{BB962C8B-B14F-4D97-AF65-F5344CB8AC3E}">
        <p14:creationId xmlns:p14="http://schemas.microsoft.com/office/powerpoint/2010/main" val="2386742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Un caso especial</a:t>
            </a:r>
            <a:endParaRPr lang="es-CO" dirty="0"/>
          </a:p>
        </p:txBody>
      </p:sp>
      <p:sp>
        <p:nvSpPr>
          <p:cNvPr id="3" name="Marcador de contenido 2"/>
          <p:cNvSpPr>
            <a:spLocks noGrp="1"/>
          </p:cNvSpPr>
          <p:nvPr>
            <p:ph idx="1"/>
          </p:nvPr>
        </p:nvSpPr>
        <p:spPr/>
        <p:txBody>
          <a:bodyPr>
            <a:normAutofit/>
          </a:bodyPr>
          <a:lstStyle/>
          <a:p>
            <a:r>
              <a:rPr lang="es-CO" dirty="0" smtClean="0"/>
              <a:t>De acuerdo con la Ley 190 de 1995:</a:t>
            </a:r>
          </a:p>
          <a:p>
            <a:pPr lvl="1"/>
            <a:r>
              <a:rPr lang="es-CO" i="1" dirty="0"/>
              <a:t>ARTÍCULO 80. Los Revisores Fiscales de las personas jurídicas que sean contratistas del Estado colombiano, ejercerán las siguientes funciones, sin perjuicio de las demás que les señalen las leyes o los estatutos: </a:t>
            </a:r>
            <a:r>
              <a:rPr lang="es-CO" i="1" dirty="0" smtClean="0"/>
              <a:t>―1</a:t>
            </a:r>
            <a:r>
              <a:rPr lang="es-CO" i="1" dirty="0"/>
              <a:t>. Velar para que en la obtención o adjudicación de contratos por parte del Estado, las personas jurídicas objeto de su fiscalización, no efectúen pagos, desembolsos o retribuciones de ningún tipo en favor de funcionarios estatales. </a:t>
            </a:r>
            <a:r>
              <a:rPr lang="es-CO" i="1" dirty="0" smtClean="0"/>
              <a:t>―2</a:t>
            </a:r>
            <a:r>
              <a:rPr lang="es-CO" i="1" dirty="0"/>
              <a:t>. Velar porque en los estados financieros de las personas jurídicas fiscalizadas, se reflejen fidedignamente los ingresos y costos del respectivo contrato. </a:t>
            </a:r>
            <a:r>
              <a:rPr lang="es-CO" i="1" dirty="0" smtClean="0"/>
              <a:t>―3</a:t>
            </a:r>
            <a:r>
              <a:rPr lang="es-CO" i="1" dirty="0"/>
              <a:t>. Colaborar con los funcionarios estatales que ejerzan funciones de interventoría, control o auditoría de los contratos celebrados, entregándoles los informes que sean pertinentes o los que le sean solicitados. </a:t>
            </a:r>
            <a:r>
              <a:rPr lang="es-CO" i="1" dirty="0" smtClean="0"/>
              <a:t>―4</a:t>
            </a:r>
            <a:r>
              <a:rPr lang="es-CO" i="1" dirty="0"/>
              <a:t>. las demás que les señalen las disposiciones legales sobre esa materia</a:t>
            </a:r>
            <a:r>
              <a:rPr lang="es-CO" i="1" dirty="0" smtClean="0"/>
              <a:t>.” </a:t>
            </a:r>
            <a:endParaRPr lang="es-CO" i="1" dirty="0"/>
          </a:p>
        </p:txBody>
      </p:sp>
    </p:spTree>
    <p:extLst>
      <p:ext uri="{BB962C8B-B14F-4D97-AF65-F5344CB8AC3E}">
        <p14:creationId xmlns:p14="http://schemas.microsoft.com/office/powerpoint/2010/main" val="393266158"/>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354</TotalTime>
  <Words>3390</Words>
  <Application>Microsoft Office PowerPoint</Application>
  <PresentationFormat>Panorámica</PresentationFormat>
  <Paragraphs>201</Paragraphs>
  <Slides>37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37</vt:i4>
      </vt:variant>
    </vt:vector>
  </HeadingPairs>
  <TitlesOfParts>
    <vt:vector size="41" baseType="lpstr">
      <vt:lpstr>Arial</vt:lpstr>
      <vt:lpstr>Trebuchet MS</vt:lpstr>
      <vt:lpstr>Wingdings 3</vt:lpstr>
      <vt:lpstr>Faceta</vt:lpstr>
      <vt:lpstr>Revisores y Auditores: Consejos para contratar bien</vt:lpstr>
      <vt:lpstr>¿Qué es un contrato?</vt:lpstr>
      <vt:lpstr>¿Qué es un contrato?</vt:lpstr>
      <vt:lpstr>Etapas contractuales</vt:lpstr>
      <vt:lpstr>Finalidad de los contratos</vt:lpstr>
      <vt:lpstr>Principio general de la etapa precontractual</vt:lpstr>
      <vt:lpstr>Requisitos formales</vt:lpstr>
      <vt:lpstr>Dos estatutos contractuales</vt:lpstr>
      <vt:lpstr>Un caso especial</vt:lpstr>
      <vt:lpstr>Los límites del contrato</vt:lpstr>
      <vt:lpstr>Antes del contrato</vt:lpstr>
      <vt:lpstr>Antes del contrato</vt:lpstr>
      <vt:lpstr>Hechos sobrevinientes</vt:lpstr>
      <vt:lpstr>Antes del contrato</vt:lpstr>
      <vt:lpstr>Antes del contrato</vt:lpstr>
      <vt:lpstr>Antes del contrato</vt:lpstr>
      <vt:lpstr>Antes del contrato</vt:lpstr>
      <vt:lpstr>Antes del contrato</vt:lpstr>
      <vt:lpstr>Antes del contrato</vt:lpstr>
      <vt:lpstr>Antes del contrato</vt:lpstr>
      <vt:lpstr>Antes del contrato</vt:lpstr>
      <vt:lpstr>Antes del contrato</vt:lpstr>
      <vt:lpstr>Antes del contrato</vt:lpstr>
      <vt:lpstr>Antes del contrato</vt:lpstr>
      <vt:lpstr>La oferta</vt:lpstr>
      <vt:lpstr>La oferta</vt:lpstr>
      <vt:lpstr>La oferta</vt:lpstr>
      <vt:lpstr>La oferta</vt:lpstr>
      <vt:lpstr>La oferta</vt:lpstr>
      <vt:lpstr>La oferta</vt:lpstr>
      <vt:lpstr>Durante la vigencia del contrato</vt:lpstr>
      <vt:lpstr>Durante la vigencia del contrato</vt:lpstr>
      <vt:lpstr>Durante la vigencia del contrato</vt:lpstr>
      <vt:lpstr>Durante la vigencia del contrato</vt:lpstr>
      <vt:lpstr>Durante la vigencia del contrato</vt:lpstr>
      <vt:lpstr>Después del contrato</vt:lpstr>
      <vt:lpstr>Por su amable atención, muchas 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Revisores y Auditores: Consejos para contratar bien</dc:title>
  <dc:creator>Hernando Bermudez Gomez</dc:creator>
  <cp:lastModifiedBy>Hernando Bermudez Gomez</cp:lastModifiedBy>
  <cp:revision>60</cp:revision>
  <dcterms:created xsi:type="dcterms:W3CDTF">2019-01-28T14:00:50Z</dcterms:created>
  <dcterms:modified xsi:type="dcterms:W3CDTF">2019-01-29T20:29:56Z</dcterms:modified>
</cp:coreProperties>
</file>