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handoutMasterIdLst>
    <p:handoutMasterId r:id="rId26"/>
  </p:handoutMasterIdLst>
  <p:sldIdLst>
    <p:sldId id="257" r:id="rId5"/>
    <p:sldId id="264" r:id="rId6"/>
    <p:sldId id="258" r:id="rId7"/>
    <p:sldId id="275" r:id="rId8"/>
    <p:sldId id="276" r:id="rId9"/>
    <p:sldId id="259" r:id="rId10"/>
    <p:sldId id="266" r:id="rId11"/>
    <p:sldId id="267" r:id="rId12"/>
    <p:sldId id="268" r:id="rId13"/>
    <p:sldId id="260" r:id="rId14"/>
    <p:sldId id="261" r:id="rId15"/>
    <p:sldId id="262" r:id="rId16"/>
    <p:sldId id="263" r:id="rId17"/>
    <p:sldId id="265" r:id="rId18"/>
    <p:sldId id="269" r:id="rId19"/>
    <p:sldId id="270" r:id="rId20"/>
    <p:sldId id="271" r:id="rId21"/>
    <p:sldId id="272" r:id="rId22"/>
    <p:sldId id="273" r:id="rId23"/>
    <p:sldId id="274" r:id="rId24"/>
  </p:sldIdLst>
  <p:sldSz cx="12188825"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6523" autoAdjust="0"/>
  </p:normalViewPr>
  <p:slideViewPr>
    <p:cSldViewPr showGuides="1">
      <p:cViewPr varScale="1">
        <p:scale>
          <a:sx n="112" d="100"/>
          <a:sy n="112" d="100"/>
        </p:scale>
        <p:origin x="414" y="102"/>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0" d="100"/>
          <a:sy n="90" d="100"/>
        </p:scale>
        <p:origin x="37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FC3AB43-A716-41D3-8542-E2B83FF90C30}" type="datetime1">
              <a:rPr lang="es-ES" smtClean="0"/>
              <a:t>25/10/2017</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A4CBEF8-5CDE-472B-839B-B8BB0C881006}" type="slidenum">
              <a:rPr lang="es-ES"/>
              <a:t>‹Nº›</a:t>
            </a:fld>
            <a:endParaRPr lang="es-ES"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9415C8-EA5F-40DA-B692-F57629F0830E}" type="datetime1">
              <a:rPr lang="es-ES" noProof="0" smtClean="0"/>
              <a:pPr/>
              <a:t>25/10/2017</a:t>
            </a:fld>
            <a:endParaRPr lang="es-ES" noProof="0" dirty="0"/>
          </a:p>
        </p:txBody>
      </p:sp>
      <p:sp>
        <p:nvSpPr>
          <p:cNvPr id="4" name="Marcador de imagen d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6BB98AFB-CB0D-4DFE-87B9-B4B0D0DE73CD}" type="slidenum">
              <a:rPr lang="es-ES" noProof="0"/>
              <a:t>‹Nº›</a:t>
            </a:fld>
            <a:endParaRPr lang="es-ES" noProof="0"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rtl="0"/>
            <a:fld id="{6BB98AFB-CB0D-4DFE-87B9-B4B0D0DE73CD}" type="slidenum">
              <a:rPr lang="es-ES" smtClean="0"/>
              <a:t>1</a:t>
            </a:fld>
            <a:endParaRPr lang="es-ES" dirty="0"/>
          </a:p>
        </p:txBody>
      </p:sp>
    </p:spTree>
    <p:extLst>
      <p:ext uri="{BB962C8B-B14F-4D97-AF65-F5344CB8AC3E}">
        <p14:creationId xmlns:p14="http://schemas.microsoft.com/office/powerpoint/2010/main" val="2864014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10"/>
          </p:nvPr>
        </p:nvSpPr>
        <p:spPr/>
        <p:txBody>
          <a:bodyPr rtlCol="0"/>
          <a:lstStyle/>
          <a:p>
            <a:pPr rtl="0"/>
            <a:fld id="{6BB98AFB-CB0D-4DFE-87B9-B4B0D0DE73CD}" type="slidenum">
              <a:rPr lang="es-ES" smtClean="0"/>
              <a:t>2</a:t>
            </a:fld>
            <a:endParaRPr lang="es-ES" dirty="0"/>
          </a:p>
        </p:txBody>
      </p:sp>
    </p:spTree>
    <p:extLst>
      <p:ext uri="{BB962C8B-B14F-4D97-AF65-F5344CB8AC3E}">
        <p14:creationId xmlns:p14="http://schemas.microsoft.com/office/powerpoint/2010/main" val="2533753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3</a:t>
            </a:fld>
            <a:endParaRPr lang="es-ES" dirty="0"/>
          </a:p>
        </p:txBody>
      </p:sp>
    </p:spTree>
    <p:extLst>
      <p:ext uri="{BB962C8B-B14F-4D97-AF65-F5344CB8AC3E}">
        <p14:creationId xmlns:p14="http://schemas.microsoft.com/office/powerpoint/2010/main" val="924824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6</a:t>
            </a:fld>
            <a:endParaRPr lang="es-ES" dirty="0"/>
          </a:p>
        </p:txBody>
      </p:sp>
    </p:spTree>
    <p:extLst>
      <p:ext uri="{BB962C8B-B14F-4D97-AF65-F5344CB8AC3E}">
        <p14:creationId xmlns:p14="http://schemas.microsoft.com/office/powerpoint/2010/main" val="2974091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10</a:t>
            </a:fld>
            <a:endParaRPr lang="es-ES" dirty="0"/>
          </a:p>
        </p:txBody>
      </p:sp>
    </p:spTree>
    <p:extLst>
      <p:ext uri="{BB962C8B-B14F-4D97-AF65-F5344CB8AC3E}">
        <p14:creationId xmlns:p14="http://schemas.microsoft.com/office/powerpoint/2010/main" val="2601926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11</a:t>
            </a:fld>
            <a:endParaRPr lang="es-ES" dirty="0"/>
          </a:p>
        </p:txBody>
      </p:sp>
    </p:spTree>
    <p:extLst>
      <p:ext uri="{BB962C8B-B14F-4D97-AF65-F5344CB8AC3E}">
        <p14:creationId xmlns:p14="http://schemas.microsoft.com/office/powerpoint/2010/main" val="2001119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12</a:t>
            </a:fld>
            <a:endParaRPr lang="es-ES" dirty="0"/>
          </a:p>
        </p:txBody>
      </p:sp>
    </p:spTree>
    <p:extLst>
      <p:ext uri="{BB962C8B-B14F-4D97-AF65-F5344CB8AC3E}">
        <p14:creationId xmlns:p14="http://schemas.microsoft.com/office/powerpoint/2010/main" val="2146544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13</a:t>
            </a:fld>
            <a:endParaRPr lang="es-ES" dirty="0"/>
          </a:p>
        </p:txBody>
      </p:sp>
    </p:spTree>
    <p:extLst>
      <p:ext uri="{BB962C8B-B14F-4D97-AF65-F5344CB8AC3E}">
        <p14:creationId xmlns:p14="http://schemas.microsoft.com/office/powerpoint/2010/main" val="248181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rtl="0"/>
            <a:fld id="{6BB98AFB-CB0D-4DFE-87B9-B4B0D0DE73CD}" type="slidenum">
              <a:rPr lang="es-ES" smtClean="0"/>
              <a:t>14</a:t>
            </a:fld>
            <a:endParaRPr lang="es-ES" dirty="0"/>
          </a:p>
        </p:txBody>
      </p:sp>
    </p:spTree>
    <p:extLst>
      <p:ext uri="{BB962C8B-B14F-4D97-AF65-F5344CB8AC3E}">
        <p14:creationId xmlns:p14="http://schemas.microsoft.com/office/powerpoint/2010/main" val="2999133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65214" y="533400"/>
            <a:ext cx="5029200" cy="2514601"/>
          </a:xfrm>
        </p:spPr>
        <p:txBody>
          <a:bodyPr rtlCol="0">
            <a:normAutofit/>
          </a:bodyPr>
          <a:lstStyle>
            <a:lvl1pPr rtl="0">
              <a:defRPr sz="4000">
                <a:solidFill>
                  <a:schemeClr val="accent1"/>
                </a:solidFill>
              </a:defRPr>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1065212" y="3403600"/>
            <a:ext cx="5029201" cy="1397000"/>
          </a:xfrm>
        </p:spPr>
        <p:txBody>
          <a:bodyPr rtlCol="0">
            <a:normAutofit/>
          </a:bodyPr>
          <a:lstStyle>
            <a:lvl1pPr marL="0" indent="0" algn="l">
              <a:spcBef>
                <a:spcPts val="60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modificar el estilo de subtítulo del patrón</a:t>
            </a:r>
            <a:endParaRPr lang="es-ES" noProof="0" dirty="0"/>
          </a:p>
        </p:txBody>
      </p:sp>
      <p:sp>
        <p:nvSpPr>
          <p:cNvPr id="5" name="Marcador de pie de página 4"/>
          <p:cNvSpPr>
            <a:spLocks noGrp="1"/>
          </p:cNvSpPr>
          <p:nvPr>
            <p:ph type="ftr" sz="quarter" idx="11"/>
          </p:nvPr>
        </p:nvSpPr>
        <p:spPr>
          <a:xfrm>
            <a:off x="1065213" y="6432551"/>
            <a:ext cx="5653087" cy="273049"/>
          </a:xfrm>
        </p:spPr>
        <p:txBody>
          <a:bodyPr rtlCol="0"/>
          <a:lstStyle>
            <a:lvl1pPr>
              <a:defRPr>
                <a:effectLst/>
              </a:defRPr>
            </a:lvl1pPr>
          </a:lstStyle>
          <a:p>
            <a:pPr rtl="0"/>
            <a:r>
              <a:rPr lang="es-ES" noProof="0" dirty="0"/>
              <a:t>Agregar un pie de página</a:t>
            </a:r>
          </a:p>
        </p:txBody>
      </p:sp>
      <p:sp>
        <p:nvSpPr>
          <p:cNvPr id="4" name="Marcador de fecha 3"/>
          <p:cNvSpPr>
            <a:spLocks noGrp="1"/>
          </p:cNvSpPr>
          <p:nvPr>
            <p:ph type="dt" sz="half" idx="10"/>
          </p:nvPr>
        </p:nvSpPr>
        <p:spPr>
          <a:xfrm>
            <a:off x="6932612" y="6432551"/>
            <a:ext cx="1371600" cy="273049"/>
          </a:xfrm>
        </p:spPr>
        <p:txBody>
          <a:bodyPr rtlCol="0"/>
          <a:lstStyle>
            <a:lvl1pPr>
              <a:defRPr/>
            </a:lvl1pPr>
          </a:lstStyle>
          <a:p>
            <a:fld id="{D3E5EB10-21A3-46AF-9F87-719B4871B7E9}" type="datetime1">
              <a:rPr lang="es-ES" noProof="0" smtClean="0"/>
              <a:pPr/>
              <a:t>25/10/2017</a:t>
            </a:fld>
            <a:endParaRPr lang="es-ES" noProof="0" dirty="0"/>
          </a:p>
        </p:txBody>
      </p:sp>
      <p:sp>
        <p:nvSpPr>
          <p:cNvPr id="6" name="Marcador de número de diapositiva 5"/>
          <p:cNvSpPr>
            <a:spLocks noGrp="1"/>
          </p:cNvSpPr>
          <p:nvPr>
            <p:ph type="sldNum" sz="quarter" idx="12"/>
          </p:nvPr>
        </p:nvSpPr>
        <p:spPr>
          <a:xfrm>
            <a:off x="8532812" y="6432551"/>
            <a:ext cx="1219201" cy="273049"/>
          </a:xfrm>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29023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1B150DC9-D51B-4532-9742-17D563F7B844}" type="datetime1">
              <a:rPr lang="es-ES" noProof="0" smtClean="0"/>
              <a:pPr/>
              <a:t>25/10/2017</a:t>
            </a:fld>
            <a:endParaRPr lang="es-ES" noProof="0" dirty="0"/>
          </a:p>
        </p:txBody>
      </p:sp>
      <p:sp>
        <p:nvSpPr>
          <p:cNvPr id="6" name="Marcador de número de diapositiva 5"/>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28414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61412" y="533400"/>
            <a:ext cx="2362201" cy="5486400"/>
          </a:xfrm>
        </p:spPr>
        <p:txBody>
          <a:bodyPr vert="eaVert"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065213" y="533400"/>
            <a:ext cx="7467599" cy="5486400"/>
          </a:xfrm>
        </p:spPr>
        <p:txBody>
          <a:bodyPr vert="eaVert" rtlCol="0"/>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435D6C72-29E8-4745-90E7-3DCDC3BB08B1}" type="datetime1">
              <a:rPr lang="es-ES" noProof="0" smtClean="0"/>
              <a:pPr/>
              <a:t>25/10/2017</a:t>
            </a:fld>
            <a:endParaRPr lang="es-ES" noProof="0" dirty="0"/>
          </a:p>
        </p:txBody>
      </p:sp>
      <p:sp>
        <p:nvSpPr>
          <p:cNvPr id="6" name="Marcador de número de diapositiva 5"/>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213543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p:txBody>
          <a:bodyPr rtlCol="0"/>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18582301-5656-41C5-859E-C3578B1613A0}" type="datetime1">
              <a:rPr lang="es-ES" noProof="0" smtClean="0"/>
              <a:pPr/>
              <a:t>25/10/2017</a:t>
            </a:fld>
            <a:endParaRPr lang="es-ES" noProof="0" dirty="0"/>
          </a:p>
        </p:txBody>
      </p:sp>
      <p:sp>
        <p:nvSpPr>
          <p:cNvPr id="6" name="Marcador de número de diapositiva 5"/>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35067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65214" y="533400"/>
            <a:ext cx="8686800" cy="2286000"/>
          </a:xfrm>
        </p:spPr>
        <p:txBody>
          <a:bodyPr rtlCol="0" anchor="b">
            <a:normAutofit/>
          </a:bodyPr>
          <a:lstStyle>
            <a:lvl1pPr algn="l" rtl="0">
              <a:defRPr sz="5400" b="1" cap="none" baseline="0"/>
            </a:lvl1pPr>
          </a:lstStyle>
          <a:p>
            <a:pPr rtl="0"/>
            <a:r>
              <a:rPr lang="es-ES" noProof="0"/>
              <a:t>Haga clic para modificar el estilo de título del patrón</a:t>
            </a:r>
            <a:endParaRPr lang="es-ES" noProof="0" dirty="0"/>
          </a:p>
        </p:txBody>
      </p:sp>
      <p:sp>
        <p:nvSpPr>
          <p:cNvPr id="3" name="Marcador de texto 2"/>
          <p:cNvSpPr>
            <a:spLocks noGrp="1"/>
          </p:cNvSpPr>
          <p:nvPr>
            <p:ph type="body" idx="1"/>
          </p:nvPr>
        </p:nvSpPr>
        <p:spPr>
          <a:xfrm>
            <a:off x="1065214" y="3124200"/>
            <a:ext cx="8686800" cy="1371600"/>
          </a:xfrm>
        </p:spPr>
        <p:txBody>
          <a:bodyPr rtlCol="0"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los estilos de texto del patrón</a:t>
            </a:r>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98063A5B-0A71-4EE0-8ADD-6A894F185F26}" type="datetime1">
              <a:rPr lang="es-ES" noProof="0" smtClean="0"/>
              <a:pPr/>
              <a:t>25/10/2017</a:t>
            </a:fld>
            <a:endParaRPr lang="es-ES" noProof="0" dirty="0"/>
          </a:p>
        </p:txBody>
      </p:sp>
      <p:sp>
        <p:nvSpPr>
          <p:cNvPr id="6" name="Marcador de número de diapositiva 5"/>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292563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posición de contenido 2"/>
          <p:cNvSpPr>
            <a:spLocks noGrp="1"/>
          </p:cNvSpPr>
          <p:nvPr>
            <p:ph sz="half" idx="1"/>
          </p:nvPr>
        </p:nvSpPr>
        <p:spPr>
          <a:xfrm>
            <a:off x="1065212"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contenido 3"/>
          <p:cNvSpPr>
            <a:spLocks noGrp="1"/>
          </p:cNvSpPr>
          <p:nvPr>
            <p:ph sz="half" idx="2"/>
          </p:nvPr>
        </p:nvSpPr>
        <p:spPr>
          <a:xfrm>
            <a:off x="5464598"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lvl1pPr>
              <a:defRPr/>
            </a:lvl1pPr>
          </a:lstStyle>
          <a:p>
            <a:fld id="{C0E0A9B6-D611-4A47-BC84-432D674749BC}" type="datetime1">
              <a:rPr lang="es-ES" noProof="0" smtClean="0"/>
              <a:pPr/>
              <a:t>25/10/2017</a:t>
            </a:fld>
            <a:endParaRPr lang="es-ES" noProof="0" dirty="0"/>
          </a:p>
        </p:txBody>
      </p:sp>
      <p:sp>
        <p:nvSpPr>
          <p:cNvPr id="7" name="Marcador de número de diapositiva 6"/>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1240504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065211" y="533400"/>
            <a:ext cx="8686802" cy="1066800"/>
          </a:xfrm>
        </p:spPr>
        <p:txBody>
          <a:bodyPr rtlCol="0"/>
          <a:lstStyle>
            <a:lvl1pPr>
              <a:defRPr/>
            </a:lvl1pPr>
          </a:lstStyle>
          <a:p>
            <a:pPr rtl="0"/>
            <a:r>
              <a:rPr lang="es-ES" noProof="0"/>
              <a:t>Haga clic para modificar el estilo de título del patrón</a:t>
            </a:r>
            <a:endParaRPr lang="es-ES" noProof="0" dirty="0"/>
          </a:p>
        </p:txBody>
      </p:sp>
      <p:sp>
        <p:nvSpPr>
          <p:cNvPr id="3" name="Marcador de texto 2"/>
          <p:cNvSpPr>
            <a:spLocks noGrp="1"/>
          </p:cNvSpPr>
          <p:nvPr>
            <p:ph type="body" idx="1"/>
          </p:nvPr>
        </p:nvSpPr>
        <p:spPr>
          <a:xfrm>
            <a:off x="106521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los estilos de texto del patrón</a:t>
            </a:r>
          </a:p>
        </p:txBody>
      </p:sp>
      <p:sp>
        <p:nvSpPr>
          <p:cNvPr id="4" name="Marcador de posición de contenido 3"/>
          <p:cNvSpPr>
            <a:spLocks noGrp="1"/>
          </p:cNvSpPr>
          <p:nvPr>
            <p:ph sz="half" idx="2"/>
          </p:nvPr>
        </p:nvSpPr>
        <p:spPr>
          <a:xfrm>
            <a:off x="106521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550005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los estilos de texto del patrón</a:t>
            </a:r>
          </a:p>
        </p:txBody>
      </p:sp>
      <p:sp>
        <p:nvSpPr>
          <p:cNvPr id="6" name="Marcador de posición de contenido 5"/>
          <p:cNvSpPr>
            <a:spLocks noGrp="1"/>
          </p:cNvSpPr>
          <p:nvPr>
            <p:ph sz="quarter" idx="4"/>
          </p:nvPr>
        </p:nvSpPr>
        <p:spPr>
          <a:xfrm>
            <a:off x="550005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8" name="Marcador de pie de página 7"/>
          <p:cNvSpPr>
            <a:spLocks noGrp="1"/>
          </p:cNvSpPr>
          <p:nvPr>
            <p:ph type="ftr" sz="quarter" idx="11"/>
          </p:nvPr>
        </p:nvSpPr>
        <p:spPr/>
        <p:txBody>
          <a:bodyPr rtlCol="0"/>
          <a:lstStyle/>
          <a:p>
            <a:pPr rtl="0"/>
            <a:r>
              <a:rPr lang="es-ES" noProof="0" dirty="0"/>
              <a:t>Agregar un pie de página</a:t>
            </a:r>
          </a:p>
        </p:txBody>
      </p:sp>
      <p:sp>
        <p:nvSpPr>
          <p:cNvPr id="7" name="Marcador de fecha 6"/>
          <p:cNvSpPr>
            <a:spLocks noGrp="1"/>
          </p:cNvSpPr>
          <p:nvPr>
            <p:ph type="dt" sz="half" idx="10"/>
          </p:nvPr>
        </p:nvSpPr>
        <p:spPr/>
        <p:txBody>
          <a:bodyPr rtlCol="0"/>
          <a:lstStyle>
            <a:lvl1pPr>
              <a:defRPr/>
            </a:lvl1pPr>
          </a:lstStyle>
          <a:p>
            <a:fld id="{4A9FB027-3733-4D18-9487-B5EE970DC99F}" type="datetime1">
              <a:rPr lang="es-ES" noProof="0" smtClean="0"/>
              <a:pPr/>
              <a:t>25/10/2017</a:t>
            </a:fld>
            <a:endParaRPr lang="es-ES" noProof="0" dirty="0"/>
          </a:p>
        </p:txBody>
      </p:sp>
      <p:sp>
        <p:nvSpPr>
          <p:cNvPr id="9" name="Marcador de número de diapositiva 8"/>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330154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4" name="Marcador de pie de página 3"/>
          <p:cNvSpPr>
            <a:spLocks noGrp="1"/>
          </p:cNvSpPr>
          <p:nvPr>
            <p:ph type="ftr" sz="quarter" idx="11"/>
          </p:nvPr>
        </p:nvSpPr>
        <p:spPr/>
        <p:txBody>
          <a:bodyPr rtlCol="0"/>
          <a:lstStyle/>
          <a:p>
            <a:pPr rtl="0"/>
            <a:r>
              <a:rPr lang="es-ES" noProof="0" dirty="0"/>
              <a:t>Agregar un pie de página</a:t>
            </a:r>
          </a:p>
        </p:txBody>
      </p:sp>
      <p:sp>
        <p:nvSpPr>
          <p:cNvPr id="3" name="Marcador de fecha 2"/>
          <p:cNvSpPr>
            <a:spLocks noGrp="1"/>
          </p:cNvSpPr>
          <p:nvPr>
            <p:ph type="dt" sz="half" idx="10"/>
          </p:nvPr>
        </p:nvSpPr>
        <p:spPr/>
        <p:txBody>
          <a:bodyPr rtlCol="0"/>
          <a:lstStyle>
            <a:lvl1pPr>
              <a:defRPr/>
            </a:lvl1pPr>
          </a:lstStyle>
          <a:p>
            <a:fld id="{C74CDD08-FBA2-4EDF-8E1E-C931D29CAE1C}" type="datetime1">
              <a:rPr lang="es-ES" noProof="0" smtClean="0"/>
              <a:pPr/>
              <a:t>25/10/2017</a:t>
            </a:fld>
            <a:endParaRPr lang="es-ES" noProof="0" dirty="0"/>
          </a:p>
        </p:txBody>
      </p:sp>
      <p:sp>
        <p:nvSpPr>
          <p:cNvPr id="5" name="Marcador de número de diapositiva 4"/>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137030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Marcador de pie de página 2"/>
          <p:cNvSpPr>
            <a:spLocks noGrp="1"/>
          </p:cNvSpPr>
          <p:nvPr>
            <p:ph type="ftr" sz="quarter" idx="11"/>
          </p:nvPr>
        </p:nvSpPr>
        <p:spPr/>
        <p:txBody>
          <a:bodyPr rtlCol="0"/>
          <a:lstStyle/>
          <a:p>
            <a:pPr rtl="0"/>
            <a:r>
              <a:rPr lang="es-ES" noProof="0" dirty="0"/>
              <a:t>Agregar un pie de página</a:t>
            </a:r>
          </a:p>
        </p:txBody>
      </p:sp>
      <p:sp>
        <p:nvSpPr>
          <p:cNvPr id="2" name="Marcador de fecha 1"/>
          <p:cNvSpPr>
            <a:spLocks noGrp="1"/>
          </p:cNvSpPr>
          <p:nvPr>
            <p:ph type="dt" sz="half" idx="10"/>
          </p:nvPr>
        </p:nvSpPr>
        <p:spPr/>
        <p:txBody>
          <a:bodyPr rtlCol="0"/>
          <a:lstStyle>
            <a:lvl1pPr>
              <a:defRPr/>
            </a:lvl1pPr>
          </a:lstStyle>
          <a:p>
            <a:fld id="{92EEC9CC-5F6E-41D6-9BA1-1B03DDFF2A74}" type="datetime1">
              <a:rPr lang="es-ES" noProof="0" smtClean="0"/>
              <a:pPr/>
              <a:t>25/10/2017</a:t>
            </a:fld>
            <a:endParaRPr lang="es-ES" noProof="0" dirty="0"/>
          </a:p>
        </p:txBody>
      </p:sp>
      <p:sp>
        <p:nvSpPr>
          <p:cNvPr id="4" name="Marcador de número de diapositiva 3"/>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308826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065213" y="533400"/>
            <a:ext cx="4114800" cy="1524000"/>
          </a:xfrm>
        </p:spPr>
        <p:txBody>
          <a:bodyPr rtlCol="0" anchor="b">
            <a:normAutofit/>
          </a:bodyPr>
          <a:lstStyle>
            <a:lvl1pPr algn="l" rtl="0">
              <a:defRPr sz="3600" b="1"/>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a:xfrm>
            <a:off x="5865813" y="533400"/>
            <a:ext cx="5867400" cy="54864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s-ES" noProof="0"/>
              <a:t>Editar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texto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lvl1pPr>
              <a:defRPr/>
            </a:lvl1pPr>
          </a:lstStyle>
          <a:p>
            <a:fld id="{793776FF-CBB8-47A4-90DF-2EBF2E3DC8FF}" type="datetime1">
              <a:rPr lang="es-ES" noProof="0" smtClean="0"/>
              <a:pPr/>
              <a:t>25/10/2017</a:t>
            </a:fld>
            <a:endParaRPr lang="es-ES" noProof="0" dirty="0"/>
          </a:p>
        </p:txBody>
      </p:sp>
      <p:sp>
        <p:nvSpPr>
          <p:cNvPr id="7" name="Marcador de número de diapositiva 6"/>
          <p:cNvSpPr>
            <a:spLocks noGrp="1"/>
          </p:cNvSpPr>
          <p:nvPr>
            <p:ph type="sldNum" sz="quarter" idx="12"/>
          </p:nvPr>
        </p:nvSpPr>
        <p:spPr/>
        <p:txBody>
          <a:bodyPr rtlCol="0"/>
          <a:lstStyle/>
          <a:p>
            <a:pPr rtl="0"/>
            <a:fld id="{AAEAE4A8-A6E5-453E-B946-FB774B73F48C}" type="slidenum">
              <a:rPr lang="es-ES" noProof="0" smtClean="0"/>
              <a:t>‹Nº›</a:t>
            </a:fld>
            <a:endParaRPr lang="es-ES" noProof="0" dirty="0"/>
          </a:p>
        </p:txBody>
      </p:sp>
    </p:spTree>
    <p:extLst>
      <p:ext uri="{BB962C8B-B14F-4D97-AF65-F5344CB8AC3E}">
        <p14:creationId xmlns:p14="http://schemas.microsoft.com/office/powerpoint/2010/main" val="10008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065213" y="533400"/>
            <a:ext cx="4114800" cy="1524000"/>
          </a:xfrm>
        </p:spPr>
        <p:txBody>
          <a:bodyPr rtlCol="0" anchor="b">
            <a:noAutofit/>
          </a:bodyPr>
          <a:lstStyle>
            <a:lvl1pPr algn="l">
              <a:defRPr sz="3600" b="1"/>
            </a:lvl1pPr>
          </a:lstStyle>
          <a:p>
            <a:pPr rtl="0"/>
            <a:r>
              <a:rPr lang="es-ES" noProof="0"/>
              <a:t>Haga clic para modificar el estilo de título del patrón</a:t>
            </a:r>
            <a:endParaRPr lang="es-ES" noProof="0" dirty="0"/>
          </a:p>
        </p:txBody>
      </p:sp>
      <p:sp>
        <p:nvSpPr>
          <p:cNvPr id="3" name="Marcador de posición de imagen 2" descr="Marcador de posición vacío para agregar una imagen. Haga clic en el marcador de posición y seleccione la imagen que desee agregar"/>
          <p:cNvSpPr>
            <a:spLocks noGrp="1"/>
          </p:cNvSpPr>
          <p:nvPr>
            <p:ph type="pic" idx="1"/>
          </p:nvPr>
        </p:nvSpPr>
        <p:spPr>
          <a:xfrm>
            <a:off x="5865812" y="533400"/>
            <a:ext cx="5780173" cy="5791200"/>
          </a:xfrm>
          <a:ln w="50800">
            <a:solidFill>
              <a:schemeClr val="tx1">
                <a:lumMod val="65000"/>
                <a:lumOff val="35000"/>
              </a:schemeClr>
            </a:solidFill>
            <a:miter lim="800000"/>
          </a:ln>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los estilos de texto del patrón</a:t>
            </a:r>
          </a:p>
        </p:txBody>
      </p:sp>
    </p:spTree>
    <p:extLst>
      <p:ext uri="{BB962C8B-B14F-4D97-AF65-F5344CB8AC3E}">
        <p14:creationId xmlns:p14="http://schemas.microsoft.com/office/powerpoint/2010/main" val="572858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posición de título 1"/>
          <p:cNvSpPr>
            <a:spLocks noGrp="1"/>
          </p:cNvSpPr>
          <p:nvPr>
            <p:ph type="title"/>
          </p:nvPr>
        </p:nvSpPr>
        <p:spPr bwMode="auto">
          <a:xfrm>
            <a:off x="1065212" y="533400"/>
            <a:ext cx="8686801" cy="1066800"/>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texto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5" name="Marcador de pie de página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100">
                <a:solidFill>
                  <a:schemeClr val="tx1"/>
                </a:solidFill>
              </a:defRPr>
            </a:lvl1pPr>
          </a:lstStyle>
          <a:p>
            <a:pPr rtl="0"/>
            <a:r>
              <a:rPr lang="es-ES" noProof="0" dirty="0"/>
              <a:t>Agregar un pie de página</a:t>
            </a:r>
          </a:p>
        </p:txBody>
      </p:sp>
      <p:sp>
        <p:nvSpPr>
          <p:cNvPr id="4" name="Marcador de fecha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100">
                <a:solidFill>
                  <a:schemeClr val="tx1"/>
                </a:solidFill>
              </a:defRPr>
            </a:lvl1pPr>
          </a:lstStyle>
          <a:p>
            <a:fld id="{9FD2ED8E-5314-4CC6-97E3-FFA8A74630E9}" type="datetime1">
              <a:rPr lang="es-ES" noProof="0" smtClean="0"/>
              <a:pPr/>
              <a:t>25/10/2017</a:t>
            </a:fld>
            <a:endParaRPr lang="es-ES" noProof="0" dirty="0"/>
          </a:p>
        </p:txBody>
      </p:sp>
      <p:sp>
        <p:nvSpPr>
          <p:cNvPr id="6" name="Marcador de número de diapositiva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100">
                <a:solidFill>
                  <a:schemeClr val="tx1"/>
                </a:solidFill>
              </a:defRPr>
            </a:lvl1pPr>
          </a:lstStyle>
          <a:p>
            <a:pPr rtl="0"/>
            <a:fld id="{AAEAE4A8-A6E5-453E-B946-FB774B73F48C}" type="slidenum">
              <a:rPr lang="es-ES" noProof="0" smtClean="0"/>
              <a:pPr rtl="0"/>
              <a:t>‹Nº›</a:t>
            </a:fld>
            <a:endParaRPr lang="es-ES" noProof="0" dirty="0"/>
          </a:p>
        </p:txBody>
      </p:sp>
    </p:spTree>
    <p:extLst>
      <p:ext uri="{BB962C8B-B14F-4D97-AF65-F5344CB8AC3E}">
        <p14:creationId xmlns:p14="http://schemas.microsoft.com/office/powerpoint/2010/main" val="1327670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065214" y="533400"/>
            <a:ext cx="5533254" cy="2514601"/>
          </a:xfrm>
        </p:spPr>
        <p:txBody>
          <a:bodyPr rtlCol="0">
            <a:normAutofit fontScale="90000"/>
          </a:bodyPr>
          <a:lstStyle/>
          <a:p>
            <a:r>
              <a:rPr lang="es-CO" dirty="0"/>
              <a:t>GRUPO CAMAYO E.C</a:t>
            </a:r>
            <a:br>
              <a:rPr lang="es-CO" dirty="0"/>
            </a:br>
            <a:r>
              <a:rPr lang="es-CO" dirty="0"/>
              <a:t>Grupo de Estudiantes de Contaduría Pública</a:t>
            </a:r>
            <a:br>
              <a:rPr lang="es-CO" dirty="0"/>
            </a:br>
            <a:r>
              <a:rPr lang="es-CO" dirty="0"/>
              <a:t>Universidad Central</a:t>
            </a:r>
            <a:endParaRPr lang="es-ES" dirty="0"/>
          </a:p>
        </p:txBody>
      </p:sp>
      <p:sp>
        <p:nvSpPr>
          <p:cNvPr id="3" name="Marcador de contenido 2"/>
          <p:cNvSpPr>
            <a:spLocks noGrp="1"/>
          </p:cNvSpPr>
          <p:nvPr>
            <p:ph type="subTitle" idx="1"/>
          </p:nvPr>
        </p:nvSpPr>
        <p:spPr>
          <a:xfrm>
            <a:off x="1065213" y="3403600"/>
            <a:ext cx="5029200" cy="1397000"/>
          </a:xfrm>
        </p:spPr>
        <p:txBody>
          <a:bodyPr rtlCol="0">
            <a:normAutofit fontScale="92500"/>
          </a:bodyPr>
          <a:lstStyle/>
          <a:p>
            <a:r>
              <a:rPr lang="es-CO" dirty="0"/>
              <a:t>Contaduría pública, ética y corrupción: reflexiones por la construcción de alternativas de solución desde la profesión y la academia</a:t>
            </a:r>
            <a:endParaRPr lang="es-ES" dirty="0"/>
          </a:p>
        </p:txBody>
      </p:sp>
      <p:sp>
        <p:nvSpPr>
          <p:cNvPr id="2" name="CuadroTexto 1">
            <a:extLst>
              <a:ext uri="{FF2B5EF4-FFF2-40B4-BE49-F238E27FC236}">
                <a16:creationId xmlns:a16="http://schemas.microsoft.com/office/drawing/2014/main" id="{0756E383-EF09-4E60-9169-F78CDD6C6324}"/>
              </a:ext>
            </a:extLst>
          </p:cNvPr>
          <p:cNvSpPr txBox="1"/>
          <p:nvPr/>
        </p:nvSpPr>
        <p:spPr>
          <a:xfrm>
            <a:off x="5158308" y="5589240"/>
            <a:ext cx="3600400" cy="369332"/>
          </a:xfrm>
          <a:prstGeom prst="rect">
            <a:avLst/>
          </a:prstGeom>
          <a:noFill/>
          <a:ln>
            <a:solidFill>
              <a:schemeClr val="bg2"/>
            </a:solidFill>
          </a:ln>
        </p:spPr>
        <p:txBody>
          <a:bodyPr wrap="square" rtlCol="0" anchor="ctr" anchorCtr="1">
            <a:spAutoFit/>
          </a:bodyPr>
          <a:lstStyle/>
          <a:p>
            <a:r>
              <a:rPr lang="es-CO" dirty="0"/>
              <a:t>Octubre 26 de 2017</a:t>
            </a:r>
            <a:endParaRPr lang="es-ES" dirty="0"/>
          </a:p>
        </p:txBody>
      </p:sp>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La forma</a:t>
            </a:r>
          </a:p>
        </p:txBody>
      </p:sp>
      <p:sp>
        <p:nvSpPr>
          <p:cNvPr id="3" name="Marcador de contenido 2"/>
          <p:cNvSpPr>
            <a:spLocks noGrp="1"/>
          </p:cNvSpPr>
          <p:nvPr>
            <p:ph idx="1"/>
          </p:nvPr>
        </p:nvSpPr>
        <p:spPr/>
        <p:txBody>
          <a:bodyPr rtlCol="0"/>
          <a:lstStyle/>
          <a:p>
            <a:pPr rtl="0"/>
            <a:r>
              <a:rPr lang="es-ES" dirty="0"/>
              <a:t>Todo informe o denuncia debe hacerse por escrito. Al efecto valen los documentos en papel o los documentos electrónicos.</a:t>
            </a:r>
          </a:p>
          <a:p>
            <a:pPr rtl="0"/>
            <a:r>
              <a:rPr lang="es-CO" dirty="0"/>
              <a:t>E</a:t>
            </a:r>
            <a:r>
              <a:rPr lang="es-ES" dirty="0"/>
              <a:t>n algunos casos es obligatorio usar los formatos dispuestos por la autoridad.</a:t>
            </a:r>
          </a:p>
          <a:p>
            <a:pPr rtl="0"/>
            <a:r>
              <a:rPr lang="es-CO" dirty="0"/>
              <a:t>S</a:t>
            </a:r>
            <a:r>
              <a:rPr lang="es-ES" dirty="0"/>
              <a:t>e trata de documentos que deben tener fecha cierta.</a:t>
            </a:r>
          </a:p>
          <a:p>
            <a:pPr rtl="0"/>
            <a:r>
              <a:rPr lang="es-CO" dirty="0"/>
              <a:t>Debe </a:t>
            </a:r>
            <a:r>
              <a:rPr lang="es-ES" dirty="0"/>
              <a:t>dejarse constancia de la fecha en la cual se envían.</a:t>
            </a:r>
          </a:p>
          <a:p>
            <a:pPr rtl="0"/>
            <a:r>
              <a:rPr lang="es-CO" dirty="0"/>
              <a:t>D</a:t>
            </a:r>
            <a:r>
              <a:rPr lang="es-ES" dirty="0"/>
              <a:t>e ser posible, debe conservarse la constancia de recibido.</a:t>
            </a:r>
          </a:p>
        </p:txBody>
      </p:sp>
    </p:spTree>
    <p:extLst>
      <p:ext uri="{BB962C8B-B14F-4D97-AF65-F5344CB8AC3E}">
        <p14:creationId xmlns:p14="http://schemas.microsoft.com/office/powerpoint/2010/main" val="421519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El contenido</a:t>
            </a:r>
          </a:p>
        </p:txBody>
      </p:sp>
      <p:sp>
        <p:nvSpPr>
          <p:cNvPr id="3" name="Marcador de contenido 2"/>
          <p:cNvSpPr>
            <a:spLocks noGrp="1"/>
          </p:cNvSpPr>
          <p:nvPr>
            <p:ph idx="1"/>
          </p:nvPr>
        </p:nvSpPr>
        <p:spPr/>
        <p:txBody>
          <a:bodyPr rtlCol="0"/>
          <a:lstStyle/>
          <a:p>
            <a:pPr rtl="0"/>
            <a:r>
              <a:rPr lang="es-CO" dirty="0"/>
              <a:t>Fecha</a:t>
            </a:r>
          </a:p>
          <a:p>
            <a:pPr rtl="0"/>
            <a:r>
              <a:rPr lang="es-CO" dirty="0"/>
              <a:t>Destinatario</a:t>
            </a:r>
          </a:p>
          <a:p>
            <a:pPr rtl="0"/>
            <a:r>
              <a:rPr lang="es-CO" dirty="0"/>
              <a:t>Enunciación de las sospechas o de las irregularidades o de los actos de corrupción o de los delitos que hubieren llegado al conocimiento del revisor.</a:t>
            </a:r>
          </a:p>
          <a:p>
            <a:pPr rtl="0"/>
            <a:r>
              <a:rPr lang="es-CO" dirty="0"/>
              <a:t>De ser posible, indicación de los nombres de los autores.</a:t>
            </a:r>
          </a:p>
          <a:p>
            <a:pPr rtl="0"/>
            <a:r>
              <a:rPr lang="es-CO" dirty="0"/>
              <a:t>Elementos de juicio en que se apoya el revisor para dar el respectivo aviso.</a:t>
            </a:r>
          </a:p>
          <a:p>
            <a:pPr rtl="0"/>
            <a:r>
              <a:rPr lang="es-CO" dirty="0"/>
              <a:t>Nombre, cédula de ciudadanía y tarjeta profesional del revisor</a:t>
            </a:r>
            <a:endParaRPr lang="es-ES" dirty="0"/>
          </a:p>
        </p:txBody>
      </p:sp>
    </p:spTree>
    <p:extLst>
      <p:ext uri="{BB962C8B-B14F-4D97-AF65-F5344CB8AC3E}">
        <p14:creationId xmlns:p14="http://schemas.microsoft.com/office/powerpoint/2010/main" val="338813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La oportunidad</a:t>
            </a:r>
          </a:p>
        </p:txBody>
      </p:sp>
      <p:sp>
        <p:nvSpPr>
          <p:cNvPr id="3" name="Marcador de contenido 2"/>
          <p:cNvSpPr>
            <a:spLocks noGrp="1"/>
          </p:cNvSpPr>
          <p:nvPr>
            <p:ph idx="1"/>
          </p:nvPr>
        </p:nvSpPr>
        <p:spPr/>
        <p:txBody>
          <a:bodyPr rtlCol="0"/>
          <a:lstStyle/>
          <a:p>
            <a:pPr rtl="0"/>
            <a:r>
              <a:rPr lang="es-CO" dirty="0"/>
              <a:t>Tan pronto se concluya que hay motivo suficiente para informar</a:t>
            </a:r>
          </a:p>
          <a:p>
            <a:pPr rtl="0"/>
            <a:r>
              <a:rPr lang="es-CO" dirty="0"/>
              <a:t>Tratándose de actos de corrupción o de los delitos indicados en la Ley 1778 de 2016, dentro de los 6 meses siguientes a su conocimiento.</a:t>
            </a:r>
          </a:p>
          <a:p>
            <a:pPr rtl="0"/>
            <a:r>
              <a:rPr lang="es-CO" dirty="0"/>
              <a:t>Las autoridades han sostenido que hay que avisarles, aunque ella ya conozca los hechos. ¿Esto es útil?</a:t>
            </a:r>
          </a:p>
          <a:p>
            <a:pPr rtl="0"/>
            <a:r>
              <a:rPr lang="es-CO" dirty="0"/>
              <a:t>Mientras exista utilidad sigue siendo necesario informar. Este deber no caduca por el paso del tiempo.</a:t>
            </a:r>
            <a:endParaRPr lang="es-ES" dirty="0"/>
          </a:p>
        </p:txBody>
      </p:sp>
    </p:spTree>
    <p:extLst>
      <p:ext uri="{BB962C8B-B14F-4D97-AF65-F5344CB8AC3E}">
        <p14:creationId xmlns:p14="http://schemas.microsoft.com/office/powerpoint/2010/main" val="117342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La lealtad</a:t>
            </a:r>
          </a:p>
        </p:txBody>
      </p:sp>
      <p:sp>
        <p:nvSpPr>
          <p:cNvPr id="3" name="Marcador de contenido 2"/>
          <p:cNvSpPr>
            <a:spLocks noGrp="1"/>
          </p:cNvSpPr>
          <p:nvPr>
            <p:ph idx="1"/>
          </p:nvPr>
        </p:nvSpPr>
        <p:spPr/>
        <p:txBody>
          <a:bodyPr rtlCol="0"/>
          <a:lstStyle/>
          <a:p>
            <a:pPr rtl="0"/>
            <a:r>
              <a:rPr lang="es-CO" dirty="0"/>
              <a:t>Informar siempre a la autoridad interna superior de quienes puedan estar implicados</a:t>
            </a:r>
          </a:p>
          <a:p>
            <a:pPr rtl="0"/>
            <a:r>
              <a:rPr lang="es-CO" dirty="0"/>
              <a:t>Actuar con la prudencia que soliciten las autoridades judiciales o las de policía judicial</a:t>
            </a:r>
          </a:p>
          <a:p>
            <a:pPr rtl="0"/>
            <a:endParaRPr lang="es-ES" dirty="0"/>
          </a:p>
        </p:txBody>
      </p:sp>
    </p:spTree>
    <p:extLst>
      <p:ext uri="{BB962C8B-B14F-4D97-AF65-F5344CB8AC3E}">
        <p14:creationId xmlns:p14="http://schemas.microsoft.com/office/powerpoint/2010/main" val="425924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Consecuencias para el trabajo</a:t>
            </a:r>
          </a:p>
        </p:txBody>
      </p:sp>
      <p:sp>
        <p:nvSpPr>
          <p:cNvPr id="3" name="Marcador de contenido 2"/>
          <p:cNvSpPr>
            <a:spLocks noGrp="1"/>
          </p:cNvSpPr>
          <p:nvPr>
            <p:ph idx="1"/>
          </p:nvPr>
        </p:nvSpPr>
        <p:spPr/>
        <p:txBody>
          <a:bodyPr rtlCol="0"/>
          <a:lstStyle/>
          <a:p>
            <a:pPr rtl="0"/>
            <a:r>
              <a:rPr lang="es-CO" dirty="0"/>
              <a:t>¿Hay que ajustar la planeación? Ajustes en la identificación, evaluación y respuesta a los riegos, desarrollo de nuevos procedimientos de auditoría, reconsideración de la confianza en la evidencia precedente.</a:t>
            </a:r>
          </a:p>
          <a:p>
            <a:pPr rtl="0"/>
            <a:r>
              <a:rPr lang="es-CO" dirty="0"/>
              <a:t>¿Se puede seguir desarrollando el trabajo? ¿Hay que ajustar las reglas contractuales? ¿Se debe renunciar?</a:t>
            </a:r>
            <a:endParaRPr lang="es-ES" dirty="0"/>
          </a:p>
        </p:txBody>
      </p:sp>
    </p:spTree>
    <p:extLst>
      <p:ext uri="{BB962C8B-B14F-4D97-AF65-F5344CB8AC3E}">
        <p14:creationId xmlns:p14="http://schemas.microsoft.com/office/powerpoint/2010/main" val="168548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BE8678-DD73-420C-A6D8-A6EA20E8FC55}"/>
              </a:ext>
            </a:extLst>
          </p:cNvPr>
          <p:cNvSpPr>
            <a:spLocks noGrp="1"/>
          </p:cNvSpPr>
          <p:nvPr>
            <p:ph type="title"/>
          </p:nvPr>
        </p:nvSpPr>
        <p:spPr/>
        <p:txBody>
          <a:bodyPr/>
          <a:lstStyle/>
          <a:p>
            <a:r>
              <a:rPr lang="es-CO" dirty="0"/>
              <a:t>Consecuencias para el revisor fiscal</a:t>
            </a:r>
            <a:endParaRPr lang="es-ES" dirty="0"/>
          </a:p>
        </p:txBody>
      </p:sp>
      <p:sp>
        <p:nvSpPr>
          <p:cNvPr id="3" name="Marcador de contenido 2">
            <a:extLst>
              <a:ext uri="{FF2B5EF4-FFF2-40B4-BE49-F238E27FC236}">
                <a16:creationId xmlns:a16="http://schemas.microsoft.com/office/drawing/2014/main" id="{BFFF6C73-6775-4077-962D-6FEE61C4B386}"/>
              </a:ext>
            </a:extLst>
          </p:cNvPr>
          <p:cNvSpPr>
            <a:spLocks noGrp="1"/>
          </p:cNvSpPr>
          <p:nvPr>
            <p:ph idx="1"/>
          </p:nvPr>
        </p:nvSpPr>
        <p:spPr/>
        <p:txBody>
          <a:bodyPr/>
          <a:lstStyle/>
          <a:p>
            <a:r>
              <a:rPr lang="es-CO" dirty="0"/>
              <a:t>Rechazo por parte de los funcionarios del cliente</a:t>
            </a:r>
          </a:p>
          <a:p>
            <a:r>
              <a:rPr lang="es-CO" dirty="0"/>
              <a:t>Dificultades de acceso a la evidencia</a:t>
            </a:r>
          </a:p>
          <a:p>
            <a:r>
              <a:rPr lang="es-CO" dirty="0"/>
              <a:t>Remoción sin justa causa</a:t>
            </a:r>
          </a:p>
          <a:p>
            <a:r>
              <a:rPr lang="es-CO" dirty="0"/>
              <a:t>Malas referencias</a:t>
            </a:r>
          </a:p>
          <a:p>
            <a:r>
              <a:rPr lang="es-CO" dirty="0"/>
              <a:t>Persecución de los afectados: bloqueo en nuevas contrataciones</a:t>
            </a:r>
            <a:endParaRPr lang="es-ES" dirty="0"/>
          </a:p>
        </p:txBody>
      </p:sp>
    </p:spTree>
    <p:extLst>
      <p:ext uri="{BB962C8B-B14F-4D97-AF65-F5344CB8AC3E}">
        <p14:creationId xmlns:p14="http://schemas.microsoft.com/office/powerpoint/2010/main" val="162274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40344-0A95-4019-ADBD-723049C707B9}"/>
              </a:ext>
            </a:extLst>
          </p:cNvPr>
          <p:cNvSpPr>
            <a:spLocks noGrp="1"/>
          </p:cNvSpPr>
          <p:nvPr>
            <p:ph type="title"/>
          </p:nvPr>
        </p:nvSpPr>
        <p:spPr/>
        <p:txBody>
          <a:bodyPr/>
          <a:lstStyle/>
          <a:p>
            <a:r>
              <a:rPr lang="es-CO" dirty="0"/>
              <a:t>Protección</a:t>
            </a:r>
            <a:endParaRPr lang="es-ES" dirty="0"/>
          </a:p>
        </p:txBody>
      </p:sp>
      <p:sp>
        <p:nvSpPr>
          <p:cNvPr id="3" name="Marcador de contenido 2">
            <a:extLst>
              <a:ext uri="{FF2B5EF4-FFF2-40B4-BE49-F238E27FC236}">
                <a16:creationId xmlns:a16="http://schemas.microsoft.com/office/drawing/2014/main" id="{21FD5F1F-D578-4F67-95DB-583C1D677102}"/>
              </a:ext>
            </a:extLst>
          </p:cNvPr>
          <p:cNvSpPr>
            <a:spLocks noGrp="1"/>
          </p:cNvSpPr>
          <p:nvPr>
            <p:ph idx="1"/>
          </p:nvPr>
        </p:nvSpPr>
        <p:spPr/>
        <p:txBody>
          <a:bodyPr>
            <a:normAutofit fontScale="92500" lnSpcReduction="20000"/>
          </a:bodyPr>
          <a:lstStyle/>
          <a:p>
            <a:r>
              <a:rPr lang="es-CO" dirty="0"/>
              <a:t>Respaldo expreso de las autoridades</a:t>
            </a:r>
          </a:p>
          <a:p>
            <a:r>
              <a:rPr lang="es-CO" dirty="0"/>
              <a:t>Prohibición de remoción</a:t>
            </a:r>
          </a:p>
          <a:p>
            <a:r>
              <a:rPr lang="es-CO" dirty="0"/>
              <a:t>Pago de indemnización por el retiro anticipado</a:t>
            </a:r>
          </a:p>
          <a:p>
            <a:r>
              <a:rPr lang="es-CO" dirty="0"/>
              <a:t>¿Recompensa?</a:t>
            </a:r>
          </a:p>
          <a:p>
            <a:r>
              <a:rPr lang="es-CO" dirty="0"/>
              <a:t>¿a) Que no conste en los registros de las diligencias su profesión u oficio, domicilio o lugar de trabajo los de sus parientes, cónyuge o compañero permanente;?</a:t>
            </a:r>
          </a:p>
          <a:p>
            <a:r>
              <a:rPr lang="es-CO" dirty="0"/>
              <a:t>¿b) Que su domicilio sea fijado, para notificaciones y citaciones, en la sede de la fiscalía, debiendo el órgano interviniente hacerlas llegar reservadamente a su destinatario?</a:t>
            </a:r>
          </a:p>
          <a:p>
            <a:r>
              <a:rPr lang="es-CO" dirty="0"/>
              <a:t>¿38.2 A la protección de su intimidad y garantía de su seguridad, la de sus familiares y testigos a favor, cuando quiera que resulten amenazadas?</a:t>
            </a:r>
          </a:p>
        </p:txBody>
      </p:sp>
    </p:spTree>
    <p:extLst>
      <p:ext uri="{BB962C8B-B14F-4D97-AF65-F5344CB8AC3E}">
        <p14:creationId xmlns:p14="http://schemas.microsoft.com/office/powerpoint/2010/main" val="273265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FE7569-CCD4-4E8D-A3B6-CBCE7A76087D}"/>
              </a:ext>
            </a:extLst>
          </p:cNvPr>
          <p:cNvSpPr>
            <a:spLocks noGrp="1"/>
          </p:cNvSpPr>
          <p:nvPr>
            <p:ph type="title"/>
          </p:nvPr>
        </p:nvSpPr>
        <p:spPr/>
        <p:txBody>
          <a:bodyPr/>
          <a:lstStyle/>
          <a:p>
            <a:r>
              <a:rPr lang="es-CO" dirty="0"/>
              <a:t>Protección</a:t>
            </a:r>
            <a:endParaRPr lang="es-ES" dirty="0"/>
          </a:p>
        </p:txBody>
      </p:sp>
      <p:sp>
        <p:nvSpPr>
          <p:cNvPr id="3" name="Marcador de contenido 2">
            <a:extLst>
              <a:ext uri="{FF2B5EF4-FFF2-40B4-BE49-F238E27FC236}">
                <a16:creationId xmlns:a16="http://schemas.microsoft.com/office/drawing/2014/main" id="{6587E18B-D0AB-427B-9593-82B4337519B5}"/>
              </a:ext>
            </a:extLst>
          </p:cNvPr>
          <p:cNvSpPr>
            <a:spLocks noGrp="1"/>
          </p:cNvSpPr>
          <p:nvPr>
            <p:ph idx="1"/>
          </p:nvPr>
        </p:nvSpPr>
        <p:spPr/>
        <p:txBody>
          <a:bodyPr>
            <a:normAutofit lnSpcReduction="10000"/>
          </a:bodyPr>
          <a:lstStyle/>
          <a:p>
            <a:r>
              <a:rPr lang="es-CO" dirty="0"/>
              <a:t>ART. 38.—Protección a víctimas y testigos. Los funcionarios a los que se refiere esta ley adoptarán las medidas adecuadas y todas las acciones pertinentes para proteger la seguridad, el bienestar físico y psicológico, la dignidad y la vida privada de las víctimas y los testigos, así como, la de las demás partes del proceso.</a:t>
            </a:r>
          </a:p>
          <a:p>
            <a:r>
              <a:rPr lang="es-CO" dirty="0"/>
              <a:t>Para ello se tendrán en cuenta todos los factores pertinentes, incluidos la edad, el género y la salud, así como la índole del delito, en particular cuando este entrañe violencia sexual, irrespeto a la igualdad de género o violencia contra niños y niñas.</a:t>
            </a:r>
          </a:p>
          <a:p>
            <a:r>
              <a:rPr lang="es-CO" dirty="0"/>
              <a:t>Se dará capacitación especial a los funcionarios que trabajan con este tipo de víctimas.</a:t>
            </a:r>
          </a:p>
          <a:p>
            <a:r>
              <a:rPr lang="es-CO" dirty="0"/>
              <a:t>Estas medidas no podrán redundar en perjuicio de los derechos del acusado o de un juicio justo e imparcial, ni serán incompatibles con estos.</a:t>
            </a:r>
            <a:endParaRPr lang="es-ES" dirty="0"/>
          </a:p>
        </p:txBody>
      </p:sp>
    </p:spTree>
    <p:extLst>
      <p:ext uri="{BB962C8B-B14F-4D97-AF65-F5344CB8AC3E}">
        <p14:creationId xmlns:p14="http://schemas.microsoft.com/office/powerpoint/2010/main" val="3168054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FE3CE4-487F-4492-898A-BFAFDB5730A3}"/>
              </a:ext>
            </a:extLst>
          </p:cNvPr>
          <p:cNvSpPr>
            <a:spLocks noGrp="1"/>
          </p:cNvSpPr>
          <p:nvPr>
            <p:ph type="title"/>
          </p:nvPr>
        </p:nvSpPr>
        <p:spPr/>
        <p:txBody>
          <a:bodyPr/>
          <a:lstStyle/>
          <a:p>
            <a:r>
              <a:rPr lang="es-CO" dirty="0"/>
              <a:t>Protección</a:t>
            </a:r>
            <a:endParaRPr lang="es-ES" dirty="0"/>
          </a:p>
        </p:txBody>
      </p:sp>
      <p:sp>
        <p:nvSpPr>
          <p:cNvPr id="3" name="Marcador de contenido 2">
            <a:extLst>
              <a:ext uri="{FF2B5EF4-FFF2-40B4-BE49-F238E27FC236}">
                <a16:creationId xmlns:a16="http://schemas.microsoft.com/office/drawing/2014/main" id="{3BE249A6-C442-435E-B248-69C697B13BD8}"/>
              </a:ext>
            </a:extLst>
          </p:cNvPr>
          <p:cNvSpPr>
            <a:spLocks noGrp="1"/>
          </p:cNvSpPr>
          <p:nvPr>
            <p:ph idx="1"/>
          </p:nvPr>
        </p:nvSpPr>
        <p:spPr/>
        <p:txBody>
          <a:bodyPr>
            <a:normAutofit fontScale="92500" lnSpcReduction="20000"/>
          </a:bodyPr>
          <a:lstStyle/>
          <a:p>
            <a:r>
              <a:rPr lang="es-CO" dirty="0"/>
              <a:t>ART. 39.—Excepción a la publicidad en el juicio. Como excepción al principio del carácter público de las audiencias de juzgamiento, el Tribunal Superior del Distrito judicial, a fin de proteger a las víctimas, los testigos, o a un acusado, podrá ordenar que una parte del juicio se celebre a puerta cerrada. Podrá ordenar la práctica de testimonio a través del sistema de </a:t>
            </a:r>
            <a:r>
              <a:rPr lang="es-CO" dirty="0" err="1"/>
              <a:t>audiovideo</a:t>
            </a:r>
            <a:r>
              <a:rPr lang="es-CO" dirty="0"/>
              <a:t> para permitir su contradicción y confrontación por las partes.</a:t>
            </a:r>
          </a:p>
          <a:p>
            <a:r>
              <a:rPr lang="es-CO" dirty="0"/>
              <a:t>En particular, se aplicarán estas medidas respecto de víctimas de agresión sexual o de niños, niñas y adolescentes que sean víctimas o testigo.</a:t>
            </a:r>
          </a:p>
          <a:p>
            <a:r>
              <a:rPr lang="es-CO" dirty="0"/>
              <a:t>ART. 40.—Otras medidas de protección durante el proceso. Cuando la publicidad de elementos materiales probatorios, evidencia física o información legalmente obtenida entrañe peligro grave para la seguridad de un testigo o de su familia, el fiscal deberá abstenerse de presentarlos en cualquier diligencia anterior al juicio. En su reemplazo hará un resumen de dichos elementos de conocimiento. En ningún caso, esas medidas podrán redundar en perjuicio de los derechos del acusado o de un juicio justo e imparcial, ni serán incompatibles con estos.</a:t>
            </a:r>
            <a:endParaRPr lang="es-ES" dirty="0"/>
          </a:p>
        </p:txBody>
      </p:sp>
    </p:spTree>
    <p:extLst>
      <p:ext uri="{BB962C8B-B14F-4D97-AF65-F5344CB8AC3E}">
        <p14:creationId xmlns:p14="http://schemas.microsoft.com/office/powerpoint/2010/main" val="297929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E1C94E-8772-44CB-B608-40E571D0AC2C}"/>
              </a:ext>
            </a:extLst>
          </p:cNvPr>
          <p:cNvSpPr>
            <a:spLocks noGrp="1"/>
          </p:cNvSpPr>
          <p:nvPr>
            <p:ph type="title"/>
          </p:nvPr>
        </p:nvSpPr>
        <p:spPr/>
        <p:txBody>
          <a:bodyPr/>
          <a:lstStyle/>
          <a:p>
            <a:r>
              <a:rPr lang="es-CO" dirty="0"/>
              <a:t>Protección</a:t>
            </a:r>
            <a:endParaRPr lang="es-ES" dirty="0"/>
          </a:p>
        </p:txBody>
      </p:sp>
      <p:sp>
        <p:nvSpPr>
          <p:cNvPr id="3" name="Marcador de contenido 2">
            <a:extLst>
              <a:ext uri="{FF2B5EF4-FFF2-40B4-BE49-F238E27FC236}">
                <a16:creationId xmlns:a16="http://schemas.microsoft.com/office/drawing/2014/main" id="{0B2EE360-2F33-4350-A7C4-C3BF7EB088A3}"/>
              </a:ext>
            </a:extLst>
          </p:cNvPr>
          <p:cNvSpPr>
            <a:spLocks noGrp="1"/>
          </p:cNvSpPr>
          <p:nvPr>
            <p:ph idx="1"/>
          </p:nvPr>
        </p:nvSpPr>
        <p:spPr/>
        <p:txBody>
          <a:bodyPr/>
          <a:lstStyle/>
          <a:p>
            <a:r>
              <a:rPr lang="es-CO" dirty="0"/>
              <a:t>ART. 41.—Atención a necesidades especiales. Tanto los órganos judiciales como las entidades de apoyo técnico y la procuraduría judicial para la justicia y la paz, tendrán en cuenta las necesidades especiales de las mujeres, de las niñas, niños, personas mayores de edad o con discapacidad que participen en el proceso</a:t>
            </a:r>
            <a:endParaRPr lang="es-ES" dirty="0"/>
          </a:p>
        </p:txBody>
      </p:sp>
    </p:spTree>
    <p:extLst>
      <p:ext uri="{BB962C8B-B14F-4D97-AF65-F5344CB8AC3E}">
        <p14:creationId xmlns:p14="http://schemas.microsoft.com/office/powerpoint/2010/main" val="180270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065214" y="533400"/>
            <a:ext cx="8557590" cy="2967608"/>
          </a:xfrm>
        </p:spPr>
        <p:txBody>
          <a:bodyPr rtlCol="0">
            <a:normAutofit fontScale="90000"/>
          </a:bodyPr>
          <a:lstStyle/>
          <a:p>
            <a:r>
              <a:rPr lang="es-CO" dirty="0"/>
              <a:t>EL CONTADOR, LOS ESCANDALOS FINANCIEROS Y LA DENUNCIA </a:t>
            </a:r>
            <a:br>
              <a:rPr lang="es-CO" dirty="0"/>
            </a:br>
            <a:r>
              <a:rPr lang="es-CO" dirty="0"/>
              <a:t>¿Qué tan avanzados están los mecanismos jurídicos con los cuales los contadores puedan denunciar actos ilícitos?</a:t>
            </a:r>
            <a:endParaRPr lang="es-ES" dirty="0"/>
          </a:p>
        </p:txBody>
      </p:sp>
      <p:sp>
        <p:nvSpPr>
          <p:cNvPr id="3" name="Marcador de contenido 2"/>
          <p:cNvSpPr>
            <a:spLocks noGrp="1"/>
          </p:cNvSpPr>
          <p:nvPr>
            <p:ph type="subTitle" idx="1"/>
          </p:nvPr>
        </p:nvSpPr>
        <p:spPr>
          <a:xfrm>
            <a:off x="4798268" y="5445224"/>
            <a:ext cx="5029200" cy="529456"/>
          </a:xfrm>
        </p:spPr>
        <p:txBody>
          <a:bodyPr rtlCol="0">
            <a:normAutofit/>
          </a:bodyPr>
          <a:lstStyle/>
          <a:p>
            <a:r>
              <a:rPr lang="es-CO" dirty="0"/>
              <a:t>Hernando Bermúdez Gómez</a:t>
            </a:r>
            <a:endParaRPr lang="es-ES" dirty="0"/>
          </a:p>
        </p:txBody>
      </p:sp>
    </p:spTree>
    <p:extLst>
      <p:ext uri="{BB962C8B-B14F-4D97-AF65-F5344CB8AC3E}">
        <p14:creationId xmlns:p14="http://schemas.microsoft.com/office/powerpoint/2010/main" val="12165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A8F6B396-74B9-4601-B080-8A150A35C990}"/>
              </a:ext>
            </a:extLst>
          </p:cNvPr>
          <p:cNvSpPr>
            <a:spLocks noGrp="1"/>
          </p:cNvSpPr>
          <p:nvPr>
            <p:ph type="title"/>
          </p:nvPr>
        </p:nvSpPr>
        <p:spPr>
          <a:xfrm>
            <a:off x="1413892" y="1916832"/>
            <a:ext cx="8686801" cy="3312368"/>
          </a:xfrm>
        </p:spPr>
        <p:txBody>
          <a:bodyPr>
            <a:normAutofit/>
          </a:bodyPr>
          <a:lstStyle/>
          <a:p>
            <a:r>
              <a:rPr lang="es-CO" sz="8000" dirty="0"/>
              <a:t>Por su amable atención, muchas gracias</a:t>
            </a:r>
            <a:endParaRPr lang="es-ES" sz="8000" dirty="0"/>
          </a:p>
        </p:txBody>
      </p:sp>
    </p:spTree>
    <p:extLst>
      <p:ext uri="{BB962C8B-B14F-4D97-AF65-F5344CB8AC3E}">
        <p14:creationId xmlns:p14="http://schemas.microsoft.com/office/powerpoint/2010/main" val="79428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El deber de informar</a:t>
            </a:r>
          </a:p>
        </p:txBody>
      </p:sp>
      <p:sp>
        <p:nvSpPr>
          <p:cNvPr id="3" name="Marcador de contenido 2"/>
          <p:cNvSpPr>
            <a:spLocks noGrp="1"/>
          </p:cNvSpPr>
          <p:nvPr>
            <p:ph idx="1"/>
          </p:nvPr>
        </p:nvSpPr>
        <p:spPr/>
        <p:txBody>
          <a:bodyPr rtlCol="0"/>
          <a:lstStyle/>
          <a:p>
            <a:r>
              <a:rPr lang="es-ES" dirty="0"/>
              <a:t>De acuerdo con el numeral 2° del artículo 207 del Código de Comercio, una de las funciones del revisor fiscal es “</a:t>
            </a:r>
            <a:r>
              <a:rPr lang="es-CO" i="1" dirty="0"/>
              <a:t>Dar oportuna cuenta, por escrito, a la asamblea o junta de socios, a la junta directiva o al gerente, según los casos, de las irregularidades que ocurran en el funcionamiento de la sociedad y en el desarrollo de sus negocios</a:t>
            </a:r>
            <a:r>
              <a:rPr lang="es-CO" dirty="0"/>
              <a:t>”</a:t>
            </a:r>
          </a:p>
          <a:p>
            <a:r>
              <a:rPr lang="es-CO" dirty="0"/>
              <a:t>Según el numeral 3°, siguiente, es deber de dicho auditor, “</a:t>
            </a:r>
            <a:r>
              <a:rPr lang="es-CO" i="1" dirty="0"/>
              <a:t>Colaborar con las entidades gubernamentales que ejerzan la inspección y vigilancia de las compañías, y rendirles los informes a que haya lugar o le sean solicitados</a:t>
            </a:r>
            <a:r>
              <a:rPr lang="es-CO" dirty="0"/>
              <a:t>”</a:t>
            </a:r>
            <a:endParaRPr lang="es-ES" dirty="0"/>
          </a:p>
          <a:p>
            <a:pPr rtl="0"/>
            <a:endParaRPr lang="es-ES" dirty="0"/>
          </a:p>
        </p:txBody>
      </p:sp>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4EAC0E-22CA-40A4-A678-D92C5A54014D}"/>
              </a:ext>
            </a:extLst>
          </p:cNvPr>
          <p:cNvSpPr>
            <a:spLocks noGrp="1"/>
          </p:cNvSpPr>
          <p:nvPr>
            <p:ph type="title"/>
          </p:nvPr>
        </p:nvSpPr>
        <p:spPr/>
        <p:txBody>
          <a:bodyPr/>
          <a:lstStyle/>
          <a:p>
            <a:r>
              <a:rPr lang="es-CO" dirty="0"/>
              <a:t>Las categorías</a:t>
            </a:r>
            <a:endParaRPr lang="es-ES" dirty="0"/>
          </a:p>
        </p:txBody>
      </p:sp>
      <p:sp>
        <p:nvSpPr>
          <p:cNvPr id="3" name="Marcador de contenido 2">
            <a:extLst>
              <a:ext uri="{FF2B5EF4-FFF2-40B4-BE49-F238E27FC236}">
                <a16:creationId xmlns:a16="http://schemas.microsoft.com/office/drawing/2014/main" id="{40359389-1AFE-41EA-A60C-3D08F42E43F0}"/>
              </a:ext>
            </a:extLst>
          </p:cNvPr>
          <p:cNvSpPr>
            <a:spLocks noGrp="1"/>
          </p:cNvSpPr>
          <p:nvPr>
            <p:ph idx="1"/>
          </p:nvPr>
        </p:nvSpPr>
        <p:spPr/>
        <p:txBody>
          <a:bodyPr/>
          <a:lstStyle/>
          <a:p>
            <a:r>
              <a:rPr lang="es-CO" dirty="0"/>
              <a:t>Incorreción</a:t>
            </a:r>
          </a:p>
          <a:p>
            <a:r>
              <a:rPr lang="es-CO" dirty="0"/>
              <a:t>Incorrección material</a:t>
            </a:r>
          </a:p>
          <a:p>
            <a:r>
              <a:rPr lang="es-CO" dirty="0"/>
              <a:t>Deficiencia del control interno</a:t>
            </a:r>
          </a:p>
          <a:p>
            <a:r>
              <a:rPr lang="es-CO" dirty="0"/>
              <a:t>Deficiencia significativa del control interno</a:t>
            </a:r>
          </a:p>
          <a:p>
            <a:r>
              <a:rPr lang="es-CO" dirty="0"/>
              <a:t>Incumplimiento</a:t>
            </a:r>
          </a:p>
          <a:p>
            <a:r>
              <a:rPr lang="es-CO" dirty="0"/>
              <a:t>Incumplimiento material</a:t>
            </a:r>
            <a:endParaRPr lang="es-ES" dirty="0"/>
          </a:p>
        </p:txBody>
      </p:sp>
    </p:spTree>
    <p:extLst>
      <p:ext uri="{BB962C8B-B14F-4D97-AF65-F5344CB8AC3E}">
        <p14:creationId xmlns:p14="http://schemas.microsoft.com/office/powerpoint/2010/main" val="355097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B8E53-2EDA-4303-9908-2219FACB1DC1}"/>
              </a:ext>
            </a:extLst>
          </p:cNvPr>
          <p:cNvSpPr>
            <a:spLocks noGrp="1"/>
          </p:cNvSpPr>
          <p:nvPr>
            <p:ph type="title"/>
          </p:nvPr>
        </p:nvSpPr>
        <p:spPr/>
        <p:txBody>
          <a:bodyPr/>
          <a:lstStyle/>
          <a:p>
            <a:r>
              <a:rPr lang="es-CO" dirty="0"/>
              <a:t>Modalidades</a:t>
            </a:r>
            <a:endParaRPr lang="es-ES" dirty="0"/>
          </a:p>
        </p:txBody>
      </p:sp>
      <p:sp>
        <p:nvSpPr>
          <p:cNvPr id="3" name="Marcador de contenido 2">
            <a:extLst>
              <a:ext uri="{FF2B5EF4-FFF2-40B4-BE49-F238E27FC236}">
                <a16:creationId xmlns:a16="http://schemas.microsoft.com/office/drawing/2014/main" id="{7D929B8F-D4F8-4227-8B84-CDA69D45EB29}"/>
              </a:ext>
            </a:extLst>
          </p:cNvPr>
          <p:cNvSpPr>
            <a:spLocks noGrp="1"/>
          </p:cNvSpPr>
          <p:nvPr>
            <p:ph idx="1"/>
          </p:nvPr>
        </p:nvSpPr>
        <p:spPr/>
        <p:txBody>
          <a:bodyPr/>
          <a:lstStyle/>
          <a:p>
            <a:r>
              <a:rPr lang="es-CO" dirty="0"/>
              <a:t>Erro</a:t>
            </a:r>
            <a:r>
              <a:rPr lang="es-ES" dirty="0"/>
              <a:t>r</a:t>
            </a:r>
          </a:p>
          <a:p>
            <a:r>
              <a:rPr lang="es-CO" dirty="0"/>
              <a:t>F</a:t>
            </a:r>
            <a:r>
              <a:rPr lang="es-ES" dirty="0" err="1"/>
              <a:t>raude</a:t>
            </a:r>
            <a:endParaRPr lang="es-ES" dirty="0"/>
          </a:p>
          <a:p>
            <a:r>
              <a:rPr lang="es-CO" dirty="0"/>
              <a:t>A</a:t>
            </a:r>
            <a:r>
              <a:rPr lang="es-ES" dirty="0" err="1"/>
              <a:t>cto</a:t>
            </a:r>
            <a:r>
              <a:rPr lang="es-ES" dirty="0"/>
              <a:t> ilegal</a:t>
            </a:r>
            <a:endParaRPr lang="es-CO" dirty="0"/>
          </a:p>
        </p:txBody>
      </p:sp>
    </p:spTree>
    <p:extLst>
      <p:ext uri="{BB962C8B-B14F-4D97-AF65-F5344CB8AC3E}">
        <p14:creationId xmlns:p14="http://schemas.microsoft.com/office/powerpoint/2010/main" val="1054300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Nuevas normas en materia de información</a:t>
            </a:r>
          </a:p>
        </p:txBody>
      </p:sp>
      <p:sp>
        <p:nvSpPr>
          <p:cNvPr id="3" name="Marcador de contenido 2"/>
          <p:cNvSpPr>
            <a:spLocks noGrp="1"/>
          </p:cNvSpPr>
          <p:nvPr>
            <p:ph idx="1"/>
          </p:nvPr>
        </p:nvSpPr>
        <p:spPr/>
        <p:txBody>
          <a:bodyPr rtlCol="0">
            <a:normAutofit fontScale="77500" lnSpcReduction="20000"/>
          </a:bodyPr>
          <a:lstStyle/>
          <a:p>
            <a:r>
              <a:rPr lang="es-CO" dirty="0"/>
              <a:t>El artículo 207 tiene ahora el siguiente numeral: “</a:t>
            </a:r>
            <a:r>
              <a:rPr lang="es-CO" i="1" dirty="0"/>
              <a:t>10. Adicionado.L.1762/2015, art.27º. Reportar a la Unidad de Información y Análisis Financiero las operaciones catalogadas como sospechosas en los términos del literal d) del numeral 2 del artículo 102 del Decreto-Ley 663 de 1993, cuando las adviertan dentro del giro ordinario de sus labores</a:t>
            </a:r>
            <a:r>
              <a:rPr lang="es-CO" dirty="0"/>
              <a:t>.”</a:t>
            </a:r>
          </a:p>
          <a:p>
            <a:pPr lvl="1"/>
            <a:r>
              <a:rPr lang="es-CO" dirty="0"/>
              <a:t>d) Modificado. L. 1121/2006, art. 1º. Reportar de forma inmediata y suficiente a la unidad de información y análisis financiero cualquier información relevante sobre manejo de activos o pasivos u otros recursos, cuya cuantía o características no guarden relación con la actividad económica de sus clientes, o sobre transacciones de sus usuarios que por su número, por las cantidades transadas o por las características particulares de las mismas, puedan conducir razonablemente a sospechar que los mismos están usando a la entidad para transferir, manejar, aprovechar o invertir dineros o recursos provenientes de actividades delictivas o destinados a su financiación</a:t>
            </a:r>
          </a:p>
          <a:p>
            <a:r>
              <a:rPr lang="es-CO" dirty="0"/>
              <a:t>De acuerdo con la Ley 1778 de 2016: “</a:t>
            </a:r>
            <a:r>
              <a:rPr lang="es-CO" i="1" dirty="0"/>
              <a:t>ART. 7º—Responsabilidad de los revisores fiscales. Adiciónese un numeral 5º al artículo 26 de la Ley 43 de 1990, el cual quedará así: 5. Los revisores fiscales tendrán la obligación de denunciar ante las autoridades penales, disciplinarias y administrativas, los actos de corrupción así como la presunta realización de un delito contra la administración pública, un delito contra el orden económico y social, o un delito contra el patrimonio económico que hubiere detectado en el ejercicio de su cargo. También deberán poner estos hechos en conocimiento de los órganos sociales y de la administración de la sociedad. Las denuncias correspondientes deberán presentarse dentro de los seis (6) meses siguientes al momento en que el revisor fiscal hubiere tenido conocimiento de los hechos. Para los efectos de este artículo, no será aplicable el régimen de secreto profesional que ampara a los revisores fiscales</a:t>
            </a:r>
            <a:r>
              <a:rPr lang="es-CO" dirty="0"/>
              <a:t>.”</a:t>
            </a:r>
            <a:endParaRPr lang="es-ES" dirty="0"/>
          </a:p>
        </p:txBody>
      </p:sp>
    </p:spTree>
    <p:extLst>
      <p:ext uri="{BB962C8B-B14F-4D97-AF65-F5344CB8AC3E}">
        <p14:creationId xmlns:p14="http://schemas.microsoft.com/office/powerpoint/2010/main" val="277289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5E9D0-8EF8-47A7-AFD0-380CAE6AAF11}"/>
              </a:ext>
            </a:extLst>
          </p:cNvPr>
          <p:cNvSpPr>
            <a:spLocks noGrp="1"/>
          </p:cNvSpPr>
          <p:nvPr>
            <p:ph type="title"/>
          </p:nvPr>
        </p:nvSpPr>
        <p:spPr/>
        <p:txBody>
          <a:bodyPr/>
          <a:lstStyle/>
          <a:p>
            <a:r>
              <a:rPr lang="es-ES" dirty="0"/>
              <a:t>Obligación de denuncia</a:t>
            </a:r>
          </a:p>
        </p:txBody>
      </p:sp>
      <p:sp>
        <p:nvSpPr>
          <p:cNvPr id="3" name="Marcador de contenido 2">
            <a:extLst>
              <a:ext uri="{FF2B5EF4-FFF2-40B4-BE49-F238E27FC236}">
                <a16:creationId xmlns:a16="http://schemas.microsoft.com/office/drawing/2014/main" id="{C023A8DF-0348-462B-AE6D-5B015F2EF816}"/>
              </a:ext>
            </a:extLst>
          </p:cNvPr>
          <p:cNvSpPr>
            <a:spLocks noGrp="1"/>
          </p:cNvSpPr>
          <p:nvPr>
            <p:ph idx="1"/>
          </p:nvPr>
        </p:nvSpPr>
        <p:spPr/>
        <p:txBody>
          <a:bodyPr>
            <a:normAutofit fontScale="92500" lnSpcReduction="20000"/>
          </a:bodyPr>
          <a:lstStyle/>
          <a:p>
            <a:r>
              <a:rPr lang="es-CO" dirty="0"/>
              <a:t>Código Penal</a:t>
            </a:r>
          </a:p>
          <a:p>
            <a:r>
              <a:rPr lang="es-CO" u="sng" dirty="0"/>
              <a:t>Delitos contra la administración pública </a:t>
            </a:r>
          </a:p>
          <a:p>
            <a:r>
              <a:rPr lang="es-CO" dirty="0"/>
              <a:t>Del peculado, De la concusión </a:t>
            </a:r>
          </a:p>
          <a:p>
            <a:r>
              <a:rPr lang="es-CO" dirty="0"/>
              <a:t>Del cohecho, De la celebración indebida de contratos </a:t>
            </a:r>
          </a:p>
          <a:p>
            <a:r>
              <a:rPr lang="es-CO" dirty="0"/>
              <a:t>Del tráfico de influencias, Del enriquecimiento ilícito </a:t>
            </a:r>
          </a:p>
          <a:p>
            <a:r>
              <a:rPr lang="es-CO" dirty="0"/>
              <a:t>Del prevaricato, De los abusos de autoridad y otras infracciones </a:t>
            </a:r>
          </a:p>
          <a:p>
            <a:r>
              <a:rPr lang="es-CO" dirty="0"/>
              <a:t>De la usurpación y abuso de funciones públicas, De los delitos contra los servidores públicos </a:t>
            </a:r>
          </a:p>
          <a:p>
            <a:r>
              <a:rPr lang="es-CO" dirty="0"/>
              <a:t>De la utilización indebida de información y de influencias derivadas del ejercicio de función pública </a:t>
            </a:r>
          </a:p>
          <a:p>
            <a:r>
              <a:rPr lang="es-CO" dirty="0"/>
              <a:t>Omisión de activos o inclusión de pasivos inexistentes</a:t>
            </a:r>
            <a:endParaRPr lang="es-ES" dirty="0"/>
          </a:p>
        </p:txBody>
      </p:sp>
    </p:spTree>
    <p:extLst>
      <p:ext uri="{BB962C8B-B14F-4D97-AF65-F5344CB8AC3E}">
        <p14:creationId xmlns:p14="http://schemas.microsoft.com/office/powerpoint/2010/main" val="3770752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27EAE8-BD96-495D-A969-2EF067EB61D9}"/>
              </a:ext>
            </a:extLst>
          </p:cNvPr>
          <p:cNvSpPr>
            <a:spLocks noGrp="1"/>
          </p:cNvSpPr>
          <p:nvPr>
            <p:ph type="title"/>
          </p:nvPr>
        </p:nvSpPr>
        <p:spPr/>
        <p:txBody>
          <a:bodyPr/>
          <a:lstStyle/>
          <a:p>
            <a:r>
              <a:rPr lang="es-ES" dirty="0"/>
              <a:t>Obligación de denuncia</a:t>
            </a:r>
          </a:p>
        </p:txBody>
      </p:sp>
      <p:sp>
        <p:nvSpPr>
          <p:cNvPr id="3" name="Marcador de contenido 2">
            <a:extLst>
              <a:ext uri="{FF2B5EF4-FFF2-40B4-BE49-F238E27FC236}">
                <a16:creationId xmlns:a16="http://schemas.microsoft.com/office/drawing/2014/main" id="{62C6FB6D-29DB-4D69-BB64-BFBC6606AB26}"/>
              </a:ext>
            </a:extLst>
          </p:cNvPr>
          <p:cNvSpPr>
            <a:spLocks noGrp="1"/>
          </p:cNvSpPr>
          <p:nvPr>
            <p:ph idx="1"/>
          </p:nvPr>
        </p:nvSpPr>
        <p:spPr/>
        <p:txBody>
          <a:bodyPr/>
          <a:lstStyle/>
          <a:p>
            <a:r>
              <a:rPr lang="es-CO" dirty="0"/>
              <a:t>Código Penal</a:t>
            </a:r>
          </a:p>
          <a:p>
            <a:r>
              <a:rPr lang="es-CO" u="sng" dirty="0"/>
              <a:t>Delitos contra el orden económico y social</a:t>
            </a:r>
          </a:p>
          <a:p>
            <a:r>
              <a:rPr lang="es-CO" dirty="0"/>
              <a:t>Del acaparamiento, la especulación y otras infracciones </a:t>
            </a:r>
          </a:p>
          <a:p>
            <a:r>
              <a:rPr lang="es-CO" dirty="0"/>
              <a:t>De los delitos contra el sistema financiero </a:t>
            </a:r>
          </a:p>
          <a:p>
            <a:r>
              <a:rPr lang="es-CO" dirty="0"/>
              <a:t>De la urbanización ilegal </a:t>
            </a:r>
          </a:p>
          <a:p>
            <a:r>
              <a:rPr lang="es-CO" dirty="0"/>
              <a:t>Del contrabando </a:t>
            </a:r>
          </a:p>
          <a:p>
            <a:r>
              <a:rPr lang="es-CO" dirty="0"/>
              <a:t>Del lavado de activos </a:t>
            </a:r>
          </a:p>
          <a:p>
            <a:r>
              <a:rPr lang="es-CO" dirty="0"/>
              <a:t>Del apoderamiento de los hidrocarburos, sus derivados, biocombustibles o mezclas que los contengan y otras disposiciones </a:t>
            </a:r>
            <a:endParaRPr lang="es-ES" dirty="0"/>
          </a:p>
        </p:txBody>
      </p:sp>
    </p:spTree>
    <p:extLst>
      <p:ext uri="{BB962C8B-B14F-4D97-AF65-F5344CB8AC3E}">
        <p14:creationId xmlns:p14="http://schemas.microsoft.com/office/powerpoint/2010/main" val="288808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5A38F6-1D31-4432-8DB6-438FB914DB6B}"/>
              </a:ext>
            </a:extLst>
          </p:cNvPr>
          <p:cNvSpPr>
            <a:spLocks noGrp="1"/>
          </p:cNvSpPr>
          <p:nvPr>
            <p:ph type="title"/>
          </p:nvPr>
        </p:nvSpPr>
        <p:spPr/>
        <p:txBody>
          <a:bodyPr/>
          <a:lstStyle/>
          <a:p>
            <a:r>
              <a:rPr lang="es-ES" dirty="0"/>
              <a:t>Obligación de denuncia</a:t>
            </a:r>
          </a:p>
        </p:txBody>
      </p:sp>
      <p:sp>
        <p:nvSpPr>
          <p:cNvPr id="3" name="Marcador de contenido 2">
            <a:extLst>
              <a:ext uri="{FF2B5EF4-FFF2-40B4-BE49-F238E27FC236}">
                <a16:creationId xmlns:a16="http://schemas.microsoft.com/office/drawing/2014/main" id="{9B533A12-F1BA-4A85-8D5A-EFB6E0A89315}"/>
              </a:ext>
            </a:extLst>
          </p:cNvPr>
          <p:cNvSpPr>
            <a:spLocks noGrp="1"/>
          </p:cNvSpPr>
          <p:nvPr>
            <p:ph idx="1"/>
          </p:nvPr>
        </p:nvSpPr>
        <p:spPr/>
        <p:txBody>
          <a:bodyPr>
            <a:normAutofit fontScale="92500" lnSpcReduction="20000"/>
          </a:bodyPr>
          <a:lstStyle/>
          <a:p>
            <a:r>
              <a:rPr lang="es-CO" dirty="0"/>
              <a:t>Código Penal</a:t>
            </a:r>
          </a:p>
          <a:p>
            <a:r>
              <a:rPr lang="es-CO" u="sng" dirty="0"/>
              <a:t>Delitos contra el patrimonio económico</a:t>
            </a:r>
          </a:p>
          <a:p>
            <a:r>
              <a:rPr lang="es-CO" dirty="0"/>
              <a:t>Del hurto </a:t>
            </a:r>
          </a:p>
          <a:p>
            <a:r>
              <a:rPr lang="es-CO" dirty="0"/>
              <a:t>De la extorsión </a:t>
            </a:r>
          </a:p>
          <a:p>
            <a:r>
              <a:rPr lang="es-CO" dirty="0"/>
              <a:t>De la estafa </a:t>
            </a:r>
          </a:p>
          <a:p>
            <a:r>
              <a:rPr lang="es-CO" dirty="0"/>
              <a:t>Fraude mediante cheque </a:t>
            </a:r>
          </a:p>
          <a:p>
            <a:r>
              <a:rPr lang="es-CO" dirty="0"/>
              <a:t>Del abuso de confianza </a:t>
            </a:r>
          </a:p>
          <a:p>
            <a:r>
              <a:rPr lang="es-CO" dirty="0"/>
              <a:t>De las defraudaciones </a:t>
            </a:r>
          </a:p>
          <a:p>
            <a:r>
              <a:rPr lang="es-CO" dirty="0"/>
              <a:t>De la usurpación </a:t>
            </a:r>
          </a:p>
          <a:p>
            <a:r>
              <a:rPr lang="es-CO" dirty="0"/>
              <a:t>Del daño </a:t>
            </a:r>
            <a:endParaRPr lang="es-ES" dirty="0"/>
          </a:p>
        </p:txBody>
      </p:sp>
    </p:spTree>
    <p:extLst>
      <p:ext uri="{BB962C8B-B14F-4D97-AF65-F5344CB8AC3E}">
        <p14:creationId xmlns:p14="http://schemas.microsoft.com/office/powerpoint/2010/main" val="288626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resentación de la estrategia de la empresa">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14352752_TF03460663.potx" id="{0E75555A-7961-4300-A3F8-985FFE5AE3BF}" vid="{25404217-201F-4C94-B774-0539FEE7324B}"/>
    </a:ext>
  </a:extLst>
</a:theme>
</file>

<file path=ppt/theme/theme2.xml><?xml version="1.0" encoding="utf-8"?>
<a:theme xmlns:a="http://schemas.openxmlformats.org/drawingml/2006/main" name="Tema de Offic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e Offic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FF1070-8794-47AC-90B7-1F2E078096FF}">
  <ds:schemaRefs>
    <ds:schemaRef ds:uri="40262f94-9f35-4ac3-9a90-690165a166b7"/>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 ds:uri="a4f35948-e619-41b3-aa29-22878b09cfd2"/>
    <ds:schemaRef ds:uri="http://www.w3.org/XML/1998/namespac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7CB30B94-6D3B-4C91-947C-5EB8E8EFF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3E1689-1E09-4ADC-A5E7-6718BF79A8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la estrategia de la empresa</Template>
  <TotalTime>92</TotalTime>
  <Words>1591</Words>
  <Application>Microsoft Office PowerPoint</Application>
  <PresentationFormat>Personalizado</PresentationFormat>
  <Paragraphs>112</Paragraphs>
  <Slides>20</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Century Gothic</vt:lpstr>
      <vt:lpstr>Palatino Linotype</vt:lpstr>
      <vt:lpstr>Presentación de la estrategia de la empresa</vt:lpstr>
      <vt:lpstr>GRUPO CAMAYO E.C Grupo de Estudiantes de Contaduría Pública Universidad Central</vt:lpstr>
      <vt:lpstr>EL CONTADOR, LOS ESCANDALOS FINANCIEROS Y LA DENUNCIA  ¿Qué tan avanzados están los mecanismos jurídicos con los cuales los contadores puedan denunciar actos ilícitos?</vt:lpstr>
      <vt:lpstr>El deber de informar</vt:lpstr>
      <vt:lpstr>Las categorías</vt:lpstr>
      <vt:lpstr>Modalidades</vt:lpstr>
      <vt:lpstr>Nuevas normas en materia de información</vt:lpstr>
      <vt:lpstr>Obligación de denuncia</vt:lpstr>
      <vt:lpstr>Obligación de denuncia</vt:lpstr>
      <vt:lpstr>Obligación de denuncia</vt:lpstr>
      <vt:lpstr>La forma</vt:lpstr>
      <vt:lpstr>El contenido</vt:lpstr>
      <vt:lpstr>La oportunidad</vt:lpstr>
      <vt:lpstr>La lealtad</vt:lpstr>
      <vt:lpstr>Consecuencias para el trabajo</vt:lpstr>
      <vt:lpstr>Consecuencias para el revisor fiscal</vt:lpstr>
      <vt:lpstr>Protección</vt:lpstr>
      <vt:lpstr>Protección</vt:lpstr>
      <vt:lpstr>Protección</vt:lpstr>
      <vt:lpstr>Protección</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GRUPO CAMAYO E.C Grupo de Estudiantes de Contaduría Pública Universidad Central</dc:title>
  <dc:creator>Hernando Bermúdez Gómez</dc:creator>
  <cp:lastModifiedBy>Hernando Bermúdez Gómez</cp:lastModifiedBy>
  <cp:revision>23</cp:revision>
  <dcterms:created xsi:type="dcterms:W3CDTF">2017-10-24T22:34:02Z</dcterms:created>
  <dcterms:modified xsi:type="dcterms:W3CDTF">2017-10-25T20:53:16Z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74069400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