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46"/>
  </p:notesMasterIdLst>
  <p:sldIdLst>
    <p:sldId id="256" r:id="rId2"/>
    <p:sldId id="257" r:id="rId3"/>
    <p:sldId id="258" r:id="rId4"/>
    <p:sldId id="259" r:id="rId5"/>
    <p:sldId id="260" r:id="rId6"/>
    <p:sldId id="261" r:id="rId7"/>
    <p:sldId id="266" r:id="rId8"/>
    <p:sldId id="262" r:id="rId9"/>
    <p:sldId id="263" r:id="rId10"/>
    <p:sldId id="264" r:id="rId11"/>
    <p:sldId id="265" r:id="rId12"/>
    <p:sldId id="267" r:id="rId13"/>
    <p:sldId id="268" r:id="rId14"/>
    <p:sldId id="269" r:id="rId15"/>
    <p:sldId id="274" r:id="rId16"/>
    <p:sldId id="275" r:id="rId17"/>
    <p:sldId id="272" r:id="rId18"/>
    <p:sldId id="273" r:id="rId19"/>
    <p:sldId id="270" r:id="rId20"/>
    <p:sldId id="276" r:id="rId21"/>
    <p:sldId id="271"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90"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E55A0A-FEAA-4DDF-A603-D6583B32A824}" type="datetimeFigureOut">
              <a:rPr lang="es-CO" smtClean="0"/>
              <a:t>23/01/2021</a:t>
            </a:fld>
            <a:endParaRPr lang="es-C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95AA7-76F2-4EF4-B86E-501693FB562B}" type="slidenum">
              <a:rPr lang="es-CO" smtClean="0"/>
              <a:t>‹#›</a:t>
            </a:fld>
            <a:endParaRPr lang="es-CO"/>
          </a:p>
        </p:txBody>
      </p:sp>
    </p:spTree>
    <p:extLst>
      <p:ext uri="{BB962C8B-B14F-4D97-AF65-F5344CB8AC3E}">
        <p14:creationId xmlns:p14="http://schemas.microsoft.com/office/powerpoint/2010/main" val="1703441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773B0A5-2DB0-4B9A-B591-2BED4777F275}"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405317386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0" fill="hold"/>
                                        <p:tgtEl>
                                          <p:spTgt spid="2"/>
                                        </p:tgtEl>
                                        <p:attrNameLst>
                                          <p:attrName>ppt_w</p:attrName>
                                        </p:attrNameLst>
                                      </p:cBhvr>
                                      <p:tavLst>
                                        <p:tav tm="0">
                                          <p:val>
                                            <p:fltVal val="0"/>
                                          </p:val>
                                        </p:tav>
                                        <p:tav tm="100000">
                                          <p:val>
                                            <p:strVal val="#ppt_w"/>
                                          </p:val>
                                        </p:tav>
                                      </p:tavLst>
                                    </p:anim>
                                    <p:anim calcmode="lin" valueType="num">
                                      <p:cBhvr>
                                        <p:cTn id="8" dur="20000" fill="hold"/>
                                        <p:tgtEl>
                                          <p:spTgt spid="2"/>
                                        </p:tgtEl>
                                        <p:attrNameLst>
                                          <p:attrName>ppt_h</p:attrName>
                                        </p:attrNameLst>
                                      </p:cBhvr>
                                      <p:tavLst>
                                        <p:tav tm="0">
                                          <p:val>
                                            <p:fltVal val="0"/>
                                          </p:val>
                                        </p:tav>
                                        <p:tav tm="100000">
                                          <p:val>
                                            <p:strVal val="#ppt_h"/>
                                          </p:val>
                                        </p:tav>
                                      </p:tavLst>
                                    </p:anim>
                                    <p:anim calcmode="lin" valueType="num">
                                      <p:cBhvr>
                                        <p:cTn id="9" dur="20000" fill="hold"/>
                                        <p:tgtEl>
                                          <p:spTgt spid="2"/>
                                        </p:tgtEl>
                                        <p:attrNameLst>
                                          <p:attrName>style.rotation</p:attrName>
                                        </p:attrNameLst>
                                      </p:cBhvr>
                                      <p:tavLst>
                                        <p:tav tm="0">
                                          <p:val>
                                            <p:fltVal val="90"/>
                                          </p:val>
                                        </p:tav>
                                        <p:tav tm="100000">
                                          <p:val>
                                            <p:fltVal val="0"/>
                                          </p:val>
                                        </p:tav>
                                      </p:tavLst>
                                    </p:anim>
                                    <p:animEffect transition="in" filter="fade">
                                      <p:cBhvr>
                                        <p:cTn id="10" dur="20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20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20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20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3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20000" fill="hold"/>
                        <p:tgtEl>
                          <p:spTgt spid="3"/>
                        </p:tgtEl>
                        <p:attrNameLst>
                          <p:attrName>ppt_w</p:attrName>
                        </p:attrNameLst>
                      </p:cBhvr>
                      <p:tavLst>
                        <p:tav tm="0">
                          <p:val>
                            <p:fltVal val="0"/>
                          </p:val>
                        </p:tav>
                        <p:tav tm="100000">
                          <p:val>
                            <p:strVal val="#ppt_w"/>
                          </p:val>
                        </p:tav>
                      </p:tavLst>
                    </p:anim>
                    <p:anim calcmode="lin" valueType="num">
                      <p:cBhvr>
                        <p:cTn dur="20000" fill="hold"/>
                        <p:tgtEl>
                          <p:spTgt spid="3"/>
                        </p:tgtEl>
                        <p:attrNameLst>
                          <p:attrName>ppt_h</p:attrName>
                        </p:attrNameLst>
                      </p:cBhvr>
                      <p:tavLst>
                        <p:tav tm="0">
                          <p:val>
                            <p:fltVal val="0"/>
                          </p:val>
                        </p:tav>
                        <p:tav tm="100000">
                          <p:val>
                            <p:strVal val="#ppt_h"/>
                          </p:val>
                        </p:tav>
                      </p:tavLst>
                    </p:anim>
                    <p:anim calcmode="lin" valueType="num">
                      <p:cBhvr>
                        <p:cTn dur="20000" fill="hold"/>
                        <p:tgtEl>
                          <p:spTgt spid="3"/>
                        </p:tgtEl>
                        <p:attrNameLst>
                          <p:attrName>style.rotation</p:attrName>
                        </p:attrNameLst>
                      </p:cBhvr>
                      <p:tavLst>
                        <p:tav tm="0">
                          <p:val>
                            <p:fltVal val="90"/>
                          </p:val>
                        </p:tav>
                        <p:tav tm="100000">
                          <p:val>
                            <p:fltVal val="0"/>
                          </p:val>
                        </p:tav>
                      </p:tavLst>
                    </p:anim>
                    <p:animEffect transition="in" filter="fade">
                      <p:cBhvr>
                        <p:cTn dur="20000"/>
                        <p:tgtEl>
                          <p:spTgt spid="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2B04DB-F08F-4530-A967-DC1AD5879926}"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44380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554CE4-9325-4DD8-BEE2-71B7CE15A2B4}"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43028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ECB444-07FF-4372-87A7-1782FC613F65}"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251435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725EE-CCE6-4414-89DC-D6378225F747}"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9442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01C28E-32FA-408C-B69A-EC32F2AFDB1C}"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3198383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A20D7-FA8B-41F3-89F5-C683CB562F71}"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343463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B3E36-9B91-4E2D-B843-F4268DD8A208}"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71986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688534" y="2160589"/>
            <a:ext cx="8596668"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8BAFE96-CDFF-4394-AEC7-C77284D6D573}"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71667930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3">
                                            <p:txEl>
                                              <p:pRg st="0" end="0"/>
                                            </p:txEl>
                                          </p:spTgt>
                                        </p:tgtEl>
                                        <p:attrNameLst>
                                          <p:attrName>ppt_w</p:attrName>
                                        </p:attrNameLst>
                                      </p:cBhvr>
                                      <p:tavLst>
                                        <p:tav tm="0">
                                          <p:val>
                                            <p:strVal val="ppt_w"/>
                                          </p:val>
                                        </p:tav>
                                        <p:tav tm="100000">
                                          <p:val>
                                            <p:fltVal val="0"/>
                                          </p:val>
                                        </p:tav>
                                      </p:tavLst>
                                    </p:anim>
                                    <p:anim calcmode="lin" valueType="num">
                                      <p:cBhvr>
                                        <p:cTn id="7"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8" dur="500"/>
                                        <p:tgtEl>
                                          <p:spTgt spid="3">
                                            <p:txEl>
                                              <p:pRg st="0" end="0"/>
                                            </p:txEl>
                                          </p:spTgt>
                                        </p:tgtEl>
                                      </p:cBhvr>
                                    </p:animEffect>
                                    <p:set>
                                      <p:cBhvr>
                                        <p:cTn id="9"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3">
                                            <p:txEl>
                                              <p:pRg st="1" end="1"/>
                                            </p:txEl>
                                          </p:spTgt>
                                        </p:tgtEl>
                                        <p:attrNameLst>
                                          <p:attrName>ppt_w</p:attrName>
                                        </p:attrNameLst>
                                      </p:cBhvr>
                                      <p:tavLst>
                                        <p:tav tm="0">
                                          <p:val>
                                            <p:strVal val="ppt_w"/>
                                          </p:val>
                                        </p:tav>
                                        <p:tav tm="100000">
                                          <p:val>
                                            <p:fltVal val="0"/>
                                          </p:val>
                                        </p:tav>
                                      </p:tavLst>
                                    </p:anim>
                                    <p:anim calcmode="lin" valueType="num">
                                      <p:cBhvr>
                                        <p:cTn id="14"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15" dur="500"/>
                                        <p:tgtEl>
                                          <p:spTgt spid="3">
                                            <p:txEl>
                                              <p:pRg st="1" end="1"/>
                                            </p:txEl>
                                          </p:spTgt>
                                        </p:tgtEl>
                                      </p:cBhvr>
                                    </p:animEffect>
                                    <p:set>
                                      <p:cBhvr>
                                        <p:cTn id="16"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grpId="0" nodeType="clickEffect">
                                  <p:stCondLst>
                                    <p:cond delay="0"/>
                                  </p:stCondLst>
                                  <p:childTnLst>
                                    <p:anim calcmode="lin" valueType="num">
                                      <p:cBhvr>
                                        <p:cTn id="20" dur="500"/>
                                        <p:tgtEl>
                                          <p:spTgt spid="3">
                                            <p:txEl>
                                              <p:pRg st="2" end="2"/>
                                            </p:txEl>
                                          </p:spTgt>
                                        </p:tgtEl>
                                        <p:attrNameLst>
                                          <p:attrName>ppt_w</p:attrName>
                                        </p:attrNameLst>
                                      </p:cBhvr>
                                      <p:tavLst>
                                        <p:tav tm="0">
                                          <p:val>
                                            <p:strVal val="ppt_w"/>
                                          </p:val>
                                        </p:tav>
                                        <p:tav tm="100000">
                                          <p:val>
                                            <p:fltVal val="0"/>
                                          </p:val>
                                        </p:tav>
                                      </p:tavLst>
                                    </p:anim>
                                    <p:anim calcmode="lin" valueType="num">
                                      <p:cBhvr>
                                        <p:cTn id="21"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22" dur="500"/>
                                        <p:tgtEl>
                                          <p:spTgt spid="3">
                                            <p:txEl>
                                              <p:pRg st="2" end="2"/>
                                            </p:txEl>
                                          </p:spTgt>
                                        </p:tgtEl>
                                      </p:cBhvr>
                                    </p:animEffect>
                                    <p:set>
                                      <p:cBhvr>
                                        <p:cTn id="2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grpId="0" nodeType="clickEffect">
                                  <p:stCondLst>
                                    <p:cond delay="0"/>
                                  </p:stCondLst>
                                  <p:childTnLst>
                                    <p:anim calcmode="lin" valueType="num">
                                      <p:cBhvr>
                                        <p:cTn id="27" dur="500"/>
                                        <p:tgtEl>
                                          <p:spTgt spid="3">
                                            <p:txEl>
                                              <p:pRg st="3" end="3"/>
                                            </p:txEl>
                                          </p:spTgt>
                                        </p:tgtEl>
                                        <p:attrNameLst>
                                          <p:attrName>ppt_w</p:attrName>
                                        </p:attrNameLst>
                                      </p:cBhvr>
                                      <p:tavLst>
                                        <p:tav tm="0">
                                          <p:val>
                                            <p:strVal val="ppt_w"/>
                                          </p:val>
                                        </p:tav>
                                        <p:tav tm="100000">
                                          <p:val>
                                            <p:fltVal val="0"/>
                                          </p:val>
                                        </p:tav>
                                      </p:tavLst>
                                    </p:anim>
                                    <p:anim calcmode="lin" valueType="num">
                                      <p:cBhvr>
                                        <p:cTn id="28"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29" dur="500"/>
                                        <p:tgtEl>
                                          <p:spTgt spid="3">
                                            <p:txEl>
                                              <p:pRg st="3" end="3"/>
                                            </p:txEl>
                                          </p:spTgt>
                                        </p:tgtEl>
                                      </p:cBhvr>
                                    </p:animEffect>
                                    <p:set>
                                      <p:cBhvr>
                                        <p:cTn id="30"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xit" presetSubtype="32" fill="hold" grpId="0" nodeType="clickEffect">
                                  <p:stCondLst>
                                    <p:cond delay="0"/>
                                  </p:stCondLst>
                                  <p:childTnLst>
                                    <p:anim calcmode="lin" valueType="num">
                                      <p:cBhvr>
                                        <p:cTn id="34" dur="500"/>
                                        <p:tgtEl>
                                          <p:spTgt spid="3">
                                            <p:txEl>
                                              <p:pRg st="4" end="4"/>
                                            </p:txEl>
                                          </p:spTgt>
                                        </p:tgtEl>
                                        <p:attrNameLst>
                                          <p:attrName>ppt_w</p:attrName>
                                        </p:attrNameLst>
                                      </p:cBhvr>
                                      <p:tavLst>
                                        <p:tav tm="0">
                                          <p:val>
                                            <p:strVal val="ppt_w"/>
                                          </p:val>
                                        </p:tav>
                                        <p:tav tm="100000">
                                          <p:val>
                                            <p:fltVal val="0"/>
                                          </p:val>
                                        </p:tav>
                                      </p:tavLst>
                                    </p:anim>
                                    <p:anim calcmode="lin" valueType="num">
                                      <p:cBhvr>
                                        <p:cTn id="35" dur="500"/>
                                        <p:tgtEl>
                                          <p:spTgt spid="3">
                                            <p:txEl>
                                              <p:pRg st="4" end="4"/>
                                            </p:txEl>
                                          </p:spTgt>
                                        </p:tgtEl>
                                        <p:attrNameLst>
                                          <p:attrName>ppt_h</p:attrName>
                                        </p:attrNameLst>
                                      </p:cBhvr>
                                      <p:tavLst>
                                        <p:tav tm="0">
                                          <p:val>
                                            <p:strVal val="ppt_h"/>
                                          </p:val>
                                        </p:tav>
                                        <p:tav tm="100000">
                                          <p:val>
                                            <p:fltVal val="0"/>
                                          </p:val>
                                        </p:tav>
                                      </p:tavLst>
                                    </p:anim>
                                    <p:animEffect transition="out" filter="fade">
                                      <p:cBhvr>
                                        <p:cTn id="36" dur="500"/>
                                        <p:tgtEl>
                                          <p:spTgt spid="3">
                                            <p:txEl>
                                              <p:pRg st="4" end="4"/>
                                            </p:txEl>
                                          </p:spTgt>
                                        </p:tgtEl>
                                      </p:cBhvr>
                                    </p:animEffect>
                                    <p:set>
                                      <p:cBhvr>
                                        <p:cTn id="3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53" presetClass="exit" presetSubtype="32" fill="hold" nodeType="clickEffect">
                  <p:stCondLst>
                    <p:cond delay="0"/>
                  </p:stCondLst>
                  <p:childTnLst>
                    <p:anim calcmode="lin" valueType="num">
                      <p:cBhvr>
                        <p:cTn dur="500"/>
                        <p:tgtEl>
                          <p:spTgt spid="3"/>
                        </p:tgtEl>
                        <p:attrNameLst>
                          <p:attrName>ppt_w</p:attrName>
                        </p:attrNameLst>
                      </p:cBhvr>
                      <p:tavLst>
                        <p:tav tm="0">
                          <p:val>
                            <p:strVal val="ppt_w"/>
                          </p:val>
                        </p:tav>
                        <p:tav tm="100000">
                          <p:val>
                            <p:fltVal val="0"/>
                          </p:val>
                        </p:tav>
                      </p:tavLst>
                    </p:anim>
                    <p:anim calcmode="lin" valueType="num">
                      <p:cBhvr>
                        <p:cTn dur="500"/>
                        <p:tgtEl>
                          <p:spTgt spid="3"/>
                        </p:tgtEl>
                        <p:attrNameLst>
                          <p:attrName>ppt_h</p:attrName>
                        </p:attrNameLst>
                      </p:cBhvr>
                      <p:tavLst>
                        <p:tav tm="0">
                          <p:val>
                            <p:strVal val="ppt_h"/>
                          </p:val>
                        </p:tav>
                        <p:tav tm="100000">
                          <p:val>
                            <p:fltVal val="0"/>
                          </p:val>
                        </p:tav>
                      </p:tavLst>
                    </p:anim>
                    <p:animEffect transition="out" filter="fade">
                      <p:cBhvr>
                        <p:cTn dur="500"/>
                        <p:tgtEl>
                          <p:spTgt spid="3"/>
                        </p:tgtEl>
                      </p:cBhvr>
                    </p:animEffect>
                    <p:set>
                      <p:cBhvr>
                        <p:cTn dur="1" fill="hold">
                          <p:stCondLst>
                            <p:cond delay="499"/>
                          </p:stCondLst>
                        </p:cTn>
                        <p:tgtEl>
                          <p:spTgt spid="3"/>
                        </p:tgtEl>
                        <p:attrNameLst>
                          <p:attrName>style.visibility</p:attrName>
                        </p:attrNameLst>
                      </p:cBhvr>
                      <p:to>
                        <p:strVal val="hidden"/>
                      </p:to>
                    </p:set>
                  </p:childTnLst>
                </p:cTn>
              </p:par>
            </p:tnLst>
          </p:tmpl>
          <p:tmpl lvl="2">
            <p:tnLst>
              <p:par>
                <p:cTn presetID="53" presetClass="exit" presetSubtype="32" fill="hold" nodeType="clickEffect">
                  <p:stCondLst>
                    <p:cond delay="0"/>
                  </p:stCondLst>
                  <p:childTnLst>
                    <p:anim calcmode="lin" valueType="num">
                      <p:cBhvr>
                        <p:cTn dur="500"/>
                        <p:tgtEl>
                          <p:spTgt spid="3"/>
                        </p:tgtEl>
                        <p:attrNameLst>
                          <p:attrName>ppt_w</p:attrName>
                        </p:attrNameLst>
                      </p:cBhvr>
                      <p:tavLst>
                        <p:tav tm="0">
                          <p:val>
                            <p:strVal val="ppt_w"/>
                          </p:val>
                        </p:tav>
                        <p:tav tm="100000">
                          <p:val>
                            <p:fltVal val="0"/>
                          </p:val>
                        </p:tav>
                      </p:tavLst>
                    </p:anim>
                    <p:anim calcmode="lin" valueType="num">
                      <p:cBhvr>
                        <p:cTn dur="500"/>
                        <p:tgtEl>
                          <p:spTgt spid="3"/>
                        </p:tgtEl>
                        <p:attrNameLst>
                          <p:attrName>ppt_h</p:attrName>
                        </p:attrNameLst>
                      </p:cBhvr>
                      <p:tavLst>
                        <p:tav tm="0">
                          <p:val>
                            <p:strVal val="ppt_h"/>
                          </p:val>
                        </p:tav>
                        <p:tav tm="100000">
                          <p:val>
                            <p:fltVal val="0"/>
                          </p:val>
                        </p:tav>
                      </p:tavLst>
                    </p:anim>
                    <p:animEffect transition="out" filter="fade">
                      <p:cBhvr>
                        <p:cTn dur="500"/>
                        <p:tgtEl>
                          <p:spTgt spid="3"/>
                        </p:tgtEl>
                      </p:cBhvr>
                    </p:animEffect>
                    <p:set>
                      <p:cBhvr>
                        <p:cTn dur="1" fill="hold">
                          <p:stCondLst>
                            <p:cond delay="499"/>
                          </p:stCondLst>
                        </p:cTn>
                        <p:tgtEl>
                          <p:spTgt spid="3"/>
                        </p:tgtEl>
                        <p:attrNameLst>
                          <p:attrName>style.visibility</p:attrName>
                        </p:attrNameLst>
                      </p:cBhvr>
                      <p:to>
                        <p:strVal val="hidden"/>
                      </p:to>
                    </p:set>
                  </p:childTnLst>
                </p:cTn>
              </p:par>
            </p:tnLst>
          </p:tmpl>
          <p:tmpl lvl="3">
            <p:tnLst>
              <p:par>
                <p:cTn presetID="53" presetClass="exit" presetSubtype="32" fill="hold" nodeType="clickEffect">
                  <p:stCondLst>
                    <p:cond delay="0"/>
                  </p:stCondLst>
                  <p:childTnLst>
                    <p:anim calcmode="lin" valueType="num">
                      <p:cBhvr>
                        <p:cTn dur="500"/>
                        <p:tgtEl>
                          <p:spTgt spid="3"/>
                        </p:tgtEl>
                        <p:attrNameLst>
                          <p:attrName>ppt_w</p:attrName>
                        </p:attrNameLst>
                      </p:cBhvr>
                      <p:tavLst>
                        <p:tav tm="0">
                          <p:val>
                            <p:strVal val="ppt_w"/>
                          </p:val>
                        </p:tav>
                        <p:tav tm="100000">
                          <p:val>
                            <p:fltVal val="0"/>
                          </p:val>
                        </p:tav>
                      </p:tavLst>
                    </p:anim>
                    <p:anim calcmode="lin" valueType="num">
                      <p:cBhvr>
                        <p:cTn dur="500"/>
                        <p:tgtEl>
                          <p:spTgt spid="3"/>
                        </p:tgtEl>
                        <p:attrNameLst>
                          <p:attrName>ppt_h</p:attrName>
                        </p:attrNameLst>
                      </p:cBhvr>
                      <p:tavLst>
                        <p:tav tm="0">
                          <p:val>
                            <p:strVal val="ppt_h"/>
                          </p:val>
                        </p:tav>
                        <p:tav tm="100000">
                          <p:val>
                            <p:fltVal val="0"/>
                          </p:val>
                        </p:tav>
                      </p:tavLst>
                    </p:anim>
                    <p:animEffect transition="out" filter="fade">
                      <p:cBhvr>
                        <p:cTn dur="500"/>
                        <p:tgtEl>
                          <p:spTgt spid="3"/>
                        </p:tgtEl>
                      </p:cBhvr>
                    </p:animEffect>
                    <p:set>
                      <p:cBhvr>
                        <p:cTn dur="1" fill="hold">
                          <p:stCondLst>
                            <p:cond delay="499"/>
                          </p:stCondLst>
                        </p:cTn>
                        <p:tgtEl>
                          <p:spTgt spid="3"/>
                        </p:tgtEl>
                        <p:attrNameLst>
                          <p:attrName>style.visibility</p:attrName>
                        </p:attrNameLst>
                      </p:cBhvr>
                      <p:to>
                        <p:strVal val="hidden"/>
                      </p:to>
                    </p:set>
                  </p:childTnLst>
                </p:cTn>
              </p:par>
            </p:tnLst>
          </p:tmpl>
          <p:tmpl lvl="4">
            <p:tnLst>
              <p:par>
                <p:cTn presetID="53" presetClass="exit" presetSubtype="32" fill="hold" nodeType="clickEffect">
                  <p:stCondLst>
                    <p:cond delay="0"/>
                  </p:stCondLst>
                  <p:childTnLst>
                    <p:anim calcmode="lin" valueType="num">
                      <p:cBhvr>
                        <p:cTn dur="500"/>
                        <p:tgtEl>
                          <p:spTgt spid="3"/>
                        </p:tgtEl>
                        <p:attrNameLst>
                          <p:attrName>ppt_w</p:attrName>
                        </p:attrNameLst>
                      </p:cBhvr>
                      <p:tavLst>
                        <p:tav tm="0">
                          <p:val>
                            <p:strVal val="ppt_w"/>
                          </p:val>
                        </p:tav>
                        <p:tav tm="100000">
                          <p:val>
                            <p:fltVal val="0"/>
                          </p:val>
                        </p:tav>
                      </p:tavLst>
                    </p:anim>
                    <p:anim calcmode="lin" valueType="num">
                      <p:cBhvr>
                        <p:cTn dur="500"/>
                        <p:tgtEl>
                          <p:spTgt spid="3"/>
                        </p:tgtEl>
                        <p:attrNameLst>
                          <p:attrName>ppt_h</p:attrName>
                        </p:attrNameLst>
                      </p:cBhvr>
                      <p:tavLst>
                        <p:tav tm="0">
                          <p:val>
                            <p:strVal val="ppt_h"/>
                          </p:val>
                        </p:tav>
                        <p:tav tm="100000">
                          <p:val>
                            <p:fltVal val="0"/>
                          </p:val>
                        </p:tav>
                      </p:tavLst>
                    </p:anim>
                    <p:animEffect transition="out" filter="fade">
                      <p:cBhvr>
                        <p:cTn dur="500"/>
                        <p:tgtEl>
                          <p:spTgt spid="3"/>
                        </p:tgtEl>
                      </p:cBhvr>
                    </p:animEffect>
                    <p:set>
                      <p:cBhvr>
                        <p:cTn dur="1" fill="hold">
                          <p:stCondLst>
                            <p:cond delay="499"/>
                          </p:stCondLst>
                        </p:cTn>
                        <p:tgtEl>
                          <p:spTgt spid="3"/>
                        </p:tgtEl>
                        <p:attrNameLst>
                          <p:attrName>style.visibility</p:attrName>
                        </p:attrNameLst>
                      </p:cBhvr>
                      <p:to>
                        <p:strVal val="hidden"/>
                      </p:to>
                    </p:set>
                  </p:childTnLst>
                </p:cTn>
              </p:par>
            </p:tnLst>
          </p:tmpl>
          <p:tmpl lvl="5">
            <p:tnLst>
              <p:par>
                <p:cTn presetID="53" presetClass="exit" presetSubtype="32" fill="hold" nodeType="clickEffect">
                  <p:stCondLst>
                    <p:cond delay="0"/>
                  </p:stCondLst>
                  <p:childTnLst>
                    <p:anim calcmode="lin" valueType="num">
                      <p:cBhvr>
                        <p:cTn dur="500"/>
                        <p:tgtEl>
                          <p:spTgt spid="3"/>
                        </p:tgtEl>
                        <p:attrNameLst>
                          <p:attrName>ppt_w</p:attrName>
                        </p:attrNameLst>
                      </p:cBhvr>
                      <p:tavLst>
                        <p:tav tm="0">
                          <p:val>
                            <p:strVal val="ppt_w"/>
                          </p:val>
                        </p:tav>
                        <p:tav tm="100000">
                          <p:val>
                            <p:fltVal val="0"/>
                          </p:val>
                        </p:tav>
                      </p:tavLst>
                    </p:anim>
                    <p:anim calcmode="lin" valueType="num">
                      <p:cBhvr>
                        <p:cTn dur="500"/>
                        <p:tgtEl>
                          <p:spTgt spid="3"/>
                        </p:tgtEl>
                        <p:attrNameLst>
                          <p:attrName>ppt_h</p:attrName>
                        </p:attrNameLst>
                      </p:cBhvr>
                      <p:tavLst>
                        <p:tav tm="0">
                          <p:val>
                            <p:strVal val="ppt_h"/>
                          </p:val>
                        </p:tav>
                        <p:tav tm="100000">
                          <p:val>
                            <p:fltVal val="0"/>
                          </p:val>
                        </p:tav>
                      </p:tavLst>
                    </p:anim>
                    <p:animEffect transition="out" filter="fade">
                      <p:cBhvr>
                        <p:cTn dur="500"/>
                        <p:tgtEl>
                          <p:spTgt spid="3"/>
                        </p:tgtEl>
                      </p:cBhvr>
                    </p:animEffect>
                    <p:set>
                      <p:cBhvr>
                        <p:cTn dur="1" fill="hold">
                          <p:stCondLst>
                            <p:cond delay="499"/>
                          </p:stCondLst>
                        </p:cTn>
                        <p:tgtEl>
                          <p:spTgt spid="3"/>
                        </p:tgtEl>
                        <p:attrNameLst>
                          <p:attrName>style.visibility</p:attrName>
                        </p:attrNameLst>
                      </p:cBhvr>
                      <p:to>
                        <p:strVal val="hidden"/>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79BE6-A8B3-46B2-9055-B0C2E49F6F48}" type="datetime1">
              <a:rPr lang="es-CO" smtClean="0"/>
              <a:t>23/01/2021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07109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9F3AAC-4101-4090-AE7C-403278B51D18}" type="datetime1">
              <a:rPr lang="es-CO" smtClean="0"/>
              <a:t>23/01/2021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39871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4B12BF-9296-411C-804E-0E43C43E6BA8}" type="datetime1">
              <a:rPr lang="es-CO" smtClean="0"/>
              <a:t>23/01/2021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473170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F12A7E-D12D-420B-A976-312238515BAD}" type="datetime1">
              <a:rPr lang="es-CO" smtClean="0"/>
              <a:t>23/01/2021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256392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F8D82-DA9D-4CF9-B72A-E2899E3123FF}" type="datetime1">
              <a:rPr lang="es-CO" smtClean="0"/>
              <a:t>23/01/2021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3039673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CF5D38-91E0-4BC8-8DE3-F46D5B17D3BB}" type="datetime1">
              <a:rPr lang="es-CO" smtClean="0"/>
              <a:t>23/01/2021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147778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66A66B-DF59-47A3-B01D-E74F1D52DC3B}" type="datetime1">
              <a:rPr lang="es-CO" smtClean="0"/>
              <a:t>23/01/2021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B9560D9-0F5B-4690-BB31-7E84BE868655}" type="slidenum">
              <a:rPr lang="es-CO" smtClean="0"/>
              <a:t>‹#›</a:t>
            </a:fld>
            <a:endParaRPr lang="es-CO"/>
          </a:p>
        </p:txBody>
      </p:sp>
    </p:spTree>
    <p:extLst>
      <p:ext uri="{BB962C8B-B14F-4D97-AF65-F5344CB8AC3E}">
        <p14:creationId xmlns:p14="http://schemas.microsoft.com/office/powerpoint/2010/main" val="396093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E2E273-7F41-48BB-8695-8350D99C4BA3}" type="datetime1">
              <a:rPr lang="es-CO" smtClean="0"/>
              <a:t>23/01/2021</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B9560D9-0F5B-4690-BB31-7E84BE868655}" type="slidenum">
              <a:rPr lang="es-CO" smtClean="0"/>
              <a:t>‹#›</a:t>
            </a:fld>
            <a:endParaRPr lang="es-CO"/>
          </a:p>
        </p:txBody>
      </p:sp>
    </p:spTree>
    <p:extLst>
      <p:ext uri="{BB962C8B-B14F-4D97-AF65-F5344CB8AC3E}">
        <p14:creationId xmlns:p14="http://schemas.microsoft.com/office/powerpoint/2010/main" val="243858445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uin-juriscol.gov.co/viewDocument.asp?ruta=Leyes/3004029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2D2FB3-E8D9-4397-A22C-26D9EA30499F}"/>
              </a:ext>
            </a:extLst>
          </p:cNvPr>
          <p:cNvSpPr>
            <a:spLocks noGrp="1"/>
          </p:cNvSpPr>
          <p:nvPr>
            <p:ph type="ctrTitle"/>
          </p:nvPr>
        </p:nvSpPr>
        <p:spPr>
          <a:xfrm>
            <a:off x="1507066" y="999460"/>
            <a:ext cx="5698067" cy="4479852"/>
          </a:xfrm>
        </p:spPr>
        <p:txBody>
          <a:bodyPr anchor="ctr">
            <a:normAutofit/>
          </a:bodyPr>
          <a:lstStyle/>
          <a:p>
            <a:pPr>
              <a:lnSpc>
                <a:spcPct val="90000"/>
              </a:lnSpc>
            </a:pPr>
            <a:r>
              <a:rPr lang="es-CO" sz="5000"/>
              <a:t>¿Prepara o audita EF? Empresa en marcha reemplaza las causales de disolución por pérdidas</a:t>
            </a:r>
          </a:p>
        </p:txBody>
      </p:sp>
      <p:sp>
        <p:nvSpPr>
          <p:cNvPr id="3" name="Subtitle 2">
            <a:extLst>
              <a:ext uri="{FF2B5EF4-FFF2-40B4-BE49-F238E27FC236}">
                <a16:creationId xmlns:a16="http://schemas.microsoft.com/office/drawing/2014/main" id="{AA263234-2A8F-498F-A616-E0C04047CBC3}"/>
              </a:ext>
            </a:extLst>
          </p:cNvPr>
          <p:cNvSpPr>
            <a:spLocks noGrp="1"/>
          </p:cNvSpPr>
          <p:nvPr>
            <p:ph type="subTitle" idx="1"/>
          </p:nvPr>
        </p:nvSpPr>
        <p:spPr>
          <a:xfrm>
            <a:off x="7871971" y="999460"/>
            <a:ext cx="3123620" cy="4479852"/>
          </a:xfrm>
        </p:spPr>
        <p:txBody>
          <a:bodyPr anchor="ctr">
            <a:normAutofit/>
          </a:bodyPr>
          <a:lstStyle/>
          <a:p>
            <a:pPr algn="l"/>
            <a:r>
              <a:rPr lang="es-CO" dirty="0"/>
              <a:t>Hernando Bermúdez Gómez</a:t>
            </a:r>
            <a:endParaRPr lang="es-CO"/>
          </a:p>
        </p:txBody>
      </p:sp>
      <p:sp>
        <p:nvSpPr>
          <p:cNvPr id="10" name="Isosceles Triangle 9">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FFF49419-ACE5-4A97-9731-0E1BC9033A14}"/>
              </a:ext>
            </a:extLst>
          </p:cNvPr>
          <p:cNvSpPr>
            <a:spLocks noGrp="1"/>
          </p:cNvSpPr>
          <p:nvPr>
            <p:ph type="sldNum" sz="quarter" idx="12"/>
          </p:nvPr>
        </p:nvSpPr>
        <p:spPr/>
        <p:txBody>
          <a:bodyPr/>
          <a:lstStyle/>
          <a:p>
            <a:fld id="{FB9560D9-0F5B-4690-BB31-7E84BE868655}" type="slidenum">
              <a:rPr lang="es-CO" smtClean="0"/>
              <a:t>1</a:t>
            </a:fld>
            <a:endParaRPr lang="es-CO"/>
          </a:p>
        </p:txBody>
      </p:sp>
    </p:spTree>
    <p:extLst>
      <p:ext uri="{BB962C8B-B14F-4D97-AF65-F5344CB8AC3E}">
        <p14:creationId xmlns:p14="http://schemas.microsoft.com/office/powerpoint/2010/main" val="328758464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B894ED-BCE7-4801-B0D6-0811DACD2EFC}"/>
              </a:ext>
            </a:extLst>
          </p:cNvPr>
          <p:cNvSpPr>
            <a:spLocks noGrp="1"/>
          </p:cNvSpPr>
          <p:nvPr>
            <p:ph type="title"/>
          </p:nvPr>
        </p:nvSpPr>
        <p:spPr>
          <a:xfrm>
            <a:off x="1333502" y="609600"/>
            <a:ext cx="8596668" cy="1320800"/>
          </a:xfrm>
        </p:spPr>
        <p:txBody>
          <a:bodyPr>
            <a:normAutofit/>
          </a:bodyPr>
          <a:lstStyle/>
          <a:p>
            <a:r>
              <a:rPr lang="es-CO" dirty="0"/>
              <a:t>Otras normas del </a:t>
            </a:r>
            <a:r>
              <a:rPr lang="es-CO" dirty="0" err="1"/>
              <a:t>C.Co</a:t>
            </a:r>
            <a:r>
              <a:rPr lang="es-CO" dirty="0"/>
              <a:t>. sobre las pérdidas -2-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5471CB1-CFA1-4172-AACD-51A484FB6443}"/>
              </a:ext>
            </a:extLst>
          </p:cNvPr>
          <p:cNvSpPr>
            <a:spLocks noGrp="1"/>
          </p:cNvSpPr>
          <p:nvPr>
            <p:ph idx="1"/>
          </p:nvPr>
        </p:nvSpPr>
        <p:spPr>
          <a:xfrm>
            <a:off x="1333502" y="2160589"/>
            <a:ext cx="8596668" cy="3880773"/>
          </a:xfrm>
        </p:spPr>
        <p:txBody>
          <a:bodyPr>
            <a:normAutofit/>
          </a:bodyPr>
          <a:lstStyle/>
          <a:p>
            <a:r>
              <a:rPr lang="es-CO" dirty="0"/>
              <a:t>Artículo 153. Cuando la administración de los negocios sociales no corra a cargo de todos los asociados, los administradores presentarán un detalle completo de la cuenta de pérdidas y ganancias correspondientes a cada ejercicio social. </a:t>
            </a:r>
          </a:p>
          <a:p>
            <a:r>
              <a:rPr lang="es-CO" dirty="0"/>
              <a:t>Artículo 155.  Salvo que en los estatutos se fijare una mayoría decisoria superior, la distribución de utilidades la aprobará la asamblea o junta de socios con el voto favorable de un número plural de socios que representen, cuando menos, el 78% de las acciones, cuotas o partes de interés representadas en la reunión. ―Cuando no se obtenga la mayoría prevista en el inciso anterior, deberá distribuirse por los menos el 50% de las utilidades líquidas o del saldo de las mismas, si tuviere que enjugar pérdidas de ejercicios anteriores.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BFB1C37B-F0A7-4093-B44F-FBB2D892F57F}"/>
              </a:ext>
            </a:extLst>
          </p:cNvPr>
          <p:cNvSpPr>
            <a:spLocks noGrp="1"/>
          </p:cNvSpPr>
          <p:nvPr>
            <p:ph type="sldNum" sz="quarter" idx="12"/>
          </p:nvPr>
        </p:nvSpPr>
        <p:spPr/>
        <p:txBody>
          <a:bodyPr/>
          <a:lstStyle/>
          <a:p>
            <a:fld id="{FB9560D9-0F5B-4690-BB31-7E84BE868655}" type="slidenum">
              <a:rPr lang="es-CO" smtClean="0"/>
              <a:t>10</a:t>
            </a:fld>
            <a:endParaRPr lang="es-CO"/>
          </a:p>
        </p:txBody>
      </p:sp>
    </p:spTree>
    <p:extLst>
      <p:ext uri="{BB962C8B-B14F-4D97-AF65-F5344CB8AC3E}">
        <p14:creationId xmlns:p14="http://schemas.microsoft.com/office/powerpoint/2010/main" val="423168575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940A33-8FF2-438C-B50F-F3488BBC928F}"/>
              </a:ext>
            </a:extLst>
          </p:cNvPr>
          <p:cNvSpPr>
            <a:spLocks noGrp="1"/>
          </p:cNvSpPr>
          <p:nvPr>
            <p:ph type="title"/>
          </p:nvPr>
        </p:nvSpPr>
        <p:spPr>
          <a:xfrm>
            <a:off x="1333502" y="609600"/>
            <a:ext cx="8596668" cy="1320800"/>
          </a:xfrm>
        </p:spPr>
        <p:txBody>
          <a:bodyPr>
            <a:normAutofit/>
          </a:bodyPr>
          <a:lstStyle/>
          <a:p>
            <a:r>
              <a:rPr lang="es-CO" dirty="0"/>
              <a:t>Otras normas del </a:t>
            </a:r>
            <a:r>
              <a:rPr lang="es-CO" dirty="0" err="1"/>
              <a:t>C.Co</a:t>
            </a:r>
            <a:r>
              <a:rPr lang="es-CO" dirty="0"/>
              <a:t>. sobre las pérdidas -3-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9ADF87B-91B4-4409-926B-09F7D354594F}"/>
              </a:ext>
            </a:extLst>
          </p:cNvPr>
          <p:cNvSpPr>
            <a:spLocks noGrp="1"/>
          </p:cNvSpPr>
          <p:nvPr>
            <p:ph idx="1"/>
          </p:nvPr>
        </p:nvSpPr>
        <p:spPr>
          <a:xfrm>
            <a:off x="1333502" y="2160589"/>
            <a:ext cx="8596668" cy="3880773"/>
          </a:xfrm>
        </p:spPr>
        <p:txBody>
          <a:bodyPr>
            <a:normAutofit/>
          </a:bodyPr>
          <a:lstStyle/>
          <a:p>
            <a:r>
              <a:rPr lang="es-CO" dirty="0"/>
              <a:t>Artículo 456. Las pérdidas se enjugarán con las reservas que hayan sido destinadas especialmente para ese propósito y, en su defecto, con la reserva legal. Las reservas cuya finalidad fuere la de absorber determinadas pérdidas no se podrán emplear para cubrir otras distintas, salvo que así lo decida la asamblea. ―Si la reserva legal fuere insuficiente para enjugar el déficit de capital, se aplicarán a este fin los beneficios sociales de los ejercicios siguientes. </a:t>
            </a:r>
          </a:p>
          <a:p>
            <a:r>
              <a:rPr lang="es-CO" dirty="0"/>
              <a:t>Artículo 507. La participación es un contrato por el cual dos o más personas que tienen la calidad de comerciantes toman interés en una o varias operaciones mercantiles determinadas, que deberá ejecutar uno de ellos en su solo nombre y bajo su crédito personal, con cargo de rendir cuenta y dividir con sus partícipes las ganancias o pérdidas en la proporción convenida.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9CE78C0-660D-4DC6-987B-7A62E89D507D}"/>
              </a:ext>
            </a:extLst>
          </p:cNvPr>
          <p:cNvSpPr>
            <a:spLocks noGrp="1"/>
          </p:cNvSpPr>
          <p:nvPr>
            <p:ph type="sldNum" sz="quarter" idx="12"/>
          </p:nvPr>
        </p:nvSpPr>
        <p:spPr/>
        <p:txBody>
          <a:bodyPr/>
          <a:lstStyle/>
          <a:p>
            <a:fld id="{FB9560D9-0F5B-4690-BB31-7E84BE868655}" type="slidenum">
              <a:rPr lang="es-CO" smtClean="0"/>
              <a:t>11</a:t>
            </a:fld>
            <a:endParaRPr lang="es-CO"/>
          </a:p>
        </p:txBody>
      </p:sp>
    </p:spTree>
    <p:extLst>
      <p:ext uri="{BB962C8B-B14F-4D97-AF65-F5344CB8AC3E}">
        <p14:creationId xmlns:p14="http://schemas.microsoft.com/office/powerpoint/2010/main" val="39453246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86E0E4-5404-4902-921E-AC29D2A2A9CF}"/>
              </a:ext>
            </a:extLst>
          </p:cNvPr>
          <p:cNvSpPr>
            <a:spLocks noGrp="1"/>
          </p:cNvSpPr>
          <p:nvPr>
            <p:ph type="title"/>
          </p:nvPr>
        </p:nvSpPr>
        <p:spPr>
          <a:xfrm>
            <a:off x="1333502" y="609600"/>
            <a:ext cx="8596668" cy="1320800"/>
          </a:xfrm>
        </p:spPr>
        <p:txBody>
          <a:bodyPr>
            <a:normAutofit/>
          </a:bodyPr>
          <a:lstStyle/>
          <a:p>
            <a:r>
              <a:rPr lang="es-CO" dirty="0"/>
              <a:t>Análisis -1-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3C14060-5A44-4B55-80DB-CE0B12E168F3}"/>
              </a:ext>
            </a:extLst>
          </p:cNvPr>
          <p:cNvSpPr>
            <a:spLocks noGrp="1"/>
          </p:cNvSpPr>
          <p:nvPr>
            <p:ph idx="1"/>
          </p:nvPr>
        </p:nvSpPr>
        <p:spPr>
          <a:xfrm>
            <a:off x="1333502" y="2160589"/>
            <a:ext cx="8596668" cy="3880773"/>
          </a:xfrm>
        </p:spPr>
        <p:txBody>
          <a:bodyPr>
            <a:normAutofit/>
          </a:bodyPr>
          <a:lstStyle/>
          <a:p>
            <a:r>
              <a:rPr lang="es-CO" dirty="0"/>
              <a:t>1) Ahora es causal de disolución “el no cumplimiento de la hipótesis de negocio en marcha”</a:t>
            </a:r>
          </a:p>
          <a:p>
            <a:r>
              <a:rPr lang="es-CO" dirty="0"/>
              <a:t>2) Se establecerá “al cierre del ejercicio”</a:t>
            </a:r>
          </a:p>
          <a:p>
            <a:r>
              <a:rPr lang="es-CO" dirty="0"/>
              <a:t>Consecuencias: a) los administradores sociales se abstendrán de iniciar nuevas operaciones, distintas a las del giro ordinario de los negocios b) convocarán inmediatamente a la asamblea general de accionistas o a la junta de socios para informar completa y documentadamente dicha situación c) con el fin de que el máximo órgano social adopte las decisiones pertinentes respecto a la continuidad o la disolución y liquidación de la sociedad</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E27B4A73-EAB6-453D-A587-212F4346D72D}"/>
              </a:ext>
            </a:extLst>
          </p:cNvPr>
          <p:cNvSpPr>
            <a:spLocks noGrp="1"/>
          </p:cNvSpPr>
          <p:nvPr>
            <p:ph type="sldNum" sz="quarter" idx="12"/>
          </p:nvPr>
        </p:nvSpPr>
        <p:spPr/>
        <p:txBody>
          <a:bodyPr/>
          <a:lstStyle/>
          <a:p>
            <a:fld id="{FB9560D9-0F5B-4690-BB31-7E84BE868655}" type="slidenum">
              <a:rPr lang="es-CO" smtClean="0"/>
              <a:t>12</a:t>
            </a:fld>
            <a:endParaRPr lang="es-CO"/>
          </a:p>
        </p:txBody>
      </p:sp>
    </p:spTree>
    <p:extLst>
      <p:ext uri="{BB962C8B-B14F-4D97-AF65-F5344CB8AC3E}">
        <p14:creationId xmlns:p14="http://schemas.microsoft.com/office/powerpoint/2010/main" val="360649089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854A86-ABE2-4EE2-B1B8-F81A601B50AD}"/>
              </a:ext>
            </a:extLst>
          </p:cNvPr>
          <p:cNvSpPr>
            <a:spLocks noGrp="1"/>
          </p:cNvSpPr>
          <p:nvPr>
            <p:ph type="title"/>
          </p:nvPr>
        </p:nvSpPr>
        <p:spPr>
          <a:xfrm>
            <a:off x="1333502" y="609600"/>
            <a:ext cx="8596668" cy="1320800"/>
          </a:xfrm>
        </p:spPr>
        <p:txBody>
          <a:bodyPr>
            <a:normAutofit/>
          </a:bodyPr>
          <a:lstStyle/>
          <a:p>
            <a:r>
              <a:rPr lang="es-CO" dirty="0"/>
              <a:t>Análisis -2-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B261F8F-248A-487B-9F41-05990A7E4FDF}"/>
              </a:ext>
            </a:extLst>
          </p:cNvPr>
          <p:cNvSpPr>
            <a:spLocks noGrp="1"/>
          </p:cNvSpPr>
          <p:nvPr>
            <p:ph idx="1"/>
          </p:nvPr>
        </p:nvSpPr>
        <p:spPr>
          <a:xfrm>
            <a:off x="1333502" y="2160589"/>
            <a:ext cx="8596668" cy="3880773"/>
          </a:xfrm>
        </p:spPr>
        <p:txBody>
          <a:bodyPr>
            <a:normAutofit/>
          </a:bodyPr>
          <a:lstStyle/>
          <a:p>
            <a:r>
              <a:rPr lang="es-CO" dirty="0"/>
              <a:t>Indicadores de peligro respecto de la continuidad: “cuando del análisis de los estados financieros y las proyecciones de la empresa se puedan establecer deterioros patrimoniales y riesgos de insolvencia” “El Gobierno nacional podrá establecer en el reglamento las razones financieras o criterios para el efecto”</a:t>
            </a:r>
          </a:p>
          <a:p>
            <a:r>
              <a:rPr lang="es-CO" dirty="0"/>
              <a:t>Consecuencias: los administradores sociales deberán convocar al máximo órgano social de manera inmediata</a:t>
            </a:r>
          </a:p>
          <a:p>
            <a:r>
              <a:rPr lang="es-CO" dirty="0"/>
              <a:t>Castigos a los administradores que incumplan sus deberes: “so pena de responder solidariamente por los perjuicios que causen a los asociados o a terceros por el incumplimiento de este deber”</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35E26052-46F2-4E96-A05C-5ECC8CD1C171}"/>
              </a:ext>
            </a:extLst>
          </p:cNvPr>
          <p:cNvSpPr>
            <a:spLocks noGrp="1"/>
          </p:cNvSpPr>
          <p:nvPr>
            <p:ph type="sldNum" sz="quarter" idx="12"/>
          </p:nvPr>
        </p:nvSpPr>
        <p:spPr/>
        <p:txBody>
          <a:bodyPr/>
          <a:lstStyle/>
          <a:p>
            <a:fld id="{FB9560D9-0F5B-4690-BB31-7E84BE868655}" type="slidenum">
              <a:rPr lang="es-CO" smtClean="0"/>
              <a:t>13</a:t>
            </a:fld>
            <a:endParaRPr lang="es-CO"/>
          </a:p>
        </p:txBody>
      </p:sp>
    </p:spTree>
    <p:extLst>
      <p:ext uri="{BB962C8B-B14F-4D97-AF65-F5344CB8AC3E}">
        <p14:creationId xmlns:p14="http://schemas.microsoft.com/office/powerpoint/2010/main" val="313554468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8A06BC-2A00-46BD-A695-CAB21BE82E3A}"/>
              </a:ext>
            </a:extLst>
          </p:cNvPr>
          <p:cNvSpPr>
            <a:spLocks noGrp="1"/>
          </p:cNvSpPr>
          <p:nvPr>
            <p:ph type="title"/>
          </p:nvPr>
        </p:nvSpPr>
        <p:spPr>
          <a:xfrm>
            <a:off x="1333502" y="609600"/>
            <a:ext cx="8596668" cy="1320800"/>
          </a:xfrm>
        </p:spPr>
        <p:txBody>
          <a:bodyPr>
            <a:normAutofit/>
          </a:bodyPr>
          <a:lstStyle/>
          <a:p>
            <a:r>
              <a:rPr lang="es-CO" dirty="0"/>
              <a:t>Análisis -3-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272F325-35AB-4718-9A23-87EBB08BED54}"/>
              </a:ext>
            </a:extLst>
          </p:cNvPr>
          <p:cNvSpPr>
            <a:spLocks noGrp="1"/>
          </p:cNvSpPr>
          <p:nvPr>
            <p:ph idx="1"/>
          </p:nvPr>
        </p:nvSpPr>
        <p:spPr>
          <a:xfrm>
            <a:off x="1333502" y="2160589"/>
            <a:ext cx="8596668" cy="3880773"/>
          </a:xfrm>
        </p:spPr>
        <p:txBody>
          <a:bodyPr>
            <a:normAutofit/>
          </a:bodyPr>
          <a:lstStyle/>
          <a:p>
            <a:r>
              <a:rPr lang="es-CO" dirty="0"/>
              <a:t>Sustitución normativa: “Las menciones realizadas en cualquier norma relativas a la causal de disolución por pérdidas se entenderán referidas a la presente causal.”</a:t>
            </a:r>
          </a:p>
          <a:p>
            <a:r>
              <a:rPr lang="es-CO" dirty="0"/>
              <a:t>Aplicación extensiva: “Las obligaciones establecidas en la presente norma serán igualmente exigibles a las sucursales de sociedad extranjera.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8796C8D5-E03E-4C2D-9F25-C02D1D57A400}"/>
              </a:ext>
            </a:extLst>
          </p:cNvPr>
          <p:cNvSpPr>
            <a:spLocks noGrp="1"/>
          </p:cNvSpPr>
          <p:nvPr>
            <p:ph type="sldNum" sz="quarter" idx="12"/>
          </p:nvPr>
        </p:nvSpPr>
        <p:spPr/>
        <p:txBody>
          <a:bodyPr/>
          <a:lstStyle/>
          <a:p>
            <a:fld id="{FB9560D9-0F5B-4690-BB31-7E84BE868655}" type="slidenum">
              <a:rPr lang="es-CO" smtClean="0"/>
              <a:t>14</a:t>
            </a:fld>
            <a:endParaRPr lang="es-CO"/>
          </a:p>
        </p:txBody>
      </p:sp>
    </p:spTree>
    <p:extLst>
      <p:ext uri="{BB962C8B-B14F-4D97-AF65-F5344CB8AC3E}">
        <p14:creationId xmlns:p14="http://schemas.microsoft.com/office/powerpoint/2010/main" val="40763089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35EF7D-46D5-4192-BAAE-E04BC0BF7FA1}"/>
              </a:ext>
            </a:extLst>
          </p:cNvPr>
          <p:cNvSpPr>
            <a:spLocks noGrp="1"/>
          </p:cNvSpPr>
          <p:nvPr>
            <p:ph type="title"/>
          </p:nvPr>
        </p:nvSpPr>
        <p:spPr>
          <a:xfrm>
            <a:off x="1333502" y="609600"/>
            <a:ext cx="8596668" cy="1320800"/>
          </a:xfrm>
        </p:spPr>
        <p:txBody>
          <a:bodyPr>
            <a:normAutofit/>
          </a:bodyPr>
          <a:lstStyle/>
          <a:p>
            <a:r>
              <a:rPr lang="es-CO" dirty="0"/>
              <a:t>Disposiciones contables -1-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B80A71A-0ACA-4364-B527-163933B821F8}"/>
              </a:ext>
            </a:extLst>
          </p:cNvPr>
          <p:cNvSpPr>
            <a:spLocks noGrp="1"/>
          </p:cNvSpPr>
          <p:nvPr>
            <p:ph idx="1"/>
          </p:nvPr>
        </p:nvSpPr>
        <p:spPr>
          <a:xfrm>
            <a:off x="1333502" y="2160589"/>
            <a:ext cx="8596668" cy="3880773"/>
          </a:xfrm>
        </p:spPr>
        <p:txBody>
          <a:bodyPr>
            <a:normAutofit/>
          </a:bodyPr>
          <a:lstStyle/>
          <a:p>
            <a:r>
              <a:rPr lang="es-CO" dirty="0"/>
              <a:t>Marco Conceptual. Hipótesis de negocio en marcha 3.9 Los estados financieros se preparan normalmente bajo el supuesto de que una entidad que informa está en funcionamiento y continuará su actividad dentro del futuro previsible. Por lo tanto, se supone que la entidad no tiene la intención ni la necesidad de liquidar o cesar su actividad comercial. Si tal intención o necesidad existiera, los estados financieros pueden tener que prepararse sobre una base diferente. Si es así, los estados financieros describen la base utilizada. [Referencia: párrafo FC3.11, Fundamentos de las Conclusiones]</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B1220431-6960-44AF-96D3-467083367878}"/>
              </a:ext>
            </a:extLst>
          </p:cNvPr>
          <p:cNvSpPr>
            <a:spLocks noGrp="1"/>
          </p:cNvSpPr>
          <p:nvPr>
            <p:ph type="sldNum" sz="quarter" idx="12"/>
          </p:nvPr>
        </p:nvSpPr>
        <p:spPr/>
        <p:txBody>
          <a:bodyPr/>
          <a:lstStyle/>
          <a:p>
            <a:fld id="{FB9560D9-0F5B-4690-BB31-7E84BE868655}" type="slidenum">
              <a:rPr lang="es-CO" smtClean="0"/>
              <a:t>15</a:t>
            </a:fld>
            <a:endParaRPr lang="es-CO"/>
          </a:p>
        </p:txBody>
      </p:sp>
    </p:spTree>
    <p:extLst>
      <p:ext uri="{BB962C8B-B14F-4D97-AF65-F5344CB8AC3E}">
        <p14:creationId xmlns:p14="http://schemas.microsoft.com/office/powerpoint/2010/main" val="168233624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445D01-646C-4FD1-A00E-88B6F6435989}"/>
              </a:ext>
            </a:extLst>
          </p:cNvPr>
          <p:cNvSpPr>
            <a:spLocks noGrp="1"/>
          </p:cNvSpPr>
          <p:nvPr>
            <p:ph type="title"/>
          </p:nvPr>
        </p:nvSpPr>
        <p:spPr>
          <a:xfrm>
            <a:off x="1333502" y="609600"/>
            <a:ext cx="8596668" cy="1320800"/>
          </a:xfrm>
        </p:spPr>
        <p:txBody>
          <a:bodyPr>
            <a:normAutofit/>
          </a:bodyPr>
          <a:lstStyle/>
          <a:p>
            <a:r>
              <a:rPr lang="es-CO" dirty="0"/>
              <a:t>Disposiciones contables -2-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5782BCE-07F3-48FD-B223-D1FDC13AD1CE}"/>
              </a:ext>
            </a:extLst>
          </p:cNvPr>
          <p:cNvSpPr>
            <a:spLocks noGrp="1"/>
          </p:cNvSpPr>
          <p:nvPr>
            <p:ph idx="1"/>
          </p:nvPr>
        </p:nvSpPr>
        <p:spPr>
          <a:xfrm>
            <a:off x="1333502" y="2160589"/>
            <a:ext cx="8596668" cy="3880773"/>
          </a:xfrm>
        </p:spPr>
        <p:txBody>
          <a:bodyPr>
            <a:normAutofit/>
          </a:bodyPr>
          <a:lstStyle/>
          <a:p>
            <a:r>
              <a:rPr lang="es-CO" dirty="0"/>
              <a:t>Marco conceptual. 6.88 Puesto que los estados financieros con propósito general no están diseñados para mostrar el valor de una entidad, el importe en libros total del patrimonio no será igual, generalmente, a: (…) (b) el importe que podría obtenerse por la venta de la entidad como un todo, bajo la hipótesis de negocio en marcha;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21926D94-D396-4975-ABF9-BAE39244CA2B}"/>
              </a:ext>
            </a:extLst>
          </p:cNvPr>
          <p:cNvSpPr>
            <a:spLocks noGrp="1"/>
          </p:cNvSpPr>
          <p:nvPr>
            <p:ph type="sldNum" sz="quarter" idx="12"/>
          </p:nvPr>
        </p:nvSpPr>
        <p:spPr/>
        <p:txBody>
          <a:bodyPr/>
          <a:lstStyle/>
          <a:p>
            <a:fld id="{FB9560D9-0F5B-4690-BB31-7E84BE868655}" type="slidenum">
              <a:rPr lang="es-CO" smtClean="0"/>
              <a:t>16</a:t>
            </a:fld>
            <a:endParaRPr lang="es-CO"/>
          </a:p>
        </p:txBody>
      </p:sp>
    </p:spTree>
    <p:extLst>
      <p:ext uri="{BB962C8B-B14F-4D97-AF65-F5344CB8AC3E}">
        <p14:creationId xmlns:p14="http://schemas.microsoft.com/office/powerpoint/2010/main" val="169344031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A8E97C-E802-4CE2-8302-3209D81D3AEA}"/>
              </a:ext>
            </a:extLst>
          </p:cNvPr>
          <p:cNvSpPr>
            <a:spLocks noGrp="1"/>
          </p:cNvSpPr>
          <p:nvPr>
            <p:ph type="title"/>
          </p:nvPr>
        </p:nvSpPr>
        <p:spPr>
          <a:xfrm>
            <a:off x="1333502" y="609600"/>
            <a:ext cx="8596668" cy="1320800"/>
          </a:xfrm>
        </p:spPr>
        <p:txBody>
          <a:bodyPr>
            <a:normAutofit/>
          </a:bodyPr>
          <a:lstStyle/>
          <a:p>
            <a:r>
              <a:rPr lang="es-CO" dirty="0"/>
              <a:t>Disposiciones contables -3-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063CFEAE-1B46-4C1E-9CF8-FF70BCF2D04B}"/>
              </a:ext>
            </a:extLst>
          </p:cNvPr>
          <p:cNvSpPr>
            <a:spLocks noGrp="1"/>
          </p:cNvSpPr>
          <p:nvPr>
            <p:ph idx="1"/>
          </p:nvPr>
        </p:nvSpPr>
        <p:spPr>
          <a:xfrm>
            <a:off x="1333502" y="2160589"/>
            <a:ext cx="8596668" cy="3880773"/>
          </a:xfrm>
        </p:spPr>
        <p:txBody>
          <a:bodyPr>
            <a:normAutofit/>
          </a:bodyPr>
          <a:lstStyle/>
          <a:p>
            <a:pPr>
              <a:lnSpc>
                <a:spcPct val="90000"/>
              </a:lnSpc>
            </a:pPr>
            <a:r>
              <a:rPr lang="es-CO" dirty="0"/>
              <a:t>NIC 1. Hipótesis de negocio en marcha 25. Al elaborar los estados financieros, la gerencia evaluará la capacidad que tiene una entidad para continuar en funcionamiento. [Referencia: Marco Conceptual párrafo 3.9]Una entidad elaborará los estados financieros bajo la hipótesis de negocio en marcha, a menos que la gerencia pretenda liquidar la entidad o cesar en su actividad, o bien no exista otra alternativa más realista que proceder de una de estas formas. Cuando la gerencia, al realizar esta evaluación, sea consciente de la existencia de incertidumbres importantes, relativas a eventos o condiciones que puedan aportar dudas significativas sobre la posibilidad de que la entidad siga funcionando normalmente, procederá a revelarlas en los estados financieros.E3,E4 Cuando una entidad no prepare los estados financieros bajo la hipótesis de negocio en marcha, revelará ese hecho, junto con las hipótesis sobre las que han sido elaborados y las razones por las que la entidad no se considera como un negocio en marcha.</a:t>
            </a:r>
            <a:endParaRPr lang="es-CO"/>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0C8304FD-2486-448F-98AF-3997099C9C69}"/>
              </a:ext>
            </a:extLst>
          </p:cNvPr>
          <p:cNvSpPr>
            <a:spLocks noGrp="1"/>
          </p:cNvSpPr>
          <p:nvPr>
            <p:ph type="sldNum" sz="quarter" idx="12"/>
          </p:nvPr>
        </p:nvSpPr>
        <p:spPr/>
        <p:txBody>
          <a:bodyPr/>
          <a:lstStyle/>
          <a:p>
            <a:fld id="{FB9560D9-0F5B-4690-BB31-7E84BE868655}" type="slidenum">
              <a:rPr lang="es-CO" smtClean="0"/>
              <a:t>17</a:t>
            </a:fld>
            <a:endParaRPr lang="es-CO"/>
          </a:p>
        </p:txBody>
      </p:sp>
    </p:spTree>
    <p:extLst>
      <p:ext uri="{BB962C8B-B14F-4D97-AF65-F5344CB8AC3E}">
        <p14:creationId xmlns:p14="http://schemas.microsoft.com/office/powerpoint/2010/main" val="137431578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28EC9E-C28C-4FAA-A7D6-9B0744B3C555}"/>
              </a:ext>
            </a:extLst>
          </p:cNvPr>
          <p:cNvSpPr>
            <a:spLocks noGrp="1"/>
          </p:cNvSpPr>
          <p:nvPr>
            <p:ph type="title"/>
          </p:nvPr>
        </p:nvSpPr>
        <p:spPr>
          <a:xfrm>
            <a:off x="1333502" y="609600"/>
            <a:ext cx="8596668" cy="1320800"/>
          </a:xfrm>
        </p:spPr>
        <p:txBody>
          <a:bodyPr>
            <a:normAutofit/>
          </a:bodyPr>
          <a:lstStyle/>
          <a:p>
            <a:r>
              <a:rPr lang="es-CO" dirty="0"/>
              <a:t>Disposiciones contables -4-</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CC21F49-DAA1-46E8-8250-2217A31B688B}"/>
              </a:ext>
            </a:extLst>
          </p:cNvPr>
          <p:cNvSpPr>
            <a:spLocks noGrp="1"/>
          </p:cNvSpPr>
          <p:nvPr>
            <p:ph idx="1"/>
          </p:nvPr>
        </p:nvSpPr>
        <p:spPr>
          <a:xfrm>
            <a:off x="1333502" y="2160589"/>
            <a:ext cx="8596668" cy="3880773"/>
          </a:xfrm>
        </p:spPr>
        <p:txBody>
          <a:bodyPr>
            <a:normAutofit/>
          </a:bodyPr>
          <a:lstStyle/>
          <a:p>
            <a:pPr>
              <a:lnSpc>
                <a:spcPct val="90000"/>
              </a:lnSpc>
            </a:pPr>
            <a:r>
              <a:rPr lang="es-CO" dirty="0"/>
              <a:t>NIC 1. 26 Al evaluar si la hipótesis de negocio en marcha resulta apropiada, la gerencia tendrá en cuenta toda la información disponible sobre el futuro, que deberá cubrir al menos los doce meses siguientes a partir del final del periodo sobre el que se informa, sin limitarse a dicho periodo. [Referencia: párrafos 14 a 16, NIC 10] El grado de detalle de las consideraciones dependerá de los hechos que se presenten en cada caso. Cuando una entidad tenga un historial de operaciones rentable, así como un pronto acceso a recursos financieros, la entidad podrá concluir que la utilización de la hipótesis de negocio en marcha es apropiada, sin realizar un análisis detallado. En otros casos, puede ser necesario que la gerencia, antes de convencerse a sí misma de que la hipótesis de negocio en marcha es apropiada, deba ponderar una amplia gama de factores relacionados con la rentabilidad actual y esperada, el calendario de pagos de la deuda y las fuentes potenciales de sustitución de la financiación existente.</a:t>
            </a:r>
            <a:endParaRPr lang="es-CO"/>
          </a:p>
          <a:p>
            <a:pPr>
              <a:lnSpc>
                <a:spcPct val="90000"/>
              </a:lnSpc>
            </a:pPr>
            <a:endParaRPr lang="es-CO"/>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9B2089B7-D98D-4ED7-9A60-527C206EF248}"/>
              </a:ext>
            </a:extLst>
          </p:cNvPr>
          <p:cNvSpPr>
            <a:spLocks noGrp="1"/>
          </p:cNvSpPr>
          <p:nvPr>
            <p:ph type="sldNum" sz="quarter" idx="12"/>
          </p:nvPr>
        </p:nvSpPr>
        <p:spPr/>
        <p:txBody>
          <a:bodyPr/>
          <a:lstStyle/>
          <a:p>
            <a:fld id="{FB9560D9-0F5B-4690-BB31-7E84BE868655}" type="slidenum">
              <a:rPr lang="es-CO" smtClean="0"/>
              <a:t>18</a:t>
            </a:fld>
            <a:endParaRPr lang="es-CO"/>
          </a:p>
        </p:txBody>
      </p:sp>
    </p:spTree>
    <p:extLst>
      <p:ext uri="{BB962C8B-B14F-4D97-AF65-F5344CB8AC3E}">
        <p14:creationId xmlns:p14="http://schemas.microsoft.com/office/powerpoint/2010/main" val="222417007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EDDA6E-5BD7-482B-B92C-612E7AF8A3A4}"/>
              </a:ext>
            </a:extLst>
          </p:cNvPr>
          <p:cNvSpPr>
            <a:spLocks noGrp="1"/>
          </p:cNvSpPr>
          <p:nvPr>
            <p:ph type="title"/>
          </p:nvPr>
        </p:nvSpPr>
        <p:spPr>
          <a:xfrm>
            <a:off x="1333502" y="609600"/>
            <a:ext cx="8596668" cy="1320800"/>
          </a:xfrm>
        </p:spPr>
        <p:txBody>
          <a:bodyPr>
            <a:normAutofit/>
          </a:bodyPr>
          <a:lstStyle/>
          <a:p>
            <a:r>
              <a:rPr lang="es-CO" dirty="0"/>
              <a:t>Disposiciones contables -5-</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D74529D-3E18-483D-920E-AA731302F2CF}"/>
              </a:ext>
            </a:extLst>
          </p:cNvPr>
          <p:cNvSpPr>
            <a:spLocks noGrp="1"/>
          </p:cNvSpPr>
          <p:nvPr>
            <p:ph idx="1"/>
          </p:nvPr>
        </p:nvSpPr>
        <p:spPr>
          <a:xfrm>
            <a:off x="1333502" y="2160589"/>
            <a:ext cx="8596668" cy="3880773"/>
          </a:xfrm>
        </p:spPr>
        <p:txBody>
          <a:bodyPr>
            <a:normAutofit/>
          </a:bodyPr>
          <a:lstStyle/>
          <a:p>
            <a:pPr>
              <a:lnSpc>
                <a:spcPct val="90000"/>
              </a:lnSpc>
            </a:pPr>
            <a:r>
              <a:rPr lang="es-CO" sz="1300"/>
              <a:t>NIC 10. “La Norma requiere también que una entidad no debería elaborar sus estados financieros bajo la hipótesis de negocio en marcha [Referencia: párrafos 14 a 16] si los hechos ocurridos después del periodo sobre el que informa [Referencia: párrafo 3 (definición de hechos ocurridos después del periodo sobre el que informa)] indican que dicha hipótesis [Referencia: párrafos 25 y 26, NIC 1] no resulta apropiada”</a:t>
            </a:r>
          </a:p>
          <a:p>
            <a:pPr>
              <a:lnSpc>
                <a:spcPct val="90000"/>
              </a:lnSpc>
            </a:pPr>
            <a:r>
              <a:rPr lang="es-CO" sz="1300"/>
              <a:t>NIC 10. Hipótesis de negocio en marcha ― 14. Una entidad no elaborará sus estados financieros sobre la hipótesis de negocio en marcha [Referencia: párrafos 25 y 26, NIC 1] si la gerencia determina, después del periodo sobre el que se informa, tiene la intención de liquidar la entidad o cesar en sus actividades, o bien que no existe otra alternativa más realista que hacerlo. ―15. El deterioro de los resultados de operación [Referencia: párrafos FC55 a FC56, Fundamentos de las Conclusiones, NIC 1] y de la situación financiera de la entidad, después del periodo sobre el que se informa, puede indicar la necesidad de considerar si la hipótesis de negocio en marcha [Referencia: párrafo 25, NIC 1] resulta todavía apropiada. Si no lo fuera, el efecto de este hecho es tan decisivo que la Norma exige un cambio fundamental en la base de contabilización, y no simplemente un ajuste en los importes que se hayan reconocido utilizando la base de contabilización original. ― 16. La NIC 1 exige la revelación de información si: [Referencia: párrafo 25, NIC 1] ―(a) los estados financieros no se han elaborado sobre la hipótesis de negocio en marcha; o ―(b) la gerencia es consciente de la existencia de incertidumbres importantes, relacionadas con eventos o condiciones que puedan suscitar dudas significativas sobre la capacidad de la entidad para continuar como un negocio en marcha. Estos eventos o circunstancias que exigen revelar información pueden aparecer después del periodo sobre el que se informa.</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059F9374-0100-4C15-A0B4-4DF366E87F3A}"/>
              </a:ext>
            </a:extLst>
          </p:cNvPr>
          <p:cNvSpPr>
            <a:spLocks noGrp="1"/>
          </p:cNvSpPr>
          <p:nvPr>
            <p:ph type="sldNum" sz="quarter" idx="12"/>
          </p:nvPr>
        </p:nvSpPr>
        <p:spPr/>
        <p:txBody>
          <a:bodyPr/>
          <a:lstStyle/>
          <a:p>
            <a:fld id="{FB9560D9-0F5B-4690-BB31-7E84BE868655}" type="slidenum">
              <a:rPr lang="es-CO" smtClean="0"/>
              <a:t>19</a:t>
            </a:fld>
            <a:endParaRPr lang="es-CO"/>
          </a:p>
        </p:txBody>
      </p:sp>
    </p:spTree>
    <p:extLst>
      <p:ext uri="{BB962C8B-B14F-4D97-AF65-F5344CB8AC3E}">
        <p14:creationId xmlns:p14="http://schemas.microsoft.com/office/powerpoint/2010/main" val="41162831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F9D081-1857-4A53-A08D-B8E9CCC59294}"/>
              </a:ext>
            </a:extLst>
          </p:cNvPr>
          <p:cNvSpPr>
            <a:spLocks noGrp="1"/>
          </p:cNvSpPr>
          <p:nvPr>
            <p:ph type="title"/>
          </p:nvPr>
        </p:nvSpPr>
        <p:spPr>
          <a:xfrm>
            <a:off x="1333502" y="609600"/>
            <a:ext cx="8596668" cy="1320800"/>
          </a:xfrm>
        </p:spPr>
        <p:txBody>
          <a:bodyPr>
            <a:normAutofit/>
          </a:bodyPr>
          <a:lstStyle/>
          <a:p>
            <a:r>
              <a:rPr lang="es-CO" dirty="0"/>
              <a:t>El origen de esta cuestión</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6BCA29E-48A7-4948-AFDE-03F1143A9088}"/>
              </a:ext>
            </a:extLst>
          </p:cNvPr>
          <p:cNvSpPr>
            <a:spLocks noGrp="1"/>
          </p:cNvSpPr>
          <p:nvPr>
            <p:ph idx="1"/>
          </p:nvPr>
        </p:nvSpPr>
        <p:spPr>
          <a:xfrm>
            <a:off x="1333502" y="2160589"/>
            <a:ext cx="8596668" cy="3880773"/>
          </a:xfrm>
        </p:spPr>
        <p:txBody>
          <a:bodyPr>
            <a:normAutofit/>
          </a:bodyPr>
          <a:lstStyle/>
          <a:p>
            <a:r>
              <a:rPr lang="es-CO" dirty="0"/>
              <a:t>Ley 2069 de 2020 (Diciembre 31) Por medio el cual se Impulsa el Emprendimiento en Colombia </a:t>
            </a:r>
            <a:r>
              <a:rPr lang="es-CO" dirty="0">
                <a:hlinkClick r:id="rId2"/>
              </a:rPr>
              <a:t>http://www.suin-juriscol.gov.co/viewDocument.asp?ruta=Leyes/30040296</a:t>
            </a:r>
            <a:r>
              <a:rPr lang="es-CO" dirty="0"/>
              <a:t> </a:t>
            </a:r>
          </a:p>
          <a:p>
            <a:r>
              <a:rPr lang="es-CO" dirty="0"/>
              <a:t>El artículo 4° de esta ley se incluyó en la propuesta original que hizo el Ministro de Comercio Industria y Turismo.</a:t>
            </a:r>
          </a:p>
          <a:p>
            <a:r>
              <a:rPr lang="es-CO" dirty="0"/>
              <a:t>No nos fue posible encontrar por qué el legislador tomó esta decisión.</a:t>
            </a:r>
          </a:p>
          <a:p>
            <a:r>
              <a:rPr lang="es-CO" dirty="0"/>
              <a:t>Probablemente se deba a que muchas entidades podían continuar funcionando aunque estuvieran incursas en una causal de disolución. Se hablaba de una “causal técnica”.</a:t>
            </a:r>
          </a:p>
          <a:p>
            <a:endParaRPr lang="es-CO"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F794E73D-A0B1-4CD2-9EA2-E32C5FC66EE6}"/>
              </a:ext>
            </a:extLst>
          </p:cNvPr>
          <p:cNvSpPr>
            <a:spLocks noGrp="1"/>
          </p:cNvSpPr>
          <p:nvPr>
            <p:ph type="sldNum" sz="quarter" idx="12"/>
          </p:nvPr>
        </p:nvSpPr>
        <p:spPr/>
        <p:txBody>
          <a:bodyPr/>
          <a:lstStyle/>
          <a:p>
            <a:fld id="{FB9560D9-0F5B-4690-BB31-7E84BE868655}" type="slidenum">
              <a:rPr lang="es-CO" smtClean="0"/>
              <a:t>2</a:t>
            </a:fld>
            <a:endParaRPr lang="es-CO"/>
          </a:p>
        </p:txBody>
      </p:sp>
    </p:spTree>
    <p:extLst>
      <p:ext uri="{BB962C8B-B14F-4D97-AF65-F5344CB8AC3E}">
        <p14:creationId xmlns:p14="http://schemas.microsoft.com/office/powerpoint/2010/main" val="194444877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A60076-3D6E-4C2F-BA21-19EB665A562A}"/>
              </a:ext>
            </a:extLst>
          </p:cNvPr>
          <p:cNvSpPr>
            <a:spLocks noGrp="1"/>
          </p:cNvSpPr>
          <p:nvPr>
            <p:ph type="title"/>
          </p:nvPr>
        </p:nvSpPr>
        <p:spPr>
          <a:xfrm>
            <a:off x="1333502" y="609600"/>
            <a:ext cx="8596668" cy="1320800"/>
          </a:xfrm>
        </p:spPr>
        <p:txBody>
          <a:bodyPr>
            <a:normAutofit/>
          </a:bodyPr>
          <a:lstStyle/>
          <a:p>
            <a:r>
              <a:rPr lang="es-CO" dirty="0"/>
              <a:t>Disposiciones contables -6-</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758B967-A733-44E4-9E63-66E28AA8AC6B}"/>
              </a:ext>
            </a:extLst>
          </p:cNvPr>
          <p:cNvSpPr>
            <a:spLocks noGrp="1"/>
          </p:cNvSpPr>
          <p:nvPr>
            <p:ph idx="1"/>
          </p:nvPr>
        </p:nvSpPr>
        <p:spPr>
          <a:xfrm>
            <a:off x="1333502" y="2160589"/>
            <a:ext cx="8596668" cy="3880773"/>
          </a:xfrm>
        </p:spPr>
        <p:txBody>
          <a:bodyPr>
            <a:normAutofit/>
          </a:bodyPr>
          <a:lstStyle/>
          <a:p>
            <a:r>
              <a:rPr lang="es-CO" dirty="0"/>
              <a:t>NIC 39. 88. Una relación de cobertura cumplirá los requisitos de la contabilidad de coberturas de acuerdo con lo establecido en los párrafos 89 a 102 si, y sólo si, se cumplen todas las condiciones siguientes.E6 (…) (e) La cobertura se evalúa en un contexto de negocio en marcha [Referencia: párrafo GA106] y realmente se puede concluir que ha sido altamente eficaz a lo largo de todos los periodos para los cuales ha sido designada.E8,E9 [Referencia: párrafos GA105 a GA113]</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65092119-C774-472A-8D5C-501714CF8EDE}"/>
              </a:ext>
            </a:extLst>
          </p:cNvPr>
          <p:cNvSpPr>
            <a:spLocks noGrp="1"/>
          </p:cNvSpPr>
          <p:nvPr>
            <p:ph type="sldNum" sz="quarter" idx="12"/>
          </p:nvPr>
        </p:nvSpPr>
        <p:spPr/>
        <p:txBody>
          <a:bodyPr/>
          <a:lstStyle/>
          <a:p>
            <a:fld id="{FB9560D9-0F5B-4690-BB31-7E84BE868655}" type="slidenum">
              <a:rPr lang="es-CO" smtClean="0"/>
              <a:t>20</a:t>
            </a:fld>
            <a:endParaRPr lang="es-CO"/>
          </a:p>
        </p:txBody>
      </p:sp>
    </p:spTree>
    <p:extLst>
      <p:ext uri="{BB962C8B-B14F-4D97-AF65-F5344CB8AC3E}">
        <p14:creationId xmlns:p14="http://schemas.microsoft.com/office/powerpoint/2010/main" val="52005688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344913-A71A-4350-972D-AD2AA23F9891}"/>
              </a:ext>
            </a:extLst>
          </p:cNvPr>
          <p:cNvSpPr>
            <a:spLocks noGrp="1"/>
          </p:cNvSpPr>
          <p:nvPr>
            <p:ph type="title"/>
          </p:nvPr>
        </p:nvSpPr>
        <p:spPr>
          <a:xfrm>
            <a:off x="1333502" y="609600"/>
            <a:ext cx="8596668" cy="1320800"/>
          </a:xfrm>
        </p:spPr>
        <p:txBody>
          <a:bodyPr>
            <a:normAutofit/>
          </a:bodyPr>
          <a:lstStyle/>
          <a:p>
            <a:r>
              <a:rPr lang="es-CO" dirty="0"/>
              <a:t>Disposiciones contables -7-</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DABF1ED-162B-4ED9-8C0A-7A65CC0E75BD}"/>
              </a:ext>
            </a:extLst>
          </p:cNvPr>
          <p:cNvSpPr>
            <a:spLocks noGrp="1"/>
          </p:cNvSpPr>
          <p:nvPr>
            <p:ph idx="1"/>
          </p:nvPr>
        </p:nvSpPr>
        <p:spPr>
          <a:xfrm>
            <a:off x="1333502" y="2160589"/>
            <a:ext cx="8596668" cy="3880773"/>
          </a:xfrm>
        </p:spPr>
        <p:txBody>
          <a:bodyPr>
            <a:normAutofit/>
          </a:bodyPr>
          <a:lstStyle/>
          <a:p>
            <a:r>
              <a:rPr lang="es-CO" dirty="0"/>
              <a:t>CINIIF 21. 10. La preparación de los estados financieros según la hipótesis de negocio en marcha no implica que una entidad tenga una obligación presente de pagar un gravamen que se generará por operar en un periodo futuro. [Referencia: párrafos FC20 a FC22, Fundamentos de las Conclusiones]</a:t>
            </a:r>
          </a:p>
          <a:p>
            <a:endParaRPr lang="es-CO"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FC7B27E5-58B9-45D6-841A-FA03FC362170}"/>
              </a:ext>
            </a:extLst>
          </p:cNvPr>
          <p:cNvSpPr>
            <a:spLocks noGrp="1"/>
          </p:cNvSpPr>
          <p:nvPr>
            <p:ph type="sldNum" sz="quarter" idx="12"/>
          </p:nvPr>
        </p:nvSpPr>
        <p:spPr/>
        <p:txBody>
          <a:bodyPr/>
          <a:lstStyle/>
          <a:p>
            <a:fld id="{FB9560D9-0F5B-4690-BB31-7E84BE868655}" type="slidenum">
              <a:rPr lang="es-CO" smtClean="0"/>
              <a:t>21</a:t>
            </a:fld>
            <a:endParaRPr lang="es-CO"/>
          </a:p>
        </p:txBody>
      </p:sp>
    </p:spTree>
    <p:extLst>
      <p:ext uri="{BB962C8B-B14F-4D97-AF65-F5344CB8AC3E}">
        <p14:creationId xmlns:p14="http://schemas.microsoft.com/office/powerpoint/2010/main" val="122571688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r>
              <a:rPr lang="es-CO" dirty="0"/>
              <a:t>ISA 200 A53. En el caso de determinadas afirmaciones o cuestiones analizadas, los posibles efectos de las limitaciones inherentes sobre la capacidad del auditor para detectar incorrecciones materiales son especialmente significativos. Dichas afirmaciones o materias objeto de análisis incluyen: (…) • Hechos o condiciones futuros que puedan ser causa de que la entidad deje de ser una empresa en funcionamiento. Véase la NIA 570 (Revisada)(29) para más detalles.</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7D2A53A0-A46F-4BF8-8059-EFF4D7D2E43E}"/>
              </a:ext>
            </a:extLst>
          </p:cNvPr>
          <p:cNvSpPr>
            <a:spLocks noGrp="1"/>
          </p:cNvSpPr>
          <p:nvPr>
            <p:ph type="sldNum" sz="quarter" idx="12"/>
          </p:nvPr>
        </p:nvSpPr>
        <p:spPr/>
        <p:txBody>
          <a:bodyPr/>
          <a:lstStyle/>
          <a:p>
            <a:fld id="{FB9560D9-0F5B-4690-BB31-7E84BE868655}" type="slidenum">
              <a:rPr lang="es-CO" smtClean="0"/>
              <a:t>22</a:t>
            </a:fld>
            <a:endParaRPr lang="es-CO"/>
          </a:p>
        </p:txBody>
      </p:sp>
    </p:spTree>
    <p:extLst>
      <p:ext uri="{BB962C8B-B14F-4D97-AF65-F5344CB8AC3E}">
        <p14:creationId xmlns:p14="http://schemas.microsoft.com/office/powerpoint/2010/main" val="162996321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a:lnSpc>
                <a:spcPct val="90000"/>
              </a:lnSpc>
            </a:pPr>
            <a:r>
              <a:rPr lang="es-CO" sz="1700"/>
              <a:t>ISA 210 Apéndice 1 (…) Llevaremos a cabo nuestra auditoría de conformidad con las NIA. Dichas normas exigen que cumplamos los requerimientos de ética. Como parte de una auditoría de conformidad con las NIA, aplicamos nuestro juicio profesional y mantenemos una actitud de escepticismo profesional durante toda la auditoría. También: (…) • Concluimos sobre lo adecuado de la utilización, por la dirección, del principio contable de empresa en funcionamiento y, basándonos en la evidencia de auditoría obtenida, concluimos sobre si existe o no una incertidumbre material relacionada con hechos o con condiciones que pueden generar dudas significativas sobre la capacidad de la sociedad para continuar como empresa en funcionamiento. Si concluimos que existe una incertidumbre material, se requiere que llamemos la atención en nuestro informe de auditoría sobre la correspondiente información revelada en los estados financieros o, si dichas revelaciones no son adecuadas, que expresemos una opinión modificada. Nuestras conclusiones se basan en la evidencia de auditoría obtenida hasta la fecha de nuestro informe de auditoría. Sin embargo, hechos o condiciones futuros pueden ser causa de que la sociedad deje de ser una empresa en funcionamiento</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4A135384-B0EE-41B9-8984-524F6830FD5F}"/>
              </a:ext>
            </a:extLst>
          </p:cNvPr>
          <p:cNvSpPr>
            <a:spLocks noGrp="1"/>
          </p:cNvSpPr>
          <p:nvPr>
            <p:ph type="sldNum" sz="quarter" idx="12"/>
          </p:nvPr>
        </p:nvSpPr>
        <p:spPr/>
        <p:txBody>
          <a:bodyPr/>
          <a:lstStyle/>
          <a:p>
            <a:fld id="{FB9560D9-0F5B-4690-BB31-7E84BE868655}" type="slidenum">
              <a:rPr lang="es-CO" smtClean="0"/>
              <a:t>23</a:t>
            </a:fld>
            <a:endParaRPr lang="es-CO"/>
          </a:p>
        </p:txBody>
      </p:sp>
    </p:spTree>
    <p:extLst>
      <p:ext uri="{BB962C8B-B14F-4D97-AF65-F5344CB8AC3E}">
        <p14:creationId xmlns:p14="http://schemas.microsoft.com/office/powerpoint/2010/main" val="201779442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a:lnSpc>
                <a:spcPct val="90000"/>
              </a:lnSpc>
            </a:pPr>
            <a:r>
              <a:rPr lang="es-CO" dirty="0"/>
              <a:t>ISA 250. A13. Algunas otras disposiciones legales y reglamentarias pueden requerir una atención especial por parte del auditor por tener un efecto fundamental sobre las actividades de la entidad (como se describe en el apartado 6(b)). El incumplimiento de las disposiciones legales y reglamentarias que tengan un efecto fundamental en las actividades de la entidad puede ocasionar el cese de las actividades de la entidad, o poner en cuestión su continuidad como empresa en funcionamiento(11). Por ejemplo, el incumplimiento de los requerimientos de la licencia u otro tipo de autorización para realizar sus actividades puede tener un impacto de este tipo (por ejemplo, para un banco, el incumplimiento de los requerimientos de capital o inversión). También existen numerosas disposiciones legales y reglamentarias, relacionadas principalmente con los aspectos operativos de la entidad, que habitualmente no afectan a los estados financieros y que no se tienen en cuenta en los sistemas de información de la entidad relevantes para la información financiera.</a:t>
            </a:r>
            <a:endParaRPr lang="es-CO"/>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B93E9D1A-9FAD-466D-96B6-45FC3D465B0A}"/>
              </a:ext>
            </a:extLst>
          </p:cNvPr>
          <p:cNvSpPr>
            <a:spLocks noGrp="1"/>
          </p:cNvSpPr>
          <p:nvPr>
            <p:ph type="sldNum" sz="quarter" idx="12"/>
          </p:nvPr>
        </p:nvSpPr>
        <p:spPr/>
        <p:txBody>
          <a:bodyPr/>
          <a:lstStyle/>
          <a:p>
            <a:fld id="{FB9560D9-0F5B-4690-BB31-7E84BE868655}" type="slidenum">
              <a:rPr lang="es-CO" smtClean="0"/>
              <a:t>24</a:t>
            </a:fld>
            <a:endParaRPr lang="es-CO"/>
          </a:p>
        </p:txBody>
      </p:sp>
    </p:spTree>
    <p:extLst>
      <p:ext uri="{BB962C8B-B14F-4D97-AF65-F5344CB8AC3E}">
        <p14:creationId xmlns:p14="http://schemas.microsoft.com/office/powerpoint/2010/main" val="147332936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-4-</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r>
              <a:rPr lang="es-CO" dirty="0"/>
              <a:t>ISA 260. Dificultades significativas surgidas durante la realización de la auditoría (</a:t>
            </a:r>
            <a:r>
              <a:rPr lang="es-CO" dirty="0" err="1"/>
              <a:t>Ref</a:t>
            </a:r>
            <a:r>
              <a:rPr lang="es-CO" dirty="0"/>
              <a:t>: Apartado 16(b)) ―A21. Las dificultades significativas surgidas durante la realización de la auditoría pueden referirse a situaciones como las siguientes: (…) • La falta de disposición de la dirección para realizar o ampliar su valoración de la capacidad de la entidad para continuar como empresa en funcionamiento, cuando se le solicite. (…) ―A24. Entre las circunstancias en las que el auditor está obligado a incluir información adicional en el informe de auditoría de conformidad con las NIA, o puede considerarlo necesario por algún otro motivo, y en las que se requiere comunicación con los responsables del gobierno de la entidad, están:</a:t>
            </a:r>
          </a:p>
          <a:p>
            <a:endParaRPr lang="es-CO"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874AB8B-DEAF-4ACC-B3D7-36AE8C7E274F}"/>
              </a:ext>
            </a:extLst>
          </p:cNvPr>
          <p:cNvSpPr>
            <a:spLocks noGrp="1"/>
          </p:cNvSpPr>
          <p:nvPr>
            <p:ph type="sldNum" sz="quarter" idx="12"/>
          </p:nvPr>
        </p:nvSpPr>
        <p:spPr/>
        <p:txBody>
          <a:bodyPr/>
          <a:lstStyle/>
          <a:p>
            <a:fld id="{FB9560D9-0F5B-4690-BB31-7E84BE868655}" type="slidenum">
              <a:rPr lang="es-CO" smtClean="0"/>
              <a:t>25</a:t>
            </a:fld>
            <a:endParaRPr lang="es-CO"/>
          </a:p>
        </p:txBody>
      </p:sp>
    </p:spTree>
    <p:extLst>
      <p:ext uri="{BB962C8B-B14F-4D97-AF65-F5344CB8AC3E}">
        <p14:creationId xmlns:p14="http://schemas.microsoft.com/office/powerpoint/2010/main" val="195235479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-5-</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r>
              <a:rPr lang="es-CO" dirty="0"/>
              <a:t>ISA 260. ―A24. Entre las circunstancias en las que el auditor está obligado a incluir información adicional en el informe de auditoría de conformidad con las NIA, o puede considerarlo necesario por algún otro motivo, y en las que se requiere comunicación con los responsables del gobierno de la entidad, están: (…) • Cuando el informe de auditoría mencione una incertidumbre material relacionada con la empresa en funcionamiento de conformidad con la NIA 570 (Revisada)(16).</a:t>
            </a:r>
          </a:p>
          <a:p>
            <a:endParaRPr lang="es-CO"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AD672A42-E1B2-4D36-8586-10CBE7620DCE}"/>
              </a:ext>
            </a:extLst>
          </p:cNvPr>
          <p:cNvSpPr>
            <a:spLocks noGrp="1"/>
          </p:cNvSpPr>
          <p:nvPr>
            <p:ph type="sldNum" sz="quarter" idx="12"/>
          </p:nvPr>
        </p:nvSpPr>
        <p:spPr/>
        <p:txBody>
          <a:bodyPr/>
          <a:lstStyle/>
          <a:p>
            <a:fld id="{FB9560D9-0F5B-4690-BB31-7E84BE868655}" type="slidenum">
              <a:rPr lang="es-CO" smtClean="0"/>
              <a:t>26</a:t>
            </a:fld>
            <a:endParaRPr lang="es-CO"/>
          </a:p>
        </p:txBody>
      </p:sp>
    </p:spTree>
    <p:extLst>
      <p:ext uri="{BB962C8B-B14F-4D97-AF65-F5344CB8AC3E}">
        <p14:creationId xmlns:p14="http://schemas.microsoft.com/office/powerpoint/2010/main" val="369533833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-6-</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r>
              <a:rPr lang="es-CO" dirty="0"/>
              <a:t>ISA 260. Apéndice 2. Información revelada en los estados financieros • Las cuestiones relacionadas con la formulación de información especialmente sensible revelada en los estados financieros y los juicios emitidos al respecto (por ejemplo, información revelada relacionada con el reconocimiento de ingresos, remuneraciones, empresa en funcionamiento, hechos posteriores y contingencias).</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D53DDD4A-0E70-4D61-A23B-E762527EC72E}"/>
              </a:ext>
            </a:extLst>
          </p:cNvPr>
          <p:cNvSpPr>
            <a:spLocks noGrp="1"/>
          </p:cNvSpPr>
          <p:nvPr>
            <p:ph type="sldNum" sz="quarter" idx="12"/>
          </p:nvPr>
        </p:nvSpPr>
        <p:spPr/>
        <p:txBody>
          <a:bodyPr/>
          <a:lstStyle/>
          <a:p>
            <a:fld id="{FB9560D9-0F5B-4690-BB31-7E84BE868655}" type="slidenum">
              <a:rPr lang="es-CO" smtClean="0"/>
              <a:t>27</a:t>
            </a:fld>
            <a:endParaRPr lang="es-CO"/>
          </a:p>
        </p:txBody>
      </p:sp>
    </p:spTree>
    <p:extLst>
      <p:ext uri="{BB962C8B-B14F-4D97-AF65-F5344CB8AC3E}">
        <p14:creationId xmlns:p14="http://schemas.microsoft.com/office/powerpoint/2010/main" val="14512199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-7-</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315 A1. La obtención de conocimiento de la entidad y su entorno, incluido el control interno de la entidad (denominado en lo sucesivo “conocimiento de la entidad”), es un proceso continuo y dinámico de recopilación, actualización y análisis de información durante toda la auditoría. El conocimiento constituye un marco de referencia dentro del cual el auditor planifica la auditoría y aplica su juicio profesional a lo largo de ella. Por ejemplo: (…) • en la identificación de las áreas relacionadas con cantidades o información a revelar en los estados financieros en las que puede resultar necesaria una consideración especial de la auditoría; por ejemplo: en transacciones con partes vinculadas, o en la valoración por parte de la dirección, de la capacidad de la entidad para continuar como empresa en funcionamiento, o en la consideración de la finalidad empresarial de las transacciones;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9F12BBF-4814-4DF0-B1E8-4176A52815C1}"/>
              </a:ext>
            </a:extLst>
          </p:cNvPr>
          <p:cNvSpPr>
            <a:spLocks noGrp="1"/>
          </p:cNvSpPr>
          <p:nvPr>
            <p:ph type="sldNum" sz="quarter" idx="12"/>
          </p:nvPr>
        </p:nvSpPr>
        <p:spPr/>
        <p:txBody>
          <a:bodyPr/>
          <a:lstStyle/>
          <a:p>
            <a:fld id="{FB9560D9-0F5B-4690-BB31-7E84BE868655}" type="slidenum">
              <a:rPr lang="es-CO" smtClean="0"/>
              <a:t>28</a:t>
            </a:fld>
            <a:endParaRPr lang="es-CO"/>
          </a:p>
        </p:txBody>
      </p:sp>
    </p:spTree>
    <p:extLst>
      <p:ext uri="{BB962C8B-B14F-4D97-AF65-F5344CB8AC3E}">
        <p14:creationId xmlns:p14="http://schemas.microsoft.com/office/powerpoint/2010/main" val="57088807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-8-</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315 A41. Un riesgo de negocio puede tener una consecuencia inmediata sobre el riesgo de incorrección material para tipos de transacciones, saldos contables e información a revelar en las afirmaciones o en los estados financieros. Por ejemplo, el riesgo de negocio originado por una reducción de la clientela puede incrementar el riesgo de incorrección material ligada a la valoración de las cuentas a cobrar. Sin embargo, ese mismo riesgo, especialmente si se combina con un empeoramiento de la situación económica, puede tener también una consecuencia a más largo plazo, que el auditor tiene en cuenta al valorar la idoneidad de la hipótesis de empresa en funcionamiento. En consecuencia, el considerar si un riesgo de negocio puede originar un riesgo de incorrección material es una cuestión que se valora teniendo en cuenta las circunstancias de la entidad. En el anexo 2 se enumeran ejemplos de condiciones y hechos que pueden indicar la existencia de riesgos de incorrección material.</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8E6B71CC-1814-4CEE-9394-F3C37E15EB70}"/>
              </a:ext>
            </a:extLst>
          </p:cNvPr>
          <p:cNvSpPr>
            <a:spLocks noGrp="1"/>
          </p:cNvSpPr>
          <p:nvPr>
            <p:ph type="sldNum" sz="quarter" idx="12"/>
          </p:nvPr>
        </p:nvSpPr>
        <p:spPr/>
        <p:txBody>
          <a:bodyPr/>
          <a:lstStyle/>
          <a:p>
            <a:fld id="{FB9560D9-0F5B-4690-BB31-7E84BE868655}" type="slidenum">
              <a:rPr lang="es-CO" smtClean="0"/>
              <a:t>29</a:t>
            </a:fld>
            <a:endParaRPr lang="es-CO"/>
          </a:p>
        </p:txBody>
      </p:sp>
    </p:spTree>
    <p:extLst>
      <p:ext uri="{BB962C8B-B14F-4D97-AF65-F5344CB8AC3E}">
        <p14:creationId xmlns:p14="http://schemas.microsoft.com/office/powerpoint/2010/main" val="212680228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18BDA6-D646-4897-AD5A-73A3868D4A60}"/>
              </a:ext>
            </a:extLst>
          </p:cNvPr>
          <p:cNvSpPr>
            <a:spLocks noGrp="1"/>
          </p:cNvSpPr>
          <p:nvPr>
            <p:ph type="title"/>
          </p:nvPr>
        </p:nvSpPr>
        <p:spPr>
          <a:xfrm>
            <a:off x="1333502" y="609600"/>
            <a:ext cx="8596668" cy="1320800"/>
          </a:xfrm>
        </p:spPr>
        <p:txBody>
          <a:bodyPr>
            <a:normAutofit/>
          </a:bodyPr>
          <a:lstStyle/>
          <a:p>
            <a:r>
              <a:rPr lang="es-CO" dirty="0"/>
              <a:t>El texto de la norma</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0FD93A09-E913-4FE8-9E63-28A36771BA35}"/>
              </a:ext>
            </a:extLst>
          </p:cNvPr>
          <p:cNvSpPr>
            <a:spLocks noGrp="1"/>
          </p:cNvSpPr>
          <p:nvPr>
            <p:ph idx="1"/>
          </p:nvPr>
        </p:nvSpPr>
        <p:spPr>
          <a:xfrm>
            <a:off x="1333502" y="2160589"/>
            <a:ext cx="8596668" cy="3880773"/>
          </a:xfrm>
        </p:spPr>
        <p:txBody>
          <a:bodyPr>
            <a:normAutofit/>
          </a:bodyPr>
          <a:lstStyle/>
          <a:p>
            <a:pPr>
              <a:lnSpc>
                <a:spcPct val="90000"/>
              </a:lnSpc>
              <a:spcBef>
                <a:spcPts val="600"/>
              </a:spcBef>
            </a:pPr>
            <a:r>
              <a:rPr lang="es-CO" sz="1100"/>
              <a:t>ARTÍCULO 4. CAUSAL DE DISOLUCIÓN POR NO CUMPLIMIENTO DE LA HIPÓTESIS DE NEGOCIO EN MARCHA. Constituirá causal de disolución de una sociedad comercial el no cumplimiento de la hipótesis de negocio en marcha al cierre del ejercicio, de conformidad con lo establecido en la normatividad vigente.  </a:t>
            </a:r>
          </a:p>
          <a:p>
            <a:pPr>
              <a:lnSpc>
                <a:spcPct val="90000"/>
              </a:lnSpc>
            </a:pPr>
            <a:r>
              <a:rPr lang="es-CO" sz="1100"/>
              <a:t>Cuando se pueda verificar razonablemente su acaecimiento, los administradores sociales se abstendrán de iniciar nuevas operaciones, distintas a las del giro ordinario de los negocios, y convocarán inmediatamente a la asamblea General de accionistas o a la junta de socios para informar completa y documentadamente dicha situación, con el fin de que el máximo órgano social adopte las decisiones pertinentes respecto a la continuidad o la disolución y liquidación de la sociedad, so pena de responder solidariamente por los perjuicios que causen a los asociados o a terceros por el incumplimiento de este deber.  </a:t>
            </a:r>
          </a:p>
          <a:p>
            <a:pPr>
              <a:lnSpc>
                <a:spcPct val="90000"/>
              </a:lnSpc>
            </a:pPr>
            <a:r>
              <a:rPr lang="es-CO" sz="1100"/>
              <a:t>Sin perjuicio de lo anterior, los administradores sociales deberán convocar al máximo órgano social de manera inmediata, cuando del análisis de los estados financieros y las proyecciones de la empresa se puedan establecer deterioros patrimoniales y riesgos de insolvencia, so pena de responder solidariamente por los perjuicios que causen a los asociados o a terceros por el incumplimiento de este deber. El Gobierno nacional podrá establecer en el reglamento las razones financieras o criterios para el efecto.  </a:t>
            </a:r>
          </a:p>
          <a:p>
            <a:pPr>
              <a:lnSpc>
                <a:spcPct val="90000"/>
              </a:lnSpc>
            </a:pPr>
            <a:r>
              <a:rPr lang="es-CO" sz="1100"/>
              <a:t>PARÁGRAFO PRIMERO. Las menciones realizadas en cualquier norma relativas a la causal de disolución por pérdidas se entenderán referidas a la presente causal. Las obligaciones establecidas en la presente norma serán igualmente exigibles a las sucursales de sociedad extranjera.  </a:t>
            </a:r>
          </a:p>
          <a:p>
            <a:pPr>
              <a:lnSpc>
                <a:spcPct val="90000"/>
              </a:lnSpc>
            </a:pPr>
            <a:r>
              <a:rPr lang="es-CO" sz="1100"/>
              <a:t>PARÁGRAFO SEGUNDO. Deróguese el numeral 7 del artículo 34 la Ley 1258 de 2008, así como los artículos 342, 351, 370, 458, 459, 490, el numeral 2 del artículo del artículo 457 del Decreto 410 de 1971.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AC510EE5-55B3-4F8B-8694-CE8DEBC3E8D3}"/>
              </a:ext>
            </a:extLst>
          </p:cNvPr>
          <p:cNvSpPr>
            <a:spLocks noGrp="1"/>
          </p:cNvSpPr>
          <p:nvPr>
            <p:ph type="sldNum" sz="quarter" idx="12"/>
          </p:nvPr>
        </p:nvSpPr>
        <p:spPr/>
        <p:txBody>
          <a:bodyPr/>
          <a:lstStyle/>
          <a:p>
            <a:fld id="{FB9560D9-0F5B-4690-BB31-7E84BE868655}" type="slidenum">
              <a:rPr lang="es-CO" smtClean="0"/>
              <a:t>3</a:t>
            </a:fld>
            <a:endParaRPr lang="es-CO"/>
          </a:p>
        </p:txBody>
      </p:sp>
    </p:spTree>
    <p:extLst>
      <p:ext uri="{BB962C8B-B14F-4D97-AF65-F5344CB8AC3E}">
        <p14:creationId xmlns:p14="http://schemas.microsoft.com/office/powerpoint/2010/main" val="153140532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-9-</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315 A91. Los estados financieros pueden contener información que se obtiene al margen del mayor y de los auxiliares (…) • Información revelada en los estados financieros obtenida de análisis preparados para apoyar la valoración de la dirección de la capacidad de la entidad para continuar como empresa en funcionamiento, tal como información a revelar, en su caso, relacionada con hechos o con condiciones que pueden generar dudas significativas sobre la capacidad de la entidad para continuar como empresa en funcionamiento(15).</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46AFA725-DBAB-44E1-97AF-A003835BA18E}"/>
              </a:ext>
            </a:extLst>
          </p:cNvPr>
          <p:cNvSpPr>
            <a:spLocks noGrp="1"/>
          </p:cNvSpPr>
          <p:nvPr>
            <p:ph type="sldNum" sz="quarter" idx="12"/>
          </p:nvPr>
        </p:nvSpPr>
        <p:spPr/>
        <p:txBody>
          <a:bodyPr/>
          <a:lstStyle/>
          <a:p>
            <a:fld id="{FB9560D9-0F5B-4690-BB31-7E84BE868655}" type="slidenum">
              <a:rPr lang="es-CO" smtClean="0"/>
              <a:t>30</a:t>
            </a:fld>
            <a:endParaRPr lang="es-CO"/>
          </a:p>
        </p:txBody>
      </p:sp>
    </p:spTree>
    <p:extLst>
      <p:ext uri="{BB962C8B-B14F-4D97-AF65-F5344CB8AC3E}">
        <p14:creationId xmlns:p14="http://schemas.microsoft.com/office/powerpoint/2010/main" val="243144806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-10-</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315 Apéndice 2 Condiciones y hechos que pueden indicar la existencia de riesgos de incorrección material ―A continuación, figuran ejemplos de condiciones y hechos que pueden indicar la existencia de riesgos de incorrección material en los estados financieros. Los ejemplos mencionados aquí abarcan un amplio espectro de condiciones o hechos; sin embargo, no todos son relevantes para todo encargo de auditoría y la lista de ejemplos no es necesariamente exhaustiva. (…) • Problemas de empresa en funcionamiento y de liquidez, incluida la pérdida de clientes significativos.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75EE755A-90DC-4994-ACE2-364C32F5661A}"/>
              </a:ext>
            </a:extLst>
          </p:cNvPr>
          <p:cNvSpPr>
            <a:spLocks noGrp="1"/>
          </p:cNvSpPr>
          <p:nvPr>
            <p:ph type="sldNum" sz="quarter" idx="12"/>
          </p:nvPr>
        </p:nvSpPr>
        <p:spPr/>
        <p:txBody>
          <a:bodyPr/>
          <a:lstStyle/>
          <a:p>
            <a:fld id="{FB9560D9-0F5B-4690-BB31-7E84BE868655}" type="slidenum">
              <a:rPr lang="es-CO" smtClean="0"/>
              <a:t>31</a:t>
            </a:fld>
            <a:endParaRPr lang="es-CO"/>
          </a:p>
        </p:txBody>
      </p:sp>
    </p:spTree>
    <p:extLst>
      <p:ext uri="{BB962C8B-B14F-4D97-AF65-F5344CB8AC3E}">
        <p14:creationId xmlns:p14="http://schemas.microsoft.com/office/powerpoint/2010/main" val="84041531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510 Apéndice Ejemplo 1 Este ejemplo de informe de auditoría está basado en que concurren las siguientes circunstancias (…) Basándose en la evidencia de auditoría obtenida, el auditor ha concluido que no existe una incertidumbre material relacionada con hechos o con condiciones que puedan generar dudas significativas sobre la capacidad de la entidad para continuar como empresa en funcionamiento de conformidad con la NIA 570 (Revisada)(9). (…)</a:t>
            </a:r>
          </a:p>
          <a:p>
            <a:pPr lvl="1"/>
            <a:r>
              <a:rPr lang="es-CO" dirty="0"/>
              <a:t>Ejemplo 2 Este ejemplo de informe de auditoría está basado en que concurren las siguientes circunstancias: (…) • Basándose en la evidencia de auditoría obtenida, el auditor ha concluido que no existe una incertidumbre material relacionada con hechos o con condiciones que puedan generar dudas significativas sobre la capacidad de la entidad para continuar como empresa en funcionamiento de conformidad con la NIA 570 (Revisada). (…)</a:t>
            </a:r>
          </a:p>
          <a:p>
            <a:pPr lvl="1"/>
            <a:endParaRPr lang="es-CO" dirty="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CABB54A4-11D7-4990-AEC6-0E1532197EA0}"/>
              </a:ext>
            </a:extLst>
          </p:cNvPr>
          <p:cNvSpPr>
            <a:spLocks noGrp="1"/>
          </p:cNvSpPr>
          <p:nvPr>
            <p:ph type="sldNum" sz="quarter" idx="12"/>
          </p:nvPr>
        </p:nvSpPr>
        <p:spPr/>
        <p:txBody>
          <a:bodyPr/>
          <a:lstStyle/>
          <a:p>
            <a:fld id="{FB9560D9-0F5B-4690-BB31-7E84BE868655}" type="slidenum">
              <a:rPr lang="es-CO" smtClean="0"/>
              <a:t>32</a:t>
            </a:fld>
            <a:endParaRPr lang="es-CO"/>
          </a:p>
        </p:txBody>
      </p:sp>
    </p:spTree>
    <p:extLst>
      <p:ext uri="{BB962C8B-B14F-4D97-AF65-F5344CB8AC3E}">
        <p14:creationId xmlns:p14="http://schemas.microsoft.com/office/powerpoint/2010/main" val="372714148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540 A51. En algunos casos, la incertidumbre en la estimación de una estimación contable puede generar dudas significativas sobre la capacidad de la entidad de continuar como empresa en funcionamiento. La NIA 570 (Revisada)(14) establece requerimientos y proporciona orientaciones para estos casos.</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26C9425B-9B9A-4EAB-AEF1-62850CFEA3AE}"/>
              </a:ext>
            </a:extLst>
          </p:cNvPr>
          <p:cNvSpPr>
            <a:spLocks noGrp="1"/>
          </p:cNvSpPr>
          <p:nvPr>
            <p:ph type="sldNum" sz="quarter" idx="12"/>
          </p:nvPr>
        </p:nvSpPr>
        <p:spPr/>
        <p:txBody>
          <a:bodyPr/>
          <a:lstStyle/>
          <a:p>
            <a:fld id="{FB9560D9-0F5B-4690-BB31-7E84BE868655}" type="slidenum">
              <a:rPr lang="es-CO" smtClean="0"/>
              <a:t>33</a:t>
            </a:fld>
            <a:endParaRPr lang="es-CO"/>
          </a:p>
        </p:txBody>
      </p:sp>
    </p:spTree>
    <p:extLst>
      <p:ext uri="{BB962C8B-B14F-4D97-AF65-F5344CB8AC3E}">
        <p14:creationId xmlns:p14="http://schemas.microsoft.com/office/powerpoint/2010/main" val="153428055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lnSpc>
                <a:spcPct val="90000"/>
              </a:lnSpc>
            </a:pPr>
            <a:r>
              <a:rPr lang="es-CO" dirty="0"/>
              <a:t>ISA 540 Apéndice 7. En la mayoría de los marcos de información financiera, bajo el concepto de mediciones a valor razonable está la presunción de que la entidad actúa como empresa en funcionamiento sin ninguna intención o necesidad de liquidar, reducir de forma material la escala de sus operaciones o realizar una transacción en condiciones adversas. Por lo tanto, en este caso, el valor razonable no sería la cantidad que una entidad recibiría o pagaría en una transacción forzosa, una liquidación involuntaria, o una venta apremiante. Por otra parte, la situación económica general o las condiciones económicas específicas de determinados sectores pueden producir iliquidez en el mercado y obligar a basar los valores razonables en precios reducidos, potencialmente en precios significativamente reducidos. Sin embargo, una entidad puede tener que tomar en consideración su situación económica u operativa actual para la determinación de los valores razonables de sus activos y pasivos si así lo prescribe o permite su marco de información financiera, y dicho marco puede o no especificar la manera de hacerlo. Por ejemplo, el plan de la dirección de enajenar un activo de forma inmediata para satisfacer objetivos empresariales concretos puede ser pertinente para determinar el valor razonable de ese activo.</a:t>
            </a:r>
            <a:endParaRPr lang="es-CO"/>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B16F46DF-530A-48E2-89BE-F0CB669959A4}"/>
              </a:ext>
            </a:extLst>
          </p:cNvPr>
          <p:cNvSpPr>
            <a:spLocks noGrp="1"/>
          </p:cNvSpPr>
          <p:nvPr>
            <p:ph type="sldNum" sz="quarter" idx="12"/>
          </p:nvPr>
        </p:nvSpPr>
        <p:spPr/>
        <p:txBody>
          <a:bodyPr/>
          <a:lstStyle/>
          <a:p>
            <a:fld id="{FB9560D9-0F5B-4690-BB31-7E84BE868655}" type="slidenum">
              <a:rPr lang="es-CO" smtClean="0"/>
              <a:t>34</a:t>
            </a:fld>
            <a:endParaRPr lang="es-CO"/>
          </a:p>
        </p:txBody>
      </p:sp>
    </p:spTree>
    <p:extLst>
      <p:ext uri="{BB962C8B-B14F-4D97-AF65-F5344CB8AC3E}">
        <p14:creationId xmlns:p14="http://schemas.microsoft.com/office/powerpoint/2010/main" val="263123712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-14-</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560 Indagación (</a:t>
            </a:r>
            <a:r>
              <a:rPr lang="es-CO" dirty="0" err="1"/>
              <a:t>Ref</a:t>
            </a:r>
            <a:r>
              <a:rPr lang="es-CO" dirty="0"/>
              <a:t>: Apartado 7(b)) A9. A la hora de indagar ante la dirección y, cuando proceda, ante los responsables del gobierno de la entidad, sobre si se han producido hechos posteriores al cierre que puedan afectar a los estados financieros, el auditor puede indagar sobre la situación actual de partidas que se hayan contabilizado basándose en datos preliminares o no concluyentes y puede hacer indagaciones específicas sobre las siguientes cuestiones: (…) • Si se han producido o es probable que se produzcan hechos que cuestionen la adecuación de las políticas contables utilizadas en los estados financieros, como ocurriría, por ejemplo, si dichos hechos cuestionaran la validez de la hipótesis de empresa en funcionamiento.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5D25D5CD-3B4F-489A-8E78-19D4EC3E9AC5}"/>
              </a:ext>
            </a:extLst>
          </p:cNvPr>
          <p:cNvSpPr>
            <a:spLocks noGrp="1"/>
          </p:cNvSpPr>
          <p:nvPr>
            <p:ph type="sldNum" sz="quarter" idx="12"/>
          </p:nvPr>
        </p:nvSpPr>
        <p:spPr/>
        <p:txBody>
          <a:bodyPr/>
          <a:lstStyle/>
          <a:p>
            <a:fld id="{FB9560D9-0F5B-4690-BB31-7E84BE868655}" type="slidenum">
              <a:rPr lang="es-CO" smtClean="0"/>
              <a:t>35</a:t>
            </a:fld>
            <a:endParaRPr lang="es-CO"/>
          </a:p>
        </p:txBody>
      </p:sp>
    </p:spTree>
    <p:extLst>
      <p:ext uri="{BB962C8B-B14F-4D97-AF65-F5344CB8AC3E}">
        <p14:creationId xmlns:p14="http://schemas.microsoft.com/office/powerpoint/2010/main" val="18960876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-15-</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ISA 560 Indagación (</a:t>
            </a:r>
            <a:r>
              <a:rPr lang="es-CO" dirty="0" err="1"/>
              <a:t>Ref</a:t>
            </a:r>
            <a:r>
              <a:rPr lang="es-CO" dirty="0"/>
              <a:t>: Apartado 7(b)) A9. A la hora de indagar ante la dirección y, cuando proceda, ante los responsables del gobierno de la entidad, sobre si se han producido hechos posteriores al cierre que puedan afectar a los estados financieros, el auditor puede indagar sobre la situación actual de partidas que se hayan contabilizado basándose en datos preliminares o no concluyentes y puede hacer indagaciones específicas sobre las siguientes cuestiones: (…) • Si se han producido o es probable que se produzcan hechos que cuestionen la adecuación de las políticas contables utilizadas en los estados financieros, como ocurriría, por ejemplo, si dichos hechos cuestionaran la validez de la hipótesis de empresa en funcionamiento.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A5888F47-FD8A-4426-8464-AFBBD7ADE3F5}"/>
              </a:ext>
            </a:extLst>
          </p:cNvPr>
          <p:cNvSpPr>
            <a:spLocks noGrp="1"/>
          </p:cNvSpPr>
          <p:nvPr>
            <p:ph type="sldNum" sz="quarter" idx="12"/>
          </p:nvPr>
        </p:nvSpPr>
        <p:spPr/>
        <p:txBody>
          <a:bodyPr/>
          <a:lstStyle/>
          <a:p>
            <a:fld id="{FB9560D9-0F5B-4690-BB31-7E84BE868655}" type="slidenum">
              <a:rPr lang="es-CO" smtClean="0"/>
              <a:t>36</a:t>
            </a:fld>
            <a:endParaRPr lang="es-CO"/>
          </a:p>
        </p:txBody>
      </p:sp>
    </p:spTree>
    <p:extLst>
      <p:ext uri="{BB962C8B-B14F-4D97-AF65-F5344CB8AC3E}">
        <p14:creationId xmlns:p14="http://schemas.microsoft.com/office/powerpoint/2010/main" val="231188100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-16-1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8F331B-4687-47B8-A9E6-7D60D4A80A7D}"/>
              </a:ext>
            </a:extLst>
          </p:cNvPr>
          <p:cNvSpPr>
            <a:spLocks noGrp="1"/>
          </p:cNvSpPr>
          <p:nvPr>
            <p:ph idx="1"/>
          </p:nvPr>
        </p:nvSpPr>
        <p:spPr>
          <a:xfrm>
            <a:off x="1333502" y="2160589"/>
            <a:ext cx="8596668" cy="3880773"/>
          </a:xfrm>
        </p:spPr>
        <p:txBody>
          <a:bodyPr>
            <a:normAutofit/>
          </a:bodyPr>
          <a:lstStyle/>
          <a:p>
            <a:pPr lvl="1"/>
            <a:r>
              <a:rPr lang="es-CO" dirty="0"/>
              <a:t>Norma Internacional de Auditoría 570 (Revisada) Empresa en funcionamiento (Aplicable a las auditorías de estados financieros correspondientes a periodos terminados a partir del 15 de diciembre de 2016) En inglés son 22 páginas</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4BDB93E3-67E8-4FFD-8614-CC1E22B2FF5C}"/>
              </a:ext>
            </a:extLst>
          </p:cNvPr>
          <p:cNvSpPr>
            <a:spLocks noGrp="1"/>
          </p:cNvSpPr>
          <p:nvPr>
            <p:ph type="sldNum" sz="quarter" idx="12"/>
          </p:nvPr>
        </p:nvSpPr>
        <p:spPr/>
        <p:txBody>
          <a:bodyPr/>
          <a:lstStyle/>
          <a:p>
            <a:fld id="{FB9560D9-0F5B-4690-BB31-7E84BE868655}" type="slidenum">
              <a:rPr lang="es-CO" smtClean="0"/>
              <a:t>37</a:t>
            </a:fld>
            <a:endParaRPr lang="es-CO"/>
          </a:p>
        </p:txBody>
      </p:sp>
    </p:spTree>
    <p:extLst>
      <p:ext uri="{BB962C8B-B14F-4D97-AF65-F5344CB8AC3E}">
        <p14:creationId xmlns:p14="http://schemas.microsoft.com/office/powerpoint/2010/main" val="415046678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286933" y="609600"/>
            <a:ext cx="10197494" cy="1099457"/>
          </a:xfrm>
        </p:spPr>
        <p:txBody>
          <a:bodyPr>
            <a:normAutofit/>
          </a:bodyPr>
          <a:lstStyle/>
          <a:p>
            <a:r>
              <a:rPr lang="es-CO" dirty="0"/>
              <a:t>Disposiciones Auditoría -16-2-Legis</a:t>
            </a: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4">
            <a:extLst>
              <a:ext uri="{FF2B5EF4-FFF2-40B4-BE49-F238E27FC236}">
                <a16:creationId xmlns:a16="http://schemas.microsoft.com/office/drawing/2014/main" id="{282D7439-17AC-45B3-A1DA-254D4A75A768}"/>
              </a:ext>
            </a:extLst>
          </p:cNvPr>
          <p:cNvGraphicFramePr>
            <a:graphicFrameLocks noGrp="1"/>
          </p:cNvGraphicFramePr>
          <p:nvPr>
            <p:ph idx="1"/>
            <p:extLst>
              <p:ext uri="{D42A27DB-BD31-4B8C-83A1-F6EECF244321}">
                <p14:modId xmlns:p14="http://schemas.microsoft.com/office/powerpoint/2010/main" val="2991414400"/>
              </p:ext>
            </p:extLst>
          </p:nvPr>
        </p:nvGraphicFramePr>
        <p:xfrm>
          <a:off x="1556039" y="1948543"/>
          <a:ext cx="9079921" cy="4093482"/>
        </p:xfrm>
        <a:graphic>
          <a:graphicData uri="http://schemas.openxmlformats.org/drawingml/2006/table">
            <a:tbl>
              <a:tblPr firstRow="1" bandRow="1">
                <a:noFill/>
              </a:tblPr>
              <a:tblGrid>
                <a:gridCol w="6533015">
                  <a:extLst>
                    <a:ext uri="{9D8B030D-6E8A-4147-A177-3AD203B41FA5}">
                      <a16:colId xmlns:a16="http://schemas.microsoft.com/office/drawing/2014/main" val="2113647224"/>
                    </a:ext>
                  </a:extLst>
                </a:gridCol>
                <a:gridCol w="2546906">
                  <a:extLst>
                    <a:ext uri="{9D8B030D-6E8A-4147-A177-3AD203B41FA5}">
                      <a16:colId xmlns:a16="http://schemas.microsoft.com/office/drawing/2014/main" val="4007133426"/>
                    </a:ext>
                  </a:extLst>
                </a:gridCol>
              </a:tblGrid>
              <a:tr h="545056">
                <a:tc>
                  <a:txBody>
                    <a:bodyPr/>
                    <a:lstStyle/>
                    <a:p>
                      <a:pPr algn="ctr"/>
                      <a:r>
                        <a:rPr lang="es-CO" sz="1800" b="1">
                          <a:solidFill>
                            <a:schemeClr val="tx1">
                              <a:lumMod val="75000"/>
                              <a:lumOff val="25000"/>
                            </a:schemeClr>
                          </a:solidFill>
                          <a:effectLst/>
                        </a:rPr>
                        <a:t>Contenido</a:t>
                      </a:r>
                    </a:p>
                  </a:txBody>
                  <a:tcPr marL="222472" marR="100101" marT="111236" marB="111236"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algn="ctr"/>
                      <a:r>
                        <a:rPr lang="es-CO" sz="1800" b="1">
                          <a:solidFill>
                            <a:schemeClr val="tx1">
                              <a:lumMod val="75000"/>
                              <a:lumOff val="25000"/>
                            </a:schemeClr>
                          </a:solidFill>
                          <a:effectLst/>
                        </a:rPr>
                        <a:t>Apartado</a:t>
                      </a:r>
                    </a:p>
                  </a:txBody>
                  <a:tcPr marL="222472" marR="100101" marT="111236" marB="111236" anchor="ctr">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3008327642"/>
                  </a:ext>
                </a:extLst>
              </a:tr>
              <a:tr h="545056">
                <a:tc>
                  <a:txBody>
                    <a:bodyPr/>
                    <a:lstStyle/>
                    <a:p>
                      <a:pPr algn="ctr"/>
                      <a:r>
                        <a:rPr lang="es-CO" sz="1800" b="1">
                          <a:solidFill>
                            <a:schemeClr val="tx1">
                              <a:lumMod val="75000"/>
                              <a:lumOff val="25000"/>
                            </a:schemeClr>
                          </a:solidFill>
                          <a:effectLst/>
                        </a:rPr>
                        <a:t>Introducción</a:t>
                      </a:r>
                      <a:endParaRPr lang="es-CO" sz="1800">
                        <a:solidFill>
                          <a:schemeClr val="tx1">
                            <a:lumMod val="75000"/>
                            <a:lumOff val="25000"/>
                          </a:schemeClr>
                        </a:solidFill>
                        <a:effectLst/>
                      </a:endParaRPr>
                    </a:p>
                  </a:txBody>
                  <a:tcPr marL="222472" marR="100101" marT="111236" marB="111236"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endParaRPr lang="es-CO" sz="1800">
                        <a:solidFill>
                          <a:schemeClr val="tx1">
                            <a:lumMod val="75000"/>
                            <a:lumOff val="25000"/>
                          </a:schemeClr>
                        </a:solidFill>
                      </a:endParaRPr>
                    </a:p>
                  </a:txBody>
                  <a:tcPr marL="222472" marR="96098" marT="111236" marB="111236">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487196664"/>
                  </a:ext>
                </a:extLst>
              </a:tr>
              <a:tr h="545056">
                <a:tc>
                  <a:txBody>
                    <a:bodyPr/>
                    <a:lstStyle/>
                    <a:p>
                      <a:pPr algn="ctr"/>
                      <a:r>
                        <a:rPr lang="es-CO" sz="1800">
                          <a:solidFill>
                            <a:schemeClr val="tx1">
                              <a:lumMod val="75000"/>
                              <a:lumOff val="25000"/>
                            </a:schemeClr>
                          </a:solidFill>
                          <a:effectLst/>
                        </a:rPr>
                        <a:t>Alcance de esta NIA</a:t>
                      </a: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r"/>
                      <a:r>
                        <a:rPr lang="es-CO" sz="1800" u="sng">
                          <a:solidFill>
                            <a:schemeClr val="tx1">
                              <a:lumMod val="75000"/>
                              <a:lumOff val="25000"/>
                            </a:schemeClr>
                          </a:solidFill>
                          <a:effectLst/>
                        </a:rPr>
                        <a:t>1</a:t>
                      </a:r>
                      <a:endParaRPr lang="es-CO" sz="1800">
                        <a:solidFill>
                          <a:schemeClr val="tx1">
                            <a:lumMod val="75000"/>
                            <a:lumOff val="25000"/>
                          </a:schemeClr>
                        </a:solidFill>
                        <a:effectLst/>
                      </a:endParaRP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1060163669"/>
                  </a:ext>
                </a:extLst>
              </a:tr>
              <a:tr h="545056">
                <a:tc>
                  <a:txBody>
                    <a:bodyPr/>
                    <a:lstStyle/>
                    <a:p>
                      <a:pPr algn="ctr"/>
                      <a:r>
                        <a:rPr lang="es-CO" sz="1800">
                          <a:solidFill>
                            <a:schemeClr val="tx1">
                              <a:lumMod val="75000"/>
                              <a:lumOff val="25000"/>
                            </a:schemeClr>
                          </a:solidFill>
                          <a:effectLst/>
                        </a:rPr>
                        <a:t>Principio contable de empresa en funcionamiento</a:t>
                      </a:r>
                    </a:p>
                  </a:txBody>
                  <a:tcPr marL="222472" marR="100101" marT="111236" marB="111236"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r"/>
                      <a:r>
                        <a:rPr lang="es-CO" sz="1800" u="sng">
                          <a:solidFill>
                            <a:schemeClr val="tx1">
                              <a:lumMod val="75000"/>
                              <a:lumOff val="25000"/>
                            </a:schemeClr>
                          </a:solidFill>
                          <a:effectLst/>
                        </a:rPr>
                        <a:t>2</a:t>
                      </a:r>
                      <a:endParaRPr lang="es-CO" sz="1800">
                        <a:solidFill>
                          <a:schemeClr val="tx1">
                            <a:lumMod val="75000"/>
                            <a:lumOff val="25000"/>
                          </a:schemeClr>
                        </a:solidFill>
                        <a:effectLst/>
                      </a:endParaRPr>
                    </a:p>
                  </a:txBody>
                  <a:tcPr marL="222472" marR="100101" marT="111236" marB="111236"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71568484"/>
                  </a:ext>
                </a:extLst>
              </a:tr>
              <a:tr h="823146">
                <a:tc>
                  <a:txBody>
                    <a:bodyPr/>
                    <a:lstStyle/>
                    <a:p>
                      <a:pPr algn="ctr"/>
                      <a:r>
                        <a:rPr lang="es-CO" sz="1800">
                          <a:solidFill>
                            <a:schemeClr val="tx1">
                              <a:lumMod val="75000"/>
                              <a:lumOff val="25000"/>
                            </a:schemeClr>
                          </a:solidFill>
                          <a:effectLst/>
                        </a:rPr>
                        <a:t>Responsabilidad de la valoración de la capacidad de la entidad para continuar como empresa en funcionamiento</a:t>
                      </a: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pPr algn="r"/>
                      <a:r>
                        <a:rPr lang="es-CO" sz="1800" u="sng">
                          <a:solidFill>
                            <a:schemeClr val="tx1">
                              <a:lumMod val="75000"/>
                              <a:lumOff val="25000"/>
                            </a:schemeClr>
                          </a:solidFill>
                          <a:effectLst/>
                        </a:rPr>
                        <a:t>3</a:t>
                      </a:r>
                      <a:r>
                        <a:rPr lang="es-CO" sz="1800">
                          <a:solidFill>
                            <a:schemeClr val="tx1">
                              <a:lumMod val="75000"/>
                              <a:lumOff val="25000"/>
                            </a:schemeClr>
                          </a:solidFill>
                          <a:effectLst/>
                        </a:rPr>
                        <a:t>-</a:t>
                      </a:r>
                      <a:r>
                        <a:rPr lang="es-CO" sz="1800" u="sng">
                          <a:solidFill>
                            <a:schemeClr val="tx1">
                              <a:lumMod val="75000"/>
                              <a:lumOff val="25000"/>
                            </a:schemeClr>
                          </a:solidFill>
                          <a:effectLst/>
                        </a:rPr>
                        <a:t>7</a:t>
                      </a:r>
                      <a:endParaRPr lang="es-CO" sz="1800">
                        <a:solidFill>
                          <a:schemeClr val="tx1">
                            <a:lumMod val="75000"/>
                            <a:lumOff val="25000"/>
                          </a:schemeClr>
                        </a:solidFill>
                        <a:effectLst/>
                      </a:endParaRP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3911147795"/>
                  </a:ext>
                </a:extLst>
              </a:tr>
              <a:tr h="545056">
                <a:tc>
                  <a:txBody>
                    <a:bodyPr/>
                    <a:lstStyle/>
                    <a:p>
                      <a:pPr algn="ctr"/>
                      <a:r>
                        <a:rPr lang="es-CO" sz="1800">
                          <a:solidFill>
                            <a:schemeClr val="tx1">
                              <a:lumMod val="75000"/>
                              <a:lumOff val="25000"/>
                            </a:schemeClr>
                          </a:solidFill>
                          <a:effectLst/>
                        </a:rPr>
                        <a:t>Fecha de entrada en vigor</a:t>
                      </a:r>
                    </a:p>
                  </a:txBody>
                  <a:tcPr marL="222472" marR="100101" marT="111236" marB="111236"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pPr algn="r"/>
                      <a:r>
                        <a:rPr lang="es-CO" sz="1800" u="sng">
                          <a:solidFill>
                            <a:schemeClr val="tx1">
                              <a:lumMod val="75000"/>
                              <a:lumOff val="25000"/>
                            </a:schemeClr>
                          </a:solidFill>
                          <a:effectLst/>
                        </a:rPr>
                        <a:t>8</a:t>
                      </a:r>
                      <a:endParaRPr lang="es-CO" sz="1800">
                        <a:solidFill>
                          <a:schemeClr val="tx1">
                            <a:lumMod val="75000"/>
                            <a:lumOff val="25000"/>
                          </a:schemeClr>
                        </a:solidFill>
                        <a:effectLst/>
                      </a:endParaRPr>
                    </a:p>
                  </a:txBody>
                  <a:tcPr marL="222472" marR="100101" marT="111236" marB="111236" anchor="ctr">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234775280"/>
                  </a:ext>
                </a:extLst>
              </a:tr>
              <a:tr h="545056">
                <a:tc>
                  <a:txBody>
                    <a:bodyPr/>
                    <a:lstStyle/>
                    <a:p>
                      <a:pPr algn="ctr"/>
                      <a:r>
                        <a:rPr lang="es-CO" sz="1800" b="1">
                          <a:solidFill>
                            <a:schemeClr val="tx1">
                              <a:lumMod val="75000"/>
                              <a:lumOff val="25000"/>
                            </a:schemeClr>
                          </a:solidFill>
                          <a:effectLst/>
                        </a:rPr>
                        <a:t>Objetivos</a:t>
                      </a:r>
                      <a:endParaRPr lang="es-CO" sz="1800">
                        <a:solidFill>
                          <a:schemeClr val="tx1">
                            <a:lumMod val="75000"/>
                            <a:lumOff val="25000"/>
                          </a:schemeClr>
                        </a:solidFill>
                        <a:effectLst/>
                      </a:endParaRP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tc>
                  <a:txBody>
                    <a:bodyPr/>
                    <a:lstStyle/>
                    <a:p>
                      <a:pPr algn="r"/>
                      <a:r>
                        <a:rPr lang="es-CO" sz="1800" b="1" u="sng">
                          <a:solidFill>
                            <a:schemeClr val="tx1">
                              <a:lumMod val="75000"/>
                              <a:lumOff val="25000"/>
                            </a:schemeClr>
                          </a:solidFill>
                          <a:effectLst/>
                        </a:rPr>
                        <a:t>9</a:t>
                      </a:r>
                      <a:endParaRPr lang="es-CO" sz="1800">
                        <a:solidFill>
                          <a:schemeClr val="tx1">
                            <a:lumMod val="75000"/>
                            <a:lumOff val="25000"/>
                          </a:schemeClr>
                        </a:solidFill>
                        <a:effectLst/>
                      </a:endParaRPr>
                    </a:p>
                  </a:txBody>
                  <a:tcPr marL="222472" marR="100101" marT="111236" marB="111236" anchor="ctr">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extLst>
                  <a:ext uri="{0D108BD9-81ED-4DB2-BD59-A6C34878D82A}">
                    <a16:rowId xmlns:a16="http://schemas.microsoft.com/office/drawing/2014/main" val="982166144"/>
                  </a:ext>
                </a:extLst>
              </a:tr>
            </a:tbl>
          </a:graphicData>
        </a:graphic>
      </p:graphicFrame>
      <p:sp>
        <p:nvSpPr>
          <p:cNvPr id="3" name="Slide Number Placeholder 2">
            <a:extLst>
              <a:ext uri="{FF2B5EF4-FFF2-40B4-BE49-F238E27FC236}">
                <a16:creationId xmlns:a16="http://schemas.microsoft.com/office/drawing/2014/main" id="{3874BBCC-C56C-40DF-AD9F-E762A6BB2A9B}"/>
              </a:ext>
            </a:extLst>
          </p:cNvPr>
          <p:cNvSpPr>
            <a:spLocks noGrp="1"/>
          </p:cNvSpPr>
          <p:nvPr>
            <p:ph type="sldNum" sz="quarter" idx="12"/>
          </p:nvPr>
        </p:nvSpPr>
        <p:spPr/>
        <p:txBody>
          <a:bodyPr/>
          <a:lstStyle/>
          <a:p>
            <a:fld id="{FB9560D9-0F5B-4690-BB31-7E84BE868655}" type="slidenum">
              <a:rPr lang="es-CO" smtClean="0"/>
              <a:t>38</a:t>
            </a:fld>
            <a:endParaRPr lang="es-CO"/>
          </a:p>
        </p:txBody>
      </p:sp>
    </p:spTree>
    <p:extLst>
      <p:ext uri="{BB962C8B-B14F-4D97-AF65-F5344CB8AC3E}">
        <p14:creationId xmlns:p14="http://schemas.microsoft.com/office/powerpoint/2010/main" val="389471018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286933" y="609600"/>
            <a:ext cx="10197494" cy="1099457"/>
          </a:xfrm>
        </p:spPr>
        <p:txBody>
          <a:bodyPr>
            <a:normAutofit/>
          </a:bodyPr>
          <a:lstStyle/>
          <a:p>
            <a:r>
              <a:rPr lang="es-CO" dirty="0"/>
              <a:t>Disposiciones Auditoría -16-3-Legis</a:t>
            </a:r>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Content Placeholder 5">
            <a:extLst>
              <a:ext uri="{FF2B5EF4-FFF2-40B4-BE49-F238E27FC236}">
                <a16:creationId xmlns:a16="http://schemas.microsoft.com/office/drawing/2014/main" id="{D8EA509C-48D4-4194-A1CE-2D731BAB3014}"/>
              </a:ext>
            </a:extLst>
          </p:cNvPr>
          <p:cNvGraphicFramePr>
            <a:graphicFrameLocks noGrp="1"/>
          </p:cNvGraphicFramePr>
          <p:nvPr>
            <p:ph idx="1"/>
            <p:extLst>
              <p:ext uri="{D42A27DB-BD31-4B8C-83A1-F6EECF244321}">
                <p14:modId xmlns:p14="http://schemas.microsoft.com/office/powerpoint/2010/main" val="4154533867"/>
              </p:ext>
            </p:extLst>
          </p:nvPr>
        </p:nvGraphicFramePr>
        <p:xfrm>
          <a:off x="1483512" y="1948543"/>
          <a:ext cx="9224976" cy="4093489"/>
        </p:xfrm>
        <a:graphic>
          <a:graphicData uri="http://schemas.openxmlformats.org/drawingml/2006/table">
            <a:tbl>
              <a:tblPr/>
              <a:tblGrid>
                <a:gridCol w="7665244">
                  <a:extLst>
                    <a:ext uri="{9D8B030D-6E8A-4147-A177-3AD203B41FA5}">
                      <a16:colId xmlns:a16="http://schemas.microsoft.com/office/drawing/2014/main" val="1999119381"/>
                    </a:ext>
                  </a:extLst>
                </a:gridCol>
                <a:gridCol w="1559732">
                  <a:extLst>
                    <a:ext uri="{9D8B030D-6E8A-4147-A177-3AD203B41FA5}">
                      <a16:colId xmlns:a16="http://schemas.microsoft.com/office/drawing/2014/main" val="788212382"/>
                    </a:ext>
                  </a:extLst>
                </a:gridCol>
              </a:tblGrid>
              <a:tr h="433120">
                <a:tc>
                  <a:txBody>
                    <a:bodyPr/>
                    <a:lstStyle/>
                    <a:p>
                      <a:pPr algn="ctr"/>
                      <a:r>
                        <a:rPr lang="es-CO" sz="1300" b="1">
                          <a:ln>
                            <a:noFill/>
                          </a:ln>
                          <a:effectLst/>
                        </a:rPr>
                        <a:t>Requerimientos</a:t>
                      </a:r>
                      <a:endParaRPr lang="es-CO" sz="1300">
                        <a:ln>
                          <a:noFill/>
                        </a:ln>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a:noFill/>
                    </a:lnT>
                    <a:lnB w="9525" cap="flat" cmpd="sng" algn="ctr">
                      <a:solidFill>
                        <a:srgbClr val="A0A0A0"/>
                      </a:solidFill>
                      <a:prstDash val="solid"/>
                      <a:round/>
                      <a:headEnd type="none" w="med" len="med"/>
                      <a:tailEnd type="none" w="med" len="med"/>
                    </a:lnB>
                    <a:solidFill>
                      <a:srgbClr val="FFFFFF"/>
                    </a:solidFill>
                  </a:tcPr>
                </a:tc>
                <a:tc>
                  <a:txBody>
                    <a:bodyPr/>
                    <a:lstStyle/>
                    <a:p>
                      <a:endParaRPr lang="es-CO" sz="1300"/>
                    </a:p>
                  </a:txBody>
                  <a:tcPr marL="61060" marR="61060" marT="30529" marB="30529">
                    <a:lnL w="9525" cap="flat" cmpd="sng" algn="ctr">
                      <a:solidFill>
                        <a:srgbClr val="A0A0A0"/>
                      </a:solidFill>
                      <a:prstDash val="solid"/>
                      <a:round/>
                      <a:headEnd type="none" w="med" len="med"/>
                      <a:tailEnd type="none" w="med" len="med"/>
                    </a:lnL>
                  </a:tcPr>
                </a:tc>
                <a:extLst>
                  <a:ext uri="{0D108BD9-81ED-4DB2-BD59-A6C34878D82A}">
                    <a16:rowId xmlns:a16="http://schemas.microsoft.com/office/drawing/2014/main" val="135527315"/>
                  </a:ext>
                </a:extLst>
              </a:tr>
              <a:tr h="433120">
                <a:tc>
                  <a:txBody>
                    <a:bodyPr/>
                    <a:lstStyle/>
                    <a:p>
                      <a:pPr algn="ctr"/>
                      <a:r>
                        <a:rPr lang="es-CO" sz="1300">
                          <a:ln>
                            <a:noFill/>
                          </a:ln>
                          <a:effectLst/>
                        </a:rPr>
                        <a:t>Procedimientos de valoración del riesgo y actividades relacionadas</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10</a:t>
                      </a:r>
                      <a:r>
                        <a:rPr lang="es-CO" sz="1300">
                          <a:effectLst/>
                        </a:rPr>
                        <a:t>-</a:t>
                      </a:r>
                      <a:r>
                        <a:rPr lang="es-CO" sz="1300" u="sng">
                          <a:solidFill>
                            <a:srgbClr val="272788"/>
                          </a:solidFill>
                          <a:effectLst/>
                        </a:rPr>
                        <a:t>11</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948975819"/>
                  </a:ext>
                </a:extLst>
              </a:tr>
              <a:tr h="433120">
                <a:tc>
                  <a:txBody>
                    <a:bodyPr/>
                    <a:lstStyle/>
                    <a:p>
                      <a:pPr algn="ctr"/>
                      <a:r>
                        <a:rPr lang="es-CO" sz="1300">
                          <a:ln>
                            <a:noFill/>
                          </a:ln>
                          <a:effectLst/>
                        </a:rPr>
                        <a:t>Evaluación de la valoración realizada por la dirección</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12</a:t>
                      </a:r>
                      <a:r>
                        <a:rPr lang="es-CO" sz="1300">
                          <a:effectLst/>
                        </a:rPr>
                        <a:t>-</a:t>
                      </a:r>
                      <a:r>
                        <a:rPr lang="es-CO" sz="1300" u="sng">
                          <a:solidFill>
                            <a:srgbClr val="272788"/>
                          </a:solidFill>
                          <a:effectLst/>
                        </a:rPr>
                        <a:t>14</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3144053106"/>
                  </a:ext>
                </a:extLst>
              </a:tr>
              <a:tr h="433120">
                <a:tc>
                  <a:txBody>
                    <a:bodyPr/>
                    <a:lstStyle/>
                    <a:p>
                      <a:pPr algn="ctr"/>
                      <a:r>
                        <a:rPr lang="es-CO" sz="1300">
                          <a:ln>
                            <a:noFill/>
                          </a:ln>
                          <a:effectLst/>
                        </a:rPr>
                        <a:t>Periodo posterior al de valoración por la dirección</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15</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1260871907"/>
                  </a:ext>
                </a:extLst>
              </a:tr>
              <a:tr h="433120">
                <a:tc>
                  <a:txBody>
                    <a:bodyPr/>
                    <a:lstStyle/>
                    <a:p>
                      <a:pPr algn="ctr"/>
                      <a:r>
                        <a:rPr lang="es-CO" sz="1300">
                          <a:ln>
                            <a:noFill/>
                          </a:ln>
                          <a:effectLst/>
                        </a:rPr>
                        <a:t>Procedimientos de auditoría adicionales cuando se identifican hechos o condiciones</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16</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854362018"/>
                  </a:ext>
                </a:extLst>
              </a:tr>
              <a:tr h="433120">
                <a:tc>
                  <a:txBody>
                    <a:bodyPr/>
                    <a:lstStyle/>
                    <a:p>
                      <a:pPr algn="ctr"/>
                      <a:r>
                        <a:rPr lang="es-CO" sz="1300">
                          <a:ln>
                            <a:noFill/>
                          </a:ln>
                          <a:effectLst/>
                        </a:rPr>
                        <a:t>Conclusiones del auditor</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17</a:t>
                      </a:r>
                      <a:r>
                        <a:rPr lang="es-CO" sz="1300">
                          <a:effectLst/>
                        </a:rPr>
                        <a:t>-</a:t>
                      </a:r>
                      <a:r>
                        <a:rPr lang="es-CO" sz="1300" u="sng">
                          <a:solidFill>
                            <a:srgbClr val="272788"/>
                          </a:solidFill>
                          <a:effectLst/>
                        </a:rPr>
                        <a:t>20</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572431081"/>
                  </a:ext>
                </a:extLst>
              </a:tr>
              <a:tr h="433120">
                <a:tc>
                  <a:txBody>
                    <a:bodyPr/>
                    <a:lstStyle/>
                    <a:p>
                      <a:pPr algn="ctr"/>
                      <a:r>
                        <a:rPr lang="es-CO" sz="1300">
                          <a:ln>
                            <a:noFill/>
                          </a:ln>
                          <a:effectLst/>
                        </a:rPr>
                        <a:t>Implicaciones para el informe de auditoría</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21</a:t>
                      </a:r>
                      <a:r>
                        <a:rPr lang="es-CO" sz="1300">
                          <a:effectLst/>
                        </a:rPr>
                        <a:t>-</a:t>
                      </a:r>
                      <a:r>
                        <a:rPr lang="es-CO" sz="1300" u="sng">
                          <a:solidFill>
                            <a:srgbClr val="272788"/>
                          </a:solidFill>
                          <a:effectLst/>
                        </a:rPr>
                        <a:t>24</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3063213491"/>
                  </a:ext>
                </a:extLst>
              </a:tr>
              <a:tr h="628529">
                <a:tc>
                  <a:txBody>
                    <a:bodyPr/>
                    <a:lstStyle/>
                    <a:p>
                      <a:pPr algn="ctr"/>
                      <a:r>
                        <a:rPr lang="es-CO" sz="1300">
                          <a:ln>
                            <a:noFill/>
                          </a:ln>
                          <a:effectLst/>
                        </a:rPr>
                        <a:t>Comunicación con los responsables del gobierno de la entidad</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25</a:t>
                      </a:r>
                      <a:br>
                        <a:rPr lang="es-CO" sz="1300">
                          <a:effectLst/>
                        </a:rPr>
                      </a:b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1435023067"/>
                  </a:ext>
                </a:extLst>
              </a:tr>
              <a:tr h="433120">
                <a:tc>
                  <a:txBody>
                    <a:bodyPr/>
                    <a:lstStyle/>
                    <a:p>
                      <a:pPr algn="ctr"/>
                      <a:r>
                        <a:rPr lang="es-CO" sz="1300">
                          <a:ln>
                            <a:noFill/>
                          </a:ln>
                          <a:effectLst/>
                        </a:rPr>
                        <a:t>Retraso significativo en la aprobación de los estados financieros</a:t>
                      </a: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300" u="sng">
                          <a:solidFill>
                            <a:srgbClr val="272788"/>
                          </a:solidFill>
                          <a:effectLst/>
                        </a:rPr>
                        <a:t>26</a:t>
                      </a:r>
                      <a:endParaRPr lang="es-CO" sz="1300">
                        <a:effectLst/>
                      </a:endParaRPr>
                    </a:p>
                  </a:txBody>
                  <a:tcPr marL="63604" marR="63604" marT="63604" marB="127208"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592015891"/>
                  </a:ext>
                </a:extLst>
              </a:tr>
            </a:tbl>
          </a:graphicData>
        </a:graphic>
      </p:graphicFrame>
      <p:sp>
        <p:nvSpPr>
          <p:cNvPr id="3" name="Slide Number Placeholder 2">
            <a:extLst>
              <a:ext uri="{FF2B5EF4-FFF2-40B4-BE49-F238E27FC236}">
                <a16:creationId xmlns:a16="http://schemas.microsoft.com/office/drawing/2014/main" id="{9797651D-F469-4C05-A457-C4EB74BCE71A}"/>
              </a:ext>
            </a:extLst>
          </p:cNvPr>
          <p:cNvSpPr>
            <a:spLocks noGrp="1"/>
          </p:cNvSpPr>
          <p:nvPr>
            <p:ph type="sldNum" sz="quarter" idx="12"/>
          </p:nvPr>
        </p:nvSpPr>
        <p:spPr/>
        <p:txBody>
          <a:bodyPr/>
          <a:lstStyle/>
          <a:p>
            <a:fld id="{FB9560D9-0F5B-4690-BB31-7E84BE868655}" type="slidenum">
              <a:rPr lang="es-CO" smtClean="0"/>
              <a:t>39</a:t>
            </a:fld>
            <a:endParaRPr lang="es-CO"/>
          </a:p>
        </p:txBody>
      </p:sp>
    </p:spTree>
    <p:extLst>
      <p:ext uri="{BB962C8B-B14F-4D97-AF65-F5344CB8AC3E}">
        <p14:creationId xmlns:p14="http://schemas.microsoft.com/office/powerpoint/2010/main" val="107352056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352C67-095A-4CB2-89D8-40A9CE0EB0CA}"/>
              </a:ext>
            </a:extLst>
          </p:cNvPr>
          <p:cNvSpPr>
            <a:spLocks noGrp="1"/>
          </p:cNvSpPr>
          <p:nvPr>
            <p:ph type="title"/>
          </p:nvPr>
        </p:nvSpPr>
        <p:spPr>
          <a:xfrm>
            <a:off x="1333502" y="609600"/>
            <a:ext cx="8596668" cy="1320800"/>
          </a:xfrm>
        </p:spPr>
        <p:txBody>
          <a:bodyPr>
            <a:normAutofit/>
          </a:bodyPr>
          <a:lstStyle/>
          <a:p>
            <a:r>
              <a:rPr lang="es-CO" dirty="0"/>
              <a:t>Normas derogadas -1-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E20993B-0CB8-4233-8F51-38C39A83E51E}"/>
              </a:ext>
            </a:extLst>
          </p:cNvPr>
          <p:cNvSpPr>
            <a:spLocks noGrp="1"/>
          </p:cNvSpPr>
          <p:nvPr>
            <p:ph idx="1"/>
          </p:nvPr>
        </p:nvSpPr>
        <p:spPr>
          <a:xfrm>
            <a:off x="1333502" y="2160589"/>
            <a:ext cx="8596668" cy="3880773"/>
          </a:xfrm>
        </p:spPr>
        <p:txBody>
          <a:bodyPr>
            <a:normAutofit/>
          </a:bodyPr>
          <a:lstStyle/>
          <a:p>
            <a:r>
              <a:rPr lang="es-CO" dirty="0"/>
              <a:t>Ley 1258 de 2008. Artículo 34.Disolución y liquidación. La sociedad por acciones simplificada se disolverá: (…) 7º. Por pérdidas que reduzcan el patrimonio neto de la sociedad por debajo del cincuenta por ciento del capital suscrito. </a:t>
            </a:r>
          </a:p>
          <a:p>
            <a:r>
              <a:rPr lang="es-CO" dirty="0"/>
              <a:t>Código de Comercio. Artículo 342. La sociedad en comandita simple se disolverá, también, por pérdida que reduzca su capital a la tercera parte o menos. </a:t>
            </a:r>
          </a:p>
          <a:p>
            <a:r>
              <a:rPr lang="es-CO" dirty="0"/>
              <a:t>Código de Comercio. Artículo 351. La comanditaria por acciones se disolverá, también, cuando ocurran pérdidas que reduzcan el patrimonio neto a menos del cincuenta por ciento del capital suscrito.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2051E641-A492-47DB-8CF0-E6714737921D}"/>
              </a:ext>
            </a:extLst>
          </p:cNvPr>
          <p:cNvSpPr>
            <a:spLocks noGrp="1"/>
          </p:cNvSpPr>
          <p:nvPr>
            <p:ph type="sldNum" sz="quarter" idx="12"/>
          </p:nvPr>
        </p:nvSpPr>
        <p:spPr/>
        <p:txBody>
          <a:bodyPr/>
          <a:lstStyle/>
          <a:p>
            <a:fld id="{FB9560D9-0F5B-4690-BB31-7E84BE868655}" type="slidenum">
              <a:rPr lang="es-CO" smtClean="0"/>
              <a:t>4</a:t>
            </a:fld>
            <a:endParaRPr lang="es-CO"/>
          </a:p>
        </p:txBody>
      </p:sp>
    </p:spTree>
    <p:extLst>
      <p:ext uri="{BB962C8B-B14F-4D97-AF65-F5344CB8AC3E}">
        <p14:creationId xmlns:p14="http://schemas.microsoft.com/office/powerpoint/2010/main" val="90023583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286933" y="609600"/>
            <a:ext cx="10197494" cy="1099457"/>
          </a:xfrm>
        </p:spPr>
        <p:txBody>
          <a:bodyPr>
            <a:normAutofit/>
          </a:bodyPr>
          <a:lstStyle/>
          <a:p>
            <a:r>
              <a:rPr lang="es-CO" dirty="0"/>
              <a:t>Disposiciones Auditoría -16-4-Legis</a:t>
            </a: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4">
            <a:extLst>
              <a:ext uri="{FF2B5EF4-FFF2-40B4-BE49-F238E27FC236}">
                <a16:creationId xmlns:a16="http://schemas.microsoft.com/office/drawing/2014/main" id="{22797234-3CD1-40C6-909C-B12764A0F27D}"/>
              </a:ext>
            </a:extLst>
          </p:cNvPr>
          <p:cNvGraphicFramePr>
            <a:graphicFrameLocks noGrp="1"/>
          </p:cNvGraphicFramePr>
          <p:nvPr>
            <p:ph idx="1"/>
            <p:extLst>
              <p:ext uri="{D42A27DB-BD31-4B8C-83A1-F6EECF244321}">
                <p14:modId xmlns:p14="http://schemas.microsoft.com/office/powerpoint/2010/main" val="790703349"/>
              </p:ext>
            </p:extLst>
          </p:nvPr>
        </p:nvGraphicFramePr>
        <p:xfrm>
          <a:off x="1734862" y="1948543"/>
          <a:ext cx="8722274" cy="4093490"/>
        </p:xfrm>
        <a:graphic>
          <a:graphicData uri="http://schemas.openxmlformats.org/drawingml/2006/table">
            <a:tbl>
              <a:tblPr firstRow="1" bandRow="1"/>
              <a:tblGrid>
                <a:gridCol w="7413301">
                  <a:extLst>
                    <a:ext uri="{9D8B030D-6E8A-4147-A177-3AD203B41FA5}">
                      <a16:colId xmlns:a16="http://schemas.microsoft.com/office/drawing/2014/main" val="3811943251"/>
                    </a:ext>
                  </a:extLst>
                </a:gridCol>
                <a:gridCol w="1308973">
                  <a:extLst>
                    <a:ext uri="{9D8B030D-6E8A-4147-A177-3AD203B41FA5}">
                      <a16:colId xmlns:a16="http://schemas.microsoft.com/office/drawing/2014/main" val="2025200929"/>
                    </a:ext>
                  </a:extLst>
                </a:gridCol>
              </a:tblGrid>
              <a:tr h="409349">
                <a:tc>
                  <a:txBody>
                    <a:bodyPr/>
                    <a:lstStyle/>
                    <a:p>
                      <a:pPr algn="ctr"/>
                      <a:r>
                        <a:rPr lang="es-CO" sz="1200" b="1">
                          <a:effectLst/>
                        </a:rPr>
                        <a:t>Guía de aplicación y otras anotaciones explicativas</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a:noFill/>
                    </a:lnT>
                    <a:lnB w="9525" cap="flat" cmpd="sng" algn="ctr">
                      <a:solidFill>
                        <a:srgbClr val="A0A0A0"/>
                      </a:solidFill>
                      <a:prstDash val="solid"/>
                      <a:round/>
                      <a:headEnd type="none" w="med" len="med"/>
                      <a:tailEnd type="none" w="med" len="med"/>
                    </a:lnB>
                    <a:solidFill>
                      <a:srgbClr val="FFFFFF"/>
                    </a:solidFill>
                  </a:tcPr>
                </a:tc>
                <a:tc>
                  <a:txBody>
                    <a:bodyPr/>
                    <a:lstStyle/>
                    <a:p>
                      <a:endParaRPr lang="es-CO" sz="1200"/>
                    </a:p>
                  </a:txBody>
                  <a:tcPr marL="57753" marR="57753" marT="28876" marB="28876">
                    <a:lnL w="9525" cap="flat" cmpd="sng" algn="ctr">
                      <a:solidFill>
                        <a:srgbClr val="A0A0A0"/>
                      </a:solidFill>
                      <a:prstDash val="solid"/>
                      <a:round/>
                      <a:headEnd type="none" w="med" len="med"/>
                      <a:tailEnd type="none" w="med" len="med"/>
                    </a:lnL>
                  </a:tcPr>
                </a:tc>
                <a:extLst>
                  <a:ext uri="{0D108BD9-81ED-4DB2-BD59-A6C34878D82A}">
                    <a16:rowId xmlns:a16="http://schemas.microsoft.com/office/drawing/2014/main" val="3578083736"/>
                  </a:ext>
                </a:extLst>
              </a:tr>
              <a:tr h="409349">
                <a:tc>
                  <a:txBody>
                    <a:bodyPr/>
                    <a:lstStyle/>
                    <a:p>
                      <a:r>
                        <a:rPr lang="es-CO" sz="1200">
                          <a:effectLst/>
                        </a:rPr>
                        <a:t>Alcance de esta NIA</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A1</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1720232722"/>
                  </a:ext>
                </a:extLst>
              </a:tr>
              <a:tr h="409349">
                <a:tc>
                  <a:txBody>
                    <a:bodyPr/>
                    <a:lstStyle/>
                    <a:p>
                      <a:r>
                        <a:rPr lang="es-CO" sz="1200">
                          <a:effectLst/>
                        </a:rPr>
                        <a:t>Principio contable de empresa en funcionamiento</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A2</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913773735"/>
                  </a:ext>
                </a:extLst>
              </a:tr>
              <a:tr h="409349">
                <a:tc>
                  <a:txBody>
                    <a:bodyPr/>
                    <a:lstStyle/>
                    <a:p>
                      <a:r>
                        <a:rPr lang="es-CO" sz="1200">
                          <a:effectLst/>
                        </a:rPr>
                        <a:t>Procedimientos de valoración del riesgo y actividades relacionadas</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A3</a:t>
                      </a:r>
                      <a:r>
                        <a:rPr lang="es-CO" sz="1200">
                          <a:effectLst/>
                        </a:rPr>
                        <a:t>-</a:t>
                      </a:r>
                      <a:r>
                        <a:rPr lang="es-CO" sz="1200" u="sng">
                          <a:solidFill>
                            <a:srgbClr val="272788"/>
                          </a:solidFill>
                          <a:effectLst/>
                        </a:rPr>
                        <a:t>A7</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186185023"/>
                  </a:ext>
                </a:extLst>
              </a:tr>
              <a:tr h="409349">
                <a:tc>
                  <a:txBody>
                    <a:bodyPr/>
                    <a:lstStyle/>
                    <a:p>
                      <a:r>
                        <a:rPr lang="es-CO" sz="1200">
                          <a:effectLst/>
                        </a:rPr>
                        <a:t>Evaluación de la valoración realizada por la dirección</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A8</a:t>
                      </a:r>
                      <a:r>
                        <a:rPr lang="es-CO" sz="1200">
                          <a:effectLst/>
                        </a:rPr>
                        <a:t>-</a:t>
                      </a:r>
                      <a:r>
                        <a:rPr lang="es-CO" sz="1200" u="sng">
                          <a:solidFill>
                            <a:srgbClr val="272788"/>
                          </a:solidFill>
                          <a:effectLst/>
                        </a:rPr>
                        <a:t>A13</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199914472"/>
                  </a:ext>
                </a:extLst>
              </a:tr>
              <a:tr h="409349">
                <a:tc>
                  <a:txBody>
                    <a:bodyPr/>
                    <a:lstStyle/>
                    <a:p>
                      <a:r>
                        <a:rPr lang="es-CO" sz="1200">
                          <a:effectLst/>
                        </a:rPr>
                        <a:t>Periodo posterior al de valoración por la dirección</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A14</a:t>
                      </a:r>
                      <a:r>
                        <a:rPr lang="es-CO" sz="1200">
                          <a:effectLst/>
                        </a:rPr>
                        <a:t>-</a:t>
                      </a:r>
                      <a:r>
                        <a:rPr lang="es-CO" sz="1200" u="sng">
                          <a:solidFill>
                            <a:srgbClr val="272788"/>
                          </a:solidFill>
                          <a:effectLst/>
                        </a:rPr>
                        <a:t>A15</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3896150917"/>
                  </a:ext>
                </a:extLst>
              </a:tr>
              <a:tr h="409349">
                <a:tc>
                  <a:txBody>
                    <a:bodyPr/>
                    <a:lstStyle/>
                    <a:p>
                      <a:r>
                        <a:rPr lang="es-CO" sz="1200">
                          <a:effectLst/>
                        </a:rPr>
                        <a:t>Procedimientos de auditoría adicionales cuando se identifican hechos o condiciones</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A16</a:t>
                      </a:r>
                      <a:r>
                        <a:rPr lang="es-CO" sz="1200">
                          <a:effectLst/>
                        </a:rPr>
                        <a:t>-</a:t>
                      </a:r>
                      <a:r>
                        <a:rPr lang="es-CO" sz="1200" u="sng">
                          <a:solidFill>
                            <a:srgbClr val="272788"/>
                          </a:solidFill>
                          <a:effectLst/>
                        </a:rPr>
                        <a:t>A20</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466400579"/>
                  </a:ext>
                </a:extLst>
              </a:tr>
              <a:tr h="409349">
                <a:tc>
                  <a:txBody>
                    <a:bodyPr/>
                    <a:lstStyle/>
                    <a:p>
                      <a:r>
                        <a:rPr lang="es-CO" sz="1200">
                          <a:effectLst/>
                        </a:rPr>
                        <a:t>Conclusiones del auditor</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A21</a:t>
                      </a:r>
                      <a:r>
                        <a:rPr lang="es-CO" sz="1200">
                          <a:effectLst/>
                        </a:rPr>
                        <a:t>-</a:t>
                      </a:r>
                      <a:r>
                        <a:rPr lang="es-CO" sz="1200" u="sng">
                          <a:solidFill>
                            <a:srgbClr val="272788"/>
                          </a:solidFill>
                          <a:effectLst/>
                        </a:rPr>
                        <a:t>A25</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32438229"/>
                  </a:ext>
                </a:extLst>
              </a:tr>
              <a:tr h="409349">
                <a:tc>
                  <a:txBody>
                    <a:bodyPr/>
                    <a:lstStyle/>
                    <a:p>
                      <a:r>
                        <a:rPr lang="es-CO" sz="1200">
                          <a:effectLst/>
                        </a:rPr>
                        <a:t>Implicaciones para el informe de auditoría</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u="sng">
                          <a:solidFill>
                            <a:srgbClr val="272788"/>
                          </a:solidFill>
                          <a:effectLst/>
                        </a:rPr>
                        <a:t>A26</a:t>
                      </a:r>
                      <a:r>
                        <a:rPr lang="es-CO" sz="1200">
                          <a:effectLst/>
                        </a:rPr>
                        <a:t>-</a:t>
                      </a:r>
                      <a:r>
                        <a:rPr lang="es-CO" sz="1200" u="sng">
                          <a:solidFill>
                            <a:srgbClr val="272788"/>
                          </a:solidFill>
                          <a:effectLst/>
                        </a:rPr>
                        <a:t>A35</a:t>
                      </a:r>
                      <a:endParaRPr lang="es-CO" sz="1200">
                        <a:effectLst/>
                      </a:endParaRP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3706530477"/>
                  </a:ext>
                </a:extLst>
              </a:tr>
              <a:tr h="409349">
                <a:tc>
                  <a:txBody>
                    <a:bodyPr/>
                    <a:lstStyle/>
                    <a:p>
                      <a:r>
                        <a:rPr lang="es-CO" sz="1200" b="1" u="sng">
                          <a:solidFill>
                            <a:srgbClr val="272788"/>
                          </a:solidFill>
                          <a:effectLst/>
                        </a:rPr>
                        <a:t>Anexo</a:t>
                      </a:r>
                      <a:r>
                        <a:rPr lang="es-CO" sz="1200" b="1">
                          <a:effectLst/>
                        </a:rPr>
                        <a:t>:</a:t>
                      </a:r>
                      <a:r>
                        <a:rPr lang="es-CO" sz="1200">
                          <a:effectLst/>
                        </a:rPr>
                        <a:t> Ejemplos de informes de auditoría en relación con la Empresa en funcionamiento</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tc>
                  <a:txBody>
                    <a:bodyPr/>
                    <a:lstStyle/>
                    <a:p>
                      <a:pPr algn="r"/>
                      <a:r>
                        <a:rPr lang="es-CO" sz="1200">
                          <a:effectLst/>
                        </a:rPr>
                        <a:t> </a:t>
                      </a:r>
                    </a:p>
                  </a:txBody>
                  <a:tcPr marL="60159" marR="60159" marT="60159" marB="120319" anchor="ctr">
                    <a:lnL w="9525" cap="flat" cmpd="sng" algn="ctr">
                      <a:solidFill>
                        <a:srgbClr val="A0A0A0"/>
                      </a:solidFill>
                      <a:prstDash val="solid"/>
                      <a:round/>
                      <a:headEnd type="none" w="med" len="med"/>
                      <a:tailEnd type="none" w="med" len="med"/>
                    </a:lnL>
                    <a:lnR w="9525" cap="flat" cmpd="sng" algn="ctr">
                      <a:solidFill>
                        <a:srgbClr val="A0A0A0"/>
                      </a:solidFill>
                      <a:prstDash val="solid"/>
                      <a:round/>
                      <a:headEnd type="none" w="med" len="med"/>
                      <a:tailEnd type="none" w="med" len="med"/>
                    </a:lnR>
                    <a:lnT w="9525" cap="flat" cmpd="sng" algn="ctr">
                      <a:solidFill>
                        <a:srgbClr val="A0A0A0"/>
                      </a:solidFill>
                      <a:prstDash val="solid"/>
                      <a:round/>
                      <a:headEnd type="none" w="med" len="med"/>
                      <a:tailEnd type="none" w="med" len="med"/>
                    </a:lnT>
                    <a:lnB w="9525" cap="flat" cmpd="sng" algn="ctr">
                      <a:solidFill>
                        <a:srgbClr val="A0A0A0"/>
                      </a:solidFill>
                      <a:prstDash val="solid"/>
                      <a:round/>
                      <a:headEnd type="none" w="med" len="med"/>
                      <a:tailEnd type="none" w="med" len="med"/>
                    </a:lnB>
                    <a:solidFill>
                      <a:srgbClr val="FFFFFF"/>
                    </a:solidFill>
                  </a:tcPr>
                </a:tc>
                <a:extLst>
                  <a:ext uri="{0D108BD9-81ED-4DB2-BD59-A6C34878D82A}">
                    <a16:rowId xmlns:a16="http://schemas.microsoft.com/office/drawing/2014/main" val="2363025460"/>
                  </a:ext>
                </a:extLst>
              </a:tr>
            </a:tbl>
          </a:graphicData>
        </a:graphic>
      </p:graphicFrame>
      <p:sp>
        <p:nvSpPr>
          <p:cNvPr id="3" name="Slide Number Placeholder 2">
            <a:extLst>
              <a:ext uri="{FF2B5EF4-FFF2-40B4-BE49-F238E27FC236}">
                <a16:creationId xmlns:a16="http://schemas.microsoft.com/office/drawing/2014/main" id="{4704AB24-74D9-424B-A0C2-63D08907FC12}"/>
              </a:ext>
            </a:extLst>
          </p:cNvPr>
          <p:cNvSpPr>
            <a:spLocks noGrp="1"/>
          </p:cNvSpPr>
          <p:nvPr>
            <p:ph type="sldNum" sz="quarter" idx="12"/>
          </p:nvPr>
        </p:nvSpPr>
        <p:spPr/>
        <p:txBody>
          <a:bodyPr/>
          <a:lstStyle/>
          <a:p>
            <a:fld id="{FB9560D9-0F5B-4690-BB31-7E84BE868655}" type="slidenum">
              <a:rPr lang="es-CO" smtClean="0"/>
              <a:t>40</a:t>
            </a:fld>
            <a:endParaRPr lang="es-CO"/>
          </a:p>
        </p:txBody>
      </p:sp>
    </p:spTree>
    <p:extLst>
      <p:ext uri="{BB962C8B-B14F-4D97-AF65-F5344CB8AC3E}">
        <p14:creationId xmlns:p14="http://schemas.microsoft.com/office/powerpoint/2010/main" val="313469165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-17-</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Content Placeholder 3">
            <a:extLst>
              <a:ext uri="{FF2B5EF4-FFF2-40B4-BE49-F238E27FC236}">
                <a16:creationId xmlns:a16="http://schemas.microsoft.com/office/drawing/2014/main" id="{2E07545B-1C0C-4858-B30E-26AB33DD351B}"/>
              </a:ext>
            </a:extLst>
          </p:cNvPr>
          <p:cNvSpPr>
            <a:spLocks noGrp="1"/>
          </p:cNvSpPr>
          <p:nvPr>
            <p:ph idx="1"/>
          </p:nvPr>
        </p:nvSpPr>
        <p:spPr>
          <a:xfrm>
            <a:off x="1333502" y="2160589"/>
            <a:ext cx="8596668" cy="3880773"/>
          </a:xfrm>
        </p:spPr>
        <p:txBody>
          <a:bodyPr>
            <a:normAutofit/>
          </a:bodyPr>
          <a:lstStyle/>
          <a:p>
            <a:pPr>
              <a:lnSpc>
                <a:spcPct val="90000"/>
              </a:lnSpc>
            </a:pPr>
            <a:r>
              <a:rPr lang="es-CO" sz="1400"/>
              <a:t>Procedimientos de valoración del riesgo y actividades relacionadas ―Hechos o condiciones que pueden generar dudas significativas sobre la capacidad de la entidad para continuar como empresa en funcionamiento (</a:t>
            </a:r>
            <a:r>
              <a:rPr lang="es-CO" sz="1400" err="1"/>
              <a:t>Ref</a:t>
            </a:r>
            <a:r>
              <a:rPr lang="es-CO" sz="1400"/>
              <a:t>: Apartado 10) ―A continuación, se proporcionan ejemplos de hechos o de condiciones que, individual o conjuntamente, pueden generar dudas significativas sobre la capacidad de la entidad para continuar como empresa en funcionamiento. Esta relación no es exhaustiva. Por otra parte, la existencia de uno o más de los elementos de esta relación no siempre significa que exista una incertidumbre que resulta material.</a:t>
            </a:r>
          </a:p>
          <a:p>
            <a:pPr>
              <a:lnSpc>
                <a:spcPct val="90000"/>
              </a:lnSpc>
            </a:pPr>
            <a:r>
              <a:rPr lang="es-CO" sz="1400"/>
              <a:t>Financieros ―• Posición patrimonial neta negativa o capital circulante negativo. ―• Préstamos a plazo fijo próximos a su vencimiento sin perspectivas realistas de reembolso o renovación; o dependencia excesiva de préstamos a corto plazo para financiar activos a largo plazo. ―• Indicios de retirada de apoyo financiero por los acreedores. ―• Flujos de efectivo de explotación negativos en estados financieros históricos o prospectivos. ―• Ratios financieros claves desfavorables. ―• Pérdidas de explotación sustanciales o deterioro significativo del valor de los activos utilizados para generar flujos de efectivo. ―• Atrasos en los pagos de dividendos o suspensión de estos. ―• Incapacidad de pagar al vencimiento a los acreedores. ―• Incapacidad de cumplir con los términos de los contratos de préstamo. ―• Cambio en la forma de pago de las transacciones con proveedores, pasando del pago a crédito al pago al contado. ―• Incapacidad de obtener financiación para el desarrollo imprescindible de nuevos productos u otras inversiones esenciales.</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lide Number Placeholder 2">
            <a:extLst>
              <a:ext uri="{FF2B5EF4-FFF2-40B4-BE49-F238E27FC236}">
                <a16:creationId xmlns:a16="http://schemas.microsoft.com/office/drawing/2014/main" id="{80F2B2DE-1A40-473B-B541-4ED65F81DB3E}"/>
              </a:ext>
            </a:extLst>
          </p:cNvPr>
          <p:cNvSpPr>
            <a:spLocks noGrp="1"/>
          </p:cNvSpPr>
          <p:nvPr>
            <p:ph type="sldNum" sz="quarter" idx="12"/>
          </p:nvPr>
        </p:nvSpPr>
        <p:spPr/>
        <p:txBody>
          <a:bodyPr/>
          <a:lstStyle/>
          <a:p>
            <a:fld id="{FB9560D9-0F5B-4690-BB31-7E84BE868655}" type="slidenum">
              <a:rPr lang="es-CO" smtClean="0"/>
              <a:t>41</a:t>
            </a:fld>
            <a:endParaRPr lang="es-CO"/>
          </a:p>
        </p:txBody>
      </p:sp>
    </p:spTree>
    <p:extLst>
      <p:ext uri="{BB962C8B-B14F-4D97-AF65-F5344CB8AC3E}">
        <p14:creationId xmlns:p14="http://schemas.microsoft.com/office/powerpoint/2010/main" val="358855302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-18-</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Content Placeholder 3">
            <a:extLst>
              <a:ext uri="{FF2B5EF4-FFF2-40B4-BE49-F238E27FC236}">
                <a16:creationId xmlns:a16="http://schemas.microsoft.com/office/drawing/2014/main" id="{2E07545B-1C0C-4858-B30E-26AB33DD351B}"/>
              </a:ext>
            </a:extLst>
          </p:cNvPr>
          <p:cNvSpPr>
            <a:spLocks noGrp="1"/>
          </p:cNvSpPr>
          <p:nvPr>
            <p:ph idx="1"/>
          </p:nvPr>
        </p:nvSpPr>
        <p:spPr>
          <a:xfrm>
            <a:off x="1333502" y="2160589"/>
            <a:ext cx="8596668" cy="3880773"/>
          </a:xfrm>
        </p:spPr>
        <p:txBody>
          <a:bodyPr>
            <a:normAutofit/>
          </a:bodyPr>
          <a:lstStyle/>
          <a:p>
            <a:pPr>
              <a:lnSpc>
                <a:spcPct val="90000"/>
              </a:lnSpc>
            </a:pPr>
            <a:r>
              <a:rPr lang="es-CO" sz="1700"/>
              <a:t>Operativos ―• Intención de la dirección de liquidar la entidad o de cesar en sus actividades. ―• Salida de miembros clave de la dirección, sin sustitución. ―• Pérdida de un mercado importante, de uno o varios clientes clave, de una franquicia, de una licencia o de uno o varios proveedores principales. ―• Dificultades laborales. ―• Escasez de suministros importantes. ―• Aparición de un competidor de gran éxito.</a:t>
            </a:r>
          </a:p>
          <a:p>
            <a:pPr>
              <a:lnSpc>
                <a:spcPct val="90000"/>
              </a:lnSpc>
            </a:pPr>
            <a:endParaRPr lang="es-CO" sz="1700"/>
          </a:p>
          <a:p>
            <a:pPr>
              <a:lnSpc>
                <a:spcPct val="90000"/>
              </a:lnSpc>
            </a:pPr>
            <a:r>
              <a:rPr lang="es-CO" sz="1700"/>
              <a:t>Otros ―• Incumplimiento de requerimientos de capital o de otros requerimientos legales, como los requerimientos de solvencia o de liquidez en el caso de las instituciones financieras. ―• Procedimientos legales o administrativos pendientes contra la entidad que, si prosperasen, podrían dar lugar a reclamaciones que es improbable que la entidad pueda satisfacer. ―• Cambios en las disposiciones legales o reglamentarias o en políticas públicas que previsiblemente afectarán negativamente a la entidad. ―• Catástrofes sin asegurar o aseguradas insuficientemente cuando se producen.</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lide Number Placeholder 2">
            <a:extLst>
              <a:ext uri="{FF2B5EF4-FFF2-40B4-BE49-F238E27FC236}">
                <a16:creationId xmlns:a16="http://schemas.microsoft.com/office/drawing/2014/main" id="{439826F0-7019-4B9E-8586-30A899098A50}"/>
              </a:ext>
            </a:extLst>
          </p:cNvPr>
          <p:cNvSpPr>
            <a:spLocks noGrp="1"/>
          </p:cNvSpPr>
          <p:nvPr>
            <p:ph type="sldNum" sz="quarter" idx="12"/>
          </p:nvPr>
        </p:nvSpPr>
        <p:spPr/>
        <p:txBody>
          <a:bodyPr/>
          <a:lstStyle/>
          <a:p>
            <a:fld id="{FB9560D9-0F5B-4690-BB31-7E84BE868655}" type="slidenum">
              <a:rPr lang="es-CO" smtClean="0"/>
              <a:t>42</a:t>
            </a:fld>
            <a:endParaRPr lang="es-CO"/>
          </a:p>
        </p:txBody>
      </p:sp>
    </p:spTree>
    <p:extLst>
      <p:ext uri="{BB962C8B-B14F-4D97-AF65-F5344CB8AC3E}">
        <p14:creationId xmlns:p14="http://schemas.microsoft.com/office/powerpoint/2010/main" val="207674002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6587DC-6F20-4B9A-8AAE-247F7BE7A558}"/>
              </a:ext>
            </a:extLst>
          </p:cNvPr>
          <p:cNvSpPr>
            <a:spLocks noGrp="1"/>
          </p:cNvSpPr>
          <p:nvPr>
            <p:ph type="title"/>
          </p:nvPr>
        </p:nvSpPr>
        <p:spPr>
          <a:xfrm>
            <a:off x="1333502" y="609600"/>
            <a:ext cx="8596668" cy="1320800"/>
          </a:xfrm>
        </p:spPr>
        <p:txBody>
          <a:bodyPr>
            <a:normAutofit/>
          </a:bodyPr>
          <a:lstStyle/>
          <a:p>
            <a:r>
              <a:rPr lang="es-CO" dirty="0"/>
              <a:t>Disposiciones Auditoría -19-</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Content Placeholder 3">
            <a:extLst>
              <a:ext uri="{FF2B5EF4-FFF2-40B4-BE49-F238E27FC236}">
                <a16:creationId xmlns:a16="http://schemas.microsoft.com/office/drawing/2014/main" id="{2E07545B-1C0C-4858-B30E-26AB33DD351B}"/>
              </a:ext>
            </a:extLst>
          </p:cNvPr>
          <p:cNvSpPr>
            <a:spLocks noGrp="1"/>
          </p:cNvSpPr>
          <p:nvPr>
            <p:ph idx="1"/>
          </p:nvPr>
        </p:nvSpPr>
        <p:spPr>
          <a:xfrm>
            <a:off x="1333502" y="2160589"/>
            <a:ext cx="8596668" cy="3880773"/>
          </a:xfrm>
        </p:spPr>
        <p:txBody>
          <a:bodyPr>
            <a:normAutofit/>
          </a:bodyPr>
          <a:lstStyle/>
          <a:p>
            <a:r>
              <a:rPr lang="es-CO" dirty="0"/>
              <a:t>La significatividad de dichos hechos o condiciones, a menudo, puede verse mitigada por otros factores. Por ejemplo, el efecto de la incapacidad de una entidad para reembolsar su deuda puede verse contrarrestado por los planes de la dirección para mantener flujos de efectivo adecuados por medios alternativos, como, por ejemplo, mediante la enajenación de activos, la renegociación de la devolución de los préstamos o la obtención de capital adicional. De forma similar, la pérdida de un proveedor principal puede ser mitigada por la disponibilidad de una fuente alternativa de suministro adecuada.</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Slide Number Placeholder 2">
            <a:extLst>
              <a:ext uri="{FF2B5EF4-FFF2-40B4-BE49-F238E27FC236}">
                <a16:creationId xmlns:a16="http://schemas.microsoft.com/office/drawing/2014/main" id="{75546E18-133A-4F12-AA6B-A7BC0CE267CA}"/>
              </a:ext>
            </a:extLst>
          </p:cNvPr>
          <p:cNvSpPr>
            <a:spLocks noGrp="1"/>
          </p:cNvSpPr>
          <p:nvPr>
            <p:ph type="sldNum" sz="quarter" idx="12"/>
          </p:nvPr>
        </p:nvSpPr>
        <p:spPr/>
        <p:txBody>
          <a:bodyPr/>
          <a:lstStyle/>
          <a:p>
            <a:fld id="{FB9560D9-0F5B-4690-BB31-7E84BE868655}" type="slidenum">
              <a:rPr lang="es-CO" smtClean="0"/>
              <a:t>43</a:t>
            </a:fld>
            <a:endParaRPr lang="es-CO"/>
          </a:p>
        </p:txBody>
      </p:sp>
    </p:spTree>
    <p:extLst>
      <p:ext uri="{BB962C8B-B14F-4D97-AF65-F5344CB8AC3E}">
        <p14:creationId xmlns:p14="http://schemas.microsoft.com/office/powerpoint/2010/main" val="129032130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39"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0" name="Rectangle 18">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20">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2" name="Straight Connector 21">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42"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24">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44" name="Straight Connector 26">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28"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Isosceles Triangle 28">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2D4BEF2A-69A0-4068-BBB9-82F3B36881C3}"/>
              </a:ext>
            </a:extLst>
          </p:cNvPr>
          <p:cNvSpPr>
            <a:spLocks noGrp="1"/>
          </p:cNvSpPr>
          <p:nvPr>
            <p:ph type="title"/>
          </p:nvPr>
        </p:nvSpPr>
        <p:spPr>
          <a:xfrm>
            <a:off x="1507067" y="1267012"/>
            <a:ext cx="7766936" cy="2783824"/>
          </a:xfrm>
        </p:spPr>
        <p:txBody>
          <a:bodyPr vert="horz" lIns="91440" tIns="45720" rIns="91440" bIns="45720" rtlCol="0" anchor="b">
            <a:normAutofit/>
          </a:bodyPr>
          <a:lstStyle/>
          <a:p>
            <a:pPr algn="r"/>
            <a:r>
              <a:rPr lang="en-US" sz="5400">
                <a:solidFill>
                  <a:srgbClr val="FFFFFF"/>
                </a:solidFill>
              </a:rPr>
              <a:t>Por su amable atención, mil gracias</a:t>
            </a:r>
          </a:p>
        </p:txBody>
      </p:sp>
      <p:sp>
        <p:nvSpPr>
          <p:cNvPr id="3" name="Slide Number Placeholder 2">
            <a:extLst>
              <a:ext uri="{FF2B5EF4-FFF2-40B4-BE49-F238E27FC236}">
                <a16:creationId xmlns:a16="http://schemas.microsoft.com/office/drawing/2014/main" id="{38DC6E0B-0B6D-475D-9639-831427D7D00F}"/>
              </a:ext>
            </a:extLst>
          </p:cNvPr>
          <p:cNvSpPr>
            <a:spLocks noGrp="1"/>
          </p:cNvSpPr>
          <p:nvPr>
            <p:ph type="sldNum" sz="quarter" idx="12"/>
          </p:nvPr>
        </p:nvSpPr>
        <p:spPr/>
        <p:txBody>
          <a:bodyPr/>
          <a:lstStyle/>
          <a:p>
            <a:fld id="{FB9560D9-0F5B-4690-BB31-7E84BE868655}" type="slidenum">
              <a:rPr lang="es-CO" smtClean="0"/>
              <a:t>44</a:t>
            </a:fld>
            <a:endParaRPr lang="es-CO"/>
          </a:p>
        </p:txBody>
      </p:sp>
    </p:spTree>
    <p:extLst>
      <p:ext uri="{BB962C8B-B14F-4D97-AF65-F5344CB8AC3E}">
        <p14:creationId xmlns:p14="http://schemas.microsoft.com/office/powerpoint/2010/main" val="353399412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0F9E21-3917-498A-9F45-68F0F86A6D93}"/>
              </a:ext>
            </a:extLst>
          </p:cNvPr>
          <p:cNvSpPr>
            <a:spLocks noGrp="1"/>
          </p:cNvSpPr>
          <p:nvPr>
            <p:ph type="title"/>
          </p:nvPr>
        </p:nvSpPr>
        <p:spPr>
          <a:xfrm>
            <a:off x="1333502" y="609600"/>
            <a:ext cx="8596668" cy="1320800"/>
          </a:xfrm>
        </p:spPr>
        <p:txBody>
          <a:bodyPr>
            <a:normAutofit/>
          </a:bodyPr>
          <a:lstStyle/>
          <a:p>
            <a:r>
              <a:rPr lang="es-CO" dirty="0"/>
              <a:t>Normas derogadas -2-</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D0FACBA-CDDE-44BA-878A-D36A918DEBED}"/>
              </a:ext>
            </a:extLst>
          </p:cNvPr>
          <p:cNvSpPr>
            <a:spLocks noGrp="1"/>
          </p:cNvSpPr>
          <p:nvPr>
            <p:ph idx="1"/>
          </p:nvPr>
        </p:nvSpPr>
        <p:spPr>
          <a:xfrm>
            <a:off x="1333502" y="2160589"/>
            <a:ext cx="8596668" cy="3880773"/>
          </a:xfrm>
        </p:spPr>
        <p:txBody>
          <a:bodyPr>
            <a:normAutofit/>
          </a:bodyPr>
          <a:lstStyle/>
          <a:p>
            <a:pPr>
              <a:lnSpc>
                <a:spcPct val="90000"/>
              </a:lnSpc>
            </a:pPr>
            <a:r>
              <a:rPr lang="es-CO" sz="1700"/>
              <a:t>Código de Comercio. Artículo 370. Además de las causales generales de disolución, la sociedad de responsabilidad limitada se disolverá cuando ocurran pérdidas que reduzcan el capital por debajo del cincuenta por ciento o cuando el número de socios exceda de veinticinco. </a:t>
            </a:r>
          </a:p>
          <a:p>
            <a:pPr>
              <a:lnSpc>
                <a:spcPct val="90000"/>
              </a:lnSpc>
            </a:pPr>
            <a:r>
              <a:rPr lang="es-CO" sz="1700"/>
              <a:t>Código de Comercio. Artículo 457. La sociedad anónima se disolverá: (…) 2) Cuando ocurran pérdidas que reduzcan el patrimonio neto por debajo del cincuenta por ciento del capital suscrito, y</a:t>
            </a:r>
          </a:p>
          <a:p>
            <a:pPr>
              <a:lnSpc>
                <a:spcPct val="90000"/>
              </a:lnSpc>
            </a:pPr>
            <a:r>
              <a:rPr lang="es-CO" sz="1700"/>
              <a:t>Código de Comercio. Artículo 458. Cuando se verifiquen las pérdidas indicadas en el ordinal 2°. del Artículo anterior, los administradores se abstendrán de iniciar nuevas operaciones y convocarán inmediatamente a la asamblea general, para informarla completa y documentadamente de dicha situación. ―La infracción de este precepto hará solidariamente responsables a los administradores de los perjuicios que causen a los accionistas y a terceros por las operaciones celebradas con posterioridad a la fecha en que se verifiquen o constaten las pérdidas indicadas. </a:t>
            </a:r>
          </a:p>
          <a:p>
            <a:pPr>
              <a:lnSpc>
                <a:spcPct val="90000"/>
              </a:lnSpc>
            </a:pPr>
            <a:endParaRPr lang="es-CO" sz="1700"/>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62577A3D-142E-4AE3-A97B-2C2A4430DAB0}"/>
              </a:ext>
            </a:extLst>
          </p:cNvPr>
          <p:cNvSpPr>
            <a:spLocks noGrp="1"/>
          </p:cNvSpPr>
          <p:nvPr>
            <p:ph type="sldNum" sz="quarter" idx="12"/>
          </p:nvPr>
        </p:nvSpPr>
        <p:spPr/>
        <p:txBody>
          <a:bodyPr/>
          <a:lstStyle/>
          <a:p>
            <a:fld id="{FB9560D9-0F5B-4690-BB31-7E84BE868655}" type="slidenum">
              <a:rPr lang="es-CO" smtClean="0"/>
              <a:t>5</a:t>
            </a:fld>
            <a:endParaRPr lang="es-CO"/>
          </a:p>
        </p:txBody>
      </p:sp>
    </p:spTree>
    <p:extLst>
      <p:ext uri="{BB962C8B-B14F-4D97-AF65-F5344CB8AC3E}">
        <p14:creationId xmlns:p14="http://schemas.microsoft.com/office/powerpoint/2010/main" val="147314842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2B2EF9-B4FB-4828-BD90-707E80379BB0}"/>
              </a:ext>
            </a:extLst>
          </p:cNvPr>
          <p:cNvSpPr>
            <a:spLocks noGrp="1"/>
          </p:cNvSpPr>
          <p:nvPr>
            <p:ph type="title"/>
          </p:nvPr>
        </p:nvSpPr>
        <p:spPr>
          <a:xfrm>
            <a:off x="1333502" y="609600"/>
            <a:ext cx="8596668" cy="1320800"/>
          </a:xfrm>
        </p:spPr>
        <p:txBody>
          <a:bodyPr>
            <a:normAutofit/>
          </a:bodyPr>
          <a:lstStyle/>
          <a:p>
            <a:r>
              <a:rPr lang="es-CO" dirty="0"/>
              <a:t>Normas derogadas -3-</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1D400E0F-ED24-4E45-8EF5-C82FAD85CE63}"/>
              </a:ext>
            </a:extLst>
          </p:cNvPr>
          <p:cNvSpPr>
            <a:spLocks noGrp="1"/>
          </p:cNvSpPr>
          <p:nvPr>
            <p:ph idx="1"/>
          </p:nvPr>
        </p:nvSpPr>
        <p:spPr>
          <a:xfrm>
            <a:off x="1333502" y="2160589"/>
            <a:ext cx="8596668" cy="3880773"/>
          </a:xfrm>
        </p:spPr>
        <p:txBody>
          <a:bodyPr>
            <a:normAutofit/>
          </a:bodyPr>
          <a:lstStyle/>
          <a:p>
            <a:pPr>
              <a:lnSpc>
                <a:spcPct val="90000"/>
              </a:lnSpc>
            </a:pPr>
            <a:r>
              <a:rPr lang="es-CO" sz="1700"/>
              <a:t>Código de Comercio. Artículo 459. La asamblea podrá tomar u ordenar las medidas conducentes al restablecimiento del patrimonio por encima del cincuenta por ciento del capital suscrito, como la venta de bienes sociales valorizados, la reducción del capital suscrito conforme a lo previsto en este Código, la emisión de nuevas acciones, etc. Si tales medidas no se adoptan, la asamblea deberá declarar disuelta la sociedad para que se proceda a su liquidación. ―Estas medidas deberán tomarse dentro de los seis meses siguientes a la fecha en que queden consumadas las pérdidas indicadas. </a:t>
            </a:r>
          </a:p>
          <a:p>
            <a:pPr>
              <a:lnSpc>
                <a:spcPct val="90000"/>
              </a:lnSpc>
            </a:pPr>
            <a:r>
              <a:rPr lang="es-CO" sz="1700"/>
              <a:t>Código de Comercio. Artículo 490. Cuando la Superintendencia compruebe que el capital asignado a la sucursal disminuyó en un cincuenta por ciento (50%) o más, requerirá al representante legal para que lo reintegre dentro del término prudencial que se le fije, so pena de revocarle el permiso de funcionamiento. En todo caso, si quien actúe en nombre y representación de la sucursal no cumple lo dispuesto en este artículo, responderá solidariamente con la sociedad por las operaciones que realice desde la fecha del requerimiento.</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1873F61F-F5A6-4F70-A0B4-8D529B76C3B7}"/>
              </a:ext>
            </a:extLst>
          </p:cNvPr>
          <p:cNvSpPr>
            <a:spLocks noGrp="1"/>
          </p:cNvSpPr>
          <p:nvPr>
            <p:ph type="sldNum" sz="quarter" idx="12"/>
          </p:nvPr>
        </p:nvSpPr>
        <p:spPr/>
        <p:txBody>
          <a:bodyPr/>
          <a:lstStyle/>
          <a:p>
            <a:fld id="{FB9560D9-0F5B-4690-BB31-7E84BE868655}" type="slidenum">
              <a:rPr lang="es-CO" smtClean="0"/>
              <a:t>6</a:t>
            </a:fld>
            <a:endParaRPr lang="es-CO"/>
          </a:p>
        </p:txBody>
      </p:sp>
    </p:spTree>
    <p:extLst>
      <p:ext uri="{BB962C8B-B14F-4D97-AF65-F5344CB8AC3E}">
        <p14:creationId xmlns:p14="http://schemas.microsoft.com/office/powerpoint/2010/main" val="247121693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87E30C-3A1B-4783-880B-81154FA31E74}"/>
              </a:ext>
            </a:extLst>
          </p:cNvPr>
          <p:cNvSpPr>
            <a:spLocks noGrp="1"/>
          </p:cNvSpPr>
          <p:nvPr>
            <p:ph type="title"/>
          </p:nvPr>
        </p:nvSpPr>
        <p:spPr>
          <a:xfrm>
            <a:off x="1333502" y="609600"/>
            <a:ext cx="8596668" cy="1320800"/>
          </a:xfrm>
        </p:spPr>
        <p:txBody>
          <a:bodyPr>
            <a:normAutofit/>
          </a:bodyPr>
          <a:lstStyle/>
          <a:p>
            <a:r>
              <a:rPr lang="es-CO" dirty="0"/>
              <a:t>Otras normas modificadas</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1CA5EAB9-27F8-4BF6-9B9E-B19C76AF087F}"/>
              </a:ext>
            </a:extLst>
          </p:cNvPr>
          <p:cNvSpPr>
            <a:spLocks noGrp="1"/>
          </p:cNvSpPr>
          <p:nvPr>
            <p:ph idx="1"/>
          </p:nvPr>
        </p:nvSpPr>
        <p:spPr>
          <a:xfrm>
            <a:off x="1333502" y="2160589"/>
            <a:ext cx="8596668" cy="3880773"/>
          </a:xfrm>
        </p:spPr>
        <p:txBody>
          <a:bodyPr>
            <a:normAutofit/>
          </a:bodyPr>
          <a:lstStyle/>
          <a:p>
            <a:r>
              <a:rPr lang="es-CO" dirty="0"/>
              <a:t>Ley 222 de 1995. Artículo 79. TERMINACION DE LA EMPRESA. La Empresa Unipersonal se disolverá en los siguientes casos: (…) 6. Por pérdidas que reduzcan el patrimonio de la empresa en más del cincuenta por ciento. </a:t>
            </a:r>
          </a:p>
          <a:p>
            <a:r>
              <a:rPr lang="es-CO" dirty="0"/>
              <a:t>Ley 1116 de 2006. Artículo 23.Suspensión de la causal de disolución por pérdidas. Durante el trámite del proceso de reorganización queda suspendido de pleno derecho, el plazo dentro del cual pueden tomarse u ordenar las medidas conducentes al restablecimiento del patrimonio social, con el objeto de enervar la causal de disolución por pérdidas. ―En el acuerdo de reorganización deberá pactarse expresamente la forma y términos cómo subsanarán dicha causal, incluyendo el documento de compromiso de los socios, cuando sea del caso.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EA60A2DB-5C07-443A-AC94-932B3E23D308}"/>
              </a:ext>
            </a:extLst>
          </p:cNvPr>
          <p:cNvSpPr>
            <a:spLocks noGrp="1"/>
          </p:cNvSpPr>
          <p:nvPr>
            <p:ph type="sldNum" sz="quarter" idx="12"/>
          </p:nvPr>
        </p:nvSpPr>
        <p:spPr/>
        <p:txBody>
          <a:bodyPr/>
          <a:lstStyle/>
          <a:p>
            <a:fld id="{FB9560D9-0F5B-4690-BB31-7E84BE868655}" type="slidenum">
              <a:rPr lang="es-CO" smtClean="0"/>
              <a:t>7</a:t>
            </a:fld>
            <a:endParaRPr lang="es-CO"/>
          </a:p>
        </p:txBody>
      </p:sp>
    </p:spTree>
    <p:extLst>
      <p:ext uri="{BB962C8B-B14F-4D97-AF65-F5344CB8AC3E}">
        <p14:creationId xmlns:p14="http://schemas.microsoft.com/office/powerpoint/2010/main" val="342934322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D5D44E-87AC-448E-B0C0-9BF5802CBAEF}"/>
              </a:ext>
            </a:extLst>
          </p:cNvPr>
          <p:cNvSpPr>
            <a:spLocks noGrp="1"/>
          </p:cNvSpPr>
          <p:nvPr>
            <p:ph type="title"/>
          </p:nvPr>
        </p:nvSpPr>
        <p:spPr>
          <a:xfrm>
            <a:off x="1333502" y="609600"/>
            <a:ext cx="8596668" cy="1320800"/>
          </a:xfrm>
        </p:spPr>
        <p:txBody>
          <a:bodyPr>
            <a:normAutofit/>
          </a:bodyPr>
          <a:lstStyle/>
          <a:p>
            <a:r>
              <a:rPr lang="es-CO" dirty="0"/>
              <a:t>Plazo para enervar la causal</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8772965-DDDD-42A0-9D65-EC9ED11CDCE3}"/>
              </a:ext>
            </a:extLst>
          </p:cNvPr>
          <p:cNvSpPr>
            <a:spLocks noGrp="1"/>
          </p:cNvSpPr>
          <p:nvPr>
            <p:ph idx="1"/>
          </p:nvPr>
        </p:nvSpPr>
        <p:spPr>
          <a:xfrm>
            <a:off x="1333502" y="2160589"/>
            <a:ext cx="8596668" cy="3880773"/>
          </a:xfrm>
        </p:spPr>
        <p:txBody>
          <a:bodyPr>
            <a:normAutofit/>
          </a:bodyPr>
          <a:lstStyle/>
          <a:p>
            <a:r>
              <a:rPr lang="es-CO" dirty="0"/>
              <a:t>Código de Comercio. Artículo 220. Cuando la disolución provenga de causales distintas de las indicadas en el artículo anterior, los asociados deberán declarar disuelta la sociedad por ocurrencia de la causal respectiva y darán cumplimiento a las formalidades exigidas para las reformas del control social. ―No obstante, los asociados podrán evitar la disolución de la sociedad adoptando las modificaciones que sean del caso, según la causal ocurrida y observando las reglas prescritas para las reformas del contrato, siempre que el acuerdo se formalice dentro de los seis meses siguientes a la ocurrencia de la causal. </a:t>
            </a:r>
          </a:p>
          <a:p>
            <a:r>
              <a:rPr lang="es-CO" dirty="0"/>
              <a:t>Nota: El artículo 79 de la Ley 812 de 2003 fue declarado inconstitucional Sentencia C – 305 de 2004.</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B0CF1C31-C43A-454B-A683-257C715A379E}"/>
              </a:ext>
            </a:extLst>
          </p:cNvPr>
          <p:cNvSpPr>
            <a:spLocks noGrp="1"/>
          </p:cNvSpPr>
          <p:nvPr>
            <p:ph type="sldNum" sz="quarter" idx="12"/>
          </p:nvPr>
        </p:nvSpPr>
        <p:spPr/>
        <p:txBody>
          <a:bodyPr/>
          <a:lstStyle/>
          <a:p>
            <a:fld id="{FB9560D9-0F5B-4690-BB31-7E84BE868655}" type="slidenum">
              <a:rPr lang="es-CO" smtClean="0"/>
              <a:t>8</a:t>
            </a:fld>
            <a:endParaRPr lang="es-CO"/>
          </a:p>
        </p:txBody>
      </p:sp>
    </p:spTree>
    <p:extLst>
      <p:ext uri="{BB962C8B-B14F-4D97-AF65-F5344CB8AC3E}">
        <p14:creationId xmlns:p14="http://schemas.microsoft.com/office/powerpoint/2010/main" val="104197970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0B5ED5-A5CC-4323-97B8-20CE84D8E2DA}"/>
              </a:ext>
            </a:extLst>
          </p:cNvPr>
          <p:cNvSpPr>
            <a:spLocks noGrp="1"/>
          </p:cNvSpPr>
          <p:nvPr>
            <p:ph type="title"/>
          </p:nvPr>
        </p:nvSpPr>
        <p:spPr>
          <a:xfrm>
            <a:off x="1333502" y="609600"/>
            <a:ext cx="8596668" cy="1320800"/>
          </a:xfrm>
        </p:spPr>
        <p:txBody>
          <a:bodyPr>
            <a:normAutofit/>
          </a:bodyPr>
          <a:lstStyle/>
          <a:p>
            <a:r>
              <a:rPr lang="es-CO" dirty="0"/>
              <a:t>Otras normas del </a:t>
            </a:r>
            <a:r>
              <a:rPr lang="es-CO" dirty="0" err="1"/>
              <a:t>C.Co</a:t>
            </a:r>
            <a:r>
              <a:rPr lang="es-CO" dirty="0"/>
              <a:t>. sobre las pérdidas -1-</a:t>
            </a:r>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E9497FD-2ACA-44C1-B8F3-95B8401108DF}"/>
              </a:ext>
            </a:extLst>
          </p:cNvPr>
          <p:cNvSpPr>
            <a:spLocks noGrp="1"/>
          </p:cNvSpPr>
          <p:nvPr>
            <p:ph idx="1"/>
          </p:nvPr>
        </p:nvSpPr>
        <p:spPr>
          <a:xfrm>
            <a:off x="1333502" y="2160589"/>
            <a:ext cx="8596668" cy="3880773"/>
          </a:xfrm>
        </p:spPr>
        <p:txBody>
          <a:bodyPr>
            <a:normAutofit/>
          </a:bodyPr>
          <a:lstStyle/>
          <a:p>
            <a:r>
              <a:rPr lang="es-CO" dirty="0"/>
              <a:t>Artículo 151. No podrá distribuirse suma alguna por concepto de utilidades si estas no se hallan justificadas por balances reales y fidedignos. Las sumas distribuidas en contravención a este artículo no podrán repetirse contra los asociados de buena fe; pero no serán repartibles las utilidades de los ejercicios siguientes, mientras no se absorba o reponga lo distribuido en dicha forma. ―Tampoco podrán distribuirse utilidades mientras no se hayan enjugado las pérdidas de ejercicios anteriores que afecten el capital. ―Parágrafo. Para todos los efectos legales se entenderá que las pérdidas afectan el capital cuando a consecuencia de las mismas se reduzca el patrimonio neto por debajo del monto de dicho capital. </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CBA6CED4-CC80-4471-BA8E-8393CA48AB47}"/>
              </a:ext>
            </a:extLst>
          </p:cNvPr>
          <p:cNvSpPr>
            <a:spLocks noGrp="1"/>
          </p:cNvSpPr>
          <p:nvPr>
            <p:ph type="sldNum" sz="quarter" idx="12"/>
          </p:nvPr>
        </p:nvSpPr>
        <p:spPr/>
        <p:txBody>
          <a:bodyPr/>
          <a:lstStyle/>
          <a:p>
            <a:fld id="{FB9560D9-0F5B-4690-BB31-7E84BE868655}" type="slidenum">
              <a:rPr lang="es-CO" smtClean="0"/>
              <a:t>9</a:t>
            </a:fld>
            <a:endParaRPr lang="es-CO"/>
          </a:p>
        </p:txBody>
      </p:sp>
    </p:spTree>
    <p:extLst>
      <p:ext uri="{BB962C8B-B14F-4D97-AF65-F5344CB8AC3E}">
        <p14:creationId xmlns:p14="http://schemas.microsoft.com/office/powerpoint/2010/main" val="76659035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5814</Words>
  <Application>Microsoft Office PowerPoint</Application>
  <PresentationFormat>Widescreen</PresentationFormat>
  <Paragraphs>203</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Trebuchet MS</vt:lpstr>
      <vt:lpstr>Wingdings 3</vt:lpstr>
      <vt:lpstr>Facet</vt:lpstr>
      <vt:lpstr>¿Prepara o audita EF? Empresa en marcha reemplaza las causales de disolución por pérdidas</vt:lpstr>
      <vt:lpstr>El origen de esta cuestión</vt:lpstr>
      <vt:lpstr>El texto de la norma</vt:lpstr>
      <vt:lpstr>Normas derogadas -1-</vt:lpstr>
      <vt:lpstr>Normas derogadas -2-</vt:lpstr>
      <vt:lpstr>Normas derogadas -3-</vt:lpstr>
      <vt:lpstr>Otras normas modificadas</vt:lpstr>
      <vt:lpstr>Plazo para enervar la causal</vt:lpstr>
      <vt:lpstr>Otras normas del C.Co. sobre las pérdidas -1-</vt:lpstr>
      <vt:lpstr>Otras normas del C.Co. sobre las pérdidas -2-</vt:lpstr>
      <vt:lpstr>Otras normas del C.Co. sobre las pérdidas -3-</vt:lpstr>
      <vt:lpstr>Análisis -1-</vt:lpstr>
      <vt:lpstr>Análisis -2-</vt:lpstr>
      <vt:lpstr>Análisis -3-</vt:lpstr>
      <vt:lpstr>Disposiciones contables -1-</vt:lpstr>
      <vt:lpstr>Disposiciones contables -2-</vt:lpstr>
      <vt:lpstr>Disposiciones contables -3-</vt:lpstr>
      <vt:lpstr>Disposiciones contables -4-</vt:lpstr>
      <vt:lpstr>Disposiciones contables -5-</vt:lpstr>
      <vt:lpstr>Disposiciones contables -6-</vt:lpstr>
      <vt:lpstr>Disposiciones contables -7-</vt:lpstr>
      <vt:lpstr>Disposiciones Auditoría -1-</vt:lpstr>
      <vt:lpstr>Disposiciones Auditoría -2-</vt:lpstr>
      <vt:lpstr>Disposiciones Auditoría -3-</vt:lpstr>
      <vt:lpstr>Disposiciones Auditoría -4-</vt:lpstr>
      <vt:lpstr>Disposiciones Auditoría -5-</vt:lpstr>
      <vt:lpstr>Disposiciones Auditoría -6-</vt:lpstr>
      <vt:lpstr>Disposiciones Auditoría -7-</vt:lpstr>
      <vt:lpstr>Disposiciones Auditoría -8-</vt:lpstr>
      <vt:lpstr>Disposiciones Auditoría -9-</vt:lpstr>
      <vt:lpstr>Disposiciones Auditoría -10-</vt:lpstr>
      <vt:lpstr>Disposiciones Auditoría -11-</vt:lpstr>
      <vt:lpstr>Disposiciones Auditoría -12-</vt:lpstr>
      <vt:lpstr>Disposiciones Auditoría -13-</vt:lpstr>
      <vt:lpstr>Disposiciones Auditoría -14-</vt:lpstr>
      <vt:lpstr>Disposiciones Auditoría -15-</vt:lpstr>
      <vt:lpstr>Disposiciones Auditoría -16-1</vt:lpstr>
      <vt:lpstr>Disposiciones Auditoría -16-2-Legis</vt:lpstr>
      <vt:lpstr>Disposiciones Auditoría -16-3-Legis</vt:lpstr>
      <vt:lpstr>Disposiciones Auditoría -16-4-Legis</vt:lpstr>
      <vt:lpstr>Disposiciones Auditoría -17-</vt:lpstr>
      <vt:lpstr>Disposiciones Auditoría -18-</vt:lpstr>
      <vt:lpstr>Disposiciones Auditoría -19-</vt:lpstr>
      <vt:lpstr>Por su amable atención, mil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 o audita EF? Empresa en marcha reemplaza las causales de disolución por pérdidas</dc:title>
  <dc:creator>Hernando Bermúdez Gómez</dc:creator>
  <cp:lastModifiedBy>Hernando Bermúdez Gómez</cp:lastModifiedBy>
  <cp:revision>4</cp:revision>
  <dcterms:created xsi:type="dcterms:W3CDTF">2021-01-22T23:06:49Z</dcterms:created>
  <dcterms:modified xsi:type="dcterms:W3CDTF">2021-01-23T16:42:32Z</dcterms:modified>
</cp:coreProperties>
</file>