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2220D-7367-45E5-ADD5-AC9B20DE8CA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B52C396-7565-4E0C-B2C5-A6FB0150AEA3}">
      <dgm:prSet phldrT="[Texto]"/>
      <dgm:spPr/>
      <dgm:t>
        <a:bodyPr/>
        <a:lstStyle/>
        <a:p>
          <a:r>
            <a:rPr lang="es-CO" dirty="0" smtClean="0"/>
            <a:t>RECORDAR</a:t>
          </a:r>
          <a:endParaRPr lang="es-CO" dirty="0"/>
        </a:p>
      </dgm:t>
    </dgm:pt>
    <dgm:pt modelId="{185A775C-6D16-40BF-A3C3-E95C56C7A34D}" type="parTrans" cxnId="{B3497F77-DA4E-49B6-9E86-B1F402FAA4BE}">
      <dgm:prSet/>
      <dgm:spPr/>
      <dgm:t>
        <a:bodyPr/>
        <a:lstStyle/>
        <a:p>
          <a:endParaRPr lang="es-CO"/>
        </a:p>
      </dgm:t>
    </dgm:pt>
    <dgm:pt modelId="{94D3D415-22B8-4E41-911D-B7568E9CDA6A}" type="sibTrans" cxnId="{B3497F77-DA4E-49B6-9E86-B1F402FAA4BE}">
      <dgm:prSet/>
      <dgm:spPr/>
      <dgm:t>
        <a:bodyPr/>
        <a:lstStyle/>
        <a:p>
          <a:endParaRPr lang="es-CO"/>
        </a:p>
      </dgm:t>
    </dgm:pt>
    <dgm:pt modelId="{307B5E26-1103-4195-9C9D-EDEA1D813F55}">
      <dgm:prSet phldrT="[Texto]"/>
      <dgm:spPr/>
      <dgm:t>
        <a:bodyPr/>
        <a:lstStyle/>
        <a:p>
          <a:r>
            <a:rPr lang="es-CO" b="0" dirty="0" smtClean="0"/>
            <a:t>COMPRENDER</a:t>
          </a:r>
          <a:endParaRPr lang="es-CO" b="0" dirty="0"/>
        </a:p>
      </dgm:t>
    </dgm:pt>
    <dgm:pt modelId="{5AC8F119-A767-45B6-A934-B0FBC7F86703}" type="parTrans" cxnId="{D434C289-25F8-4960-8C9F-EEFFCEF58C3F}">
      <dgm:prSet/>
      <dgm:spPr/>
      <dgm:t>
        <a:bodyPr/>
        <a:lstStyle/>
        <a:p>
          <a:endParaRPr lang="es-CO"/>
        </a:p>
      </dgm:t>
    </dgm:pt>
    <dgm:pt modelId="{C854C8F5-8E42-4830-ABA2-C50F3B8A275F}" type="sibTrans" cxnId="{D434C289-25F8-4960-8C9F-EEFFCEF58C3F}">
      <dgm:prSet/>
      <dgm:spPr/>
      <dgm:t>
        <a:bodyPr/>
        <a:lstStyle/>
        <a:p>
          <a:endParaRPr lang="es-CO"/>
        </a:p>
      </dgm:t>
    </dgm:pt>
    <dgm:pt modelId="{41FF07A1-E67F-4302-B375-012A5A98460D}">
      <dgm:prSet phldrT="[Texto]"/>
      <dgm:spPr/>
      <dgm:t>
        <a:bodyPr/>
        <a:lstStyle/>
        <a:p>
          <a:r>
            <a:rPr lang="es-CO" dirty="0" smtClean="0"/>
            <a:t>APLICAR</a:t>
          </a:r>
          <a:endParaRPr lang="es-CO" dirty="0"/>
        </a:p>
      </dgm:t>
    </dgm:pt>
    <dgm:pt modelId="{E3026971-39CB-494D-8B8F-D40AC5555010}" type="parTrans" cxnId="{6D7E0DF4-7292-42D1-A305-968006B81D8F}">
      <dgm:prSet/>
      <dgm:spPr/>
      <dgm:t>
        <a:bodyPr/>
        <a:lstStyle/>
        <a:p>
          <a:endParaRPr lang="es-CO"/>
        </a:p>
      </dgm:t>
    </dgm:pt>
    <dgm:pt modelId="{666EF459-A50B-4C7D-AA2B-8B36F9134E15}" type="sibTrans" cxnId="{6D7E0DF4-7292-42D1-A305-968006B81D8F}">
      <dgm:prSet/>
      <dgm:spPr/>
      <dgm:t>
        <a:bodyPr/>
        <a:lstStyle/>
        <a:p>
          <a:endParaRPr lang="es-CO"/>
        </a:p>
      </dgm:t>
    </dgm:pt>
    <dgm:pt modelId="{BA939407-CCA5-4DFD-9CBF-DE1E33E90861}">
      <dgm:prSet phldrT="[Texto]"/>
      <dgm:spPr/>
      <dgm:t>
        <a:bodyPr/>
        <a:lstStyle/>
        <a:p>
          <a:r>
            <a:rPr lang="es-CO" dirty="0" smtClean="0"/>
            <a:t>ANALIZAR</a:t>
          </a:r>
          <a:endParaRPr lang="es-CO" dirty="0"/>
        </a:p>
      </dgm:t>
    </dgm:pt>
    <dgm:pt modelId="{AC6CB5C4-5663-43AD-BE0A-AB9BDDAC446B}" type="parTrans" cxnId="{FDB0042B-CC68-4FDD-ACA6-82B6EDA9A794}">
      <dgm:prSet/>
      <dgm:spPr/>
      <dgm:t>
        <a:bodyPr/>
        <a:lstStyle/>
        <a:p>
          <a:endParaRPr lang="es-CO"/>
        </a:p>
      </dgm:t>
    </dgm:pt>
    <dgm:pt modelId="{042A063A-5D8F-4704-AA3E-E7159D1E8B97}" type="sibTrans" cxnId="{FDB0042B-CC68-4FDD-ACA6-82B6EDA9A794}">
      <dgm:prSet/>
      <dgm:spPr/>
      <dgm:t>
        <a:bodyPr/>
        <a:lstStyle/>
        <a:p>
          <a:endParaRPr lang="es-CO"/>
        </a:p>
      </dgm:t>
    </dgm:pt>
    <dgm:pt modelId="{F4FE9C43-99F8-4886-9E83-8F9BA54EAC61}">
      <dgm:prSet phldrT="[Texto]"/>
      <dgm:spPr/>
      <dgm:t>
        <a:bodyPr/>
        <a:lstStyle/>
        <a:p>
          <a:r>
            <a:rPr lang="es-CO" b="0" dirty="0" smtClean="0"/>
            <a:t>EVALUAR</a:t>
          </a:r>
          <a:endParaRPr lang="es-CO" b="0" dirty="0"/>
        </a:p>
      </dgm:t>
    </dgm:pt>
    <dgm:pt modelId="{EF80071F-2A3D-47D5-AC67-D3AA97C6FDD6}" type="parTrans" cxnId="{6818F7AC-B86A-4441-9C6F-1ADB10EF1CEB}">
      <dgm:prSet/>
      <dgm:spPr/>
      <dgm:t>
        <a:bodyPr/>
        <a:lstStyle/>
        <a:p>
          <a:endParaRPr lang="es-CO"/>
        </a:p>
      </dgm:t>
    </dgm:pt>
    <dgm:pt modelId="{651C1F60-36A7-4D77-B2DE-7C7D4A5244B9}" type="sibTrans" cxnId="{6818F7AC-B86A-4441-9C6F-1ADB10EF1CEB}">
      <dgm:prSet/>
      <dgm:spPr/>
      <dgm:t>
        <a:bodyPr/>
        <a:lstStyle/>
        <a:p>
          <a:endParaRPr lang="es-CO"/>
        </a:p>
      </dgm:t>
    </dgm:pt>
    <dgm:pt modelId="{BD689113-AB06-4D1F-8DEE-2890A853CD6C}">
      <dgm:prSet phldrT="[Texto]"/>
      <dgm:spPr/>
      <dgm:t>
        <a:bodyPr/>
        <a:lstStyle/>
        <a:p>
          <a:r>
            <a:rPr lang="es-CO" dirty="0" smtClean="0"/>
            <a:t>CREAR</a:t>
          </a:r>
          <a:endParaRPr lang="es-CO" dirty="0"/>
        </a:p>
      </dgm:t>
    </dgm:pt>
    <dgm:pt modelId="{5D4125CF-63D4-4D78-9692-CD1DD3087B3D}" type="parTrans" cxnId="{BB769B17-4686-4897-BB3D-9242B08D308A}">
      <dgm:prSet/>
      <dgm:spPr/>
      <dgm:t>
        <a:bodyPr/>
        <a:lstStyle/>
        <a:p>
          <a:endParaRPr lang="es-CO"/>
        </a:p>
      </dgm:t>
    </dgm:pt>
    <dgm:pt modelId="{D16CBD6B-147C-4BB9-A05A-289CE19F2905}" type="sibTrans" cxnId="{BB769B17-4686-4897-BB3D-9242B08D308A}">
      <dgm:prSet/>
      <dgm:spPr/>
      <dgm:t>
        <a:bodyPr/>
        <a:lstStyle/>
        <a:p>
          <a:endParaRPr lang="es-CO"/>
        </a:p>
      </dgm:t>
    </dgm:pt>
    <dgm:pt modelId="{D913FDE3-0AD5-483D-95EC-1429425222AB}" type="pres">
      <dgm:prSet presAssocID="{2452220D-7367-45E5-ADD5-AC9B20DE8CAE}" presName="diagram" presStyleCnt="0">
        <dgm:presLayoutVars>
          <dgm:dir/>
          <dgm:resizeHandles val="exact"/>
        </dgm:presLayoutVars>
      </dgm:prSet>
      <dgm:spPr/>
    </dgm:pt>
    <dgm:pt modelId="{5C7AE19C-D275-4FD1-A12A-636BBEEC379A}" type="pres">
      <dgm:prSet presAssocID="{2B52C396-7565-4E0C-B2C5-A6FB0150AEA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12D3A41-1037-4D9E-810A-40C944021B20}" type="pres">
      <dgm:prSet presAssocID="{94D3D415-22B8-4E41-911D-B7568E9CDA6A}" presName="sibTrans" presStyleCnt="0"/>
      <dgm:spPr/>
    </dgm:pt>
    <dgm:pt modelId="{CE5D1A16-2900-450F-A192-478351AC480C}" type="pres">
      <dgm:prSet presAssocID="{307B5E26-1103-4195-9C9D-EDEA1D813F5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74E6B72-5345-42B4-8D5D-87FB9CBB3F58}" type="pres">
      <dgm:prSet presAssocID="{C854C8F5-8E42-4830-ABA2-C50F3B8A275F}" presName="sibTrans" presStyleCnt="0"/>
      <dgm:spPr/>
    </dgm:pt>
    <dgm:pt modelId="{3F764125-ADFE-4D79-BE56-59565CD85E00}" type="pres">
      <dgm:prSet presAssocID="{41FF07A1-E67F-4302-B375-012A5A98460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1CA441C-51D6-48E1-8F04-F1C75A77DF17}" type="pres">
      <dgm:prSet presAssocID="{666EF459-A50B-4C7D-AA2B-8B36F9134E15}" presName="sibTrans" presStyleCnt="0"/>
      <dgm:spPr/>
    </dgm:pt>
    <dgm:pt modelId="{96226ADE-4899-4C54-9BD9-A64C4025F60F}" type="pres">
      <dgm:prSet presAssocID="{BA939407-CCA5-4DFD-9CBF-DE1E33E9086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886A16C-C8E5-4A20-A839-B2BB2E88DFC3}" type="pres">
      <dgm:prSet presAssocID="{042A063A-5D8F-4704-AA3E-E7159D1E8B97}" presName="sibTrans" presStyleCnt="0"/>
      <dgm:spPr/>
    </dgm:pt>
    <dgm:pt modelId="{17BDF54D-A469-4F1D-A4C9-3AA83E6CE553}" type="pres">
      <dgm:prSet presAssocID="{F4FE9C43-99F8-4886-9E83-8F9BA54EAC6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F6DEF86-FF31-4D20-A17E-71D16177BA43}" type="pres">
      <dgm:prSet presAssocID="{651C1F60-36A7-4D77-B2DE-7C7D4A5244B9}" presName="sibTrans" presStyleCnt="0"/>
      <dgm:spPr/>
    </dgm:pt>
    <dgm:pt modelId="{B444440D-8DA7-4D43-B01F-CF6088080D39}" type="pres">
      <dgm:prSet presAssocID="{BD689113-AB06-4D1F-8DEE-2890A853CD6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B373364-C4C4-4F60-B21C-C0212804C30F}" type="presOf" srcId="{41FF07A1-E67F-4302-B375-012A5A98460D}" destId="{3F764125-ADFE-4D79-BE56-59565CD85E00}" srcOrd="0" destOrd="0" presId="urn:microsoft.com/office/officeart/2005/8/layout/default"/>
    <dgm:cxn modelId="{FDB0042B-CC68-4FDD-ACA6-82B6EDA9A794}" srcId="{2452220D-7367-45E5-ADD5-AC9B20DE8CAE}" destId="{BA939407-CCA5-4DFD-9CBF-DE1E33E90861}" srcOrd="3" destOrd="0" parTransId="{AC6CB5C4-5663-43AD-BE0A-AB9BDDAC446B}" sibTransId="{042A063A-5D8F-4704-AA3E-E7159D1E8B97}"/>
    <dgm:cxn modelId="{05B97E76-D688-451E-ACB1-EC9BA6BC9221}" type="presOf" srcId="{2B52C396-7565-4E0C-B2C5-A6FB0150AEA3}" destId="{5C7AE19C-D275-4FD1-A12A-636BBEEC379A}" srcOrd="0" destOrd="0" presId="urn:microsoft.com/office/officeart/2005/8/layout/default"/>
    <dgm:cxn modelId="{7A0777CD-06A7-41D5-9F0B-61C625FB6750}" type="presOf" srcId="{307B5E26-1103-4195-9C9D-EDEA1D813F55}" destId="{CE5D1A16-2900-450F-A192-478351AC480C}" srcOrd="0" destOrd="0" presId="urn:microsoft.com/office/officeart/2005/8/layout/default"/>
    <dgm:cxn modelId="{9E8938EB-CAF8-4432-80B8-D3A615B6816B}" type="presOf" srcId="{BD689113-AB06-4D1F-8DEE-2890A853CD6C}" destId="{B444440D-8DA7-4D43-B01F-CF6088080D39}" srcOrd="0" destOrd="0" presId="urn:microsoft.com/office/officeart/2005/8/layout/default"/>
    <dgm:cxn modelId="{BEB28A6B-7E84-489E-B850-D69B5552A374}" type="presOf" srcId="{2452220D-7367-45E5-ADD5-AC9B20DE8CAE}" destId="{D913FDE3-0AD5-483D-95EC-1429425222AB}" srcOrd="0" destOrd="0" presId="urn:microsoft.com/office/officeart/2005/8/layout/default"/>
    <dgm:cxn modelId="{FBAE1AD9-E89F-4A40-82BB-5535923CE01D}" type="presOf" srcId="{F4FE9C43-99F8-4886-9E83-8F9BA54EAC61}" destId="{17BDF54D-A469-4F1D-A4C9-3AA83E6CE553}" srcOrd="0" destOrd="0" presId="urn:microsoft.com/office/officeart/2005/8/layout/default"/>
    <dgm:cxn modelId="{E312EED5-5521-4526-AF9A-D62C26983205}" type="presOf" srcId="{BA939407-CCA5-4DFD-9CBF-DE1E33E90861}" destId="{96226ADE-4899-4C54-9BD9-A64C4025F60F}" srcOrd="0" destOrd="0" presId="urn:microsoft.com/office/officeart/2005/8/layout/default"/>
    <dgm:cxn modelId="{B3497F77-DA4E-49B6-9E86-B1F402FAA4BE}" srcId="{2452220D-7367-45E5-ADD5-AC9B20DE8CAE}" destId="{2B52C396-7565-4E0C-B2C5-A6FB0150AEA3}" srcOrd="0" destOrd="0" parTransId="{185A775C-6D16-40BF-A3C3-E95C56C7A34D}" sibTransId="{94D3D415-22B8-4E41-911D-B7568E9CDA6A}"/>
    <dgm:cxn modelId="{6818F7AC-B86A-4441-9C6F-1ADB10EF1CEB}" srcId="{2452220D-7367-45E5-ADD5-AC9B20DE8CAE}" destId="{F4FE9C43-99F8-4886-9E83-8F9BA54EAC61}" srcOrd="4" destOrd="0" parTransId="{EF80071F-2A3D-47D5-AC67-D3AA97C6FDD6}" sibTransId="{651C1F60-36A7-4D77-B2DE-7C7D4A5244B9}"/>
    <dgm:cxn modelId="{6D7E0DF4-7292-42D1-A305-968006B81D8F}" srcId="{2452220D-7367-45E5-ADD5-AC9B20DE8CAE}" destId="{41FF07A1-E67F-4302-B375-012A5A98460D}" srcOrd="2" destOrd="0" parTransId="{E3026971-39CB-494D-8B8F-D40AC5555010}" sibTransId="{666EF459-A50B-4C7D-AA2B-8B36F9134E15}"/>
    <dgm:cxn modelId="{BB769B17-4686-4897-BB3D-9242B08D308A}" srcId="{2452220D-7367-45E5-ADD5-AC9B20DE8CAE}" destId="{BD689113-AB06-4D1F-8DEE-2890A853CD6C}" srcOrd="5" destOrd="0" parTransId="{5D4125CF-63D4-4D78-9692-CD1DD3087B3D}" sibTransId="{D16CBD6B-147C-4BB9-A05A-289CE19F2905}"/>
    <dgm:cxn modelId="{D434C289-25F8-4960-8C9F-EEFFCEF58C3F}" srcId="{2452220D-7367-45E5-ADD5-AC9B20DE8CAE}" destId="{307B5E26-1103-4195-9C9D-EDEA1D813F55}" srcOrd="1" destOrd="0" parTransId="{5AC8F119-A767-45B6-A934-B0FBC7F86703}" sibTransId="{C854C8F5-8E42-4830-ABA2-C50F3B8A275F}"/>
    <dgm:cxn modelId="{1BE21B30-88C0-454A-9F52-4F02CE0C90AE}" type="presParOf" srcId="{D913FDE3-0AD5-483D-95EC-1429425222AB}" destId="{5C7AE19C-D275-4FD1-A12A-636BBEEC379A}" srcOrd="0" destOrd="0" presId="urn:microsoft.com/office/officeart/2005/8/layout/default"/>
    <dgm:cxn modelId="{0DDB5A4D-399F-4D5B-8B82-53065D387148}" type="presParOf" srcId="{D913FDE3-0AD5-483D-95EC-1429425222AB}" destId="{212D3A41-1037-4D9E-810A-40C944021B20}" srcOrd="1" destOrd="0" presId="urn:microsoft.com/office/officeart/2005/8/layout/default"/>
    <dgm:cxn modelId="{3A0BE2F1-59B3-4322-BA67-012BF1BCCFC1}" type="presParOf" srcId="{D913FDE3-0AD5-483D-95EC-1429425222AB}" destId="{CE5D1A16-2900-450F-A192-478351AC480C}" srcOrd="2" destOrd="0" presId="urn:microsoft.com/office/officeart/2005/8/layout/default"/>
    <dgm:cxn modelId="{A172F605-A486-42D9-8B14-6CDC4A6E954B}" type="presParOf" srcId="{D913FDE3-0AD5-483D-95EC-1429425222AB}" destId="{474E6B72-5345-42B4-8D5D-87FB9CBB3F58}" srcOrd="3" destOrd="0" presId="urn:microsoft.com/office/officeart/2005/8/layout/default"/>
    <dgm:cxn modelId="{4A3DB44F-CB51-4F72-92EA-6EDF1AC2C76B}" type="presParOf" srcId="{D913FDE3-0AD5-483D-95EC-1429425222AB}" destId="{3F764125-ADFE-4D79-BE56-59565CD85E00}" srcOrd="4" destOrd="0" presId="urn:microsoft.com/office/officeart/2005/8/layout/default"/>
    <dgm:cxn modelId="{7198F999-B9AB-492D-99FC-1197E0329195}" type="presParOf" srcId="{D913FDE3-0AD5-483D-95EC-1429425222AB}" destId="{A1CA441C-51D6-48E1-8F04-F1C75A77DF17}" srcOrd="5" destOrd="0" presId="urn:microsoft.com/office/officeart/2005/8/layout/default"/>
    <dgm:cxn modelId="{01D6FD3D-7504-480E-9BD2-1D5D0FB1329E}" type="presParOf" srcId="{D913FDE3-0AD5-483D-95EC-1429425222AB}" destId="{96226ADE-4899-4C54-9BD9-A64C4025F60F}" srcOrd="6" destOrd="0" presId="urn:microsoft.com/office/officeart/2005/8/layout/default"/>
    <dgm:cxn modelId="{27CC377F-C5DC-4439-9D65-A969235B3D2D}" type="presParOf" srcId="{D913FDE3-0AD5-483D-95EC-1429425222AB}" destId="{2886A16C-C8E5-4A20-A839-B2BB2E88DFC3}" srcOrd="7" destOrd="0" presId="urn:microsoft.com/office/officeart/2005/8/layout/default"/>
    <dgm:cxn modelId="{76FE0713-E942-4BE4-84BC-6556A3290CA4}" type="presParOf" srcId="{D913FDE3-0AD5-483D-95EC-1429425222AB}" destId="{17BDF54D-A469-4F1D-A4C9-3AA83E6CE553}" srcOrd="8" destOrd="0" presId="urn:microsoft.com/office/officeart/2005/8/layout/default"/>
    <dgm:cxn modelId="{1B496446-498A-4AAA-8359-5D8A1F4BAE4D}" type="presParOf" srcId="{D913FDE3-0AD5-483D-95EC-1429425222AB}" destId="{DF6DEF86-FF31-4D20-A17E-71D16177BA43}" srcOrd="9" destOrd="0" presId="urn:microsoft.com/office/officeart/2005/8/layout/default"/>
    <dgm:cxn modelId="{B3664B3C-D3DD-42DA-95BA-5C12BD7268BB}" type="presParOf" srcId="{D913FDE3-0AD5-483D-95EC-1429425222AB}" destId="{B444440D-8DA7-4D43-B01F-CF6088080D3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AE19C-D275-4FD1-A12A-636BBEEC379A}">
      <dsp:nvSpPr>
        <dsp:cNvPr id="0" name=""/>
        <dsp:cNvSpPr/>
      </dsp:nvSpPr>
      <dsp:spPr>
        <a:xfrm>
          <a:off x="1201665" y="2601"/>
          <a:ext cx="2661694" cy="1597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RECORDAR</a:t>
          </a:r>
          <a:endParaRPr lang="es-CO" sz="2700" kern="1200" dirty="0"/>
        </a:p>
      </dsp:txBody>
      <dsp:txXfrm>
        <a:off x="1201665" y="2601"/>
        <a:ext cx="2661694" cy="1597016"/>
      </dsp:txXfrm>
    </dsp:sp>
    <dsp:sp modelId="{CE5D1A16-2900-450F-A192-478351AC480C}">
      <dsp:nvSpPr>
        <dsp:cNvPr id="0" name=""/>
        <dsp:cNvSpPr/>
      </dsp:nvSpPr>
      <dsp:spPr>
        <a:xfrm>
          <a:off x="4129528" y="2601"/>
          <a:ext cx="2661694" cy="1597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b="0" kern="1200" dirty="0" smtClean="0"/>
            <a:t>COMPRENDER</a:t>
          </a:r>
          <a:endParaRPr lang="es-CO" sz="2700" b="0" kern="1200" dirty="0"/>
        </a:p>
      </dsp:txBody>
      <dsp:txXfrm>
        <a:off x="4129528" y="2601"/>
        <a:ext cx="2661694" cy="1597016"/>
      </dsp:txXfrm>
    </dsp:sp>
    <dsp:sp modelId="{3F764125-ADFE-4D79-BE56-59565CD85E00}">
      <dsp:nvSpPr>
        <dsp:cNvPr id="0" name=""/>
        <dsp:cNvSpPr/>
      </dsp:nvSpPr>
      <dsp:spPr>
        <a:xfrm>
          <a:off x="1201665" y="1865787"/>
          <a:ext cx="2661694" cy="1597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APLICAR</a:t>
          </a:r>
          <a:endParaRPr lang="es-CO" sz="2700" kern="1200" dirty="0"/>
        </a:p>
      </dsp:txBody>
      <dsp:txXfrm>
        <a:off x="1201665" y="1865787"/>
        <a:ext cx="2661694" cy="1597016"/>
      </dsp:txXfrm>
    </dsp:sp>
    <dsp:sp modelId="{96226ADE-4899-4C54-9BD9-A64C4025F60F}">
      <dsp:nvSpPr>
        <dsp:cNvPr id="0" name=""/>
        <dsp:cNvSpPr/>
      </dsp:nvSpPr>
      <dsp:spPr>
        <a:xfrm>
          <a:off x="4129528" y="1865787"/>
          <a:ext cx="2661694" cy="1597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ANALIZAR</a:t>
          </a:r>
          <a:endParaRPr lang="es-CO" sz="2700" kern="1200" dirty="0"/>
        </a:p>
      </dsp:txBody>
      <dsp:txXfrm>
        <a:off x="4129528" y="1865787"/>
        <a:ext cx="2661694" cy="1597016"/>
      </dsp:txXfrm>
    </dsp:sp>
    <dsp:sp modelId="{17BDF54D-A469-4F1D-A4C9-3AA83E6CE553}">
      <dsp:nvSpPr>
        <dsp:cNvPr id="0" name=""/>
        <dsp:cNvSpPr/>
      </dsp:nvSpPr>
      <dsp:spPr>
        <a:xfrm>
          <a:off x="1201665" y="3728973"/>
          <a:ext cx="2661694" cy="1597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b="0" kern="1200" dirty="0" smtClean="0"/>
            <a:t>EVALUAR</a:t>
          </a:r>
          <a:endParaRPr lang="es-CO" sz="2700" b="0" kern="1200" dirty="0"/>
        </a:p>
      </dsp:txBody>
      <dsp:txXfrm>
        <a:off x="1201665" y="3728973"/>
        <a:ext cx="2661694" cy="1597016"/>
      </dsp:txXfrm>
    </dsp:sp>
    <dsp:sp modelId="{B444440D-8DA7-4D43-B01F-CF6088080D39}">
      <dsp:nvSpPr>
        <dsp:cNvPr id="0" name=""/>
        <dsp:cNvSpPr/>
      </dsp:nvSpPr>
      <dsp:spPr>
        <a:xfrm>
          <a:off x="4129528" y="3728973"/>
          <a:ext cx="2661694" cy="1597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700" kern="1200" dirty="0" smtClean="0"/>
            <a:t>CREAR</a:t>
          </a:r>
          <a:endParaRPr lang="es-CO" sz="2700" kern="1200" dirty="0"/>
        </a:p>
      </dsp:txBody>
      <dsp:txXfrm>
        <a:off x="4129528" y="3728973"/>
        <a:ext cx="2661694" cy="1597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D7DA6-6C29-4868-8FFB-EDA3244BF8F3}" type="datetimeFigureOut">
              <a:rPr lang="es-CO" smtClean="0"/>
              <a:t>17/06/2011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40EE0-021F-42A4-B5DA-4912FB31D6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291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1E425-41BA-46BA-9EE8-D1DA11CF5D4D}" type="datetimeFigureOut">
              <a:rPr lang="es-CO" smtClean="0"/>
              <a:t>17/06/2011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5AD95-3A81-4E24-ACDC-6D22C0947A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655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EB51F6DD-45E1-45F5-9957-BFE824FD59BF}" type="datetime1">
              <a:rPr lang="es-CO" smtClean="0"/>
              <a:t>17/06/2011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F700-43EF-42AB-9623-85C1509E4D66}" type="datetime1">
              <a:rPr lang="es-CO" smtClean="0"/>
              <a:t>17/06/2011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299F-AF68-4C29-AEE3-6950F31AC0EE}" type="datetime1">
              <a:rPr lang="es-CO" smtClean="0"/>
              <a:t>17/06/2011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1D23-07A0-4986-BFCB-2D1859F445A0}" type="datetime1">
              <a:rPr lang="es-CO" smtClean="0"/>
              <a:t>17/06/2011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018E077E-52C6-44E7-B135-200A29DF6E41}" type="datetime1">
              <a:rPr lang="es-CO" smtClean="0"/>
              <a:t>17/06/2011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D0EF-1EEC-4928-8074-3EA3A870BEB8}" type="datetime1">
              <a:rPr lang="es-CO" smtClean="0"/>
              <a:t>17/06/2011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60B7-61A5-4594-8AFA-9A4E0245DB7A}" type="datetime1">
              <a:rPr lang="es-CO" smtClean="0"/>
              <a:t>17/06/2011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0B08-4021-4C4E-98A8-D36A96A0632E}" type="datetime1">
              <a:rPr lang="es-CO" smtClean="0"/>
              <a:t>17/06/2011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39DC-C9F0-4359-9D13-EA48DA1BD3C3}" type="datetime1">
              <a:rPr lang="es-CO" smtClean="0"/>
              <a:t>17/06/2011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FE12-EF9C-4C30-8543-A9F4A2662578}" type="datetime1">
              <a:rPr lang="es-CO" smtClean="0"/>
              <a:t>17/06/2011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E59F-670A-4337-AE0A-3A6443EF74EC}" type="datetime1">
              <a:rPr lang="es-CO" smtClean="0"/>
              <a:t>17/06/2011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BC069D6F-D6EA-4E39-9218-CE22C94235FE}" type="datetime1">
              <a:rPr lang="es-CO" smtClean="0"/>
              <a:t>17/06/2011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52A2F44A-B2E5-4C53-B07C-C2E6AC47A0A1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teka.org/TaxonomiaBloomCuadro.php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thefreedictionary.com/nomolog%C3%AD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sco.org/education/pdf/DELORS_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pucol.org/we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99792" y="1556792"/>
            <a:ext cx="5756176" cy="2232248"/>
          </a:xfrm>
        </p:spPr>
        <p:txBody>
          <a:bodyPr>
            <a:normAutofit/>
          </a:bodyPr>
          <a:lstStyle/>
          <a:p>
            <a:r>
              <a:rPr lang="es-CO" dirty="0" smtClean="0"/>
              <a:t>Educación y aprendizaje de los</a:t>
            </a:r>
            <a:br>
              <a:rPr lang="es-CO" dirty="0" smtClean="0"/>
            </a:br>
            <a:r>
              <a:rPr lang="es-CO" dirty="0" err="1" smtClean="0"/>
              <a:t>IFRS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67944" y="4293096"/>
            <a:ext cx="3808512" cy="1487016"/>
          </a:xfrm>
        </p:spPr>
        <p:txBody>
          <a:bodyPr>
            <a:noAutofit/>
          </a:bodyPr>
          <a:lstStyle/>
          <a:p>
            <a:r>
              <a:rPr lang="es-CO" sz="3600" dirty="0" smtClean="0"/>
              <a:t>Hernando Bermúdez Gómez</a:t>
            </a:r>
            <a:endParaRPr lang="es-CO" sz="36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20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¿Qué estudiar?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124744"/>
            <a:ext cx="6041679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sz="2800" dirty="0" smtClean="0"/>
              <a:t>Los </a:t>
            </a:r>
            <a:r>
              <a:rPr lang="es-CO" sz="2800" dirty="0" err="1" smtClean="0"/>
              <a:t>IFRs</a:t>
            </a:r>
            <a:r>
              <a:rPr lang="es-CO" sz="2800" dirty="0" smtClean="0"/>
              <a:t>… pero no solo los </a:t>
            </a:r>
            <a:r>
              <a:rPr lang="es-CO" sz="2800" dirty="0" err="1" smtClean="0"/>
              <a:t>IFRS</a:t>
            </a:r>
            <a:r>
              <a:rPr lang="es-CO" sz="2800" dirty="0" smtClean="0"/>
              <a:t>. Además hay que estudiar:</a:t>
            </a:r>
          </a:p>
          <a:p>
            <a:r>
              <a:rPr lang="es-CO" sz="2800" dirty="0" smtClean="0"/>
              <a:t>Sus interpretaciones,</a:t>
            </a:r>
          </a:p>
          <a:p>
            <a:r>
              <a:rPr lang="es-CO" sz="2800" dirty="0" smtClean="0"/>
              <a:t>Sus bases de conclusiones,</a:t>
            </a:r>
          </a:p>
          <a:p>
            <a:r>
              <a:rPr lang="es-CO" sz="2800" dirty="0" smtClean="0"/>
              <a:t>Sus antecedentes (documentos de discusión, borradores de normas, borradores revisados),</a:t>
            </a:r>
          </a:p>
          <a:p>
            <a:r>
              <a:rPr lang="es-CO" sz="2800" dirty="0" smtClean="0"/>
              <a:t>La doctrina contable (literatura universal de fuente académica, de corte científico, basada en investigación).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976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Recuérdese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196752"/>
            <a:ext cx="6041679" cy="4929411"/>
          </a:xfrm>
        </p:spPr>
        <p:txBody>
          <a:bodyPr>
            <a:noAutofit/>
          </a:bodyPr>
          <a:lstStyle/>
          <a:p>
            <a:r>
              <a:rPr lang="es-CO" sz="2800" dirty="0" smtClean="0"/>
              <a:t>Detrás de toda norma (fuente </a:t>
            </a:r>
            <a:r>
              <a:rPr lang="es-CO" sz="2800" u="sng" dirty="0" smtClean="0"/>
              <a:t>formal</a:t>
            </a:r>
            <a:r>
              <a:rPr lang="es-CO" sz="2800" dirty="0" smtClean="0"/>
              <a:t>) hay un cúmulo de causas y antecedentes (fuentes </a:t>
            </a:r>
            <a:r>
              <a:rPr lang="es-CO" sz="2800" u="sng" dirty="0" smtClean="0"/>
              <a:t>materiales</a:t>
            </a:r>
            <a:r>
              <a:rPr lang="es-CO" sz="2800" dirty="0" smtClean="0"/>
              <a:t>).</a:t>
            </a:r>
          </a:p>
          <a:p>
            <a:r>
              <a:rPr lang="es-CO" sz="2800" dirty="0" smtClean="0"/>
              <a:t>Los </a:t>
            </a:r>
            <a:r>
              <a:rPr lang="es-CO" sz="2800" dirty="0" err="1" smtClean="0"/>
              <a:t>IFRS</a:t>
            </a:r>
            <a:r>
              <a:rPr lang="es-CO" sz="2800" dirty="0" smtClean="0"/>
              <a:t> son fuentes formales. No contienen dentro de sí mismos sus fuentes materiales. </a:t>
            </a:r>
          </a:p>
          <a:p>
            <a:r>
              <a:rPr lang="es-CO" sz="2800" dirty="0" smtClean="0"/>
              <a:t>Sin el conocimiento de las fuentes materiales NO es posible realizar adecuados procesos interpretativos (hermenéuticos).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78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803679" cy="13716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Más allá de memorizar o automatizar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07704" y="2348880"/>
            <a:ext cx="6789440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2800" dirty="0" smtClean="0"/>
              <a:t>Benjamín Bloom,  Doctor en Educación  de la Universidad de Chicago (USA), formuló una </a:t>
            </a:r>
            <a:r>
              <a:rPr lang="es-CO" sz="2800" i="1" dirty="0" smtClean="0"/>
              <a:t>Taxonomía de Dominios del Aprendizaje</a:t>
            </a:r>
            <a:r>
              <a:rPr lang="es-CO" sz="2800" dirty="0" smtClean="0"/>
              <a:t>, desde entonces conocida como (Taxonomía de Bloom), que puede entenderse como “Los Objetivos del Proceso de Aprendizaje”. </a:t>
            </a:r>
            <a:r>
              <a:rPr lang="es-CO" sz="2800" dirty="0" smtClean="0">
                <a:hlinkClick r:id="rId2"/>
              </a:rPr>
              <a:t>http://www.eduteka.org/TaxonomiaBloomCuadro.php3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06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13</a:t>
            </a:fld>
            <a:endParaRPr lang="es-CO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180466332"/>
              </p:ext>
            </p:extLst>
          </p:nvPr>
        </p:nvGraphicFramePr>
        <p:xfrm>
          <a:off x="611560" y="692696"/>
          <a:ext cx="79928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382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5602634"/>
          </a:xfrm>
        </p:spPr>
        <p:txBody>
          <a:bodyPr>
            <a:normAutofit/>
          </a:bodyPr>
          <a:lstStyle/>
          <a:p>
            <a:r>
              <a:rPr lang="es-CO" sz="6600" dirty="0" smtClean="0"/>
              <a:t>Una cosa es enseñar y otra es aprender.</a:t>
            </a:r>
            <a:endParaRPr lang="es-CO" sz="6600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87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5746650"/>
          </a:xfrm>
        </p:spPr>
        <p:txBody>
          <a:bodyPr>
            <a:normAutofit/>
          </a:bodyPr>
          <a:lstStyle/>
          <a:p>
            <a:r>
              <a:rPr lang="es-CO" sz="6000" dirty="0" smtClean="0"/>
              <a:t>Por su amable atención, muchas gracias.</a:t>
            </a:r>
            <a:endParaRPr lang="es-CO" sz="6000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4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Un error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/>
              <a:t>Así como </a:t>
            </a:r>
            <a:r>
              <a:rPr lang="es-CO" sz="2800" i="1" dirty="0" err="1" smtClean="0"/>
              <a:t>Bugnet</a:t>
            </a:r>
            <a:r>
              <a:rPr lang="es-CO" sz="2800" dirty="0" smtClean="0"/>
              <a:t> dijo: “</a:t>
            </a:r>
            <a:r>
              <a:rPr lang="es-CO" sz="2800" dirty="0" smtClean="0">
                <a:latin typeface="Apple Chancery" pitchFamily="66" charset="0"/>
              </a:rPr>
              <a:t>Yo no conozco el Derecho Civil, yo sólo enseño el Código de Napoleón</a:t>
            </a:r>
            <a:r>
              <a:rPr lang="es-CO" sz="2800" dirty="0" smtClean="0"/>
              <a:t>”, hay quienes dicen “</a:t>
            </a:r>
            <a:r>
              <a:rPr lang="es-CO" sz="2800" dirty="0" smtClean="0">
                <a:latin typeface="Apple Chancery" pitchFamily="66" charset="0"/>
              </a:rPr>
              <a:t>Yo no conozco la Contabilidad, yo solo enseño </a:t>
            </a:r>
            <a:r>
              <a:rPr lang="es-CO" sz="2800" dirty="0" err="1" smtClean="0">
                <a:latin typeface="Apple Chancery" pitchFamily="66" charset="0"/>
              </a:rPr>
              <a:t>IFRS</a:t>
            </a:r>
            <a:r>
              <a:rPr lang="es-CO" sz="2800" dirty="0" smtClean="0"/>
              <a:t>”.</a:t>
            </a:r>
          </a:p>
          <a:p>
            <a:r>
              <a:rPr lang="es-CO" sz="2800" dirty="0" smtClean="0"/>
              <a:t>Ambos están equivocados. Ni el Código de Napoleón es todo el Derecho Civil, ni los </a:t>
            </a:r>
            <a:r>
              <a:rPr lang="es-CO" sz="2800" dirty="0" err="1" smtClean="0"/>
              <a:t>IFRS</a:t>
            </a:r>
            <a:r>
              <a:rPr lang="es-CO" sz="2800" dirty="0" smtClean="0"/>
              <a:t> son toda la Contabilidad.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258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Nomología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268760"/>
            <a:ext cx="6623248" cy="4968552"/>
          </a:xfrm>
        </p:spPr>
        <p:txBody>
          <a:bodyPr>
            <a:noAutofit/>
          </a:bodyPr>
          <a:lstStyle/>
          <a:p>
            <a:r>
              <a:rPr lang="es-CO" sz="2300" dirty="0" err="1" smtClean="0"/>
              <a:t>Nomología</a:t>
            </a:r>
            <a:r>
              <a:rPr lang="es-CO" sz="2300" dirty="0" smtClean="0"/>
              <a:t> : Tratado sobre el modo de establecer reglas, preceptos o principios en alguna facultad, ciencia o arte. </a:t>
            </a:r>
            <a:r>
              <a:rPr lang="es-CO" sz="2300" dirty="0" smtClean="0">
                <a:hlinkClick r:id="rId2"/>
              </a:rPr>
              <a:t>http://es.thefreedictionary.com/nomolog%C3%ADa</a:t>
            </a:r>
            <a:r>
              <a:rPr lang="es-CO" sz="2300" dirty="0" smtClean="0"/>
              <a:t> </a:t>
            </a:r>
          </a:p>
          <a:p>
            <a:r>
              <a:rPr lang="es-CO" sz="2300" dirty="0" smtClean="0"/>
              <a:t>Los </a:t>
            </a:r>
            <a:r>
              <a:rPr lang="es-CO" sz="2300" dirty="0" err="1" smtClean="0"/>
              <a:t>IFRS</a:t>
            </a:r>
            <a:r>
              <a:rPr lang="es-CO" sz="2300" dirty="0" smtClean="0"/>
              <a:t> son normas.</a:t>
            </a:r>
          </a:p>
          <a:p>
            <a:r>
              <a:rPr lang="es-CO" sz="2300" dirty="0" smtClean="0"/>
              <a:t>Los </a:t>
            </a:r>
            <a:r>
              <a:rPr lang="es-CO" sz="2300" dirty="0" err="1" smtClean="0"/>
              <a:t>IFRS</a:t>
            </a:r>
            <a:r>
              <a:rPr lang="es-CO" sz="2300" dirty="0" smtClean="0"/>
              <a:t> </a:t>
            </a:r>
            <a:r>
              <a:rPr lang="es-CO" sz="2300" i="1" dirty="0" smtClean="0"/>
              <a:t>NO</a:t>
            </a:r>
            <a:r>
              <a:rPr lang="es-CO" sz="2300" dirty="0" smtClean="0"/>
              <a:t> son normas técnicas, porque no consisten en la declaración de hechos o situaciones de facto.</a:t>
            </a:r>
          </a:p>
          <a:p>
            <a:r>
              <a:rPr lang="es-CO" sz="2300" dirty="0" smtClean="0"/>
              <a:t>Los </a:t>
            </a:r>
            <a:r>
              <a:rPr lang="es-CO" sz="2300" dirty="0" err="1" smtClean="0"/>
              <a:t>IFRS</a:t>
            </a:r>
            <a:r>
              <a:rPr lang="es-CO" sz="2300" dirty="0" smtClean="0"/>
              <a:t> SON normas éticas, porque expresan un deber ser. Entre distintas posibilidades </a:t>
            </a:r>
            <a:r>
              <a:rPr lang="es-CO" sz="2300" dirty="0" err="1" smtClean="0"/>
              <a:t>IASB</a:t>
            </a:r>
            <a:r>
              <a:rPr lang="es-CO" sz="2300" dirty="0" smtClean="0"/>
              <a:t> acoge alguna y la formaliza con el “ropaje” propio de los estándares. </a:t>
            </a:r>
            <a:endParaRPr lang="es-CO" sz="23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04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Distingamos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268760"/>
            <a:ext cx="6695256" cy="4857403"/>
          </a:xfrm>
        </p:spPr>
        <p:txBody>
          <a:bodyPr>
            <a:normAutofit/>
          </a:bodyPr>
          <a:lstStyle/>
          <a:p>
            <a:r>
              <a:rPr lang="es-CO" sz="2800" dirty="0" smtClean="0"/>
              <a:t>Información,</a:t>
            </a:r>
          </a:p>
          <a:p>
            <a:r>
              <a:rPr lang="es-CO" sz="2800" dirty="0" smtClean="0"/>
              <a:t>Instrucción,</a:t>
            </a:r>
          </a:p>
          <a:p>
            <a:r>
              <a:rPr lang="es-CO" sz="2800" dirty="0" smtClean="0"/>
              <a:t>Capacitación,</a:t>
            </a:r>
          </a:p>
          <a:p>
            <a:r>
              <a:rPr lang="es-CO" sz="2800" dirty="0" smtClean="0"/>
              <a:t>Formación,</a:t>
            </a:r>
          </a:p>
          <a:p>
            <a:r>
              <a:rPr lang="es-CO" sz="2800" dirty="0" smtClean="0"/>
              <a:t>Experimentación,</a:t>
            </a:r>
          </a:p>
          <a:p>
            <a:pPr marL="0" indent="0">
              <a:buNone/>
            </a:pPr>
            <a:r>
              <a:rPr lang="es-CO" sz="2800" dirty="0" smtClean="0"/>
              <a:t>Una conferencia, un seminario, un diplomado, un curso, NO forman en </a:t>
            </a:r>
            <a:r>
              <a:rPr lang="es-CO" sz="2800" dirty="0" err="1" smtClean="0"/>
              <a:t>IFRS</a:t>
            </a:r>
            <a:r>
              <a:rPr lang="es-CO" sz="2800" dirty="0" smtClean="0"/>
              <a:t>. A lo más , informan, instruyen o capacitan.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0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Formación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sz="2600" dirty="0" smtClean="0"/>
              <a:t>El documento </a:t>
            </a:r>
            <a:r>
              <a:rPr lang="es-CO" sz="2600" i="1" dirty="0" smtClean="0"/>
              <a:t>La educación encierra un tesoro,</a:t>
            </a:r>
            <a:r>
              <a:rPr lang="es-CO" sz="2600" dirty="0" smtClean="0"/>
              <a:t> Informe a la UNESCO de la Comisión Internacional sobre la Educación para el Siglo XXI, presidida por Jacques </a:t>
            </a:r>
            <a:r>
              <a:rPr lang="es-CO" sz="2600" dirty="0" err="1" smtClean="0"/>
              <a:t>Delors</a:t>
            </a:r>
            <a:r>
              <a:rPr lang="es-CO" sz="2600" dirty="0" smtClean="0"/>
              <a:t>, nos enseña: </a:t>
            </a:r>
            <a:r>
              <a:rPr lang="es-CO" sz="2600" dirty="0" smtClean="0">
                <a:hlinkClick r:id="rId2"/>
              </a:rPr>
              <a:t>http://www.unesco.org/education/pdf/DELORS_S.PDF</a:t>
            </a:r>
            <a:r>
              <a:rPr lang="es-CO" sz="2600" dirty="0" smtClean="0"/>
              <a:t> </a:t>
            </a:r>
          </a:p>
          <a:p>
            <a:r>
              <a:rPr lang="es-CO" sz="2600" dirty="0" smtClean="0"/>
              <a:t>“La educación a lo largo de la vida se basa en cuatro pilares: aprender a conocer, aprender a hacer, aprender a vivir juntos, aprender a ser.”.</a:t>
            </a:r>
          </a:p>
          <a:p>
            <a:endParaRPr lang="es-CO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79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Conflicto (1)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340768"/>
            <a:ext cx="6767264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400" dirty="0" smtClean="0"/>
              <a:t>El Contador Público José Dagoberto Pinilla Forero, Presidente nacional de </a:t>
            </a:r>
            <a:r>
              <a:rPr lang="es-CO" sz="2400" dirty="0" err="1" smtClean="0"/>
              <a:t>CONPUCOL</a:t>
            </a:r>
            <a:r>
              <a:rPr lang="es-CO" sz="2400" dirty="0" smtClean="0"/>
              <a:t> (Colegio de Contadores Públicos de Colombia) manifestó: </a:t>
            </a:r>
            <a:r>
              <a:rPr lang="es-CO" sz="2400" dirty="0" smtClean="0">
                <a:hlinkClick r:id="rId2"/>
              </a:rPr>
              <a:t>http://www.conpucol.org/web/</a:t>
            </a:r>
            <a:r>
              <a:rPr lang="es-CO" sz="2400" dirty="0" smtClean="0"/>
              <a:t> </a:t>
            </a:r>
          </a:p>
          <a:p>
            <a:r>
              <a:rPr lang="es-CO" sz="2400" dirty="0" smtClean="0"/>
              <a:t>“(…) La enseñanza contable no puede basarse simplemente en modelos instrumentales de naturaleza técnico – financiera como por ejemplo: el decreto 2649 y las normas internacionales de información financiera – </a:t>
            </a:r>
            <a:r>
              <a:rPr lang="es-CO" sz="2400" dirty="0" err="1" smtClean="0"/>
              <a:t>NIIF</a:t>
            </a:r>
            <a:r>
              <a:rPr lang="es-CO" sz="2400" dirty="0" smtClean="0"/>
              <a:t>. El campo de la contabilidad se extiende mucho más allá del hecho técnico – financiero como instrumento de acumulación y control del capital. (…)”</a:t>
            </a:r>
            <a:endParaRPr lang="es-CO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85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Conflicto (2)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600" dirty="0" smtClean="0"/>
              <a:t>“(…) La contabilidad tiene por lo menos tres pilares de desarrollo bien definidos: financiero, administrativo y social, que deben entenderse desde una perspectiva científica y tecnológica avanzada, para que pueda ejercer una función efectiva en la transformación de la realidad económica de la Nación en beneficio de la sociedad y no solamente en beneficio del capital nacional e internacional. (…)”</a:t>
            </a:r>
            <a:endParaRPr lang="es-CO" sz="26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919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Conflicto (3)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2600" dirty="0" smtClean="0"/>
              <a:t>“(…) Naturalmente que estos niveles de conocimiento se alcanzarán cuando la Universidad goce de unas estructuras curriculares académicamente rigurosas, docentes competentes en el manejo del Conocimiento y de la Pedagogía y estudios de Maestría y Doctorado, dinámicas de investigación consolidadas, apoyos tecnológicos suficientes y actualizados y articulación con el entorno nacional e internacional, entre otros. (…)”</a:t>
            </a:r>
            <a:endParaRPr lang="es-CO" sz="26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35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Precisemos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268760"/>
            <a:ext cx="6407224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dirty="0" smtClean="0"/>
              <a:t>En la UNIDAD de lo contable concurren</a:t>
            </a:r>
          </a:p>
          <a:p>
            <a:r>
              <a:rPr lang="es-CO" sz="2800" dirty="0" smtClean="0"/>
              <a:t>La contabilidad como arte,</a:t>
            </a:r>
          </a:p>
          <a:p>
            <a:r>
              <a:rPr lang="es-CO" sz="2800" dirty="0" smtClean="0"/>
              <a:t>La contabilidad como ciencia,</a:t>
            </a:r>
          </a:p>
          <a:p>
            <a:r>
              <a:rPr lang="es-CO" sz="2800" dirty="0" smtClean="0"/>
              <a:t>La contabilidad como tecnología,</a:t>
            </a:r>
          </a:p>
          <a:p>
            <a:r>
              <a:rPr lang="es-CO" sz="2800" dirty="0" smtClean="0"/>
              <a:t>La contabilidad como técnica,</a:t>
            </a:r>
          </a:p>
          <a:p>
            <a:r>
              <a:rPr lang="es-CO" sz="2800" dirty="0" smtClean="0"/>
              <a:t>La contabilidad como oficio,</a:t>
            </a:r>
          </a:p>
          <a:p>
            <a:r>
              <a:rPr lang="es-CO" sz="2800" dirty="0" smtClean="0"/>
              <a:t>La contabilidad como profesión.</a:t>
            </a:r>
            <a:endParaRPr lang="es-CO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Junio 22 de 2011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F44A-B2E5-4C53-B07C-C2E6AC47A0A1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06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TC010264152[[fn=Tema sinfonía]]</Template>
  <TotalTime>134</TotalTime>
  <Words>777</Words>
  <Application>Microsoft Office PowerPoint</Application>
  <PresentationFormat>Presentación en pantalla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Symphony</vt:lpstr>
      <vt:lpstr>Educación y aprendizaje de los IFRS</vt:lpstr>
      <vt:lpstr>Un error</vt:lpstr>
      <vt:lpstr>Nomología</vt:lpstr>
      <vt:lpstr>Distingamos</vt:lpstr>
      <vt:lpstr>Formación</vt:lpstr>
      <vt:lpstr>Conflicto (1)</vt:lpstr>
      <vt:lpstr>Conflicto (2)</vt:lpstr>
      <vt:lpstr>Conflicto (3)</vt:lpstr>
      <vt:lpstr>Precisemos</vt:lpstr>
      <vt:lpstr>¿Qué estudiar?</vt:lpstr>
      <vt:lpstr>Recuérdese</vt:lpstr>
      <vt:lpstr>Más allá de memorizar o automatizar</vt:lpstr>
      <vt:lpstr>Presentación de PowerPoint</vt:lpstr>
      <vt:lpstr>Una cosa es enseñar y otra es aprender.</vt:lpstr>
      <vt:lpstr>Por su amable atención, muchas gracias.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y aprendizaje de las IFRS</dc:title>
  <dc:creator>hbermude</dc:creator>
  <cp:lastModifiedBy>hbermude</cp:lastModifiedBy>
  <cp:revision>17</cp:revision>
  <dcterms:created xsi:type="dcterms:W3CDTF">2011-06-17T14:44:46Z</dcterms:created>
  <dcterms:modified xsi:type="dcterms:W3CDTF">2011-06-17T16:59:39Z</dcterms:modified>
  <cp:contentStatus/>
</cp:coreProperties>
</file>