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3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D6BD-72E1-4150-B84A-27F6D5036976}" type="datetimeFigureOut">
              <a:rPr lang="es-CO" smtClean="0"/>
              <a:t>07/04/2010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96E-CD2E-40AE-AF5B-B5A251CF483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D6BD-72E1-4150-B84A-27F6D5036976}" type="datetimeFigureOut">
              <a:rPr lang="es-CO" smtClean="0"/>
              <a:t>07/04/2010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96E-CD2E-40AE-AF5B-B5A251CF483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D6BD-72E1-4150-B84A-27F6D5036976}" type="datetimeFigureOut">
              <a:rPr lang="es-CO" smtClean="0"/>
              <a:t>07/04/2010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96E-CD2E-40AE-AF5B-B5A251CF4833}" type="slidenum">
              <a:rPr lang="es-CO" smtClean="0"/>
              <a:t>‹Nº›</a:t>
            </a:fld>
            <a:endParaRPr lang="es-CO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D6BD-72E1-4150-B84A-27F6D5036976}" type="datetimeFigureOut">
              <a:rPr lang="es-CO" smtClean="0"/>
              <a:t>07/04/2010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96E-CD2E-40AE-AF5B-B5A251CF4833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7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xmlns:mc="http://schemas.openxmlformats.org/markup-compatibility/2006" xmlns:a14="http://schemas.microsoft.com/office/drawing/2010/main" val="FFFFFF" mc:Ignorable="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xmlns:mc="http://schemas.openxmlformats.org/markup-compatibility/2006" xmlns:a14="http://schemas.microsoft.com/office/drawing/2010/main" val="FFFFFF" mc:Ignorable="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D6BD-72E1-4150-B84A-27F6D5036976}" type="datetimeFigureOut">
              <a:rPr lang="es-CO" smtClean="0"/>
              <a:t>07/04/2010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96E-CD2E-40AE-AF5B-B5A251CF483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D6BD-72E1-4150-B84A-27F6D5036976}" type="datetimeFigureOut">
              <a:rPr lang="es-CO" smtClean="0"/>
              <a:t>07/04/2010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96E-CD2E-40AE-AF5B-B5A251CF4833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D6BD-72E1-4150-B84A-27F6D5036976}" type="datetimeFigureOut">
              <a:rPr lang="es-CO" smtClean="0"/>
              <a:t>07/04/2010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96E-CD2E-40AE-AF5B-B5A251CF483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D6BD-72E1-4150-B84A-27F6D5036976}" type="datetimeFigureOut">
              <a:rPr lang="es-CO" smtClean="0"/>
              <a:t>07/04/2010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96E-CD2E-40AE-AF5B-B5A251CF483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D6BD-72E1-4150-B84A-27F6D5036976}" type="datetimeFigureOut">
              <a:rPr lang="es-CO" smtClean="0"/>
              <a:t>07/04/2010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96E-CD2E-40AE-AF5B-B5A251CF483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D6BD-72E1-4150-B84A-27F6D5036976}" type="datetimeFigureOut">
              <a:rPr lang="es-CO" smtClean="0"/>
              <a:t>07/04/2010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96E-CD2E-40AE-AF5B-B5A251CF4833}" type="slidenum">
              <a:rPr lang="es-CO" smtClean="0"/>
              <a:t>‹Nº›</a:t>
            </a:fld>
            <a:endParaRPr lang="es-C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D6BD-72E1-4150-B84A-27F6D5036976}" type="datetimeFigureOut">
              <a:rPr lang="es-CO" smtClean="0"/>
              <a:t>07/04/2010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496E-CD2E-40AE-AF5B-B5A251CF4833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xmlns:mc="http://schemas.openxmlformats.org/markup-compatibility/2006" xmlns:a14="http://schemas.microsoft.com/office/drawing/2010/main" val="FFFFFF" mc:Ignorable="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CA8D6BD-72E1-4150-B84A-27F6D5036976}" type="datetimeFigureOut">
              <a:rPr lang="es-CO" smtClean="0"/>
              <a:t>07/04/2010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0C8496E-CD2E-40AE-AF5B-B5A251CF4833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xmlns:mc="http://schemas.openxmlformats.org/markup-compatibility/2006" xmlns:a14="http://schemas.microsoft.com/office/drawing/2010/main" val="FFFFFF" mc:Ignorable="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3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5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2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3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5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buscon.rae.es/draeI/SrvltConsulta?TIPO_BUS=3&amp;LEMA=norm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2376263"/>
          </a:xfrm>
        </p:spPr>
        <p:txBody>
          <a:bodyPr>
            <a:normAutofit/>
          </a:bodyPr>
          <a:lstStyle/>
          <a:p>
            <a:r>
              <a:rPr lang="es-CO" dirty="0" smtClean="0"/>
              <a:t>Datos mínimos en torno a las normas éticas de la profesión contable colombiana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47664" y="5229200"/>
            <a:ext cx="6400800" cy="694928"/>
          </a:xfrm>
        </p:spPr>
        <p:txBody>
          <a:bodyPr/>
          <a:lstStyle/>
          <a:p>
            <a:pPr algn="r"/>
            <a:r>
              <a:rPr lang="es-CO" dirty="0" smtClean="0"/>
              <a:t>Hernando Bermúdez Gómez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68552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200 Introduction </a:t>
            </a:r>
          </a:p>
          <a:p>
            <a:r>
              <a:rPr lang="en-US" dirty="0" smtClean="0"/>
              <a:t>210 Professional Appointment </a:t>
            </a:r>
          </a:p>
          <a:p>
            <a:r>
              <a:rPr lang="en-US" dirty="0" smtClean="0"/>
              <a:t>220 Conflicts of Interest </a:t>
            </a:r>
          </a:p>
          <a:p>
            <a:r>
              <a:rPr lang="en-US" dirty="0" smtClean="0"/>
              <a:t>230 Second Opinions </a:t>
            </a:r>
          </a:p>
          <a:p>
            <a:r>
              <a:rPr lang="en-US" dirty="0" smtClean="0"/>
              <a:t>240 Fees and Other Types of Remuneration </a:t>
            </a:r>
          </a:p>
          <a:p>
            <a:r>
              <a:rPr lang="en-US" dirty="0" smtClean="0"/>
              <a:t>250 Marketing Professional Services </a:t>
            </a:r>
          </a:p>
          <a:p>
            <a:r>
              <a:rPr lang="en-US" dirty="0" smtClean="0"/>
              <a:t>260 Gifts and Hospitality </a:t>
            </a:r>
          </a:p>
          <a:p>
            <a:r>
              <a:rPr lang="en-US" dirty="0" smtClean="0"/>
              <a:t>270 Custody of Client Assets </a:t>
            </a:r>
          </a:p>
          <a:p>
            <a:r>
              <a:rPr lang="en-US" dirty="0" smtClean="0"/>
              <a:t>280 Objectivity―All Services </a:t>
            </a:r>
          </a:p>
          <a:p>
            <a:r>
              <a:rPr lang="en-US" dirty="0" smtClean="0"/>
              <a:t>290 Independence―Audit and Review Engagements </a:t>
            </a:r>
          </a:p>
          <a:p>
            <a:r>
              <a:rPr lang="en-US" dirty="0" smtClean="0"/>
              <a:t>291 Independence―Other Assurance Engagements </a:t>
            </a:r>
          </a:p>
          <a:p>
            <a:r>
              <a:rPr lang="en-US" dirty="0" smtClean="0"/>
              <a:t>Interpretation 2005-01</a:t>
            </a:r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Parte B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31983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3989039"/>
          </a:xfrm>
        </p:spPr>
        <p:txBody>
          <a:bodyPr>
            <a:normAutofit/>
          </a:bodyPr>
          <a:lstStyle/>
          <a:p>
            <a:r>
              <a:rPr lang="es-CO" dirty="0"/>
              <a:t>300 </a:t>
            </a:r>
            <a:r>
              <a:rPr lang="es-CO" dirty="0" err="1"/>
              <a:t>Introduction</a:t>
            </a:r>
            <a:r>
              <a:rPr lang="es-CO" dirty="0"/>
              <a:t> </a:t>
            </a:r>
            <a:endParaRPr lang="es-CO" dirty="0" smtClean="0"/>
          </a:p>
          <a:p>
            <a:r>
              <a:rPr lang="es-CO" dirty="0" smtClean="0"/>
              <a:t>310 </a:t>
            </a:r>
            <a:r>
              <a:rPr lang="es-CO" dirty="0" err="1"/>
              <a:t>Potential</a:t>
            </a:r>
            <a:r>
              <a:rPr lang="es-CO" dirty="0"/>
              <a:t> </a:t>
            </a:r>
            <a:r>
              <a:rPr lang="es-CO" dirty="0" err="1"/>
              <a:t>Conflicts</a:t>
            </a:r>
            <a:r>
              <a:rPr lang="es-CO" dirty="0"/>
              <a:t> </a:t>
            </a:r>
            <a:endParaRPr lang="es-CO" dirty="0" smtClean="0"/>
          </a:p>
          <a:p>
            <a:r>
              <a:rPr lang="en-US" dirty="0" smtClean="0"/>
              <a:t>320 </a:t>
            </a:r>
            <a:r>
              <a:rPr lang="en-US" dirty="0"/>
              <a:t>Preparation and Reporting of </a:t>
            </a:r>
            <a:r>
              <a:rPr lang="en-US" dirty="0" smtClean="0"/>
              <a:t>Information</a:t>
            </a:r>
          </a:p>
          <a:p>
            <a:r>
              <a:rPr lang="en-US" dirty="0" smtClean="0"/>
              <a:t>330 Acting with Sufficient Expertise </a:t>
            </a:r>
          </a:p>
          <a:p>
            <a:r>
              <a:rPr lang="en-US" dirty="0" smtClean="0"/>
              <a:t>340 Financial Interests </a:t>
            </a:r>
          </a:p>
          <a:p>
            <a:r>
              <a:rPr lang="en-US" dirty="0" smtClean="0"/>
              <a:t>350 Inducements</a:t>
            </a:r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Parte C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53352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r>
              <a:rPr lang="es-CO" dirty="0" smtClean="0"/>
              <a:t>CAPITULO CUARTO </a:t>
            </a:r>
          </a:p>
          <a:p>
            <a:pPr lvl="1"/>
            <a:r>
              <a:rPr lang="es-CO" dirty="0" smtClean="0"/>
              <a:t>TITULO PRIMERO Código de ética profesional</a:t>
            </a:r>
          </a:p>
          <a:p>
            <a:pPr lvl="1"/>
            <a:r>
              <a:rPr lang="es-CO" dirty="0" smtClean="0"/>
              <a:t>TITULO SEGUNDO De las relaciones del Contador Público con los usuarios de sus servicios</a:t>
            </a:r>
          </a:p>
          <a:p>
            <a:pPr lvl="1"/>
            <a:r>
              <a:rPr lang="es-CO" dirty="0" smtClean="0"/>
              <a:t>TITULO TERCERO De la publicidad</a:t>
            </a:r>
          </a:p>
          <a:p>
            <a:pPr lvl="1"/>
            <a:r>
              <a:rPr lang="es-CO" dirty="0" smtClean="0"/>
              <a:t>TITULO CUARTO Relaciones del Contador Público con sus colegas</a:t>
            </a:r>
          </a:p>
          <a:p>
            <a:pPr lvl="1"/>
            <a:r>
              <a:rPr lang="es-CO" dirty="0" smtClean="0"/>
              <a:t>TITULO QUINTO El secreto profesional o confidencialidad</a:t>
            </a:r>
          </a:p>
          <a:p>
            <a:pPr lvl="1"/>
            <a:r>
              <a:rPr lang="es-CO" dirty="0" smtClean="0"/>
              <a:t>TITULO SEXTO De las relaciones del Contador Público con la Sociedad y el Estado</a:t>
            </a:r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Ley 43 de 1990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00292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es-CO" dirty="0" smtClean="0"/>
              <a:t>1. Integridad.</a:t>
            </a:r>
          </a:p>
          <a:p>
            <a:r>
              <a:rPr lang="es-CO" dirty="0" smtClean="0"/>
              <a:t>2. Objetividad.</a:t>
            </a:r>
          </a:p>
          <a:p>
            <a:r>
              <a:rPr lang="es-CO" dirty="0" smtClean="0"/>
              <a:t>3. Independencia.</a:t>
            </a:r>
          </a:p>
          <a:p>
            <a:r>
              <a:rPr lang="es-CO" dirty="0" smtClean="0"/>
              <a:t>4. Responsabilidad.</a:t>
            </a:r>
          </a:p>
          <a:p>
            <a:r>
              <a:rPr lang="es-CO" dirty="0" smtClean="0"/>
              <a:t>5. Confidencialidad.</a:t>
            </a:r>
          </a:p>
          <a:p>
            <a:r>
              <a:rPr lang="es-CO" dirty="0" smtClean="0"/>
              <a:t>6. </a:t>
            </a:r>
            <a:r>
              <a:rPr lang="es-CO" dirty="0" smtClean="0"/>
              <a:t>Observaciones </a:t>
            </a:r>
            <a:r>
              <a:rPr lang="es-CO" dirty="0" smtClean="0"/>
              <a:t>de las disposiciones normativas.</a:t>
            </a:r>
          </a:p>
          <a:p>
            <a:r>
              <a:rPr lang="es-CO" dirty="0" smtClean="0"/>
              <a:t>7. Competencia y actualización profesional.</a:t>
            </a:r>
          </a:p>
          <a:p>
            <a:r>
              <a:rPr lang="es-CO" dirty="0" smtClean="0"/>
              <a:t>8. Difusión y colaboración.</a:t>
            </a:r>
          </a:p>
          <a:p>
            <a:r>
              <a:rPr lang="es-CO" dirty="0" smtClean="0"/>
              <a:t>9. Respeto entre colegas.</a:t>
            </a:r>
          </a:p>
          <a:p>
            <a:r>
              <a:rPr lang="es-CO" dirty="0" smtClean="0"/>
              <a:t>10. Conducta ética</a:t>
            </a:r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TITULO PRIMERO Código de ética profesional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35923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r>
              <a:rPr lang="es-CO" dirty="0" smtClean="0"/>
              <a:t>Hay publicados 378 casos, que corresponden al período 2001 – 2010</a:t>
            </a:r>
          </a:p>
          <a:p>
            <a:endParaRPr lang="es-CO" dirty="0" smtClean="0"/>
          </a:p>
          <a:p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Sancionados</a:t>
            </a:r>
            <a:endParaRPr lang="es-CO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6007665"/>
              </p:ext>
            </p:extLst>
          </p:nvPr>
        </p:nvGraphicFramePr>
        <p:xfrm>
          <a:off x="971600" y="2924944"/>
          <a:ext cx="7344816" cy="3024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Hoja de cálculo" r:id="rId3" imgW="3410102" imgH="409651" progId="Excel.Sheet.8">
                  <p:embed/>
                </p:oleObj>
              </mc:Choice>
              <mc:Fallback>
                <p:oleObj name="Hoja de cálculo" r:id="rId3" imgW="3410102" imgH="409651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600" y="2924944"/>
                        <a:ext cx="7344816" cy="30243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0310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Sancionados</a:t>
            </a:r>
            <a:endParaRPr lang="es-CO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850659"/>
              </p:ext>
            </p:extLst>
          </p:nvPr>
        </p:nvGraphicFramePr>
        <p:xfrm>
          <a:off x="971600" y="1628800"/>
          <a:ext cx="7488831" cy="3888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Hoja de cálculo" r:id="rId3" imgW="3152851" imgH="409651" progId="Excel.Sheet.8">
                  <p:embed/>
                </p:oleObj>
              </mc:Choice>
              <mc:Fallback>
                <p:oleObj name="Hoja de cálculo" r:id="rId3" imgW="3152851" imgH="409651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600" y="1628800"/>
                        <a:ext cx="7488831" cy="38884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1897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Sanciones</a:t>
            </a:r>
            <a:endParaRPr lang="es-CO" dirty="0"/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3275166"/>
              </p:ext>
            </p:extLst>
          </p:nvPr>
        </p:nvGraphicFramePr>
        <p:xfrm>
          <a:off x="683568" y="1412776"/>
          <a:ext cx="7920880" cy="4968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Hoja de cálculo" r:id="rId3" imgW="3247949" imgH="676351" progId="Excel.Sheet.8">
                  <p:embed/>
                </p:oleObj>
              </mc:Choice>
              <mc:Fallback>
                <p:oleObj name="Hoja de cálculo" r:id="rId3" imgW="3247949" imgH="676351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568" y="1412776"/>
                        <a:ext cx="7920880" cy="49685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9085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Sanciones temporales</a:t>
            </a:r>
            <a:endParaRPr lang="es-CO" dirty="0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6550411"/>
              </p:ext>
            </p:extLst>
          </p:nvPr>
        </p:nvGraphicFramePr>
        <p:xfrm>
          <a:off x="827584" y="1340768"/>
          <a:ext cx="7632848" cy="4968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Hoja de cálculo" r:id="rId3" imgW="1571549" imgH="1609649" progId="Excel.Sheet.8">
                  <p:embed/>
                </p:oleObj>
              </mc:Choice>
              <mc:Fallback>
                <p:oleObj name="Hoja de cálculo" r:id="rId3" imgW="1571549" imgH="1609649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7584" y="1340768"/>
                        <a:ext cx="7632848" cy="49685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2840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Normas más violadas</a:t>
            </a:r>
            <a:endParaRPr lang="es-CO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0450678"/>
              </p:ext>
            </p:extLst>
          </p:nvPr>
        </p:nvGraphicFramePr>
        <p:xfrm>
          <a:off x="611560" y="2132855"/>
          <a:ext cx="7848872" cy="3096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Hoja de cálculo" r:id="rId3" imgW="4572000" imgH="409651" progId="Excel.Sheet.8">
                  <p:embed/>
                </p:oleObj>
              </mc:Choice>
              <mc:Fallback>
                <p:oleObj name="Hoja de cálculo" r:id="rId3" imgW="4572000" imgH="409651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2132855"/>
                        <a:ext cx="7848872" cy="30963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0126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es-CO" sz="8000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Por su amable atención,</a:t>
            </a:r>
            <a:br>
              <a:rPr lang="es-CO" sz="8000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</a:br>
            <a:r>
              <a:rPr lang="es-CO" sz="8000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muchas gracias</a:t>
            </a:r>
            <a:endParaRPr lang="es-CO" sz="8000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93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2692896"/>
          </a:xfrm>
        </p:spPr>
        <p:txBody>
          <a:bodyPr/>
          <a:lstStyle/>
          <a:p>
            <a:r>
              <a:rPr lang="es-CO" dirty="0" smtClean="0"/>
              <a:t>Norma: Regla que se debe seguir o a que se deben ajustar las conductas, tareas, actividades, etc. </a:t>
            </a:r>
            <a:r>
              <a:rPr lang="es-CO" dirty="0" smtClean="0">
                <a:hlinkClick r:id="rId2"/>
              </a:rPr>
              <a:t>http://buscon.rae.es/draeI/SrvltConsulta?TIPO_BUS=3&amp;LEMA=norma</a:t>
            </a:r>
            <a:r>
              <a:rPr lang="es-CO" dirty="0" smtClean="0"/>
              <a:t> </a:t>
            </a:r>
          </a:p>
          <a:p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Definición de norma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40567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852936"/>
            <a:ext cx="8229600" cy="1324744"/>
          </a:xfrm>
        </p:spPr>
        <p:txBody>
          <a:bodyPr>
            <a:normAutofit/>
          </a:bodyPr>
          <a:lstStyle/>
          <a:p>
            <a:r>
              <a:rPr lang="es-CO" dirty="0" smtClean="0"/>
              <a:t>Normas éticas: determinan el deber ser</a:t>
            </a:r>
          </a:p>
          <a:p>
            <a:r>
              <a:rPr lang="es-CO" dirty="0" smtClean="0"/>
              <a:t>Normas técnicas: determinan cómo hacer algo</a:t>
            </a:r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Dos clases principales de normas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75210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1684784"/>
          </a:xfrm>
        </p:spPr>
        <p:txBody>
          <a:bodyPr/>
          <a:lstStyle/>
          <a:p>
            <a:r>
              <a:rPr lang="es-CO" dirty="0" smtClean="0"/>
              <a:t>Generales</a:t>
            </a:r>
          </a:p>
          <a:p>
            <a:r>
              <a:rPr lang="es-CO" dirty="0" smtClean="0"/>
              <a:t>Especiales. Dentro de éstas se encuentran las normas éticas de cada profesión</a:t>
            </a:r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Clases de normas éticas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88219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564904"/>
            <a:ext cx="8229600" cy="2260848"/>
          </a:xfrm>
        </p:spPr>
        <p:txBody>
          <a:bodyPr/>
          <a:lstStyle/>
          <a:p>
            <a:r>
              <a:rPr lang="es-CO" dirty="0" smtClean="0"/>
              <a:t>Normas religiosas</a:t>
            </a:r>
          </a:p>
          <a:p>
            <a:r>
              <a:rPr lang="es-CO" dirty="0" smtClean="0"/>
              <a:t>Normas morales (derivadas de la naturaleza de las cosas)</a:t>
            </a:r>
          </a:p>
          <a:p>
            <a:r>
              <a:rPr lang="es-CO" dirty="0" smtClean="0"/>
              <a:t>Normas sociales</a:t>
            </a:r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Principales fuentes de las normas éticas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08345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2332856"/>
          </a:xfrm>
        </p:spPr>
        <p:txBody>
          <a:bodyPr>
            <a:normAutofit/>
          </a:bodyPr>
          <a:lstStyle/>
          <a:p>
            <a:r>
              <a:rPr lang="es-CO" dirty="0" smtClean="0"/>
              <a:t>Prácticas sociales</a:t>
            </a:r>
          </a:p>
          <a:p>
            <a:r>
              <a:rPr lang="es-CO" dirty="0" smtClean="0"/>
              <a:t>Hábitos sociales</a:t>
            </a:r>
          </a:p>
          <a:p>
            <a:r>
              <a:rPr lang="es-CO" dirty="0" smtClean="0"/>
              <a:t>Costumbres sociales</a:t>
            </a:r>
          </a:p>
          <a:p>
            <a:r>
              <a:rPr lang="es-CO" dirty="0" smtClean="0"/>
              <a:t>Normas jurídicas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Normas sociales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17018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1252736"/>
          </a:xfrm>
        </p:spPr>
        <p:txBody>
          <a:bodyPr/>
          <a:lstStyle/>
          <a:p>
            <a:r>
              <a:rPr lang="es-CO" dirty="0" smtClean="0"/>
              <a:t>Normas corporativas (auto regulación)</a:t>
            </a:r>
          </a:p>
          <a:p>
            <a:r>
              <a:rPr lang="es-CO" dirty="0" smtClean="0"/>
              <a:t>Normas legales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Normas jurídicas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7970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O" dirty="0" smtClean="0"/>
              <a:t>Prefacio</a:t>
            </a:r>
          </a:p>
          <a:p>
            <a:r>
              <a:rPr lang="es-CO" dirty="0" smtClean="0"/>
              <a:t>Parte A - Aplicación general del código de ética</a:t>
            </a:r>
          </a:p>
          <a:p>
            <a:r>
              <a:rPr lang="es-CO" dirty="0" smtClean="0"/>
              <a:t>Parte B – Contadores profesionales en práctica pública</a:t>
            </a:r>
          </a:p>
          <a:p>
            <a:r>
              <a:rPr lang="es-CO" dirty="0" smtClean="0"/>
              <a:t>Parte C- Contadores profesionales en los negocios</a:t>
            </a:r>
          </a:p>
          <a:p>
            <a:r>
              <a:rPr lang="es-CO" dirty="0" smtClean="0"/>
              <a:t>Definiciones</a:t>
            </a:r>
          </a:p>
          <a:p>
            <a:r>
              <a:rPr lang="es-CO" dirty="0" smtClean="0"/>
              <a:t>Fecha de vigencia</a:t>
            </a:r>
          </a:p>
          <a:p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Código de ética de IFAC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26899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556992"/>
          </a:xfrm>
        </p:spPr>
        <p:txBody>
          <a:bodyPr>
            <a:normAutofit/>
          </a:bodyPr>
          <a:lstStyle/>
          <a:p>
            <a:r>
              <a:rPr lang="en-US" dirty="0" smtClean="0"/>
              <a:t>100 Introduction and Fundamental Principles</a:t>
            </a:r>
          </a:p>
          <a:p>
            <a:r>
              <a:rPr lang="en-US" dirty="0" smtClean="0"/>
              <a:t>110 Integrity </a:t>
            </a:r>
          </a:p>
          <a:p>
            <a:r>
              <a:rPr lang="en-US" dirty="0" smtClean="0"/>
              <a:t>120 Objectivity </a:t>
            </a:r>
          </a:p>
          <a:p>
            <a:r>
              <a:rPr lang="en-US" dirty="0" smtClean="0"/>
              <a:t>130 Professional Competence and Due Care </a:t>
            </a:r>
          </a:p>
          <a:p>
            <a:r>
              <a:rPr lang="en-US" dirty="0" smtClean="0"/>
              <a:t>140 Confidentiality </a:t>
            </a:r>
          </a:p>
          <a:p>
            <a:r>
              <a:rPr lang="en-US" dirty="0" smtClean="0"/>
              <a:t>150 Professional Behavior</a:t>
            </a:r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Parte 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55559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073E87" mc:Ignorable=""/>
      </a:dk2>
      <a:lt2>
        <a:srgbClr xmlns:mc="http://schemas.openxmlformats.org/markup-compatibility/2006" xmlns:a14="http://schemas.microsoft.com/office/drawing/2010/main" val="C6E7FC" mc:Ignorable=""/>
      </a:lt2>
      <a:accent1>
        <a:srgbClr xmlns:mc="http://schemas.openxmlformats.org/markup-compatibility/2006" xmlns:a14="http://schemas.microsoft.com/office/drawing/2010/main" val="31B6FD" mc:Ignorable=""/>
      </a:accent1>
      <a:accent2>
        <a:srgbClr xmlns:mc="http://schemas.openxmlformats.org/markup-compatibility/2006" xmlns:a14="http://schemas.microsoft.com/office/drawing/2010/main" val="4584D3" mc:Ignorable=""/>
      </a:accent2>
      <a:accent3>
        <a:srgbClr xmlns:mc="http://schemas.openxmlformats.org/markup-compatibility/2006" xmlns:a14="http://schemas.microsoft.com/office/drawing/2010/main" val="5BD078" mc:Ignorable=""/>
      </a:accent3>
      <a:accent4>
        <a:srgbClr xmlns:mc="http://schemas.openxmlformats.org/markup-compatibility/2006" xmlns:a14="http://schemas.microsoft.com/office/drawing/2010/main" val="A5D028" mc:Ignorable=""/>
      </a:accent4>
      <a:accent5>
        <a:srgbClr xmlns:mc="http://schemas.openxmlformats.org/markup-compatibility/2006" xmlns:a14="http://schemas.microsoft.com/office/drawing/2010/main" val="F5C040" mc:Ignorable=""/>
      </a:accent5>
      <a:accent6>
        <a:srgbClr xmlns:mc="http://schemas.openxmlformats.org/markup-compatibility/2006" xmlns:a14="http://schemas.microsoft.com/office/drawing/2010/main" val="05E0DB" mc:Ignorable=""/>
      </a:accent6>
      <a:hlink>
        <a:srgbClr xmlns:mc="http://schemas.openxmlformats.org/markup-compatibility/2006" xmlns:a14="http://schemas.microsoft.com/office/drawing/2010/main" val="0080FF" mc:Ignorable=""/>
      </a:hlink>
      <a:folHlink>
        <a:srgbClr xmlns:mc="http://schemas.openxmlformats.org/markup-compatibility/2006" xmlns:a14="http://schemas.microsoft.com/office/drawing/2010/main" val="5EAEFF" mc:Ignorable=""/>
      </a:folHlink>
    </a:clrScheme>
    <a:fontScheme name="Forma de onda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88</TotalTime>
  <Words>392</Words>
  <Application>Microsoft Office PowerPoint</Application>
  <PresentationFormat>Presentación en pantalla (4:3)</PresentationFormat>
  <Paragraphs>82</Paragraphs>
  <Slides>19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1" baseType="lpstr">
      <vt:lpstr>Forma de onda</vt:lpstr>
      <vt:lpstr>Hoja de cálculo</vt:lpstr>
      <vt:lpstr>Datos mínimos en torno a las normas éticas de la profesión contable colombiana</vt:lpstr>
      <vt:lpstr>Definición de norma</vt:lpstr>
      <vt:lpstr>Dos clases principales de normas</vt:lpstr>
      <vt:lpstr>Clases de normas éticas</vt:lpstr>
      <vt:lpstr>Principales fuentes de las normas éticas</vt:lpstr>
      <vt:lpstr>Normas sociales</vt:lpstr>
      <vt:lpstr>Normas jurídicas</vt:lpstr>
      <vt:lpstr>Código de ética de IFAC</vt:lpstr>
      <vt:lpstr>Parte A</vt:lpstr>
      <vt:lpstr>Parte B</vt:lpstr>
      <vt:lpstr>Parte C</vt:lpstr>
      <vt:lpstr>Ley 43 de 1990</vt:lpstr>
      <vt:lpstr>TITULO PRIMERO Código de ética profesional</vt:lpstr>
      <vt:lpstr>Sancionados</vt:lpstr>
      <vt:lpstr>Sancionados</vt:lpstr>
      <vt:lpstr>Sanciones</vt:lpstr>
      <vt:lpstr>Sanciones temporales</vt:lpstr>
      <vt:lpstr>Normas más violadas</vt:lpstr>
      <vt:lpstr>Por su amable atención, muchas gracias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Datos mínimos en torno a las normas éticas de la profesión contable</dc:title>
  <dc:creator>Jezreel</dc:creator>
  <cp:lastModifiedBy>Jezreel</cp:lastModifiedBy>
  <cp:revision>13</cp:revision>
  <dcterms:created xsi:type="dcterms:W3CDTF">2010-04-08T02:37:48Z</dcterms:created>
  <dcterms:modified xsi:type="dcterms:W3CDTF">2010-04-08T04:09:53Z</dcterms:modified>
</cp:coreProperties>
</file>