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4" r:id="rId1"/>
  </p:sldMasterIdLst>
  <p:sldIdLst>
    <p:sldId id="256" r:id="rId2"/>
    <p:sldId id="262" r:id="rId3"/>
    <p:sldId id="257" r:id="rId4"/>
    <p:sldId id="258" r:id="rId5"/>
    <p:sldId id="259" r:id="rId6"/>
    <p:sldId id="260" r:id="rId7"/>
    <p:sldId id="261" r:id="rId8"/>
    <p:sldId id="263" r:id="rId9"/>
    <p:sldId id="264" r:id="rId10"/>
    <p:sldId id="265" r:id="rId11"/>
    <p:sldId id="274" r:id="rId12"/>
    <p:sldId id="266" r:id="rId13"/>
    <p:sldId id="267" r:id="rId14"/>
    <p:sldId id="268" r:id="rId15"/>
    <p:sldId id="269" r:id="rId16"/>
    <p:sldId id="270" r:id="rId17"/>
    <p:sldId id="271" r:id="rId18"/>
    <p:sldId id="272" r:id="rId19"/>
    <p:sldId id="273"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C306EF8B-1A9E-4DC8-8265-98F7C5110090}" type="datetimeFigureOut">
              <a:rPr lang="es-CO" smtClean="0"/>
              <a:t>11/11/2019</a:t>
            </a:fld>
            <a:endParaRPr lang="es-CO" dirty="0"/>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1DB0926C-D3B9-49B7-BAA8-EDFA89AE25DF}" type="slidenum">
              <a:rPr lang="es-CO" smtClean="0"/>
              <a:t>‹Nº›</a:t>
            </a:fld>
            <a:endParaRPr lang="es-CO" dirty="0"/>
          </a:p>
        </p:txBody>
      </p:sp>
    </p:spTree>
    <p:extLst>
      <p:ext uri="{BB962C8B-B14F-4D97-AF65-F5344CB8AC3E}">
        <p14:creationId xmlns:p14="http://schemas.microsoft.com/office/powerpoint/2010/main" val="4162652086"/>
      </p:ext>
    </p:extLst>
  </p:cSld>
  <p:clrMapOvr>
    <a:masterClrMapping/>
  </p:clrMapOvr>
  <p:transition spd="slow">
    <p:cove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C306EF8B-1A9E-4DC8-8265-98F7C5110090}" type="datetimeFigureOut">
              <a:rPr lang="es-CO" smtClean="0"/>
              <a:t>11/11/2019</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1DB0926C-D3B9-49B7-BAA8-EDFA89AE25DF}" type="slidenum">
              <a:rPr lang="es-CO" smtClean="0"/>
              <a:t>‹Nº›</a:t>
            </a:fld>
            <a:endParaRPr lang="es-CO"/>
          </a:p>
        </p:txBody>
      </p:sp>
    </p:spTree>
    <p:extLst>
      <p:ext uri="{BB962C8B-B14F-4D97-AF65-F5344CB8AC3E}">
        <p14:creationId xmlns:p14="http://schemas.microsoft.com/office/powerpoint/2010/main" val="4073853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C306EF8B-1A9E-4DC8-8265-98F7C5110090}" type="datetimeFigureOut">
              <a:rPr lang="es-CO" smtClean="0"/>
              <a:t>11/11/2019</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1DB0926C-D3B9-49B7-BAA8-EDFA89AE25DF}" type="slidenum">
              <a:rPr lang="es-CO" smtClean="0"/>
              <a:t>‹Nº›</a:t>
            </a:fld>
            <a:endParaRPr lang="es-CO"/>
          </a:p>
        </p:txBody>
      </p:sp>
    </p:spTree>
    <p:extLst>
      <p:ext uri="{BB962C8B-B14F-4D97-AF65-F5344CB8AC3E}">
        <p14:creationId xmlns:p14="http://schemas.microsoft.com/office/powerpoint/2010/main" val="17513999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s-ES"/>
              <a:t>Haga clic para modificar el estilo de título del patrón</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C306EF8B-1A9E-4DC8-8265-98F7C5110090}" type="datetimeFigureOut">
              <a:rPr lang="es-CO" smtClean="0"/>
              <a:t>11/11/2019</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1DB0926C-D3B9-49B7-BAA8-EDFA89AE25DF}" type="slidenum">
              <a:rPr lang="es-CO" smtClean="0"/>
              <a:t>‹Nº›</a:t>
            </a:fld>
            <a:endParaRPr lang="es-CO"/>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7550060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C306EF8B-1A9E-4DC8-8265-98F7C5110090}" type="datetimeFigureOut">
              <a:rPr lang="es-CO" smtClean="0"/>
              <a:t>11/11/2019</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1DB0926C-D3B9-49B7-BAA8-EDFA89AE25DF}" type="slidenum">
              <a:rPr lang="es-CO" smtClean="0"/>
              <a:t>‹Nº›</a:t>
            </a:fld>
            <a:endParaRPr lang="es-CO"/>
          </a:p>
        </p:txBody>
      </p:sp>
    </p:spTree>
    <p:extLst>
      <p:ext uri="{BB962C8B-B14F-4D97-AF65-F5344CB8AC3E}">
        <p14:creationId xmlns:p14="http://schemas.microsoft.com/office/powerpoint/2010/main" val="137930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s-ES"/>
              <a:t>Haga clic para modificar el estilo de título del patrón</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3" name="Date Placeholder 2"/>
          <p:cNvSpPr>
            <a:spLocks noGrp="1"/>
          </p:cNvSpPr>
          <p:nvPr>
            <p:ph type="dt" sz="half" idx="10"/>
          </p:nvPr>
        </p:nvSpPr>
        <p:spPr/>
        <p:txBody>
          <a:bodyPr/>
          <a:lstStyle/>
          <a:p>
            <a:fld id="{C306EF8B-1A9E-4DC8-8265-98F7C5110090}" type="datetimeFigureOut">
              <a:rPr lang="es-CO" smtClean="0"/>
              <a:t>11/11/2019</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1DB0926C-D3B9-49B7-BAA8-EDFA89AE25DF}" type="slidenum">
              <a:rPr lang="es-CO" smtClean="0"/>
              <a:t>‹Nº›</a:t>
            </a:fld>
            <a:endParaRPr lang="es-CO"/>
          </a:p>
        </p:txBody>
      </p:sp>
    </p:spTree>
    <p:extLst>
      <p:ext uri="{BB962C8B-B14F-4D97-AF65-F5344CB8AC3E}">
        <p14:creationId xmlns:p14="http://schemas.microsoft.com/office/powerpoint/2010/main" val="37451528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s-ES"/>
              <a:t>Haga clic para modificar el estilo de título del patrón</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3" name="Date Placeholder 2"/>
          <p:cNvSpPr>
            <a:spLocks noGrp="1"/>
          </p:cNvSpPr>
          <p:nvPr>
            <p:ph type="dt" sz="half" idx="10"/>
          </p:nvPr>
        </p:nvSpPr>
        <p:spPr/>
        <p:txBody>
          <a:bodyPr/>
          <a:lstStyle/>
          <a:p>
            <a:fld id="{C306EF8B-1A9E-4DC8-8265-98F7C5110090}" type="datetimeFigureOut">
              <a:rPr lang="es-CO" smtClean="0"/>
              <a:t>11/11/2019</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1DB0926C-D3B9-49B7-BAA8-EDFA89AE25DF}" type="slidenum">
              <a:rPr lang="es-CO" smtClean="0"/>
              <a:t>‹Nº›</a:t>
            </a:fld>
            <a:endParaRPr lang="es-CO"/>
          </a:p>
        </p:txBody>
      </p:sp>
    </p:spTree>
    <p:extLst>
      <p:ext uri="{BB962C8B-B14F-4D97-AF65-F5344CB8AC3E}">
        <p14:creationId xmlns:p14="http://schemas.microsoft.com/office/powerpoint/2010/main" val="19013567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306EF8B-1A9E-4DC8-8265-98F7C5110090}" type="datetimeFigureOut">
              <a:rPr lang="es-CO" smtClean="0"/>
              <a:t>11/11/2019</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1DB0926C-D3B9-49B7-BAA8-EDFA89AE25DF}" type="slidenum">
              <a:rPr lang="es-CO" smtClean="0"/>
              <a:t>‹Nº›</a:t>
            </a:fld>
            <a:endParaRPr lang="es-CO"/>
          </a:p>
        </p:txBody>
      </p:sp>
    </p:spTree>
    <p:extLst>
      <p:ext uri="{BB962C8B-B14F-4D97-AF65-F5344CB8AC3E}">
        <p14:creationId xmlns:p14="http://schemas.microsoft.com/office/powerpoint/2010/main" val="14836320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s-ES"/>
              <a:t>Haga clic para modificar el estilo de título del patrón</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306EF8B-1A9E-4DC8-8265-98F7C5110090}" type="datetimeFigureOut">
              <a:rPr lang="es-CO" smtClean="0"/>
              <a:t>11/11/2019</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1DB0926C-D3B9-49B7-BAA8-EDFA89AE25DF}" type="slidenum">
              <a:rPr lang="es-CO" smtClean="0"/>
              <a:t>‹Nº›</a:t>
            </a:fld>
            <a:endParaRPr lang="es-CO"/>
          </a:p>
        </p:txBody>
      </p:sp>
    </p:spTree>
    <p:extLst>
      <p:ext uri="{BB962C8B-B14F-4D97-AF65-F5344CB8AC3E}">
        <p14:creationId xmlns:p14="http://schemas.microsoft.com/office/powerpoint/2010/main" val="39089571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045E87B-1F11-4604-8C2D-801217DA24FE}"/>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24E06792-636B-473C-AEC0-49B6FF7631E5}"/>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9B32D91C-BEB8-4890-9241-524897F11FE0}"/>
              </a:ext>
            </a:extLst>
          </p:cNvPr>
          <p:cNvSpPr>
            <a:spLocks noGrp="1"/>
          </p:cNvSpPr>
          <p:nvPr>
            <p:ph type="dt" sz="half" idx="10"/>
          </p:nvPr>
        </p:nvSpPr>
        <p:spPr/>
        <p:txBody>
          <a:bodyPr/>
          <a:lstStyle/>
          <a:p>
            <a:fld id="{C306EF8B-1A9E-4DC8-8265-98F7C5110090}" type="datetimeFigureOut">
              <a:rPr lang="es-CO" smtClean="0"/>
              <a:t>11/11/2019</a:t>
            </a:fld>
            <a:endParaRPr lang="es-CO"/>
          </a:p>
        </p:txBody>
      </p:sp>
      <p:sp>
        <p:nvSpPr>
          <p:cNvPr id="5" name="Marcador de pie de página 4">
            <a:extLst>
              <a:ext uri="{FF2B5EF4-FFF2-40B4-BE49-F238E27FC236}">
                <a16:creationId xmlns:a16="http://schemas.microsoft.com/office/drawing/2014/main" id="{296571F1-8B92-443C-B6D9-6A75A1041CDB}"/>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4584F59B-D0BD-4B8B-8E0E-70A2E396F3DC}"/>
              </a:ext>
            </a:extLst>
          </p:cNvPr>
          <p:cNvSpPr>
            <a:spLocks noGrp="1"/>
          </p:cNvSpPr>
          <p:nvPr>
            <p:ph type="sldNum" sz="quarter" idx="12"/>
          </p:nvPr>
        </p:nvSpPr>
        <p:spPr/>
        <p:txBody>
          <a:bodyPr/>
          <a:lstStyle/>
          <a:p>
            <a:fld id="{1DB0926C-D3B9-49B7-BAA8-EDFA89AE25DF}" type="slidenum">
              <a:rPr lang="es-CO" smtClean="0"/>
              <a:t>‹Nº›</a:t>
            </a:fld>
            <a:endParaRPr lang="es-CO"/>
          </a:p>
        </p:txBody>
      </p:sp>
    </p:spTree>
    <p:extLst>
      <p:ext uri="{BB962C8B-B14F-4D97-AF65-F5344CB8AC3E}">
        <p14:creationId xmlns:p14="http://schemas.microsoft.com/office/powerpoint/2010/main" val="1188741003"/>
      </p:ext>
    </p:extLst>
  </p:cSld>
  <p:clrMapOvr>
    <a:masterClrMapping/>
  </p:clrMapOvr>
  <p:transition spd="slow">
    <p:cove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306EF8B-1A9E-4DC8-8265-98F7C5110090}" type="datetimeFigureOut">
              <a:rPr lang="es-CO" smtClean="0"/>
              <a:t>11/11/2019</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1DB0926C-D3B9-49B7-BAA8-EDFA89AE25DF}" type="slidenum">
              <a:rPr lang="es-CO" smtClean="0"/>
              <a:t>‹Nº›</a:t>
            </a:fld>
            <a:endParaRPr lang="es-CO"/>
          </a:p>
        </p:txBody>
      </p:sp>
    </p:spTree>
    <p:extLst>
      <p:ext uri="{BB962C8B-B14F-4D97-AF65-F5344CB8AC3E}">
        <p14:creationId xmlns:p14="http://schemas.microsoft.com/office/powerpoint/2010/main" val="5803513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C306EF8B-1A9E-4DC8-8265-98F7C5110090}" type="datetimeFigureOut">
              <a:rPr lang="es-CO" smtClean="0"/>
              <a:t>11/11/2019</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1DB0926C-D3B9-49B7-BAA8-EDFA89AE25DF}" type="slidenum">
              <a:rPr lang="es-CO" smtClean="0"/>
              <a:t>‹Nº›</a:t>
            </a:fld>
            <a:endParaRPr lang="es-CO"/>
          </a:p>
        </p:txBody>
      </p:sp>
    </p:spTree>
    <p:extLst>
      <p:ext uri="{BB962C8B-B14F-4D97-AF65-F5344CB8AC3E}">
        <p14:creationId xmlns:p14="http://schemas.microsoft.com/office/powerpoint/2010/main" val="2985135451"/>
      </p:ext>
    </p:extLst>
  </p:cSld>
  <p:clrMapOvr>
    <a:masterClrMapping/>
  </p:clrMapOvr>
  <p:transition spd="slow">
    <p:cove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s-ES"/>
              <a:t>Haga clic para modificar el estilo de título del patrón</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C306EF8B-1A9E-4DC8-8265-98F7C5110090}" type="datetimeFigureOut">
              <a:rPr lang="es-CO" smtClean="0"/>
              <a:t>11/11/2019</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1DB0926C-D3B9-49B7-BAA8-EDFA89AE25DF}" type="slidenum">
              <a:rPr lang="es-CO" smtClean="0"/>
              <a:t>‹Nº›</a:t>
            </a:fld>
            <a:endParaRPr lang="es-CO"/>
          </a:p>
        </p:txBody>
      </p:sp>
    </p:spTree>
    <p:extLst>
      <p:ext uri="{BB962C8B-B14F-4D97-AF65-F5344CB8AC3E}">
        <p14:creationId xmlns:p14="http://schemas.microsoft.com/office/powerpoint/2010/main" val="16210283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2" name="Content Placeholder 3"/>
          <p:cNvSpPr>
            <a:spLocks noGrp="1"/>
          </p:cNvSpPr>
          <p:nvPr>
            <p:ph sz="quarter" idx="13"/>
          </p:nvPr>
        </p:nvSpPr>
        <p:spPr>
          <a:xfrm>
            <a:off x="913774" y="3051012"/>
            <a:ext cx="5106027" cy="274018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3" name="Content Placeholder 5"/>
          <p:cNvSpPr>
            <a:spLocks noGrp="1"/>
          </p:cNvSpPr>
          <p:nvPr>
            <p:ph sz="quarter" idx="14"/>
          </p:nvPr>
        </p:nvSpPr>
        <p:spPr>
          <a:xfrm>
            <a:off x="6172200" y="3051012"/>
            <a:ext cx="5105401" cy="274018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C306EF8B-1A9E-4DC8-8265-98F7C5110090}" type="datetimeFigureOut">
              <a:rPr lang="es-CO" smtClean="0"/>
              <a:t>11/11/2019</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1DB0926C-D3B9-49B7-BAA8-EDFA89AE25DF}" type="slidenum">
              <a:rPr lang="es-CO" smtClean="0"/>
              <a:t>‹Nº›</a:t>
            </a:fld>
            <a:endParaRPr lang="es-CO"/>
          </a:p>
        </p:txBody>
      </p:sp>
    </p:spTree>
    <p:extLst>
      <p:ext uri="{BB962C8B-B14F-4D97-AF65-F5344CB8AC3E}">
        <p14:creationId xmlns:p14="http://schemas.microsoft.com/office/powerpoint/2010/main" val="29238714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C306EF8B-1A9E-4DC8-8265-98F7C5110090}" type="datetimeFigureOut">
              <a:rPr lang="es-CO" smtClean="0"/>
              <a:t>11/11/2019</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1DB0926C-D3B9-49B7-BAA8-EDFA89AE25DF}" type="slidenum">
              <a:rPr lang="es-CO" smtClean="0"/>
              <a:t>‹Nº›</a:t>
            </a:fld>
            <a:endParaRPr lang="es-CO"/>
          </a:p>
        </p:txBody>
      </p:sp>
    </p:spTree>
    <p:extLst>
      <p:ext uri="{BB962C8B-B14F-4D97-AF65-F5344CB8AC3E}">
        <p14:creationId xmlns:p14="http://schemas.microsoft.com/office/powerpoint/2010/main" val="414978218"/>
      </p:ext>
    </p:extLst>
  </p:cSld>
  <p:clrMapOvr>
    <a:masterClrMapping/>
  </p:clrMapOvr>
  <p:transition spd="slow">
    <p:cove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C306EF8B-1A9E-4DC8-8265-98F7C5110090}" type="datetimeFigureOut">
              <a:rPr lang="es-CO" smtClean="0"/>
              <a:t>11/11/2019</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1DB0926C-D3B9-49B7-BAA8-EDFA89AE25DF}" type="slidenum">
              <a:rPr lang="es-CO" smtClean="0"/>
              <a:t>‹Nº›</a:t>
            </a:fld>
            <a:endParaRPr lang="es-CO"/>
          </a:p>
        </p:txBody>
      </p:sp>
    </p:spTree>
    <p:extLst>
      <p:ext uri="{BB962C8B-B14F-4D97-AF65-F5344CB8AC3E}">
        <p14:creationId xmlns:p14="http://schemas.microsoft.com/office/powerpoint/2010/main" val="880912307"/>
      </p:ext>
    </p:extLst>
  </p:cSld>
  <p:clrMapOvr>
    <a:masterClrMapping/>
  </p:clrMapOvr>
  <p:transition spd="slow">
    <p:cove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s-ES"/>
              <a:t>Haga clic para modificar el estilo de título del patrón</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C306EF8B-1A9E-4DC8-8265-98F7C5110090}" type="datetimeFigureOut">
              <a:rPr lang="es-CO" smtClean="0"/>
              <a:t>11/11/2019</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1DB0926C-D3B9-49B7-BAA8-EDFA89AE25DF}" type="slidenum">
              <a:rPr lang="es-CO" smtClean="0"/>
              <a:t>‹Nº›</a:t>
            </a:fld>
            <a:endParaRPr lang="es-CO"/>
          </a:p>
        </p:txBody>
      </p:sp>
    </p:spTree>
    <p:extLst>
      <p:ext uri="{BB962C8B-B14F-4D97-AF65-F5344CB8AC3E}">
        <p14:creationId xmlns:p14="http://schemas.microsoft.com/office/powerpoint/2010/main" val="4113613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C306EF8B-1A9E-4DC8-8265-98F7C5110090}" type="datetimeFigureOut">
              <a:rPr lang="es-CO" smtClean="0"/>
              <a:t>11/11/2019</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1DB0926C-D3B9-49B7-BAA8-EDFA89AE25DF}" type="slidenum">
              <a:rPr lang="es-CO" smtClean="0"/>
              <a:t>‹Nº›</a:t>
            </a:fld>
            <a:endParaRPr lang="es-CO"/>
          </a:p>
        </p:txBody>
      </p:sp>
    </p:spTree>
    <p:extLst>
      <p:ext uri="{BB962C8B-B14F-4D97-AF65-F5344CB8AC3E}">
        <p14:creationId xmlns:p14="http://schemas.microsoft.com/office/powerpoint/2010/main" val="1397944549"/>
      </p:ext>
    </p:extLst>
  </p:cSld>
  <p:clrMapOvr>
    <a:masterClrMapping/>
  </p:clrMapOvr>
  <p:transition spd="slow">
    <p:cove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20">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C306EF8B-1A9E-4DC8-8265-98F7C5110090}" type="datetimeFigureOut">
              <a:rPr lang="es-CO" smtClean="0"/>
              <a:t>11/11/2019</a:t>
            </a:fld>
            <a:endParaRPr lang="es-CO"/>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s-CO"/>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1DB0926C-D3B9-49B7-BAA8-EDFA89AE25DF}" type="slidenum">
              <a:rPr lang="es-CO" smtClean="0"/>
              <a:t>‹Nº›</a:t>
            </a:fld>
            <a:endParaRPr lang="es-CO"/>
          </a:p>
        </p:txBody>
      </p:sp>
    </p:spTree>
    <p:extLst>
      <p:ext uri="{BB962C8B-B14F-4D97-AF65-F5344CB8AC3E}">
        <p14:creationId xmlns:p14="http://schemas.microsoft.com/office/powerpoint/2010/main" val="2301808477"/>
      </p:ext>
    </p:extLst>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 id="2147483784" r:id="rId10"/>
    <p:sldLayoutId id="2147483785" r:id="rId11"/>
    <p:sldLayoutId id="2147483786" r:id="rId12"/>
    <p:sldLayoutId id="2147483787" r:id="rId13"/>
    <p:sldLayoutId id="2147483788" r:id="rId14"/>
    <p:sldLayoutId id="2147483789" r:id="rId15"/>
    <p:sldLayoutId id="2147483790" r:id="rId16"/>
    <p:sldLayoutId id="2147483791" r:id="rId17"/>
    <p:sldLayoutId id="2147483792" r:id="rId18"/>
  </p:sldLayoutIdLst>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C2DB393-4387-4A1C-BEB1-8C176FEEE646}"/>
              </a:ext>
            </a:extLst>
          </p:cNvPr>
          <p:cNvSpPr>
            <a:spLocks noGrp="1"/>
          </p:cNvSpPr>
          <p:nvPr>
            <p:ph type="ctrTitle"/>
          </p:nvPr>
        </p:nvSpPr>
        <p:spPr>
          <a:xfrm>
            <a:off x="1616279" y="662730"/>
            <a:ext cx="8341453" cy="2600587"/>
          </a:xfrm>
        </p:spPr>
        <p:txBody>
          <a:bodyPr>
            <a:normAutofit/>
          </a:bodyPr>
          <a:lstStyle/>
          <a:p>
            <a:r>
              <a:rPr lang="es-CO" dirty="0"/>
              <a:t>Encuentro   de </a:t>
            </a:r>
            <a:br>
              <a:rPr lang="es-CO" dirty="0"/>
            </a:br>
            <a:r>
              <a:rPr lang="es-CO" dirty="0"/>
              <a:t>Emprendimiento </a:t>
            </a:r>
            <a:br>
              <a:rPr lang="es-CO" dirty="0"/>
            </a:br>
            <a:r>
              <a:rPr lang="es-CO" dirty="0"/>
              <a:t>&amp;Competitividad</a:t>
            </a:r>
          </a:p>
        </p:txBody>
      </p:sp>
      <p:sp>
        <p:nvSpPr>
          <p:cNvPr id="3" name="Subtítulo 2">
            <a:extLst>
              <a:ext uri="{FF2B5EF4-FFF2-40B4-BE49-F238E27FC236}">
                <a16:creationId xmlns:a16="http://schemas.microsoft.com/office/drawing/2014/main" id="{82BFCA88-FDC3-4194-8975-EE96043556B5}"/>
              </a:ext>
            </a:extLst>
          </p:cNvPr>
          <p:cNvSpPr>
            <a:spLocks noGrp="1"/>
          </p:cNvSpPr>
          <p:nvPr>
            <p:ph type="subTitle" idx="1"/>
          </p:nvPr>
        </p:nvSpPr>
        <p:spPr>
          <a:xfrm>
            <a:off x="1524000" y="4079875"/>
            <a:ext cx="9144000" cy="1655762"/>
          </a:xfrm>
        </p:spPr>
        <p:txBody>
          <a:bodyPr>
            <a:normAutofit fontScale="92500"/>
          </a:bodyPr>
          <a:lstStyle/>
          <a:p>
            <a:r>
              <a:rPr lang="es-ES" dirty="0"/>
              <a:t>Diez  años  de  la  Ley  de  Intervención  Económica  1314  de  2009: </a:t>
            </a:r>
          </a:p>
          <a:p>
            <a:r>
              <a:rPr lang="es-ES" dirty="0"/>
              <a:t>su  contribución  a  la  mejora  de  la  productividad y  competitividad </a:t>
            </a:r>
          </a:p>
          <a:p>
            <a:r>
              <a:rPr lang="es-ES" dirty="0"/>
              <a:t>	empresarial </a:t>
            </a:r>
          </a:p>
          <a:p>
            <a:endParaRPr lang="es-CO" dirty="0"/>
          </a:p>
        </p:txBody>
      </p:sp>
    </p:spTree>
    <p:extLst>
      <p:ext uri="{BB962C8B-B14F-4D97-AF65-F5344CB8AC3E}">
        <p14:creationId xmlns:p14="http://schemas.microsoft.com/office/powerpoint/2010/main" val="3975344192"/>
      </p:ext>
    </p:extLst>
  </p:cSld>
  <p:clrMapOvr>
    <a:masterClrMapping/>
  </p:clrMapOvr>
  <p:transition spd="slow">
    <p:cover/>
  </p:transition>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0000"/>
                <a:lumMod val="110000"/>
              </a:schemeClr>
            </a:gs>
            <a:gs pos="100000">
              <a:schemeClr val="bg1">
                <a:shade val="64000"/>
                <a:lumMod val="88000"/>
              </a:schemeClr>
            </a:gs>
          </a:gsLst>
          <a:lin ang="5400000" scaled="0"/>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4F95DE6-BC61-4DB8-97B8-E32959EA0E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48D9C176-456B-4F71-AB87-9D14B8B3D1C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46466" t="75007" r="30510"/>
          <a:stretch/>
        </p:blipFill>
        <p:spPr>
          <a:xfrm>
            <a:off x="0" y="138157"/>
            <a:ext cx="1712063" cy="1045389"/>
          </a:xfrm>
          <a:custGeom>
            <a:avLst/>
            <a:gdLst>
              <a:gd name="connsiteX0" fmla="*/ 2051608 w 4103216"/>
              <a:gd name="connsiteY0" fmla="*/ 0 h 1714050"/>
              <a:gd name="connsiteX1" fmla="*/ 4103216 w 4103216"/>
              <a:gd name="connsiteY1" fmla="*/ 1266738 h 1714050"/>
              <a:gd name="connsiteX2" fmla="*/ 4010980 w 4103216"/>
              <a:gd name="connsiteY2" fmla="*/ 1643427 h 1714050"/>
              <a:gd name="connsiteX3" fmla="*/ 3969116 w 4103216"/>
              <a:gd name="connsiteY3" fmla="*/ 1714050 h 1714050"/>
              <a:gd name="connsiteX4" fmla="*/ 134100 w 4103216"/>
              <a:gd name="connsiteY4" fmla="*/ 1714050 h 1714050"/>
              <a:gd name="connsiteX5" fmla="*/ 92237 w 4103216"/>
              <a:gd name="connsiteY5" fmla="*/ 1643427 h 1714050"/>
              <a:gd name="connsiteX6" fmla="*/ 0 w 4103216"/>
              <a:gd name="connsiteY6" fmla="*/ 1266738 h 1714050"/>
              <a:gd name="connsiteX7" fmla="*/ 2051608 w 4103216"/>
              <a:gd name="connsiteY7" fmla="*/ 0 h 1714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03216" h="1714050">
                <a:moveTo>
                  <a:pt x="2051608" y="0"/>
                </a:moveTo>
                <a:cubicBezTo>
                  <a:pt x="3184680" y="0"/>
                  <a:pt x="4103216" y="567138"/>
                  <a:pt x="4103216" y="1266738"/>
                </a:cubicBezTo>
                <a:cubicBezTo>
                  <a:pt x="4103216" y="1397913"/>
                  <a:pt x="4070924" y="1524431"/>
                  <a:pt x="4010980" y="1643427"/>
                </a:cubicBezTo>
                <a:lnTo>
                  <a:pt x="3969116" y="1714050"/>
                </a:lnTo>
                <a:lnTo>
                  <a:pt x="134100" y="1714050"/>
                </a:lnTo>
                <a:lnTo>
                  <a:pt x="92237" y="1643427"/>
                </a:lnTo>
                <a:cubicBezTo>
                  <a:pt x="32293" y="1524431"/>
                  <a:pt x="0" y="1397913"/>
                  <a:pt x="0" y="1266738"/>
                </a:cubicBezTo>
                <a:cubicBezTo>
                  <a:pt x="0" y="567138"/>
                  <a:pt x="918536" y="0"/>
                  <a:pt x="2051608" y="0"/>
                </a:cubicBezTo>
                <a:close/>
              </a:path>
            </a:pathLst>
          </a:custGeom>
        </p:spPr>
      </p:pic>
      <p:sp>
        <p:nvSpPr>
          <p:cNvPr id="2" name="Título 1">
            <a:extLst>
              <a:ext uri="{FF2B5EF4-FFF2-40B4-BE49-F238E27FC236}">
                <a16:creationId xmlns:a16="http://schemas.microsoft.com/office/drawing/2014/main" id="{E2511421-4A3A-40B1-8CD4-E29E28C9C80C}"/>
              </a:ext>
            </a:extLst>
          </p:cNvPr>
          <p:cNvSpPr>
            <a:spLocks noGrp="1"/>
          </p:cNvSpPr>
          <p:nvPr>
            <p:ph type="title"/>
          </p:nvPr>
        </p:nvSpPr>
        <p:spPr>
          <a:xfrm>
            <a:off x="913775" y="618517"/>
            <a:ext cx="7859564" cy="1596177"/>
          </a:xfrm>
        </p:spPr>
        <p:txBody>
          <a:bodyPr>
            <a:normAutofit/>
          </a:bodyPr>
          <a:lstStyle/>
          <a:p>
            <a:r>
              <a:rPr lang="es-CO" sz="4000"/>
              <a:t>Proceso de convergencia débil</a:t>
            </a:r>
          </a:p>
        </p:txBody>
      </p:sp>
      <p:pic>
        <p:nvPicPr>
          <p:cNvPr id="12" name="Picture 11">
            <a:extLst>
              <a:ext uri="{FF2B5EF4-FFF2-40B4-BE49-F238E27FC236}">
                <a16:creationId xmlns:a16="http://schemas.microsoft.com/office/drawing/2014/main" id="{CFF97C55-868F-4FDD-BD3C-D2F191796F4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55183" t="89413" r="18746"/>
          <a:stretch/>
        </p:blipFill>
        <p:spPr>
          <a:xfrm>
            <a:off x="8404564" y="0"/>
            <a:ext cx="2589690" cy="591546"/>
          </a:xfrm>
          <a:prstGeom prst="rect">
            <a:avLst/>
          </a:prstGeom>
        </p:spPr>
      </p:pic>
      <p:pic>
        <p:nvPicPr>
          <p:cNvPr id="14" name="Picture 13">
            <a:extLst>
              <a:ext uri="{FF2B5EF4-FFF2-40B4-BE49-F238E27FC236}">
                <a16:creationId xmlns:a16="http://schemas.microsoft.com/office/drawing/2014/main" id="{69722FB9-EA01-42A6-96B2-185F5CC120D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73623" t="43915" r="1" b="10213"/>
          <a:stretch/>
        </p:blipFill>
        <p:spPr>
          <a:xfrm>
            <a:off x="10471066" y="183232"/>
            <a:ext cx="1720934" cy="1683522"/>
          </a:xfrm>
          <a:prstGeom prst="rect">
            <a:avLst/>
          </a:prstGeom>
        </p:spPr>
      </p:pic>
      <p:sp>
        <p:nvSpPr>
          <p:cNvPr id="3" name="Marcador de contenido 2">
            <a:extLst>
              <a:ext uri="{FF2B5EF4-FFF2-40B4-BE49-F238E27FC236}">
                <a16:creationId xmlns:a16="http://schemas.microsoft.com/office/drawing/2014/main" id="{2AC6EAD9-EF42-496C-9950-635C565BE8FB}"/>
              </a:ext>
            </a:extLst>
          </p:cNvPr>
          <p:cNvSpPr>
            <a:spLocks noGrp="1"/>
          </p:cNvSpPr>
          <p:nvPr>
            <p:ph idx="1"/>
          </p:nvPr>
        </p:nvSpPr>
        <p:spPr>
          <a:xfrm>
            <a:off x="913773" y="2367092"/>
            <a:ext cx="7859565" cy="3424107"/>
          </a:xfrm>
        </p:spPr>
        <p:txBody>
          <a:bodyPr>
            <a:normAutofit/>
          </a:bodyPr>
          <a:lstStyle/>
          <a:p>
            <a:pPr>
              <a:lnSpc>
                <a:spcPct val="110000"/>
              </a:lnSpc>
            </a:pPr>
            <a:r>
              <a:rPr lang="es-CO" sz="1100"/>
              <a:t>Con múltiples excepciones: </a:t>
            </a:r>
          </a:p>
          <a:p>
            <a:pPr lvl="1">
              <a:lnSpc>
                <a:spcPct val="110000"/>
              </a:lnSpc>
            </a:pPr>
            <a:r>
              <a:rPr lang="es-ES" sz="1100"/>
              <a:t>Establecimientos bancarios, corporaciones financieras, compañías de financiamiento, cooperativas financieras, organismos cooperativos de grado superior y entidades aseguradoras; </a:t>
            </a:r>
          </a:p>
          <a:p>
            <a:pPr lvl="1">
              <a:lnSpc>
                <a:spcPct val="110000"/>
              </a:lnSpc>
            </a:pPr>
            <a:r>
              <a:rPr lang="es-ES" sz="1100"/>
              <a:t>Sociedades de capitalización, sociedades comisionistas de bolsa, sociedades administradoras de fondos de pensiones y cesantías privadas, sociedades fiduciarias, bolsas de valores, bolsas de bienes y productos agropecuarios, agroindustriales o de otros ‘</a:t>
            </a:r>
            <a:r>
              <a:rPr lang="es-ES" sz="1100" i="1"/>
              <a:t>commodities</a:t>
            </a:r>
            <a:r>
              <a:rPr lang="es-ES" sz="1100"/>
              <a:t>’ y sus miembros, sociedades titularizadoras, cámaras de compensación de bolsas de bienes, y productos agropecuarios, agroindustriales o de otros ‘</a:t>
            </a:r>
            <a:r>
              <a:rPr lang="es-ES" sz="1100" i="1"/>
              <a:t>commodities</a:t>
            </a:r>
            <a:r>
              <a:rPr lang="es-ES" sz="1100"/>
              <a:t>’, sociedades administradoras de depósitos centralizados de valores, cámaras de riesgo central de contraparte, sociedades administradoras de inversión, sociedades de intermediación cambiaría y servicios financieros especiales (SICA y SFE), los fondos de pensiones voluntarios y obligatorios, los fondos de cesantías, los fondos de inversión colectiva y las universalidades de que trata la Ley 546 de 1999</a:t>
            </a:r>
          </a:p>
          <a:p>
            <a:pPr lvl="1">
              <a:lnSpc>
                <a:spcPct val="110000"/>
              </a:lnSpc>
            </a:pPr>
            <a:r>
              <a:rPr lang="es-ES" sz="1100"/>
              <a:t>portafolios de terceros administrados por las sociedades comisionistas de bolsa de valores, los negocios fiduciarios y cualquier otro vehículo de propósito especial, administrados por entidades vigiladas por la Superintendencia Financiera de Colombia</a:t>
            </a:r>
          </a:p>
        </p:txBody>
      </p:sp>
      <p:pic>
        <p:nvPicPr>
          <p:cNvPr id="16" name="Picture 15">
            <a:extLst>
              <a:ext uri="{FF2B5EF4-FFF2-40B4-BE49-F238E27FC236}">
                <a16:creationId xmlns:a16="http://schemas.microsoft.com/office/drawing/2014/main" id="{D2B4E49C-E7B4-4F6A-8B93-646A0E24119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91927" t="72411" b="10341"/>
          <a:stretch/>
        </p:blipFill>
        <p:spPr>
          <a:xfrm>
            <a:off x="11494523" y="2664767"/>
            <a:ext cx="635958" cy="764233"/>
          </a:xfrm>
          <a:custGeom>
            <a:avLst/>
            <a:gdLst>
              <a:gd name="connsiteX0" fmla="*/ 0 w 984308"/>
              <a:gd name="connsiteY0" fmla="*/ 0 h 1182847"/>
              <a:gd name="connsiteX1" fmla="*/ 984308 w 984308"/>
              <a:gd name="connsiteY1" fmla="*/ 0 h 1182847"/>
              <a:gd name="connsiteX2" fmla="*/ 984308 w 984308"/>
              <a:gd name="connsiteY2" fmla="*/ 1161661 h 1182847"/>
              <a:gd name="connsiteX3" fmla="*/ 966627 w 984308"/>
              <a:gd name="connsiteY3" fmla="*/ 1165915 h 1182847"/>
              <a:gd name="connsiteX4" fmla="*/ 787132 w 984308"/>
              <a:gd name="connsiteY4" fmla="*/ 1182847 h 1182847"/>
              <a:gd name="connsiteX5" fmla="*/ 48601 w 984308"/>
              <a:gd name="connsiteY5" fmla="*/ 815395 h 1182847"/>
              <a:gd name="connsiteX6" fmla="*/ 0 w 984308"/>
              <a:gd name="connsiteY6" fmla="*/ 731606 h 11828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84308" h="1182847">
                <a:moveTo>
                  <a:pt x="0" y="0"/>
                </a:moveTo>
                <a:lnTo>
                  <a:pt x="984308" y="0"/>
                </a:lnTo>
                <a:lnTo>
                  <a:pt x="984308" y="1161661"/>
                </a:lnTo>
                <a:lnTo>
                  <a:pt x="966627" y="1165915"/>
                </a:lnTo>
                <a:cubicBezTo>
                  <a:pt x="908648" y="1177017"/>
                  <a:pt x="848618" y="1182847"/>
                  <a:pt x="787132" y="1182847"/>
                </a:cubicBezTo>
                <a:cubicBezTo>
                  <a:pt x="479703" y="1182847"/>
                  <a:pt x="208655" y="1037089"/>
                  <a:pt x="48601" y="815395"/>
                </a:cubicBezTo>
                <a:lnTo>
                  <a:pt x="0" y="731606"/>
                </a:lnTo>
                <a:close/>
              </a:path>
            </a:pathLst>
          </a:custGeom>
        </p:spPr>
      </p:pic>
      <p:pic>
        <p:nvPicPr>
          <p:cNvPr id="18" name="Picture 17">
            <a:extLst>
              <a:ext uri="{FF2B5EF4-FFF2-40B4-BE49-F238E27FC236}">
                <a16:creationId xmlns:a16="http://schemas.microsoft.com/office/drawing/2014/main" id="{46528FBF-1727-4546-8131-BA22ED8B549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65973" t="81531" r="19879"/>
          <a:stretch/>
        </p:blipFill>
        <p:spPr>
          <a:xfrm>
            <a:off x="8887626" y="5982056"/>
            <a:ext cx="1192806" cy="875944"/>
          </a:xfrm>
          <a:custGeom>
            <a:avLst/>
            <a:gdLst>
              <a:gd name="connsiteX0" fmla="*/ 2051608 w 4103216"/>
              <a:gd name="connsiteY0" fmla="*/ 0 h 1714050"/>
              <a:gd name="connsiteX1" fmla="*/ 4103216 w 4103216"/>
              <a:gd name="connsiteY1" fmla="*/ 1266738 h 1714050"/>
              <a:gd name="connsiteX2" fmla="*/ 4010980 w 4103216"/>
              <a:gd name="connsiteY2" fmla="*/ 1643427 h 1714050"/>
              <a:gd name="connsiteX3" fmla="*/ 3969116 w 4103216"/>
              <a:gd name="connsiteY3" fmla="*/ 1714050 h 1714050"/>
              <a:gd name="connsiteX4" fmla="*/ 134100 w 4103216"/>
              <a:gd name="connsiteY4" fmla="*/ 1714050 h 1714050"/>
              <a:gd name="connsiteX5" fmla="*/ 92237 w 4103216"/>
              <a:gd name="connsiteY5" fmla="*/ 1643427 h 1714050"/>
              <a:gd name="connsiteX6" fmla="*/ 0 w 4103216"/>
              <a:gd name="connsiteY6" fmla="*/ 1266738 h 1714050"/>
              <a:gd name="connsiteX7" fmla="*/ 2051608 w 4103216"/>
              <a:gd name="connsiteY7" fmla="*/ 0 h 1714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03216" h="1714050">
                <a:moveTo>
                  <a:pt x="2051608" y="0"/>
                </a:moveTo>
                <a:cubicBezTo>
                  <a:pt x="3184680" y="0"/>
                  <a:pt x="4103216" y="567138"/>
                  <a:pt x="4103216" y="1266738"/>
                </a:cubicBezTo>
                <a:cubicBezTo>
                  <a:pt x="4103216" y="1397913"/>
                  <a:pt x="4070924" y="1524431"/>
                  <a:pt x="4010980" y="1643427"/>
                </a:cubicBezTo>
                <a:lnTo>
                  <a:pt x="3969116" y="1714050"/>
                </a:lnTo>
                <a:lnTo>
                  <a:pt x="134100" y="1714050"/>
                </a:lnTo>
                <a:lnTo>
                  <a:pt x="92237" y="1643427"/>
                </a:lnTo>
                <a:cubicBezTo>
                  <a:pt x="32293" y="1524431"/>
                  <a:pt x="0" y="1397913"/>
                  <a:pt x="0" y="1266738"/>
                </a:cubicBezTo>
                <a:cubicBezTo>
                  <a:pt x="0" y="567138"/>
                  <a:pt x="918536" y="0"/>
                  <a:pt x="2051608" y="0"/>
                </a:cubicBezTo>
                <a:close/>
              </a:path>
            </a:pathLst>
          </a:custGeom>
        </p:spPr>
      </p:pic>
    </p:spTree>
    <p:extLst>
      <p:ext uri="{BB962C8B-B14F-4D97-AF65-F5344CB8AC3E}">
        <p14:creationId xmlns:p14="http://schemas.microsoft.com/office/powerpoint/2010/main" val="4282504283"/>
      </p:ext>
    </p:extLst>
  </p:cSld>
  <p:clrMapOvr>
    <a:masterClrMapping/>
  </p:clrMapOvr>
  <p:transition spd="slow">
    <p:cover/>
  </p:transition>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0000"/>
                <a:lumMod val="110000"/>
              </a:schemeClr>
            </a:gs>
            <a:gs pos="100000">
              <a:schemeClr val="bg1">
                <a:shade val="64000"/>
                <a:lumMod val="88000"/>
              </a:schemeClr>
            </a:gs>
          </a:gsLst>
          <a:lin ang="5400000" scaled="0"/>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4F95DE6-BC61-4DB8-97B8-E32959EA0E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48D9C176-456B-4F71-AB87-9D14B8B3D1C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46466" t="75007" r="30510"/>
          <a:stretch/>
        </p:blipFill>
        <p:spPr>
          <a:xfrm>
            <a:off x="0" y="138157"/>
            <a:ext cx="1712063" cy="1045389"/>
          </a:xfrm>
          <a:custGeom>
            <a:avLst/>
            <a:gdLst>
              <a:gd name="connsiteX0" fmla="*/ 2051608 w 4103216"/>
              <a:gd name="connsiteY0" fmla="*/ 0 h 1714050"/>
              <a:gd name="connsiteX1" fmla="*/ 4103216 w 4103216"/>
              <a:gd name="connsiteY1" fmla="*/ 1266738 h 1714050"/>
              <a:gd name="connsiteX2" fmla="*/ 4010980 w 4103216"/>
              <a:gd name="connsiteY2" fmla="*/ 1643427 h 1714050"/>
              <a:gd name="connsiteX3" fmla="*/ 3969116 w 4103216"/>
              <a:gd name="connsiteY3" fmla="*/ 1714050 h 1714050"/>
              <a:gd name="connsiteX4" fmla="*/ 134100 w 4103216"/>
              <a:gd name="connsiteY4" fmla="*/ 1714050 h 1714050"/>
              <a:gd name="connsiteX5" fmla="*/ 92237 w 4103216"/>
              <a:gd name="connsiteY5" fmla="*/ 1643427 h 1714050"/>
              <a:gd name="connsiteX6" fmla="*/ 0 w 4103216"/>
              <a:gd name="connsiteY6" fmla="*/ 1266738 h 1714050"/>
              <a:gd name="connsiteX7" fmla="*/ 2051608 w 4103216"/>
              <a:gd name="connsiteY7" fmla="*/ 0 h 1714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03216" h="1714050">
                <a:moveTo>
                  <a:pt x="2051608" y="0"/>
                </a:moveTo>
                <a:cubicBezTo>
                  <a:pt x="3184680" y="0"/>
                  <a:pt x="4103216" y="567138"/>
                  <a:pt x="4103216" y="1266738"/>
                </a:cubicBezTo>
                <a:cubicBezTo>
                  <a:pt x="4103216" y="1397913"/>
                  <a:pt x="4070924" y="1524431"/>
                  <a:pt x="4010980" y="1643427"/>
                </a:cubicBezTo>
                <a:lnTo>
                  <a:pt x="3969116" y="1714050"/>
                </a:lnTo>
                <a:lnTo>
                  <a:pt x="134100" y="1714050"/>
                </a:lnTo>
                <a:lnTo>
                  <a:pt x="92237" y="1643427"/>
                </a:lnTo>
                <a:cubicBezTo>
                  <a:pt x="32293" y="1524431"/>
                  <a:pt x="0" y="1397913"/>
                  <a:pt x="0" y="1266738"/>
                </a:cubicBezTo>
                <a:cubicBezTo>
                  <a:pt x="0" y="567138"/>
                  <a:pt x="918536" y="0"/>
                  <a:pt x="2051608" y="0"/>
                </a:cubicBezTo>
                <a:close/>
              </a:path>
            </a:pathLst>
          </a:custGeom>
        </p:spPr>
      </p:pic>
      <p:sp>
        <p:nvSpPr>
          <p:cNvPr id="2" name="Título 1">
            <a:extLst>
              <a:ext uri="{FF2B5EF4-FFF2-40B4-BE49-F238E27FC236}">
                <a16:creationId xmlns:a16="http://schemas.microsoft.com/office/drawing/2014/main" id="{E2511421-4A3A-40B1-8CD4-E29E28C9C80C}"/>
              </a:ext>
            </a:extLst>
          </p:cNvPr>
          <p:cNvSpPr>
            <a:spLocks noGrp="1"/>
          </p:cNvSpPr>
          <p:nvPr>
            <p:ph type="title"/>
          </p:nvPr>
        </p:nvSpPr>
        <p:spPr>
          <a:xfrm>
            <a:off x="913775" y="618517"/>
            <a:ext cx="7859564" cy="1596177"/>
          </a:xfrm>
        </p:spPr>
        <p:txBody>
          <a:bodyPr>
            <a:normAutofit/>
          </a:bodyPr>
          <a:lstStyle/>
          <a:p>
            <a:r>
              <a:rPr lang="es-CO" sz="4000"/>
              <a:t>Proceso de convergencia débil</a:t>
            </a:r>
          </a:p>
        </p:txBody>
      </p:sp>
      <p:pic>
        <p:nvPicPr>
          <p:cNvPr id="12" name="Picture 11">
            <a:extLst>
              <a:ext uri="{FF2B5EF4-FFF2-40B4-BE49-F238E27FC236}">
                <a16:creationId xmlns:a16="http://schemas.microsoft.com/office/drawing/2014/main" id="{CFF97C55-868F-4FDD-BD3C-D2F191796F4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55183" t="89413" r="18746"/>
          <a:stretch/>
        </p:blipFill>
        <p:spPr>
          <a:xfrm>
            <a:off x="8404564" y="0"/>
            <a:ext cx="2589690" cy="591546"/>
          </a:xfrm>
          <a:prstGeom prst="rect">
            <a:avLst/>
          </a:prstGeom>
        </p:spPr>
      </p:pic>
      <p:pic>
        <p:nvPicPr>
          <p:cNvPr id="14" name="Picture 13">
            <a:extLst>
              <a:ext uri="{FF2B5EF4-FFF2-40B4-BE49-F238E27FC236}">
                <a16:creationId xmlns:a16="http://schemas.microsoft.com/office/drawing/2014/main" id="{69722FB9-EA01-42A6-96B2-185F5CC120D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73623" t="43915" r="1" b="10213"/>
          <a:stretch/>
        </p:blipFill>
        <p:spPr>
          <a:xfrm>
            <a:off x="10471066" y="183232"/>
            <a:ext cx="1720934" cy="1683522"/>
          </a:xfrm>
          <a:prstGeom prst="rect">
            <a:avLst/>
          </a:prstGeom>
        </p:spPr>
      </p:pic>
      <p:sp>
        <p:nvSpPr>
          <p:cNvPr id="3" name="Marcador de contenido 2">
            <a:extLst>
              <a:ext uri="{FF2B5EF4-FFF2-40B4-BE49-F238E27FC236}">
                <a16:creationId xmlns:a16="http://schemas.microsoft.com/office/drawing/2014/main" id="{2AC6EAD9-EF42-496C-9950-635C565BE8FB}"/>
              </a:ext>
            </a:extLst>
          </p:cNvPr>
          <p:cNvSpPr>
            <a:spLocks noGrp="1"/>
          </p:cNvSpPr>
          <p:nvPr>
            <p:ph idx="1"/>
          </p:nvPr>
        </p:nvSpPr>
        <p:spPr>
          <a:xfrm>
            <a:off x="913773" y="2367092"/>
            <a:ext cx="7859565" cy="3424107"/>
          </a:xfrm>
        </p:spPr>
        <p:txBody>
          <a:bodyPr>
            <a:normAutofit/>
          </a:bodyPr>
          <a:lstStyle/>
          <a:p>
            <a:r>
              <a:rPr lang="es-CO" sz="1800"/>
              <a:t>Con múltiples excepciones: </a:t>
            </a:r>
          </a:p>
          <a:p>
            <a:pPr lvl="1"/>
            <a:r>
              <a:rPr lang="es-ES"/>
              <a:t>preparadores de información financiera del sistema general de seguridad social en salud y cajas de compensación familiar, que se clasifican dentro del grupo 2</a:t>
            </a:r>
          </a:p>
          <a:p>
            <a:pPr lvl="1"/>
            <a:r>
              <a:rPr lang="es-ES"/>
              <a:t>preparadores de información financiera, vigilados por la Superintendencia de la Economía Solidaria</a:t>
            </a:r>
          </a:p>
          <a:p>
            <a:pPr lvl="1"/>
            <a:r>
              <a:rPr lang="es-ES"/>
              <a:t>tratamiento de los aportes sociales en las entidades de naturaleza solidaria</a:t>
            </a:r>
            <a:endParaRPr lang="es-CO"/>
          </a:p>
        </p:txBody>
      </p:sp>
      <p:pic>
        <p:nvPicPr>
          <p:cNvPr id="16" name="Picture 15">
            <a:extLst>
              <a:ext uri="{FF2B5EF4-FFF2-40B4-BE49-F238E27FC236}">
                <a16:creationId xmlns:a16="http://schemas.microsoft.com/office/drawing/2014/main" id="{D2B4E49C-E7B4-4F6A-8B93-646A0E24119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91927" t="72411" b="10341"/>
          <a:stretch/>
        </p:blipFill>
        <p:spPr>
          <a:xfrm>
            <a:off x="11494523" y="2664767"/>
            <a:ext cx="635958" cy="764233"/>
          </a:xfrm>
          <a:custGeom>
            <a:avLst/>
            <a:gdLst>
              <a:gd name="connsiteX0" fmla="*/ 0 w 984308"/>
              <a:gd name="connsiteY0" fmla="*/ 0 h 1182847"/>
              <a:gd name="connsiteX1" fmla="*/ 984308 w 984308"/>
              <a:gd name="connsiteY1" fmla="*/ 0 h 1182847"/>
              <a:gd name="connsiteX2" fmla="*/ 984308 w 984308"/>
              <a:gd name="connsiteY2" fmla="*/ 1161661 h 1182847"/>
              <a:gd name="connsiteX3" fmla="*/ 966627 w 984308"/>
              <a:gd name="connsiteY3" fmla="*/ 1165915 h 1182847"/>
              <a:gd name="connsiteX4" fmla="*/ 787132 w 984308"/>
              <a:gd name="connsiteY4" fmla="*/ 1182847 h 1182847"/>
              <a:gd name="connsiteX5" fmla="*/ 48601 w 984308"/>
              <a:gd name="connsiteY5" fmla="*/ 815395 h 1182847"/>
              <a:gd name="connsiteX6" fmla="*/ 0 w 984308"/>
              <a:gd name="connsiteY6" fmla="*/ 731606 h 11828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84308" h="1182847">
                <a:moveTo>
                  <a:pt x="0" y="0"/>
                </a:moveTo>
                <a:lnTo>
                  <a:pt x="984308" y="0"/>
                </a:lnTo>
                <a:lnTo>
                  <a:pt x="984308" y="1161661"/>
                </a:lnTo>
                <a:lnTo>
                  <a:pt x="966627" y="1165915"/>
                </a:lnTo>
                <a:cubicBezTo>
                  <a:pt x="908648" y="1177017"/>
                  <a:pt x="848618" y="1182847"/>
                  <a:pt x="787132" y="1182847"/>
                </a:cubicBezTo>
                <a:cubicBezTo>
                  <a:pt x="479703" y="1182847"/>
                  <a:pt x="208655" y="1037089"/>
                  <a:pt x="48601" y="815395"/>
                </a:cubicBezTo>
                <a:lnTo>
                  <a:pt x="0" y="731606"/>
                </a:lnTo>
                <a:close/>
              </a:path>
            </a:pathLst>
          </a:custGeom>
        </p:spPr>
      </p:pic>
      <p:pic>
        <p:nvPicPr>
          <p:cNvPr id="18" name="Picture 17">
            <a:extLst>
              <a:ext uri="{FF2B5EF4-FFF2-40B4-BE49-F238E27FC236}">
                <a16:creationId xmlns:a16="http://schemas.microsoft.com/office/drawing/2014/main" id="{46528FBF-1727-4546-8131-BA22ED8B549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65973" t="81531" r="19879"/>
          <a:stretch/>
        </p:blipFill>
        <p:spPr>
          <a:xfrm>
            <a:off x="8887626" y="5982056"/>
            <a:ext cx="1192806" cy="875944"/>
          </a:xfrm>
          <a:custGeom>
            <a:avLst/>
            <a:gdLst>
              <a:gd name="connsiteX0" fmla="*/ 2051608 w 4103216"/>
              <a:gd name="connsiteY0" fmla="*/ 0 h 1714050"/>
              <a:gd name="connsiteX1" fmla="*/ 4103216 w 4103216"/>
              <a:gd name="connsiteY1" fmla="*/ 1266738 h 1714050"/>
              <a:gd name="connsiteX2" fmla="*/ 4010980 w 4103216"/>
              <a:gd name="connsiteY2" fmla="*/ 1643427 h 1714050"/>
              <a:gd name="connsiteX3" fmla="*/ 3969116 w 4103216"/>
              <a:gd name="connsiteY3" fmla="*/ 1714050 h 1714050"/>
              <a:gd name="connsiteX4" fmla="*/ 134100 w 4103216"/>
              <a:gd name="connsiteY4" fmla="*/ 1714050 h 1714050"/>
              <a:gd name="connsiteX5" fmla="*/ 92237 w 4103216"/>
              <a:gd name="connsiteY5" fmla="*/ 1643427 h 1714050"/>
              <a:gd name="connsiteX6" fmla="*/ 0 w 4103216"/>
              <a:gd name="connsiteY6" fmla="*/ 1266738 h 1714050"/>
              <a:gd name="connsiteX7" fmla="*/ 2051608 w 4103216"/>
              <a:gd name="connsiteY7" fmla="*/ 0 h 1714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03216" h="1714050">
                <a:moveTo>
                  <a:pt x="2051608" y="0"/>
                </a:moveTo>
                <a:cubicBezTo>
                  <a:pt x="3184680" y="0"/>
                  <a:pt x="4103216" y="567138"/>
                  <a:pt x="4103216" y="1266738"/>
                </a:cubicBezTo>
                <a:cubicBezTo>
                  <a:pt x="4103216" y="1397913"/>
                  <a:pt x="4070924" y="1524431"/>
                  <a:pt x="4010980" y="1643427"/>
                </a:cubicBezTo>
                <a:lnTo>
                  <a:pt x="3969116" y="1714050"/>
                </a:lnTo>
                <a:lnTo>
                  <a:pt x="134100" y="1714050"/>
                </a:lnTo>
                <a:lnTo>
                  <a:pt x="92237" y="1643427"/>
                </a:lnTo>
                <a:cubicBezTo>
                  <a:pt x="32293" y="1524431"/>
                  <a:pt x="0" y="1397913"/>
                  <a:pt x="0" y="1266738"/>
                </a:cubicBezTo>
                <a:cubicBezTo>
                  <a:pt x="0" y="567138"/>
                  <a:pt x="918536" y="0"/>
                  <a:pt x="2051608" y="0"/>
                </a:cubicBezTo>
                <a:close/>
              </a:path>
            </a:pathLst>
          </a:custGeom>
        </p:spPr>
      </p:pic>
    </p:spTree>
    <p:extLst>
      <p:ext uri="{BB962C8B-B14F-4D97-AF65-F5344CB8AC3E}">
        <p14:creationId xmlns:p14="http://schemas.microsoft.com/office/powerpoint/2010/main" val="3641994479"/>
      </p:ext>
    </p:extLst>
  </p:cSld>
  <p:clrMapOvr>
    <a:masterClrMapping/>
  </p:clrMapOvr>
  <p:transition spd="slow">
    <p:cover/>
  </p:transition>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0000"/>
                <a:lumMod val="110000"/>
              </a:schemeClr>
            </a:gs>
            <a:gs pos="100000">
              <a:schemeClr val="bg1">
                <a:shade val="64000"/>
                <a:lumMod val="88000"/>
              </a:schemeClr>
            </a:gs>
          </a:gsLst>
          <a:lin ang="5400000" scaled="0"/>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4F95DE6-BC61-4DB8-97B8-E32959EA0E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48D9C176-456B-4F71-AB87-9D14B8B3D1C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46466" t="75007" r="30510"/>
          <a:stretch/>
        </p:blipFill>
        <p:spPr>
          <a:xfrm>
            <a:off x="0" y="138157"/>
            <a:ext cx="1712063" cy="1045389"/>
          </a:xfrm>
          <a:custGeom>
            <a:avLst/>
            <a:gdLst>
              <a:gd name="connsiteX0" fmla="*/ 2051608 w 4103216"/>
              <a:gd name="connsiteY0" fmla="*/ 0 h 1714050"/>
              <a:gd name="connsiteX1" fmla="*/ 4103216 w 4103216"/>
              <a:gd name="connsiteY1" fmla="*/ 1266738 h 1714050"/>
              <a:gd name="connsiteX2" fmla="*/ 4010980 w 4103216"/>
              <a:gd name="connsiteY2" fmla="*/ 1643427 h 1714050"/>
              <a:gd name="connsiteX3" fmla="*/ 3969116 w 4103216"/>
              <a:gd name="connsiteY3" fmla="*/ 1714050 h 1714050"/>
              <a:gd name="connsiteX4" fmla="*/ 134100 w 4103216"/>
              <a:gd name="connsiteY4" fmla="*/ 1714050 h 1714050"/>
              <a:gd name="connsiteX5" fmla="*/ 92237 w 4103216"/>
              <a:gd name="connsiteY5" fmla="*/ 1643427 h 1714050"/>
              <a:gd name="connsiteX6" fmla="*/ 0 w 4103216"/>
              <a:gd name="connsiteY6" fmla="*/ 1266738 h 1714050"/>
              <a:gd name="connsiteX7" fmla="*/ 2051608 w 4103216"/>
              <a:gd name="connsiteY7" fmla="*/ 0 h 1714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03216" h="1714050">
                <a:moveTo>
                  <a:pt x="2051608" y="0"/>
                </a:moveTo>
                <a:cubicBezTo>
                  <a:pt x="3184680" y="0"/>
                  <a:pt x="4103216" y="567138"/>
                  <a:pt x="4103216" y="1266738"/>
                </a:cubicBezTo>
                <a:cubicBezTo>
                  <a:pt x="4103216" y="1397913"/>
                  <a:pt x="4070924" y="1524431"/>
                  <a:pt x="4010980" y="1643427"/>
                </a:cubicBezTo>
                <a:lnTo>
                  <a:pt x="3969116" y="1714050"/>
                </a:lnTo>
                <a:lnTo>
                  <a:pt x="134100" y="1714050"/>
                </a:lnTo>
                <a:lnTo>
                  <a:pt x="92237" y="1643427"/>
                </a:lnTo>
                <a:cubicBezTo>
                  <a:pt x="32293" y="1524431"/>
                  <a:pt x="0" y="1397913"/>
                  <a:pt x="0" y="1266738"/>
                </a:cubicBezTo>
                <a:cubicBezTo>
                  <a:pt x="0" y="567138"/>
                  <a:pt x="918536" y="0"/>
                  <a:pt x="2051608" y="0"/>
                </a:cubicBezTo>
                <a:close/>
              </a:path>
            </a:pathLst>
          </a:custGeom>
        </p:spPr>
      </p:pic>
      <p:sp>
        <p:nvSpPr>
          <p:cNvPr id="2" name="Título 1">
            <a:extLst>
              <a:ext uri="{FF2B5EF4-FFF2-40B4-BE49-F238E27FC236}">
                <a16:creationId xmlns:a16="http://schemas.microsoft.com/office/drawing/2014/main" id="{E2511421-4A3A-40B1-8CD4-E29E28C9C80C}"/>
              </a:ext>
            </a:extLst>
          </p:cNvPr>
          <p:cNvSpPr>
            <a:spLocks noGrp="1"/>
          </p:cNvSpPr>
          <p:nvPr>
            <p:ph type="title"/>
          </p:nvPr>
        </p:nvSpPr>
        <p:spPr>
          <a:xfrm>
            <a:off x="913775" y="618517"/>
            <a:ext cx="7859564" cy="1596177"/>
          </a:xfrm>
        </p:spPr>
        <p:txBody>
          <a:bodyPr>
            <a:normAutofit/>
          </a:bodyPr>
          <a:lstStyle/>
          <a:p>
            <a:r>
              <a:rPr lang="es-CO" sz="4000"/>
              <a:t>Proceso de convergencia débil</a:t>
            </a:r>
          </a:p>
        </p:txBody>
      </p:sp>
      <p:pic>
        <p:nvPicPr>
          <p:cNvPr id="12" name="Picture 11">
            <a:extLst>
              <a:ext uri="{FF2B5EF4-FFF2-40B4-BE49-F238E27FC236}">
                <a16:creationId xmlns:a16="http://schemas.microsoft.com/office/drawing/2014/main" id="{CFF97C55-868F-4FDD-BD3C-D2F191796F4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55183" t="89413" r="18746"/>
          <a:stretch/>
        </p:blipFill>
        <p:spPr>
          <a:xfrm>
            <a:off x="8404564" y="0"/>
            <a:ext cx="2589690" cy="591546"/>
          </a:xfrm>
          <a:prstGeom prst="rect">
            <a:avLst/>
          </a:prstGeom>
        </p:spPr>
      </p:pic>
      <p:pic>
        <p:nvPicPr>
          <p:cNvPr id="14" name="Picture 13">
            <a:extLst>
              <a:ext uri="{FF2B5EF4-FFF2-40B4-BE49-F238E27FC236}">
                <a16:creationId xmlns:a16="http://schemas.microsoft.com/office/drawing/2014/main" id="{69722FB9-EA01-42A6-96B2-185F5CC120D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73623" t="43915" r="1" b="10213"/>
          <a:stretch/>
        </p:blipFill>
        <p:spPr>
          <a:xfrm>
            <a:off x="10471066" y="183232"/>
            <a:ext cx="1720934" cy="1683522"/>
          </a:xfrm>
          <a:prstGeom prst="rect">
            <a:avLst/>
          </a:prstGeom>
        </p:spPr>
      </p:pic>
      <p:sp>
        <p:nvSpPr>
          <p:cNvPr id="3" name="Marcador de contenido 2">
            <a:extLst>
              <a:ext uri="{FF2B5EF4-FFF2-40B4-BE49-F238E27FC236}">
                <a16:creationId xmlns:a16="http://schemas.microsoft.com/office/drawing/2014/main" id="{2AC6EAD9-EF42-496C-9950-635C565BE8FB}"/>
              </a:ext>
            </a:extLst>
          </p:cNvPr>
          <p:cNvSpPr>
            <a:spLocks noGrp="1"/>
          </p:cNvSpPr>
          <p:nvPr>
            <p:ph idx="1"/>
          </p:nvPr>
        </p:nvSpPr>
        <p:spPr>
          <a:xfrm>
            <a:off x="913773" y="2367092"/>
            <a:ext cx="7859565" cy="3424107"/>
          </a:xfrm>
        </p:spPr>
        <p:txBody>
          <a:bodyPr>
            <a:normAutofit/>
          </a:bodyPr>
          <a:lstStyle/>
          <a:p>
            <a:pPr>
              <a:lnSpc>
                <a:spcPct val="110000"/>
              </a:lnSpc>
            </a:pPr>
            <a:r>
              <a:rPr lang="es-CO" sz="1100"/>
              <a:t>Con múltiples excepciones:</a:t>
            </a:r>
          </a:p>
          <a:p>
            <a:pPr lvl="1">
              <a:lnSpc>
                <a:spcPct val="110000"/>
              </a:lnSpc>
            </a:pPr>
            <a:r>
              <a:rPr lang="es-ES" sz="1100"/>
              <a:t> Los revisores fiscales que presten sus servicios a entidades no contempladas en los numerales precedentes de este artículo, cualquiera sea el sector al que pertenezcan:</a:t>
            </a:r>
          </a:p>
          <a:p>
            <a:pPr lvl="2">
              <a:lnSpc>
                <a:spcPct val="110000"/>
              </a:lnSpc>
            </a:pPr>
            <a:r>
              <a:rPr lang="es-ES" sz="1100"/>
              <a:t>Los revisores fiscales que presten sus servicios, a entidades del Grupo 1, y a las entidades del Grupo 2 que tengan más de 30.000 salarios mínimos mensuales legales vigentes (SMMLV) de activos o, más de 200 trabajadores, en los términos establecidos para tales efectos en el titulo 1 de la Parte 1 del Libro 1 y en el título 2 de la Parte 1 del Libro 1, respectivamente, del Decreto 2420 de 2015 y normas posteriores que lo modi­fiquen, adicionen o sustituyan, así como a los revisores fiscales que dictaminen estados financieros consolidados de estas entidades, aplicarán las NIA contenidas en el anexo 4, o el anexo que lo modifique o adicione, de dicho Decreto 2420 de 2015</a:t>
            </a:r>
          </a:p>
          <a:p>
            <a:pPr lvl="2">
              <a:lnSpc>
                <a:spcPct val="110000"/>
              </a:lnSpc>
            </a:pPr>
            <a:r>
              <a:rPr lang="es-ES" sz="1100"/>
              <a:t>Los revisores fiscales que presten sus servicios a las entidades estatales obligadas a aplicar el marco normativo para empresas que cotizan en el mercado de valores, o que captan o administran ahorro del público</a:t>
            </a:r>
            <a:endParaRPr lang="es-CO" sz="1100"/>
          </a:p>
        </p:txBody>
      </p:sp>
      <p:pic>
        <p:nvPicPr>
          <p:cNvPr id="16" name="Picture 15">
            <a:extLst>
              <a:ext uri="{FF2B5EF4-FFF2-40B4-BE49-F238E27FC236}">
                <a16:creationId xmlns:a16="http://schemas.microsoft.com/office/drawing/2014/main" id="{D2B4E49C-E7B4-4F6A-8B93-646A0E24119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91927" t="72411" b="10341"/>
          <a:stretch/>
        </p:blipFill>
        <p:spPr>
          <a:xfrm>
            <a:off x="11494523" y="2664767"/>
            <a:ext cx="635958" cy="764233"/>
          </a:xfrm>
          <a:custGeom>
            <a:avLst/>
            <a:gdLst>
              <a:gd name="connsiteX0" fmla="*/ 0 w 984308"/>
              <a:gd name="connsiteY0" fmla="*/ 0 h 1182847"/>
              <a:gd name="connsiteX1" fmla="*/ 984308 w 984308"/>
              <a:gd name="connsiteY1" fmla="*/ 0 h 1182847"/>
              <a:gd name="connsiteX2" fmla="*/ 984308 w 984308"/>
              <a:gd name="connsiteY2" fmla="*/ 1161661 h 1182847"/>
              <a:gd name="connsiteX3" fmla="*/ 966627 w 984308"/>
              <a:gd name="connsiteY3" fmla="*/ 1165915 h 1182847"/>
              <a:gd name="connsiteX4" fmla="*/ 787132 w 984308"/>
              <a:gd name="connsiteY4" fmla="*/ 1182847 h 1182847"/>
              <a:gd name="connsiteX5" fmla="*/ 48601 w 984308"/>
              <a:gd name="connsiteY5" fmla="*/ 815395 h 1182847"/>
              <a:gd name="connsiteX6" fmla="*/ 0 w 984308"/>
              <a:gd name="connsiteY6" fmla="*/ 731606 h 11828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84308" h="1182847">
                <a:moveTo>
                  <a:pt x="0" y="0"/>
                </a:moveTo>
                <a:lnTo>
                  <a:pt x="984308" y="0"/>
                </a:lnTo>
                <a:lnTo>
                  <a:pt x="984308" y="1161661"/>
                </a:lnTo>
                <a:lnTo>
                  <a:pt x="966627" y="1165915"/>
                </a:lnTo>
                <a:cubicBezTo>
                  <a:pt x="908648" y="1177017"/>
                  <a:pt x="848618" y="1182847"/>
                  <a:pt x="787132" y="1182847"/>
                </a:cubicBezTo>
                <a:cubicBezTo>
                  <a:pt x="479703" y="1182847"/>
                  <a:pt x="208655" y="1037089"/>
                  <a:pt x="48601" y="815395"/>
                </a:cubicBezTo>
                <a:lnTo>
                  <a:pt x="0" y="731606"/>
                </a:lnTo>
                <a:close/>
              </a:path>
            </a:pathLst>
          </a:custGeom>
        </p:spPr>
      </p:pic>
      <p:pic>
        <p:nvPicPr>
          <p:cNvPr id="18" name="Picture 17">
            <a:extLst>
              <a:ext uri="{FF2B5EF4-FFF2-40B4-BE49-F238E27FC236}">
                <a16:creationId xmlns:a16="http://schemas.microsoft.com/office/drawing/2014/main" id="{46528FBF-1727-4546-8131-BA22ED8B549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65973" t="81531" r="19879"/>
          <a:stretch/>
        </p:blipFill>
        <p:spPr>
          <a:xfrm>
            <a:off x="8887626" y="5982056"/>
            <a:ext cx="1192806" cy="875944"/>
          </a:xfrm>
          <a:custGeom>
            <a:avLst/>
            <a:gdLst>
              <a:gd name="connsiteX0" fmla="*/ 2051608 w 4103216"/>
              <a:gd name="connsiteY0" fmla="*/ 0 h 1714050"/>
              <a:gd name="connsiteX1" fmla="*/ 4103216 w 4103216"/>
              <a:gd name="connsiteY1" fmla="*/ 1266738 h 1714050"/>
              <a:gd name="connsiteX2" fmla="*/ 4010980 w 4103216"/>
              <a:gd name="connsiteY2" fmla="*/ 1643427 h 1714050"/>
              <a:gd name="connsiteX3" fmla="*/ 3969116 w 4103216"/>
              <a:gd name="connsiteY3" fmla="*/ 1714050 h 1714050"/>
              <a:gd name="connsiteX4" fmla="*/ 134100 w 4103216"/>
              <a:gd name="connsiteY4" fmla="*/ 1714050 h 1714050"/>
              <a:gd name="connsiteX5" fmla="*/ 92237 w 4103216"/>
              <a:gd name="connsiteY5" fmla="*/ 1643427 h 1714050"/>
              <a:gd name="connsiteX6" fmla="*/ 0 w 4103216"/>
              <a:gd name="connsiteY6" fmla="*/ 1266738 h 1714050"/>
              <a:gd name="connsiteX7" fmla="*/ 2051608 w 4103216"/>
              <a:gd name="connsiteY7" fmla="*/ 0 h 1714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03216" h="1714050">
                <a:moveTo>
                  <a:pt x="2051608" y="0"/>
                </a:moveTo>
                <a:cubicBezTo>
                  <a:pt x="3184680" y="0"/>
                  <a:pt x="4103216" y="567138"/>
                  <a:pt x="4103216" y="1266738"/>
                </a:cubicBezTo>
                <a:cubicBezTo>
                  <a:pt x="4103216" y="1397913"/>
                  <a:pt x="4070924" y="1524431"/>
                  <a:pt x="4010980" y="1643427"/>
                </a:cubicBezTo>
                <a:lnTo>
                  <a:pt x="3969116" y="1714050"/>
                </a:lnTo>
                <a:lnTo>
                  <a:pt x="134100" y="1714050"/>
                </a:lnTo>
                <a:lnTo>
                  <a:pt x="92237" y="1643427"/>
                </a:lnTo>
                <a:cubicBezTo>
                  <a:pt x="32293" y="1524431"/>
                  <a:pt x="0" y="1397913"/>
                  <a:pt x="0" y="1266738"/>
                </a:cubicBezTo>
                <a:cubicBezTo>
                  <a:pt x="0" y="567138"/>
                  <a:pt x="918536" y="0"/>
                  <a:pt x="2051608" y="0"/>
                </a:cubicBezTo>
                <a:close/>
              </a:path>
            </a:pathLst>
          </a:custGeom>
        </p:spPr>
      </p:pic>
    </p:spTree>
    <p:extLst>
      <p:ext uri="{BB962C8B-B14F-4D97-AF65-F5344CB8AC3E}">
        <p14:creationId xmlns:p14="http://schemas.microsoft.com/office/powerpoint/2010/main" val="3052643537"/>
      </p:ext>
    </p:extLst>
  </p:cSld>
  <p:clrMapOvr>
    <a:masterClrMapping/>
  </p:clrMapOvr>
  <p:transition spd="slow">
    <p:cover/>
  </p:transition>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0000"/>
                <a:lumMod val="110000"/>
              </a:schemeClr>
            </a:gs>
            <a:gs pos="100000">
              <a:schemeClr val="bg1">
                <a:shade val="64000"/>
                <a:lumMod val="88000"/>
              </a:schemeClr>
            </a:gs>
          </a:gsLst>
          <a:lin ang="5400000" scaled="0"/>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4F95DE6-BC61-4DB8-97B8-E32959EA0E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48D9C176-456B-4F71-AB87-9D14B8B3D1C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46466" t="75007" r="30510"/>
          <a:stretch/>
        </p:blipFill>
        <p:spPr>
          <a:xfrm>
            <a:off x="0" y="138157"/>
            <a:ext cx="1712063" cy="1045389"/>
          </a:xfrm>
          <a:custGeom>
            <a:avLst/>
            <a:gdLst>
              <a:gd name="connsiteX0" fmla="*/ 2051608 w 4103216"/>
              <a:gd name="connsiteY0" fmla="*/ 0 h 1714050"/>
              <a:gd name="connsiteX1" fmla="*/ 4103216 w 4103216"/>
              <a:gd name="connsiteY1" fmla="*/ 1266738 h 1714050"/>
              <a:gd name="connsiteX2" fmla="*/ 4010980 w 4103216"/>
              <a:gd name="connsiteY2" fmla="*/ 1643427 h 1714050"/>
              <a:gd name="connsiteX3" fmla="*/ 3969116 w 4103216"/>
              <a:gd name="connsiteY3" fmla="*/ 1714050 h 1714050"/>
              <a:gd name="connsiteX4" fmla="*/ 134100 w 4103216"/>
              <a:gd name="connsiteY4" fmla="*/ 1714050 h 1714050"/>
              <a:gd name="connsiteX5" fmla="*/ 92237 w 4103216"/>
              <a:gd name="connsiteY5" fmla="*/ 1643427 h 1714050"/>
              <a:gd name="connsiteX6" fmla="*/ 0 w 4103216"/>
              <a:gd name="connsiteY6" fmla="*/ 1266738 h 1714050"/>
              <a:gd name="connsiteX7" fmla="*/ 2051608 w 4103216"/>
              <a:gd name="connsiteY7" fmla="*/ 0 h 1714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03216" h="1714050">
                <a:moveTo>
                  <a:pt x="2051608" y="0"/>
                </a:moveTo>
                <a:cubicBezTo>
                  <a:pt x="3184680" y="0"/>
                  <a:pt x="4103216" y="567138"/>
                  <a:pt x="4103216" y="1266738"/>
                </a:cubicBezTo>
                <a:cubicBezTo>
                  <a:pt x="4103216" y="1397913"/>
                  <a:pt x="4070924" y="1524431"/>
                  <a:pt x="4010980" y="1643427"/>
                </a:cubicBezTo>
                <a:lnTo>
                  <a:pt x="3969116" y="1714050"/>
                </a:lnTo>
                <a:lnTo>
                  <a:pt x="134100" y="1714050"/>
                </a:lnTo>
                <a:lnTo>
                  <a:pt x="92237" y="1643427"/>
                </a:lnTo>
                <a:cubicBezTo>
                  <a:pt x="32293" y="1524431"/>
                  <a:pt x="0" y="1397913"/>
                  <a:pt x="0" y="1266738"/>
                </a:cubicBezTo>
                <a:cubicBezTo>
                  <a:pt x="0" y="567138"/>
                  <a:pt x="918536" y="0"/>
                  <a:pt x="2051608" y="0"/>
                </a:cubicBezTo>
                <a:close/>
              </a:path>
            </a:pathLst>
          </a:custGeom>
        </p:spPr>
      </p:pic>
      <p:sp>
        <p:nvSpPr>
          <p:cNvPr id="2" name="Título 1">
            <a:extLst>
              <a:ext uri="{FF2B5EF4-FFF2-40B4-BE49-F238E27FC236}">
                <a16:creationId xmlns:a16="http://schemas.microsoft.com/office/drawing/2014/main" id="{16025397-A94A-4315-98AA-605E3F7DA709}"/>
              </a:ext>
            </a:extLst>
          </p:cNvPr>
          <p:cNvSpPr>
            <a:spLocks noGrp="1"/>
          </p:cNvSpPr>
          <p:nvPr>
            <p:ph type="title"/>
          </p:nvPr>
        </p:nvSpPr>
        <p:spPr>
          <a:xfrm>
            <a:off x="913775" y="618517"/>
            <a:ext cx="7859564" cy="1596177"/>
          </a:xfrm>
        </p:spPr>
        <p:txBody>
          <a:bodyPr>
            <a:normAutofit/>
          </a:bodyPr>
          <a:lstStyle/>
          <a:p>
            <a:r>
              <a:rPr lang="es-CO" sz="4000"/>
              <a:t>Temas con desarrollo deficiente</a:t>
            </a:r>
          </a:p>
        </p:txBody>
      </p:sp>
      <p:pic>
        <p:nvPicPr>
          <p:cNvPr id="12" name="Picture 11">
            <a:extLst>
              <a:ext uri="{FF2B5EF4-FFF2-40B4-BE49-F238E27FC236}">
                <a16:creationId xmlns:a16="http://schemas.microsoft.com/office/drawing/2014/main" id="{CFF97C55-868F-4FDD-BD3C-D2F191796F4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55183" t="89413" r="18746"/>
          <a:stretch/>
        </p:blipFill>
        <p:spPr>
          <a:xfrm>
            <a:off x="8404564" y="0"/>
            <a:ext cx="2589690" cy="591546"/>
          </a:xfrm>
          <a:prstGeom prst="rect">
            <a:avLst/>
          </a:prstGeom>
        </p:spPr>
      </p:pic>
      <p:pic>
        <p:nvPicPr>
          <p:cNvPr id="14" name="Picture 13">
            <a:extLst>
              <a:ext uri="{FF2B5EF4-FFF2-40B4-BE49-F238E27FC236}">
                <a16:creationId xmlns:a16="http://schemas.microsoft.com/office/drawing/2014/main" id="{69722FB9-EA01-42A6-96B2-185F5CC120D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73623" t="43915" r="1" b="10213"/>
          <a:stretch/>
        </p:blipFill>
        <p:spPr>
          <a:xfrm>
            <a:off x="10471066" y="183232"/>
            <a:ext cx="1720934" cy="1683522"/>
          </a:xfrm>
          <a:prstGeom prst="rect">
            <a:avLst/>
          </a:prstGeom>
        </p:spPr>
      </p:pic>
      <p:sp>
        <p:nvSpPr>
          <p:cNvPr id="3" name="Marcador de contenido 2">
            <a:extLst>
              <a:ext uri="{FF2B5EF4-FFF2-40B4-BE49-F238E27FC236}">
                <a16:creationId xmlns:a16="http://schemas.microsoft.com/office/drawing/2014/main" id="{6B32D65E-4526-4ED1-A353-3BE21429E6AC}"/>
              </a:ext>
            </a:extLst>
          </p:cNvPr>
          <p:cNvSpPr>
            <a:spLocks noGrp="1"/>
          </p:cNvSpPr>
          <p:nvPr>
            <p:ph idx="1"/>
          </p:nvPr>
        </p:nvSpPr>
        <p:spPr>
          <a:xfrm>
            <a:off x="913773" y="2367092"/>
            <a:ext cx="7859565" cy="3424107"/>
          </a:xfrm>
        </p:spPr>
        <p:txBody>
          <a:bodyPr>
            <a:normAutofit/>
          </a:bodyPr>
          <a:lstStyle/>
          <a:p>
            <a:r>
              <a:rPr lang="es-CO" sz="1800"/>
              <a:t>Contabilidades simplificadas.</a:t>
            </a:r>
          </a:p>
          <a:p>
            <a:r>
              <a:rPr lang="es-CO" sz="1800"/>
              <a:t>Estados financieros abreviados.</a:t>
            </a:r>
          </a:p>
          <a:p>
            <a:r>
              <a:rPr lang="es-CO" sz="1800"/>
              <a:t>Aseguramiento moderado.</a:t>
            </a:r>
          </a:p>
          <a:p>
            <a:r>
              <a:rPr lang="es-CO" sz="1800"/>
              <a:t>Sistema documental contable.</a:t>
            </a:r>
          </a:p>
          <a:p>
            <a:r>
              <a:rPr lang="es-CO" sz="1800"/>
              <a:t>Adecuación de la JCC y el CTCP.</a:t>
            </a:r>
          </a:p>
          <a:p>
            <a:endParaRPr lang="es-CO" sz="1800"/>
          </a:p>
          <a:p>
            <a:endParaRPr lang="es-CO" sz="1800"/>
          </a:p>
        </p:txBody>
      </p:sp>
      <p:pic>
        <p:nvPicPr>
          <p:cNvPr id="16" name="Picture 15">
            <a:extLst>
              <a:ext uri="{FF2B5EF4-FFF2-40B4-BE49-F238E27FC236}">
                <a16:creationId xmlns:a16="http://schemas.microsoft.com/office/drawing/2014/main" id="{D2B4E49C-E7B4-4F6A-8B93-646A0E24119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91927" t="72411" b="10341"/>
          <a:stretch/>
        </p:blipFill>
        <p:spPr>
          <a:xfrm>
            <a:off x="11494523" y="2664767"/>
            <a:ext cx="635958" cy="764233"/>
          </a:xfrm>
          <a:custGeom>
            <a:avLst/>
            <a:gdLst>
              <a:gd name="connsiteX0" fmla="*/ 0 w 984308"/>
              <a:gd name="connsiteY0" fmla="*/ 0 h 1182847"/>
              <a:gd name="connsiteX1" fmla="*/ 984308 w 984308"/>
              <a:gd name="connsiteY1" fmla="*/ 0 h 1182847"/>
              <a:gd name="connsiteX2" fmla="*/ 984308 w 984308"/>
              <a:gd name="connsiteY2" fmla="*/ 1161661 h 1182847"/>
              <a:gd name="connsiteX3" fmla="*/ 966627 w 984308"/>
              <a:gd name="connsiteY3" fmla="*/ 1165915 h 1182847"/>
              <a:gd name="connsiteX4" fmla="*/ 787132 w 984308"/>
              <a:gd name="connsiteY4" fmla="*/ 1182847 h 1182847"/>
              <a:gd name="connsiteX5" fmla="*/ 48601 w 984308"/>
              <a:gd name="connsiteY5" fmla="*/ 815395 h 1182847"/>
              <a:gd name="connsiteX6" fmla="*/ 0 w 984308"/>
              <a:gd name="connsiteY6" fmla="*/ 731606 h 11828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84308" h="1182847">
                <a:moveTo>
                  <a:pt x="0" y="0"/>
                </a:moveTo>
                <a:lnTo>
                  <a:pt x="984308" y="0"/>
                </a:lnTo>
                <a:lnTo>
                  <a:pt x="984308" y="1161661"/>
                </a:lnTo>
                <a:lnTo>
                  <a:pt x="966627" y="1165915"/>
                </a:lnTo>
                <a:cubicBezTo>
                  <a:pt x="908648" y="1177017"/>
                  <a:pt x="848618" y="1182847"/>
                  <a:pt x="787132" y="1182847"/>
                </a:cubicBezTo>
                <a:cubicBezTo>
                  <a:pt x="479703" y="1182847"/>
                  <a:pt x="208655" y="1037089"/>
                  <a:pt x="48601" y="815395"/>
                </a:cubicBezTo>
                <a:lnTo>
                  <a:pt x="0" y="731606"/>
                </a:lnTo>
                <a:close/>
              </a:path>
            </a:pathLst>
          </a:custGeom>
        </p:spPr>
      </p:pic>
      <p:pic>
        <p:nvPicPr>
          <p:cNvPr id="18" name="Picture 17">
            <a:extLst>
              <a:ext uri="{FF2B5EF4-FFF2-40B4-BE49-F238E27FC236}">
                <a16:creationId xmlns:a16="http://schemas.microsoft.com/office/drawing/2014/main" id="{46528FBF-1727-4546-8131-BA22ED8B549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65973" t="81531" r="19879"/>
          <a:stretch/>
        </p:blipFill>
        <p:spPr>
          <a:xfrm>
            <a:off x="8887626" y="5982056"/>
            <a:ext cx="1192806" cy="875944"/>
          </a:xfrm>
          <a:custGeom>
            <a:avLst/>
            <a:gdLst>
              <a:gd name="connsiteX0" fmla="*/ 2051608 w 4103216"/>
              <a:gd name="connsiteY0" fmla="*/ 0 h 1714050"/>
              <a:gd name="connsiteX1" fmla="*/ 4103216 w 4103216"/>
              <a:gd name="connsiteY1" fmla="*/ 1266738 h 1714050"/>
              <a:gd name="connsiteX2" fmla="*/ 4010980 w 4103216"/>
              <a:gd name="connsiteY2" fmla="*/ 1643427 h 1714050"/>
              <a:gd name="connsiteX3" fmla="*/ 3969116 w 4103216"/>
              <a:gd name="connsiteY3" fmla="*/ 1714050 h 1714050"/>
              <a:gd name="connsiteX4" fmla="*/ 134100 w 4103216"/>
              <a:gd name="connsiteY4" fmla="*/ 1714050 h 1714050"/>
              <a:gd name="connsiteX5" fmla="*/ 92237 w 4103216"/>
              <a:gd name="connsiteY5" fmla="*/ 1643427 h 1714050"/>
              <a:gd name="connsiteX6" fmla="*/ 0 w 4103216"/>
              <a:gd name="connsiteY6" fmla="*/ 1266738 h 1714050"/>
              <a:gd name="connsiteX7" fmla="*/ 2051608 w 4103216"/>
              <a:gd name="connsiteY7" fmla="*/ 0 h 1714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03216" h="1714050">
                <a:moveTo>
                  <a:pt x="2051608" y="0"/>
                </a:moveTo>
                <a:cubicBezTo>
                  <a:pt x="3184680" y="0"/>
                  <a:pt x="4103216" y="567138"/>
                  <a:pt x="4103216" y="1266738"/>
                </a:cubicBezTo>
                <a:cubicBezTo>
                  <a:pt x="4103216" y="1397913"/>
                  <a:pt x="4070924" y="1524431"/>
                  <a:pt x="4010980" y="1643427"/>
                </a:cubicBezTo>
                <a:lnTo>
                  <a:pt x="3969116" y="1714050"/>
                </a:lnTo>
                <a:lnTo>
                  <a:pt x="134100" y="1714050"/>
                </a:lnTo>
                <a:lnTo>
                  <a:pt x="92237" y="1643427"/>
                </a:lnTo>
                <a:cubicBezTo>
                  <a:pt x="32293" y="1524431"/>
                  <a:pt x="0" y="1397913"/>
                  <a:pt x="0" y="1266738"/>
                </a:cubicBezTo>
                <a:cubicBezTo>
                  <a:pt x="0" y="567138"/>
                  <a:pt x="918536" y="0"/>
                  <a:pt x="2051608" y="0"/>
                </a:cubicBezTo>
                <a:close/>
              </a:path>
            </a:pathLst>
          </a:custGeom>
        </p:spPr>
      </p:pic>
    </p:spTree>
    <p:extLst>
      <p:ext uri="{BB962C8B-B14F-4D97-AF65-F5344CB8AC3E}">
        <p14:creationId xmlns:p14="http://schemas.microsoft.com/office/powerpoint/2010/main" val="1833649986"/>
      </p:ext>
    </p:extLst>
  </p:cSld>
  <p:clrMapOvr>
    <a:masterClrMapping/>
  </p:clrMapOvr>
  <p:transition spd="slow">
    <p:cover/>
  </p:transition>
</p:sld>
</file>

<file path=ppt/slides/slide1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0000"/>
                <a:lumMod val="110000"/>
              </a:schemeClr>
            </a:gs>
            <a:gs pos="100000">
              <a:schemeClr val="bg1">
                <a:shade val="64000"/>
                <a:lumMod val="88000"/>
              </a:schemeClr>
            </a:gs>
          </a:gsLst>
          <a:lin ang="5400000" scaled="0"/>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4F95DE6-BC61-4DB8-97B8-E32959EA0E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48D9C176-456B-4F71-AB87-9D14B8B3D1C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46466" t="75007" r="30510"/>
          <a:stretch/>
        </p:blipFill>
        <p:spPr>
          <a:xfrm>
            <a:off x="0" y="138157"/>
            <a:ext cx="1712063" cy="1045389"/>
          </a:xfrm>
          <a:custGeom>
            <a:avLst/>
            <a:gdLst>
              <a:gd name="connsiteX0" fmla="*/ 2051608 w 4103216"/>
              <a:gd name="connsiteY0" fmla="*/ 0 h 1714050"/>
              <a:gd name="connsiteX1" fmla="*/ 4103216 w 4103216"/>
              <a:gd name="connsiteY1" fmla="*/ 1266738 h 1714050"/>
              <a:gd name="connsiteX2" fmla="*/ 4010980 w 4103216"/>
              <a:gd name="connsiteY2" fmla="*/ 1643427 h 1714050"/>
              <a:gd name="connsiteX3" fmla="*/ 3969116 w 4103216"/>
              <a:gd name="connsiteY3" fmla="*/ 1714050 h 1714050"/>
              <a:gd name="connsiteX4" fmla="*/ 134100 w 4103216"/>
              <a:gd name="connsiteY4" fmla="*/ 1714050 h 1714050"/>
              <a:gd name="connsiteX5" fmla="*/ 92237 w 4103216"/>
              <a:gd name="connsiteY5" fmla="*/ 1643427 h 1714050"/>
              <a:gd name="connsiteX6" fmla="*/ 0 w 4103216"/>
              <a:gd name="connsiteY6" fmla="*/ 1266738 h 1714050"/>
              <a:gd name="connsiteX7" fmla="*/ 2051608 w 4103216"/>
              <a:gd name="connsiteY7" fmla="*/ 0 h 1714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03216" h="1714050">
                <a:moveTo>
                  <a:pt x="2051608" y="0"/>
                </a:moveTo>
                <a:cubicBezTo>
                  <a:pt x="3184680" y="0"/>
                  <a:pt x="4103216" y="567138"/>
                  <a:pt x="4103216" y="1266738"/>
                </a:cubicBezTo>
                <a:cubicBezTo>
                  <a:pt x="4103216" y="1397913"/>
                  <a:pt x="4070924" y="1524431"/>
                  <a:pt x="4010980" y="1643427"/>
                </a:cubicBezTo>
                <a:lnTo>
                  <a:pt x="3969116" y="1714050"/>
                </a:lnTo>
                <a:lnTo>
                  <a:pt x="134100" y="1714050"/>
                </a:lnTo>
                <a:lnTo>
                  <a:pt x="92237" y="1643427"/>
                </a:lnTo>
                <a:cubicBezTo>
                  <a:pt x="32293" y="1524431"/>
                  <a:pt x="0" y="1397913"/>
                  <a:pt x="0" y="1266738"/>
                </a:cubicBezTo>
                <a:cubicBezTo>
                  <a:pt x="0" y="567138"/>
                  <a:pt x="918536" y="0"/>
                  <a:pt x="2051608" y="0"/>
                </a:cubicBezTo>
                <a:close/>
              </a:path>
            </a:pathLst>
          </a:custGeom>
        </p:spPr>
      </p:pic>
      <p:sp>
        <p:nvSpPr>
          <p:cNvPr id="2" name="Título 1">
            <a:extLst>
              <a:ext uri="{FF2B5EF4-FFF2-40B4-BE49-F238E27FC236}">
                <a16:creationId xmlns:a16="http://schemas.microsoft.com/office/drawing/2014/main" id="{20CA9B01-6146-4FF4-82E5-11BBAEC93EEA}"/>
              </a:ext>
            </a:extLst>
          </p:cNvPr>
          <p:cNvSpPr>
            <a:spLocks noGrp="1"/>
          </p:cNvSpPr>
          <p:nvPr>
            <p:ph type="title"/>
          </p:nvPr>
        </p:nvSpPr>
        <p:spPr>
          <a:xfrm>
            <a:off x="913775" y="618517"/>
            <a:ext cx="7859564" cy="1596177"/>
          </a:xfrm>
        </p:spPr>
        <p:txBody>
          <a:bodyPr>
            <a:normAutofit/>
          </a:bodyPr>
          <a:lstStyle/>
          <a:p>
            <a:r>
              <a:rPr lang="es-CO" sz="4000"/>
              <a:t>El galimatías tributario</a:t>
            </a:r>
          </a:p>
        </p:txBody>
      </p:sp>
      <p:pic>
        <p:nvPicPr>
          <p:cNvPr id="12" name="Picture 11">
            <a:extLst>
              <a:ext uri="{FF2B5EF4-FFF2-40B4-BE49-F238E27FC236}">
                <a16:creationId xmlns:a16="http://schemas.microsoft.com/office/drawing/2014/main" id="{CFF97C55-868F-4FDD-BD3C-D2F191796F4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55183" t="89413" r="18746"/>
          <a:stretch/>
        </p:blipFill>
        <p:spPr>
          <a:xfrm>
            <a:off x="8404564" y="0"/>
            <a:ext cx="2589690" cy="591546"/>
          </a:xfrm>
          <a:prstGeom prst="rect">
            <a:avLst/>
          </a:prstGeom>
        </p:spPr>
      </p:pic>
      <p:pic>
        <p:nvPicPr>
          <p:cNvPr id="14" name="Picture 13">
            <a:extLst>
              <a:ext uri="{FF2B5EF4-FFF2-40B4-BE49-F238E27FC236}">
                <a16:creationId xmlns:a16="http://schemas.microsoft.com/office/drawing/2014/main" id="{69722FB9-EA01-42A6-96B2-185F5CC120D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73623" t="43915" r="1" b="10213"/>
          <a:stretch/>
        </p:blipFill>
        <p:spPr>
          <a:xfrm>
            <a:off x="10471066" y="183232"/>
            <a:ext cx="1720934" cy="1683522"/>
          </a:xfrm>
          <a:prstGeom prst="rect">
            <a:avLst/>
          </a:prstGeom>
        </p:spPr>
      </p:pic>
      <p:sp>
        <p:nvSpPr>
          <p:cNvPr id="3" name="Marcador de contenido 2">
            <a:extLst>
              <a:ext uri="{FF2B5EF4-FFF2-40B4-BE49-F238E27FC236}">
                <a16:creationId xmlns:a16="http://schemas.microsoft.com/office/drawing/2014/main" id="{C74350F3-6C8E-411E-8234-90DEE31C398F}"/>
              </a:ext>
            </a:extLst>
          </p:cNvPr>
          <p:cNvSpPr>
            <a:spLocks noGrp="1"/>
          </p:cNvSpPr>
          <p:nvPr>
            <p:ph idx="1"/>
          </p:nvPr>
        </p:nvSpPr>
        <p:spPr>
          <a:xfrm>
            <a:off x="913773" y="2367092"/>
            <a:ext cx="7859565" cy="3424107"/>
          </a:xfrm>
        </p:spPr>
        <p:txBody>
          <a:bodyPr>
            <a:normAutofit/>
          </a:bodyPr>
          <a:lstStyle/>
          <a:p>
            <a:r>
              <a:rPr lang="es-CO" sz="1800"/>
              <a:t>La Ley 1314 de 2009 estipuló la independencia entre los sistemas contables financiero y tributario.</a:t>
            </a:r>
          </a:p>
          <a:p>
            <a:r>
              <a:rPr lang="es-CO" sz="1800"/>
              <a:t>El Gobierno impulsó una ley por cuya virtud toda información tributaria debe partir de la información financiera.</a:t>
            </a:r>
          </a:p>
          <a:p>
            <a:r>
              <a:rPr lang="es-CO" sz="1800"/>
              <a:t>Además, las exigencias de conciliación se aumentaron con el establecimiento de una conciliación fiscal detallada.</a:t>
            </a:r>
          </a:p>
          <a:p>
            <a:r>
              <a:rPr lang="es-CO" sz="1800"/>
              <a:t>Muchos continúan ajustando sus políticas contables a los efectos tributarios.</a:t>
            </a:r>
          </a:p>
        </p:txBody>
      </p:sp>
      <p:pic>
        <p:nvPicPr>
          <p:cNvPr id="16" name="Picture 15">
            <a:extLst>
              <a:ext uri="{FF2B5EF4-FFF2-40B4-BE49-F238E27FC236}">
                <a16:creationId xmlns:a16="http://schemas.microsoft.com/office/drawing/2014/main" id="{D2B4E49C-E7B4-4F6A-8B93-646A0E24119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91927" t="72411" b="10341"/>
          <a:stretch/>
        </p:blipFill>
        <p:spPr>
          <a:xfrm>
            <a:off x="11494523" y="2664767"/>
            <a:ext cx="635958" cy="764233"/>
          </a:xfrm>
          <a:custGeom>
            <a:avLst/>
            <a:gdLst>
              <a:gd name="connsiteX0" fmla="*/ 0 w 984308"/>
              <a:gd name="connsiteY0" fmla="*/ 0 h 1182847"/>
              <a:gd name="connsiteX1" fmla="*/ 984308 w 984308"/>
              <a:gd name="connsiteY1" fmla="*/ 0 h 1182847"/>
              <a:gd name="connsiteX2" fmla="*/ 984308 w 984308"/>
              <a:gd name="connsiteY2" fmla="*/ 1161661 h 1182847"/>
              <a:gd name="connsiteX3" fmla="*/ 966627 w 984308"/>
              <a:gd name="connsiteY3" fmla="*/ 1165915 h 1182847"/>
              <a:gd name="connsiteX4" fmla="*/ 787132 w 984308"/>
              <a:gd name="connsiteY4" fmla="*/ 1182847 h 1182847"/>
              <a:gd name="connsiteX5" fmla="*/ 48601 w 984308"/>
              <a:gd name="connsiteY5" fmla="*/ 815395 h 1182847"/>
              <a:gd name="connsiteX6" fmla="*/ 0 w 984308"/>
              <a:gd name="connsiteY6" fmla="*/ 731606 h 11828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84308" h="1182847">
                <a:moveTo>
                  <a:pt x="0" y="0"/>
                </a:moveTo>
                <a:lnTo>
                  <a:pt x="984308" y="0"/>
                </a:lnTo>
                <a:lnTo>
                  <a:pt x="984308" y="1161661"/>
                </a:lnTo>
                <a:lnTo>
                  <a:pt x="966627" y="1165915"/>
                </a:lnTo>
                <a:cubicBezTo>
                  <a:pt x="908648" y="1177017"/>
                  <a:pt x="848618" y="1182847"/>
                  <a:pt x="787132" y="1182847"/>
                </a:cubicBezTo>
                <a:cubicBezTo>
                  <a:pt x="479703" y="1182847"/>
                  <a:pt x="208655" y="1037089"/>
                  <a:pt x="48601" y="815395"/>
                </a:cubicBezTo>
                <a:lnTo>
                  <a:pt x="0" y="731606"/>
                </a:lnTo>
                <a:close/>
              </a:path>
            </a:pathLst>
          </a:custGeom>
        </p:spPr>
      </p:pic>
      <p:pic>
        <p:nvPicPr>
          <p:cNvPr id="18" name="Picture 17">
            <a:extLst>
              <a:ext uri="{FF2B5EF4-FFF2-40B4-BE49-F238E27FC236}">
                <a16:creationId xmlns:a16="http://schemas.microsoft.com/office/drawing/2014/main" id="{46528FBF-1727-4546-8131-BA22ED8B549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65973" t="81531" r="19879"/>
          <a:stretch/>
        </p:blipFill>
        <p:spPr>
          <a:xfrm>
            <a:off x="8887626" y="5982056"/>
            <a:ext cx="1192806" cy="875944"/>
          </a:xfrm>
          <a:custGeom>
            <a:avLst/>
            <a:gdLst>
              <a:gd name="connsiteX0" fmla="*/ 2051608 w 4103216"/>
              <a:gd name="connsiteY0" fmla="*/ 0 h 1714050"/>
              <a:gd name="connsiteX1" fmla="*/ 4103216 w 4103216"/>
              <a:gd name="connsiteY1" fmla="*/ 1266738 h 1714050"/>
              <a:gd name="connsiteX2" fmla="*/ 4010980 w 4103216"/>
              <a:gd name="connsiteY2" fmla="*/ 1643427 h 1714050"/>
              <a:gd name="connsiteX3" fmla="*/ 3969116 w 4103216"/>
              <a:gd name="connsiteY3" fmla="*/ 1714050 h 1714050"/>
              <a:gd name="connsiteX4" fmla="*/ 134100 w 4103216"/>
              <a:gd name="connsiteY4" fmla="*/ 1714050 h 1714050"/>
              <a:gd name="connsiteX5" fmla="*/ 92237 w 4103216"/>
              <a:gd name="connsiteY5" fmla="*/ 1643427 h 1714050"/>
              <a:gd name="connsiteX6" fmla="*/ 0 w 4103216"/>
              <a:gd name="connsiteY6" fmla="*/ 1266738 h 1714050"/>
              <a:gd name="connsiteX7" fmla="*/ 2051608 w 4103216"/>
              <a:gd name="connsiteY7" fmla="*/ 0 h 1714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03216" h="1714050">
                <a:moveTo>
                  <a:pt x="2051608" y="0"/>
                </a:moveTo>
                <a:cubicBezTo>
                  <a:pt x="3184680" y="0"/>
                  <a:pt x="4103216" y="567138"/>
                  <a:pt x="4103216" y="1266738"/>
                </a:cubicBezTo>
                <a:cubicBezTo>
                  <a:pt x="4103216" y="1397913"/>
                  <a:pt x="4070924" y="1524431"/>
                  <a:pt x="4010980" y="1643427"/>
                </a:cubicBezTo>
                <a:lnTo>
                  <a:pt x="3969116" y="1714050"/>
                </a:lnTo>
                <a:lnTo>
                  <a:pt x="134100" y="1714050"/>
                </a:lnTo>
                <a:lnTo>
                  <a:pt x="92237" y="1643427"/>
                </a:lnTo>
                <a:cubicBezTo>
                  <a:pt x="32293" y="1524431"/>
                  <a:pt x="0" y="1397913"/>
                  <a:pt x="0" y="1266738"/>
                </a:cubicBezTo>
                <a:cubicBezTo>
                  <a:pt x="0" y="567138"/>
                  <a:pt x="918536" y="0"/>
                  <a:pt x="2051608" y="0"/>
                </a:cubicBezTo>
                <a:close/>
              </a:path>
            </a:pathLst>
          </a:custGeom>
        </p:spPr>
      </p:pic>
    </p:spTree>
    <p:extLst>
      <p:ext uri="{BB962C8B-B14F-4D97-AF65-F5344CB8AC3E}">
        <p14:creationId xmlns:p14="http://schemas.microsoft.com/office/powerpoint/2010/main" val="148762660"/>
      </p:ext>
    </p:extLst>
  </p:cSld>
  <p:clrMapOvr>
    <a:masterClrMapping/>
  </p:clrMapOvr>
  <p:transition spd="slow">
    <p:cover/>
  </p:transition>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0000"/>
                <a:lumMod val="110000"/>
              </a:schemeClr>
            </a:gs>
            <a:gs pos="100000">
              <a:schemeClr val="bg1">
                <a:shade val="64000"/>
                <a:lumMod val="88000"/>
              </a:schemeClr>
            </a:gs>
          </a:gsLst>
          <a:lin ang="5400000" scaled="0"/>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4F95DE6-BC61-4DB8-97B8-E32959EA0E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48D9C176-456B-4F71-AB87-9D14B8B3D1C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46466" t="75007" r="30510"/>
          <a:stretch/>
        </p:blipFill>
        <p:spPr>
          <a:xfrm>
            <a:off x="0" y="138157"/>
            <a:ext cx="1712063" cy="1045389"/>
          </a:xfrm>
          <a:custGeom>
            <a:avLst/>
            <a:gdLst>
              <a:gd name="connsiteX0" fmla="*/ 2051608 w 4103216"/>
              <a:gd name="connsiteY0" fmla="*/ 0 h 1714050"/>
              <a:gd name="connsiteX1" fmla="*/ 4103216 w 4103216"/>
              <a:gd name="connsiteY1" fmla="*/ 1266738 h 1714050"/>
              <a:gd name="connsiteX2" fmla="*/ 4010980 w 4103216"/>
              <a:gd name="connsiteY2" fmla="*/ 1643427 h 1714050"/>
              <a:gd name="connsiteX3" fmla="*/ 3969116 w 4103216"/>
              <a:gd name="connsiteY3" fmla="*/ 1714050 h 1714050"/>
              <a:gd name="connsiteX4" fmla="*/ 134100 w 4103216"/>
              <a:gd name="connsiteY4" fmla="*/ 1714050 h 1714050"/>
              <a:gd name="connsiteX5" fmla="*/ 92237 w 4103216"/>
              <a:gd name="connsiteY5" fmla="*/ 1643427 h 1714050"/>
              <a:gd name="connsiteX6" fmla="*/ 0 w 4103216"/>
              <a:gd name="connsiteY6" fmla="*/ 1266738 h 1714050"/>
              <a:gd name="connsiteX7" fmla="*/ 2051608 w 4103216"/>
              <a:gd name="connsiteY7" fmla="*/ 0 h 1714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03216" h="1714050">
                <a:moveTo>
                  <a:pt x="2051608" y="0"/>
                </a:moveTo>
                <a:cubicBezTo>
                  <a:pt x="3184680" y="0"/>
                  <a:pt x="4103216" y="567138"/>
                  <a:pt x="4103216" y="1266738"/>
                </a:cubicBezTo>
                <a:cubicBezTo>
                  <a:pt x="4103216" y="1397913"/>
                  <a:pt x="4070924" y="1524431"/>
                  <a:pt x="4010980" y="1643427"/>
                </a:cubicBezTo>
                <a:lnTo>
                  <a:pt x="3969116" y="1714050"/>
                </a:lnTo>
                <a:lnTo>
                  <a:pt x="134100" y="1714050"/>
                </a:lnTo>
                <a:lnTo>
                  <a:pt x="92237" y="1643427"/>
                </a:lnTo>
                <a:cubicBezTo>
                  <a:pt x="32293" y="1524431"/>
                  <a:pt x="0" y="1397913"/>
                  <a:pt x="0" y="1266738"/>
                </a:cubicBezTo>
                <a:cubicBezTo>
                  <a:pt x="0" y="567138"/>
                  <a:pt x="918536" y="0"/>
                  <a:pt x="2051608" y="0"/>
                </a:cubicBezTo>
                <a:close/>
              </a:path>
            </a:pathLst>
          </a:custGeom>
        </p:spPr>
      </p:pic>
      <p:sp>
        <p:nvSpPr>
          <p:cNvPr id="2" name="Título 1">
            <a:extLst>
              <a:ext uri="{FF2B5EF4-FFF2-40B4-BE49-F238E27FC236}">
                <a16:creationId xmlns:a16="http://schemas.microsoft.com/office/drawing/2014/main" id="{CD08EE76-DD21-4A7C-9F52-213182DEF213}"/>
              </a:ext>
            </a:extLst>
          </p:cNvPr>
          <p:cNvSpPr>
            <a:spLocks noGrp="1"/>
          </p:cNvSpPr>
          <p:nvPr>
            <p:ph type="title"/>
          </p:nvPr>
        </p:nvSpPr>
        <p:spPr>
          <a:xfrm>
            <a:off x="913775" y="618517"/>
            <a:ext cx="7859564" cy="1596177"/>
          </a:xfrm>
        </p:spPr>
        <p:txBody>
          <a:bodyPr>
            <a:normAutofit/>
          </a:bodyPr>
          <a:lstStyle/>
          <a:p>
            <a:r>
              <a:rPr lang="es-CO" sz="4000"/>
              <a:t>Funciones e instrumentos en prueba</a:t>
            </a:r>
          </a:p>
        </p:txBody>
      </p:sp>
      <p:pic>
        <p:nvPicPr>
          <p:cNvPr id="12" name="Picture 11">
            <a:extLst>
              <a:ext uri="{FF2B5EF4-FFF2-40B4-BE49-F238E27FC236}">
                <a16:creationId xmlns:a16="http://schemas.microsoft.com/office/drawing/2014/main" id="{CFF97C55-868F-4FDD-BD3C-D2F191796F4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55183" t="89413" r="18746"/>
          <a:stretch/>
        </p:blipFill>
        <p:spPr>
          <a:xfrm>
            <a:off x="8404564" y="0"/>
            <a:ext cx="2589690" cy="591546"/>
          </a:xfrm>
          <a:prstGeom prst="rect">
            <a:avLst/>
          </a:prstGeom>
        </p:spPr>
      </p:pic>
      <p:pic>
        <p:nvPicPr>
          <p:cNvPr id="14" name="Picture 13">
            <a:extLst>
              <a:ext uri="{FF2B5EF4-FFF2-40B4-BE49-F238E27FC236}">
                <a16:creationId xmlns:a16="http://schemas.microsoft.com/office/drawing/2014/main" id="{69722FB9-EA01-42A6-96B2-185F5CC120D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73623" t="43915" r="1" b="10213"/>
          <a:stretch/>
        </p:blipFill>
        <p:spPr>
          <a:xfrm>
            <a:off x="10471066" y="183232"/>
            <a:ext cx="1720934" cy="1683522"/>
          </a:xfrm>
          <a:prstGeom prst="rect">
            <a:avLst/>
          </a:prstGeom>
        </p:spPr>
      </p:pic>
      <p:sp>
        <p:nvSpPr>
          <p:cNvPr id="3" name="Marcador de contenido 2">
            <a:extLst>
              <a:ext uri="{FF2B5EF4-FFF2-40B4-BE49-F238E27FC236}">
                <a16:creationId xmlns:a16="http://schemas.microsoft.com/office/drawing/2014/main" id="{C9142116-EB30-42F3-9812-2C47C7FF44FB}"/>
              </a:ext>
            </a:extLst>
          </p:cNvPr>
          <p:cNvSpPr>
            <a:spLocks noGrp="1"/>
          </p:cNvSpPr>
          <p:nvPr>
            <p:ph idx="1"/>
          </p:nvPr>
        </p:nvSpPr>
        <p:spPr>
          <a:xfrm>
            <a:off x="913773" y="2367092"/>
            <a:ext cx="7859565" cy="3424107"/>
          </a:xfrm>
        </p:spPr>
        <p:txBody>
          <a:bodyPr>
            <a:normAutofit/>
          </a:bodyPr>
          <a:lstStyle/>
          <a:p>
            <a:pPr>
              <a:lnSpc>
                <a:spcPct val="110000"/>
              </a:lnSpc>
            </a:pPr>
            <a:r>
              <a:rPr lang="es-CO" sz="1700"/>
              <a:t>De los reguladores: </a:t>
            </a:r>
            <a:r>
              <a:rPr lang="es-ES" sz="1700"/>
              <a:t>Revisarán que las reglamentaciones sobre contabilidad e información financiera y aseguramiento de información sean consistentes, para lo cual velarán porque las normas a expedir por otras autoridades de la rama ejecutiva en materia de contabilidad y de información financiera y aseguramiento de información resulten acordes con las disposiciones contenidas en la presente ley y en las normas que la desarrollen. Para ello emitirán conjuntamente opiniones no vinculantes. Igualmente, salvo en casos de urgencia, velarán porque los procesos de desarrollo de esta ley por el Gobierno, los Ministerios y demás autoridades, se realicen de manera abierta y transparente. </a:t>
            </a:r>
            <a:endParaRPr lang="es-CO" sz="1700"/>
          </a:p>
        </p:txBody>
      </p:sp>
      <p:pic>
        <p:nvPicPr>
          <p:cNvPr id="16" name="Picture 15">
            <a:extLst>
              <a:ext uri="{FF2B5EF4-FFF2-40B4-BE49-F238E27FC236}">
                <a16:creationId xmlns:a16="http://schemas.microsoft.com/office/drawing/2014/main" id="{D2B4E49C-E7B4-4F6A-8B93-646A0E24119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91927" t="72411" b="10341"/>
          <a:stretch/>
        </p:blipFill>
        <p:spPr>
          <a:xfrm>
            <a:off x="11494523" y="2664767"/>
            <a:ext cx="635958" cy="764233"/>
          </a:xfrm>
          <a:custGeom>
            <a:avLst/>
            <a:gdLst>
              <a:gd name="connsiteX0" fmla="*/ 0 w 984308"/>
              <a:gd name="connsiteY0" fmla="*/ 0 h 1182847"/>
              <a:gd name="connsiteX1" fmla="*/ 984308 w 984308"/>
              <a:gd name="connsiteY1" fmla="*/ 0 h 1182847"/>
              <a:gd name="connsiteX2" fmla="*/ 984308 w 984308"/>
              <a:gd name="connsiteY2" fmla="*/ 1161661 h 1182847"/>
              <a:gd name="connsiteX3" fmla="*/ 966627 w 984308"/>
              <a:gd name="connsiteY3" fmla="*/ 1165915 h 1182847"/>
              <a:gd name="connsiteX4" fmla="*/ 787132 w 984308"/>
              <a:gd name="connsiteY4" fmla="*/ 1182847 h 1182847"/>
              <a:gd name="connsiteX5" fmla="*/ 48601 w 984308"/>
              <a:gd name="connsiteY5" fmla="*/ 815395 h 1182847"/>
              <a:gd name="connsiteX6" fmla="*/ 0 w 984308"/>
              <a:gd name="connsiteY6" fmla="*/ 731606 h 11828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84308" h="1182847">
                <a:moveTo>
                  <a:pt x="0" y="0"/>
                </a:moveTo>
                <a:lnTo>
                  <a:pt x="984308" y="0"/>
                </a:lnTo>
                <a:lnTo>
                  <a:pt x="984308" y="1161661"/>
                </a:lnTo>
                <a:lnTo>
                  <a:pt x="966627" y="1165915"/>
                </a:lnTo>
                <a:cubicBezTo>
                  <a:pt x="908648" y="1177017"/>
                  <a:pt x="848618" y="1182847"/>
                  <a:pt x="787132" y="1182847"/>
                </a:cubicBezTo>
                <a:cubicBezTo>
                  <a:pt x="479703" y="1182847"/>
                  <a:pt x="208655" y="1037089"/>
                  <a:pt x="48601" y="815395"/>
                </a:cubicBezTo>
                <a:lnTo>
                  <a:pt x="0" y="731606"/>
                </a:lnTo>
                <a:close/>
              </a:path>
            </a:pathLst>
          </a:custGeom>
        </p:spPr>
      </p:pic>
      <p:pic>
        <p:nvPicPr>
          <p:cNvPr id="18" name="Picture 17">
            <a:extLst>
              <a:ext uri="{FF2B5EF4-FFF2-40B4-BE49-F238E27FC236}">
                <a16:creationId xmlns:a16="http://schemas.microsoft.com/office/drawing/2014/main" id="{46528FBF-1727-4546-8131-BA22ED8B549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65973" t="81531" r="19879"/>
          <a:stretch/>
        </p:blipFill>
        <p:spPr>
          <a:xfrm>
            <a:off x="8887626" y="5982056"/>
            <a:ext cx="1192806" cy="875944"/>
          </a:xfrm>
          <a:custGeom>
            <a:avLst/>
            <a:gdLst>
              <a:gd name="connsiteX0" fmla="*/ 2051608 w 4103216"/>
              <a:gd name="connsiteY0" fmla="*/ 0 h 1714050"/>
              <a:gd name="connsiteX1" fmla="*/ 4103216 w 4103216"/>
              <a:gd name="connsiteY1" fmla="*/ 1266738 h 1714050"/>
              <a:gd name="connsiteX2" fmla="*/ 4010980 w 4103216"/>
              <a:gd name="connsiteY2" fmla="*/ 1643427 h 1714050"/>
              <a:gd name="connsiteX3" fmla="*/ 3969116 w 4103216"/>
              <a:gd name="connsiteY3" fmla="*/ 1714050 h 1714050"/>
              <a:gd name="connsiteX4" fmla="*/ 134100 w 4103216"/>
              <a:gd name="connsiteY4" fmla="*/ 1714050 h 1714050"/>
              <a:gd name="connsiteX5" fmla="*/ 92237 w 4103216"/>
              <a:gd name="connsiteY5" fmla="*/ 1643427 h 1714050"/>
              <a:gd name="connsiteX6" fmla="*/ 0 w 4103216"/>
              <a:gd name="connsiteY6" fmla="*/ 1266738 h 1714050"/>
              <a:gd name="connsiteX7" fmla="*/ 2051608 w 4103216"/>
              <a:gd name="connsiteY7" fmla="*/ 0 h 1714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03216" h="1714050">
                <a:moveTo>
                  <a:pt x="2051608" y="0"/>
                </a:moveTo>
                <a:cubicBezTo>
                  <a:pt x="3184680" y="0"/>
                  <a:pt x="4103216" y="567138"/>
                  <a:pt x="4103216" y="1266738"/>
                </a:cubicBezTo>
                <a:cubicBezTo>
                  <a:pt x="4103216" y="1397913"/>
                  <a:pt x="4070924" y="1524431"/>
                  <a:pt x="4010980" y="1643427"/>
                </a:cubicBezTo>
                <a:lnTo>
                  <a:pt x="3969116" y="1714050"/>
                </a:lnTo>
                <a:lnTo>
                  <a:pt x="134100" y="1714050"/>
                </a:lnTo>
                <a:lnTo>
                  <a:pt x="92237" y="1643427"/>
                </a:lnTo>
                <a:cubicBezTo>
                  <a:pt x="32293" y="1524431"/>
                  <a:pt x="0" y="1397913"/>
                  <a:pt x="0" y="1266738"/>
                </a:cubicBezTo>
                <a:cubicBezTo>
                  <a:pt x="0" y="567138"/>
                  <a:pt x="918536" y="0"/>
                  <a:pt x="2051608" y="0"/>
                </a:cubicBezTo>
                <a:close/>
              </a:path>
            </a:pathLst>
          </a:custGeom>
        </p:spPr>
      </p:pic>
    </p:spTree>
    <p:extLst>
      <p:ext uri="{BB962C8B-B14F-4D97-AF65-F5344CB8AC3E}">
        <p14:creationId xmlns:p14="http://schemas.microsoft.com/office/powerpoint/2010/main" val="2928484022"/>
      </p:ext>
    </p:extLst>
  </p:cSld>
  <p:clrMapOvr>
    <a:masterClrMapping/>
  </p:clrMapOvr>
  <p:transition spd="slow">
    <p:cover/>
  </p:transition>
</p:sld>
</file>

<file path=ppt/slides/slide1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0000"/>
                <a:lumMod val="110000"/>
              </a:schemeClr>
            </a:gs>
            <a:gs pos="100000">
              <a:schemeClr val="bg1">
                <a:shade val="64000"/>
                <a:lumMod val="88000"/>
              </a:schemeClr>
            </a:gs>
          </a:gsLst>
          <a:lin ang="5400000" scaled="0"/>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4F95DE6-BC61-4DB8-97B8-E32959EA0E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48D9C176-456B-4F71-AB87-9D14B8B3D1C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46466" t="75007" r="30510"/>
          <a:stretch/>
        </p:blipFill>
        <p:spPr>
          <a:xfrm>
            <a:off x="0" y="138157"/>
            <a:ext cx="1712063" cy="1045389"/>
          </a:xfrm>
          <a:custGeom>
            <a:avLst/>
            <a:gdLst>
              <a:gd name="connsiteX0" fmla="*/ 2051608 w 4103216"/>
              <a:gd name="connsiteY0" fmla="*/ 0 h 1714050"/>
              <a:gd name="connsiteX1" fmla="*/ 4103216 w 4103216"/>
              <a:gd name="connsiteY1" fmla="*/ 1266738 h 1714050"/>
              <a:gd name="connsiteX2" fmla="*/ 4010980 w 4103216"/>
              <a:gd name="connsiteY2" fmla="*/ 1643427 h 1714050"/>
              <a:gd name="connsiteX3" fmla="*/ 3969116 w 4103216"/>
              <a:gd name="connsiteY3" fmla="*/ 1714050 h 1714050"/>
              <a:gd name="connsiteX4" fmla="*/ 134100 w 4103216"/>
              <a:gd name="connsiteY4" fmla="*/ 1714050 h 1714050"/>
              <a:gd name="connsiteX5" fmla="*/ 92237 w 4103216"/>
              <a:gd name="connsiteY5" fmla="*/ 1643427 h 1714050"/>
              <a:gd name="connsiteX6" fmla="*/ 0 w 4103216"/>
              <a:gd name="connsiteY6" fmla="*/ 1266738 h 1714050"/>
              <a:gd name="connsiteX7" fmla="*/ 2051608 w 4103216"/>
              <a:gd name="connsiteY7" fmla="*/ 0 h 1714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03216" h="1714050">
                <a:moveTo>
                  <a:pt x="2051608" y="0"/>
                </a:moveTo>
                <a:cubicBezTo>
                  <a:pt x="3184680" y="0"/>
                  <a:pt x="4103216" y="567138"/>
                  <a:pt x="4103216" y="1266738"/>
                </a:cubicBezTo>
                <a:cubicBezTo>
                  <a:pt x="4103216" y="1397913"/>
                  <a:pt x="4070924" y="1524431"/>
                  <a:pt x="4010980" y="1643427"/>
                </a:cubicBezTo>
                <a:lnTo>
                  <a:pt x="3969116" y="1714050"/>
                </a:lnTo>
                <a:lnTo>
                  <a:pt x="134100" y="1714050"/>
                </a:lnTo>
                <a:lnTo>
                  <a:pt x="92237" y="1643427"/>
                </a:lnTo>
                <a:cubicBezTo>
                  <a:pt x="32293" y="1524431"/>
                  <a:pt x="0" y="1397913"/>
                  <a:pt x="0" y="1266738"/>
                </a:cubicBezTo>
                <a:cubicBezTo>
                  <a:pt x="0" y="567138"/>
                  <a:pt x="918536" y="0"/>
                  <a:pt x="2051608" y="0"/>
                </a:cubicBezTo>
                <a:close/>
              </a:path>
            </a:pathLst>
          </a:custGeom>
        </p:spPr>
      </p:pic>
      <p:sp>
        <p:nvSpPr>
          <p:cNvPr id="2" name="Título 1">
            <a:extLst>
              <a:ext uri="{FF2B5EF4-FFF2-40B4-BE49-F238E27FC236}">
                <a16:creationId xmlns:a16="http://schemas.microsoft.com/office/drawing/2014/main" id="{CD08EE76-DD21-4A7C-9F52-213182DEF213}"/>
              </a:ext>
            </a:extLst>
          </p:cNvPr>
          <p:cNvSpPr>
            <a:spLocks noGrp="1"/>
          </p:cNvSpPr>
          <p:nvPr>
            <p:ph type="title"/>
          </p:nvPr>
        </p:nvSpPr>
        <p:spPr>
          <a:xfrm>
            <a:off x="913775" y="618517"/>
            <a:ext cx="7859564" cy="1596177"/>
          </a:xfrm>
        </p:spPr>
        <p:txBody>
          <a:bodyPr>
            <a:normAutofit/>
          </a:bodyPr>
          <a:lstStyle/>
          <a:p>
            <a:r>
              <a:rPr lang="es-CO" sz="4000"/>
              <a:t>Funciones e instrumentos en prueba</a:t>
            </a:r>
          </a:p>
        </p:txBody>
      </p:sp>
      <p:pic>
        <p:nvPicPr>
          <p:cNvPr id="12" name="Picture 11">
            <a:extLst>
              <a:ext uri="{FF2B5EF4-FFF2-40B4-BE49-F238E27FC236}">
                <a16:creationId xmlns:a16="http://schemas.microsoft.com/office/drawing/2014/main" id="{CFF97C55-868F-4FDD-BD3C-D2F191796F4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55183" t="89413" r="18746"/>
          <a:stretch/>
        </p:blipFill>
        <p:spPr>
          <a:xfrm>
            <a:off x="8404564" y="0"/>
            <a:ext cx="2589690" cy="591546"/>
          </a:xfrm>
          <a:prstGeom prst="rect">
            <a:avLst/>
          </a:prstGeom>
        </p:spPr>
      </p:pic>
      <p:pic>
        <p:nvPicPr>
          <p:cNvPr id="14" name="Picture 13">
            <a:extLst>
              <a:ext uri="{FF2B5EF4-FFF2-40B4-BE49-F238E27FC236}">
                <a16:creationId xmlns:a16="http://schemas.microsoft.com/office/drawing/2014/main" id="{69722FB9-EA01-42A6-96B2-185F5CC120D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73623" t="43915" r="1" b="10213"/>
          <a:stretch/>
        </p:blipFill>
        <p:spPr>
          <a:xfrm>
            <a:off x="10471066" y="183232"/>
            <a:ext cx="1720934" cy="1683522"/>
          </a:xfrm>
          <a:prstGeom prst="rect">
            <a:avLst/>
          </a:prstGeom>
        </p:spPr>
      </p:pic>
      <p:sp>
        <p:nvSpPr>
          <p:cNvPr id="3" name="Marcador de contenido 2">
            <a:extLst>
              <a:ext uri="{FF2B5EF4-FFF2-40B4-BE49-F238E27FC236}">
                <a16:creationId xmlns:a16="http://schemas.microsoft.com/office/drawing/2014/main" id="{C9142116-EB30-42F3-9812-2C47C7FF44FB}"/>
              </a:ext>
            </a:extLst>
          </p:cNvPr>
          <p:cNvSpPr>
            <a:spLocks noGrp="1"/>
          </p:cNvSpPr>
          <p:nvPr>
            <p:ph idx="1"/>
          </p:nvPr>
        </p:nvSpPr>
        <p:spPr>
          <a:xfrm>
            <a:off x="913773" y="2367092"/>
            <a:ext cx="7859565" cy="3424107"/>
          </a:xfrm>
        </p:spPr>
        <p:txBody>
          <a:bodyPr>
            <a:normAutofit/>
          </a:bodyPr>
          <a:lstStyle/>
          <a:p>
            <a:r>
              <a:rPr lang="es-ES" sz="1800"/>
              <a:t>Coordinación entre entidades públicas.</a:t>
            </a:r>
          </a:p>
          <a:p>
            <a:r>
              <a:rPr lang="es-ES" sz="1800"/>
              <a:t>Sistema Administrativo Contable.</a:t>
            </a:r>
          </a:p>
          <a:p>
            <a:r>
              <a:rPr lang="es-ES" sz="1800"/>
              <a:t>Comisión Intersectorial de Normas de Contabilidad, de Información Financiera y de Aseguramiento de la Información.</a:t>
            </a:r>
            <a:endParaRPr lang="es-CO" sz="1800"/>
          </a:p>
        </p:txBody>
      </p:sp>
      <p:pic>
        <p:nvPicPr>
          <p:cNvPr id="16" name="Picture 15">
            <a:extLst>
              <a:ext uri="{FF2B5EF4-FFF2-40B4-BE49-F238E27FC236}">
                <a16:creationId xmlns:a16="http://schemas.microsoft.com/office/drawing/2014/main" id="{D2B4E49C-E7B4-4F6A-8B93-646A0E24119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91927" t="72411" b="10341"/>
          <a:stretch/>
        </p:blipFill>
        <p:spPr>
          <a:xfrm>
            <a:off x="11494523" y="2664767"/>
            <a:ext cx="635958" cy="764233"/>
          </a:xfrm>
          <a:custGeom>
            <a:avLst/>
            <a:gdLst>
              <a:gd name="connsiteX0" fmla="*/ 0 w 984308"/>
              <a:gd name="connsiteY0" fmla="*/ 0 h 1182847"/>
              <a:gd name="connsiteX1" fmla="*/ 984308 w 984308"/>
              <a:gd name="connsiteY1" fmla="*/ 0 h 1182847"/>
              <a:gd name="connsiteX2" fmla="*/ 984308 w 984308"/>
              <a:gd name="connsiteY2" fmla="*/ 1161661 h 1182847"/>
              <a:gd name="connsiteX3" fmla="*/ 966627 w 984308"/>
              <a:gd name="connsiteY3" fmla="*/ 1165915 h 1182847"/>
              <a:gd name="connsiteX4" fmla="*/ 787132 w 984308"/>
              <a:gd name="connsiteY4" fmla="*/ 1182847 h 1182847"/>
              <a:gd name="connsiteX5" fmla="*/ 48601 w 984308"/>
              <a:gd name="connsiteY5" fmla="*/ 815395 h 1182847"/>
              <a:gd name="connsiteX6" fmla="*/ 0 w 984308"/>
              <a:gd name="connsiteY6" fmla="*/ 731606 h 11828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84308" h="1182847">
                <a:moveTo>
                  <a:pt x="0" y="0"/>
                </a:moveTo>
                <a:lnTo>
                  <a:pt x="984308" y="0"/>
                </a:lnTo>
                <a:lnTo>
                  <a:pt x="984308" y="1161661"/>
                </a:lnTo>
                <a:lnTo>
                  <a:pt x="966627" y="1165915"/>
                </a:lnTo>
                <a:cubicBezTo>
                  <a:pt x="908648" y="1177017"/>
                  <a:pt x="848618" y="1182847"/>
                  <a:pt x="787132" y="1182847"/>
                </a:cubicBezTo>
                <a:cubicBezTo>
                  <a:pt x="479703" y="1182847"/>
                  <a:pt x="208655" y="1037089"/>
                  <a:pt x="48601" y="815395"/>
                </a:cubicBezTo>
                <a:lnTo>
                  <a:pt x="0" y="731606"/>
                </a:lnTo>
                <a:close/>
              </a:path>
            </a:pathLst>
          </a:custGeom>
        </p:spPr>
      </p:pic>
      <p:pic>
        <p:nvPicPr>
          <p:cNvPr id="18" name="Picture 17">
            <a:extLst>
              <a:ext uri="{FF2B5EF4-FFF2-40B4-BE49-F238E27FC236}">
                <a16:creationId xmlns:a16="http://schemas.microsoft.com/office/drawing/2014/main" id="{46528FBF-1727-4546-8131-BA22ED8B549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65973" t="81531" r="19879"/>
          <a:stretch/>
        </p:blipFill>
        <p:spPr>
          <a:xfrm>
            <a:off x="8887626" y="5982056"/>
            <a:ext cx="1192806" cy="875944"/>
          </a:xfrm>
          <a:custGeom>
            <a:avLst/>
            <a:gdLst>
              <a:gd name="connsiteX0" fmla="*/ 2051608 w 4103216"/>
              <a:gd name="connsiteY0" fmla="*/ 0 h 1714050"/>
              <a:gd name="connsiteX1" fmla="*/ 4103216 w 4103216"/>
              <a:gd name="connsiteY1" fmla="*/ 1266738 h 1714050"/>
              <a:gd name="connsiteX2" fmla="*/ 4010980 w 4103216"/>
              <a:gd name="connsiteY2" fmla="*/ 1643427 h 1714050"/>
              <a:gd name="connsiteX3" fmla="*/ 3969116 w 4103216"/>
              <a:gd name="connsiteY3" fmla="*/ 1714050 h 1714050"/>
              <a:gd name="connsiteX4" fmla="*/ 134100 w 4103216"/>
              <a:gd name="connsiteY4" fmla="*/ 1714050 h 1714050"/>
              <a:gd name="connsiteX5" fmla="*/ 92237 w 4103216"/>
              <a:gd name="connsiteY5" fmla="*/ 1643427 h 1714050"/>
              <a:gd name="connsiteX6" fmla="*/ 0 w 4103216"/>
              <a:gd name="connsiteY6" fmla="*/ 1266738 h 1714050"/>
              <a:gd name="connsiteX7" fmla="*/ 2051608 w 4103216"/>
              <a:gd name="connsiteY7" fmla="*/ 0 h 1714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03216" h="1714050">
                <a:moveTo>
                  <a:pt x="2051608" y="0"/>
                </a:moveTo>
                <a:cubicBezTo>
                  <a:pt x="3184680" y="0"/>
                  <a:pt x="4103216" y="567138"/>
                  <a:pt x="4103216" y="1266738"/>
                </a:cubicBezTo>
                <a:cubicBezTo>
                  <a:pt x="4103216" y="1397913"/>
                  <a:pt x="4070924" y="1524431"/>
                  <a:pt x="4010980" y="1643427"/>
                </a:cubicBezTo>
                <a:lnTo>
                  <a:pt x="3969116" y="1714050"/>
                </a:lnTo>
                <a:lnTo>
                  <a:pt x="134100" y="1714050"/>
                </a:lnTo>
                <a:lnTo>
                  <a:pt x="92237" y="1643427"/>
                </a:lnTo>
                <a:cubicBezTo>
                  <a:pt x="32293" y="1524431"/>
                  <a:pt x="0" y="1397913"/>
                  <a:pt x="0" y="1266738"/>
                </a:cubicBezTo>
                <a:cubicBezTo>
                  <a:pt x="0" y="567138"/>
                  <a:pt x="918536" y="0"/>
                  <a:pt x="2051608" y="0"/>
                </a:cubicBezTo>
                <a:close/>
              </a:path>
            </a:pathLst>
          </a:custGeom>
        </p:spPr>
      </p:pic>
    </p:spTree>
    <p:extLst>
      <p:ext uri="{BB962C8B-B14F-4D97-AF65-F5344CB8AC3E}">
        <p14:creationId xmlns:p14="http://schemas.microsoft.com/office/powerpoint/2010/main" val="897757822"/>
      </p:ext>
    </p:extLst>
  </p:cSld>
  <p:clrMapOvr>
    <a:masterClrMapping/>
  </p:clrMapOvr>
  <p:transition spd="slow">
    <p:cover/>
  </p:transition>
</p:sld>
</file>

<file path=ppt/slides/slide1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0000"/>
                <a:lumMod val="110000"/>
              </a:schemeClr>
            </a:gs>
            <a:gs pos="100000">
              <a:schemeClr val="bg1">
                <a:shade val="64000"/>
                <a:lumMod val="88000"/>
              </a:schemeClr>
            </a:gs>
          </a:gsLst>
          <a:lin ang="5400000" scaled="0"/>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4F95DE6-BC61-4DB8-97B8-E32959EA0E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48D9C176-456B-4F71-AB87-9D14B8B3D1C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46466" t="75007" r="30510"/>
          <a:stretch/>
        </p:blipFill>
        <p:spPr>
          <a:xfrm>
            <a:off x="0" y="138157"/>
            <a:ext cx="1712063" cy="1045389"/>
          </a:xfrm>
          <a:custGeom>
            <a:avLst/>
            <a:gdLst>
              <a:gd name="connsiteX0" fmla="*/ 2051608 w 4103216"/>
              <a:gd name="connsiteY0" fmla="*/ 0 h 1714050"/>
              <a:gd name="connsiteX1" fmla="*/ 4103216 w 4103216"/>
              <a:gd name="connsiteY1" fmla="*/ 1266738 h 1714050"/>
              <a:gd name="connsiteX2" fmla="*/ 4010980 w 4103216"/>
              <a:gd name="connsiteY2" fmla="*/ 1643427 h 1714050"/>
              <a:gd name="connsiteX3" fmla="*/ 3969116 w 4103216"/>
              <a:gd name="connsiteY3" fmla="*/ 1714050 h 1714050"/>
              <a:gd name="connsiteX4" fmla="*/ 134100 w 4103216"/>
              <a:gd name="connsiteY4" fmla="*/ 1714050 h 1714050"/>
              <a:gd name="connsiteX5" fmla="*/ 92237 w 4103216"/>
              <a:gd name="connsiteY5" fmla="*/ 1643427 h 1714050"/>
              <a:gd name="connsiteX6" fmla="*/ 0 w 4103216"/>
              <a:gd name="connsiteY6" fmla="*/ 1266738 h 1714050"/>
              <a:gd name="connsiteX7" fmla="*/ 2051608 w 4103216"/>
              <a:gd name="connsiteY7" fmla="*/ 0 h 1714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03216" h="1714050">
                <a:moveTo>
                  <a:pt x="2051608" y="0"/>
                </a:moveTo>
                <a:cubicBezTo>
                  <a:pt x="3184680" y="0"/>
                  <a:pt x="4103216" y="567138"/>
                  <a:pt x="4103216" y="1266738"/>
                </a:cubicBezTo>
                <a:cubicBezTo>
                  <a:pt x="4103216" y="1397913"/>
                  <a:pt x="4070924" y="1524431"/>
                  <a:pt x="4010980" y="1643427"/>
                </a:cubicBezTo>
                <a:lnTo>
                  <a:pt x="3969116" y="1714050"/>
                </a:lnTo>
                <a:lnTo>
                  <a:pt x="134100" y="1714050"/>
                </a:lnTo>
                <a:lnTo>
                  <a:pt x="92237" y="1643427"/>
                </a:lnTo>
                <a:cubicBezTo>
                  <a:pt x="32293" y="1524431"/>
                  <a:pt x="0" y="1397913"/>
                  <a:pt x="0" y="1266738"/>
                </a:cubicBezTo>
                <a:cubicBezTo>
                  <a:pt x="0" y="567138"/>
                  <a:pt x="918536" y="0"/>
                  <a:pt x="2051608" y="0"/>
                </a:cubicBezTo>
                <a:close/>
              </a:path>
            </a:pathLst>
          </a:custGeom>
        </p:spPr>
      </p:pic>
      <p:sp>
        <p:nvSpPr>
          <p:cNvPr id="2" name="Título 1">
            <a:extLst>
              <a:ext uri="{FF2B5EF4-FFF2-40B4-BE49-F238E27FC236}">
                <a16:creationId xmlns:a16="http://schemas.microsoft.com/office/drawing/2014/main" id="{CD08EE76-DD21-4A7C-9F52-213182DEF213}"/>
              </a:ext>
            </a:extLst>
          </p:cNvPr>
          <p:cNvSpPr>
            <a:spLocks noGrp="1"/>
          </p:cNvSpPr>
          <p:nvPr>
            <p:ph type="title"/>
          </p:nvPr>
        </p:nvSpPr>
        <p:spPr>
          <a:xfrm>
            <a:off x="913775" y="618517"/>
            <a:ext cx="7859564" cy="1596177"/>
          </a:xfrm>
        </p:spPr>
        <p:txBody>
          <a:bodyPr>
            <a:normAutofit/>
          </a:bodyPr>
          <a:lstStyle/>
          <a:p>
            <a:r>
              <a:rPr lang="es-CO" sz="4000"/>
              <a:t>Falacias</a:t>
            </a:r>
          </a:p>
        </p:txBody>
      </p:sp>
      <p:pic>
        <p:nvPicPr>
          <p:cNvPr id="12" name="Picture 11">
            <a:extLst>
              <a:ext uri="{FF2B5EF4-FFF2-40B4-BE49-F238E27FC236}">
                <a16:creationId xmlns:a16="http://schemas.microsoft.com/office/drawing/2014/main" id="{CFF97C55-868F-4FDD-BD3C-D2F191796F4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55183" t="89413" r="18746"/>
          <a:stretch/>
        </p:blipFill>
        <p:spPr>
          <a:xfrm>
            <a:off x="8404564" y="0"/>
            <a:ext cx="2589690" cy="591546"/>
          </a:xfrm>
          <a:prstGeom prst="rect">
            <a:avLst/>
          </a:prstGeom>
        </p:spPr>
      </p:pic>
      <p:pic>
        <p:nvPicPr>
          <p:cNvPr id="14" name="Picture 13">
            <a:extLst>
              <a:ext uri="{FF2B5EF4-FFF2-40B4-BE49-F238E27FC236}">
                <a16:creationId xmlns:a16="http://schemas.microsoft.com/office/drawing/2014/main" id="{69722FB9-EA01-42A6-96B2-185F5CC120D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73623" t="43915" r="1" b="10213"/>
          <a:stretch/>
        </p:blipFill>
        <p:spPr>
          <a:xfrm>
            <a:off x="10471066" y="183232"/>
            <a:ext cx="1720934" cy="1683522"/>
          </a:xfrm>
          <a:prstGeom prst="rect">
            <a:avLst/>
          </a:prstGeom>
        </p:spPr>
      </p:pic>
      <p:sp>
        <p:nvSpPr>
          <p:cNvPr id="3" name="Marcador de contenido 2">
            <a:extLst>
              <a:ext uri="{FF2B5EF4-FFF2-40B4-BE49-F238E27FC236}">
                <a16:creationId xmlns:a16="http://schemas.microsoft.com/office/drawing/2014/main" id="{C9142116-EB30-42F3-9812-2C47C7FF44FB}"/>
              </a:ext>
            </a:extLst>
          </p:cNvPr>
          <p:cNvSpPr>
            <a:spLocks noGrp="1"/>
          </p:cNvSpPr>
          <p:nvPr>
            <p:ph idx="1"/>
          </p:nvPr>
        </p:nvSpPr>
        <p:spPr>
          <a:xfrm>
            <a:off x="913773" y="2367092"/>
            <a:ext cx="7859565" cy="3424107"/>
          </a:xfrm>
        </p:spPr>
        <p:txBody>
          <a:bodyPr>
            <a:normAutofit/>
          </a:bodyPr>
          <a:lstStyle/>
          <a:p>
            <a:r>
              <a:rPr lang="es-ES" sz="1800"/>
              <a:t>Cambiar los planes únicos de cuentas por los catálogos para efectos de supervisión.</a:t>
            </a:r>
          </a:p>
          <a:p>
            <a:r>
              <a:rPr lang="es-ES" sz="1800"/>
              <a:t>No incorporación de la taxonomía de IASB.</a:t>
            </a:r>
          </a:p>
          <a:p>
            <a:r>
              <a:rPr lang="es-ES" sz="1800"/>
              <a:t>Proponer que se difiera la vigencia de algunas normas (ej.: sección 701 de las NAI).</a:t>
            </a:r>
          </a:p>
          <a:p>
            <a:r>
              <a:rPr lang="es-ES" sz="1800"/>
              <a:t>El proceso consiste en reproducir, fotocopiar, normas internacionales.</a:t>
            </a:r>
          </a:p>
          <a:p>
            <a:r>
              <a:rPr lang="es-ES" sz="1800"/>
              <a:t>En 10 años ya deberíamos estar en la frontera.</a:t>
            </a:r>
          </a:p>
          <a:p>
            <a:endParaRPr lang="es-CO" sz="1800"/>
          </a:p>
        </p:txBody>
      </p:sp>
      <p:pic>
        <p:nvPicPr>
          <p:cNvPr id="16" name="Picture 15">
            <a:extLst>
              <a:ext uri="{FF2B5EF4-FFF2-40B4-BE49-F238E27FC236}">
                <a16:creationId xmlns:a16="http://schemas.microsoft.com/office/drawing/2014/main" id="{D2B4E49C-E7B4-4F6A-8B93-646A0E24119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91927" t="72411" b="10341"/>
          <a:stretch/>
        </p:blipFill>
        <p:spPr>
          <a:xfrm>
            <a:off x="11494523" y="2664767"/>
            <a:ext cx="635958" cy="764233"/>
          </a:xfrm>
          <a:custGeom>
            <a:avLst/>
            <a:gdLst>
              <a:gd name="connsiteX0" fmla="*/ 0 w 984308"/>
              <a:gd name="connsiteY0" fmla="*/ 0 h 1182847"/>
              <a:gd name="connsiteX1" fmla="*/ 984308 w 984308"/>
              <a:gd name="connsiteY1" fmla="*/ 0 h 1182847"/>
              <a:gd name="connsiteX2" fmla="*/ 984308 w 984308"/>
              <a:gd name="connsiteY2" fmla="*/ 1161661 h 1182847"/>
              <a:gd name="connsiteX3" fmla="*/ 966627 w 984308"/>
              <a:gd name="connsiteY3" fmla="*/ 1165915 h 1182847"/>
              <a:gd name="connsiteX4" fmla="*/ 787132 w 984308"/>
              <a:gd name="connsiteY4" fmla="*/ 1182847 h 1182847"/>
              <a:gd name="connsiteX5" fmla="*/ 48601 w 984308"/>
              <a:gd name="connsiteY5" fmla="*/ 815395 h 1182847"/>
              <a:gd name="connsiteX6" fmla="*/ 0 w 984308"/>
              <a:gd name="connsiteY6" fmla="*/ 731606 h 11828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84308" h="1182847">
                <a:moveTo>
                  <a:pt x="0" y="0"/>
                </a:moveTo>
                <a:lnTo>
                  <a:pt x="984308" y="0"/>
                </a:lnTo>
                <a:lnTo>
                  <a:pt x="984308" y="1161661"/>
                </a:lnTo>
                <a:lnTo>
                  <a:pt x="966627" y="1165915"/>
                </a:lnTo>
                <a:cubicBezTo>
                  <a:pt x="908648" y="1177017"/>
                  <a:pt x="848618" y="1182847"/>
                  <a:pt x="787132" y="1182847"/>
                </a:cubicBezTo>
                <a:cubicBezTo>
                  <a:pt x="479703" y="1182847"/>
                  <a:pt x="208655" y="1037089"/>
                  <a:pt x="48601" y="815395"/>
                </a:cubicBezTo>
                <a:lnTo>
                  <a:pt x="0" y="731606"/>
                </a:lnTo>
                <a:close/>
              </a:path>
            </a:pathLst>
          </a:custGeom>
        </p:spPr>
      </p:pic>
      <p:pic>
        <p:nvPicPr>
          <p:cNvPr id="18" name="Picture 17">
            <a:extLst>
              <a:ext uri="{FF2B5EF4-FFF2-40B4-BE49-F238E27FC236}">
                <a16:creationId xmlns:a16="http://schemas.microsoft.com/office/drawing/2014/main" id="{46528FBF-1727-4546-8131-BA22ED8B549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65973" t="81531" r="19879"/>
          <a:stretch/>
        </p:blipFill>
        <p:spPr>
          <a:xfrm>
            <a:off x="8887626" y="5982056"/>
            <a:ext cx="1192806" cy="875944"/>
          </a:xfrm>
          <a:custGeom>
            <a:avLst/>
            <a:gdLst>
              <a:gd name="connsiteX0" fmla="*/ 2051608 w 4103216"/>
              <a:gd name="connsiteY0" fmla="*/ 0 h 1714050"/>
              <a:gd name="connsiteX1" fmla="*/ 4103216 w 4103216"/>
              <a:gd name="connsiteY1" fmla="*/ 1266738 h 1714050"/>
              <a:gd name="connsiteX2" fmla="*/ 4010980 w 4103216"/>
              <a:gd name="connsiteY2" fmla="*/ 1643427 h 1714050"/>
              <a:gd name="connsiteX3" fmla="*/ 3969116 w 4103216"/>
              <a:gd name="connsiteY3" fmla="*/ 1714050 h 1714050"/>
              <a:gd name="connsiteX4" fmla="*/ 134100 w 4103216"/>
              <a:gd name="connsiteY4" fmla="*/ 1714050 h 1714050"/>
              <a:gd name="connsiteX5" fmla="*/ 92237 w 4103216"/>
              <a:gd name="connsiteY5" fmla="*/ 1643427 h 1714050"/>
              <a:gd name="connsiteX6" fmla="*/ 0 w 4103216"/>
              <a:gd name="connsiteY6" fmla="*/ 1266738 h 1714050"/>
              <a:gd name="connsiteX7" fmla="*/ 2051608 w 4103216"/>
              <a:gd name="connsiteY7" fmla="*/ 0 h 1714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03216" h="1714050">
                <a:moveTo>
                  <a:pt x="2051608" y="0"/>
                </a:moveTo>
                <a:cubicBezTo>
                  <a:pt x="3184680" y="0"/>
                  <a:pt x="4103216" y="567138"/>
                  <a:pt x="4103216" y="1266738"/>
                </a:cubicBezTo>
                <a:cubicBezTo>
                  <a:pt x="4103216" y="1397913"/>
                  <a:pt x="4070924" y="1524431"/>
                  <a:pt x="4010980" y="1643427"/>
                </a:cubicBezTo>
                <a:lnTo>
                  <a:pt x="3969116" y="1714050"/>
                </a:lnTo>
                <a:lnTo>
                  <a:pt x="134100" y="1714050"/>
                </a:lnTo>
                <a:lnTo>
                  <a:pt x="92237" y="1643427"/>
                </a:lnTo>
                <a:cubicBezTo>
                  <a:pt x="32293" y="1524431"/>
                  <a:pt x="0" y="1397913"/>
                  <a:pt x="0" y="1266738"/>
                </a:cubicBezTo>
                <a:cubicBezTo>
                  <a:pt x="0" y="567138"/>
                  <a:pt x="918536" y="0"/>
                  <a:pt x="2051608" y="0"/>
                </a:cubicBezTo>
                <a:close/>
              </a:path>
            </a:pathLst>
          </a:custGeom>
        </p:spPr>
      </p:pic>
    </p:spTree>
    <p:extLst>
      <p:ext uri="{BB962C8B-B14F-4D97-AF65-F5344CB8AC3E}">
        <p14:creationId xmlns:p14="http://schemas.microsoft.com/office/powerpoint/2010/main" val="2502977931"/>
      </p:ext>
    </p:extLst>
  </p:cSld>
  <p:clrMapOvr>
    <a:masterClrMapping/>
  </p:clrMapOvr>
  <p:transition spd="slow">
    <p:cover/>
  </p:transition>
</p:sld>
</file>

<file path=ppt/slides/slide1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0000"/>
                <a:lumMod val="110000"/>
              </a:schemeClr>
            </a:gs>
            <a:gs pos="100000">
              <a:schemeClr val="bg1">
                <a:shade val="64000"/>
                <a:lumMod val="88000"/>
              </a:schemeClr>
            </a:gs>
          </a:gsLst>
          <a:lin ang="5400000" scaled="0"/>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4F95DE6-BC61-4DB8-97B8-E32959EA0E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48D9C176-456B-4F71-AB87-9D14B8B3D1C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46466" t="75007" r="30510"/>
          <a:stretch/>
        </p:blipFill>
        <p:spPr>
          <a:xfrm>
            <a:off x="0" y="138157"/>
            <a:ext cx="1712063" cy="1045389"/>
          </a:xfrm>
          <a:custGeom>
            <a:avLst/>
            <a:gdLst>
              <a:gd name="connsiteX0" fmla="*/ 2051608 w 4103216"/>
              <a:gd name="connsiteY0" fmla="*/ 0 h 1714050"/>
              <a:gd name="connsiteX1" fmla="*/ 4103216 w 4103216"/>
              <a:gd name="connsiteY1" fmla="*/ 1266738 h 1714050"/>
              <a:gd name="connsiteX2" fmla="*/ 4010980 w 4103216"/>
              <a:gd name="connsiteY2" fmla="*/ 1643427 h 1714050"/>
              <a:gd name="connsiteX3" fmla="*/ 3969116 w 4103216"/>
              <a:gd name="connsiteY3" fmla="*/ 1714050 h 1714050"/>
              <a:gd name="connsiteX4" fmla="*/ 134100 w 4103216"/>
              <a:gd name="connsiteY4" fmla="*/ 1714050 h 1714050"/>
              <a:gd name="connsiteX5" fmla="*/ 92237 w 4103216"/>
              <a:gd name="connsiteY5" fmla="*/ 1643427 h 1714050"/>
              <a:gd name="connsiteX6" fmla="*/ 0 w 4103216"/>
              <a:gd name="connsiteY6" fmla="*/ 1266738 h 1714050"/>
              <a:gd name="connsiteX7" fmla="*/ 2051608 w 4103216"/>
              <a:gd name="connsiteY7" fmla="*/ 0 h 1714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03216" h="1714050">
                <a:moveTo>
                  <a:pt x="2051608" y="0"/>
                </a:moveTo>
                <a:cubicBezTo>
                  <a:pt x="3184680" y="0"/>
                  <a:pt x="4103216" y="567138"/>
                  <a:pt x="4103216" y="1266738"/>
                </a:cubicBezTo>
                <a:cubicBezTo>
                  <a:pt x="4103216" y="1397913"/>
                  <a:pt x="4070924" y="1524431"/>
                  <a:pt x="4010980" y="1643427"/>
                </a:cubicBezTo>
                <a:lnTo>
                  <a:pt x="3969116" y="1714050"/>
                </a:lnTo>
                <a:lnTo>
                  <a:pt x="134100" y="1714050"/>
                </a:lnTo>
                <a:lnTo>
                  <a:pt x="92237" y="1643427"/>
                </a:lnTo>
                <a:cubicBezTo>
                  <a:pt x="32293" y="1524431"/>
                  <a:pt x="0" y="1397913"/>
                  <a:pt x="0" y="1266738"/>
                </a:cubicBezTo>
                <a:cubicBezTo>
                  <a:pt x="0" y="567138"/>
                  <a:pt x="918536" y="0"/>
                  <a:pt x="2051608" y="0"/>
                </a:cubicBezTo>
                <a:close/>
              </a:path>
            </a:pathLst>
          </a:custGeom>
        </p:spPr>
      </p:pic>
      <p:sp>
        <p:nvSpPr>
          <p:cNvPr id="2" name="Título 1">
            <a:extLst>
              <a:ext uri="{FF2B5EF4-FFF2-40B4-BE49-F238E27FC236}">
                <a16:creationId xmlns:a16="http://schemas.microsoft.com/office/drawing/2014/main" id="{B7AAC1C0-5396-406F-837D-A8571F64D857}"/>
              </a:ext>
            </a:extLst>
          </p:cNvPr>
          <p:cNvSpPr>
            <a:spLocks noGrp="1"/>
          </p:cNvSpPr>
          <p:nvPr>
            <p:ph type="title"/>
          </p:nvPr>
        </p:nvSpPr>
        <p:spPr>
          <a:xfrm>
            <a:off x="913775" y="618517"/>
            <a:ext cx="7859564" cy="1596177"/>
          </a:xfrm>
        </p:spPr>
        <p:txBody>
          <a:bodyPr>
            <a:normAutofit/>
          </a:bodyPr>
          <a:lstStyle/>
          <a:p>
            <a:r>
              <a:rPr lang="es-CO" sz="4000"/>
              <a:t>Estado de la cuestión</a:t>
            </a:r>
          </a:p>
        </p:txBody>
      </p:sp>
      <p:pic>
        <p:nvPicPr>
          <p:cNvPr id="12" name="Picture 11">
            <a:extLst>
              <a:ext uri="{FF2B5EF4-FFF2-40B4-BE49-F238E27FC236}">
                <a16:creationId xmlns:a16="http://schemas.microsoft.com/office/drawing/2014/main" id="{CFF97C55-868F-4FDD-BD3C-D2F191796F4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55183" t="89413" r="18746"/>
          <a:stretch/>
        </p:blipFill>
        <p:spPr>
          <a:xfrm>
            <a:off x="8404564" y="0"/>
            <a:ext cx="2589690" cy="591546"/>
          </a:xfrm>
          <a:prstGeom prst="rect">
            <a:avLst/>
          </a:prstGeom>
        </p:spPr>
      </p:pic>
      <p:pic>
        <p:nvPicPr>
          <p:cNvPr id="14" name="Picture 13">
            <a:extLst>
              <a:ext uri="{FF2B5EF4-FFF2-40B4-BE49-F238E27FC236}">
                <a16:creationId xmlns:a16="http://schemas.microsoft.com/office/drawing/2014/main" id="{69722FB9-EA01-42A6-96B2-185F5CC120D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73623" t="43915" r="1" b="10213"/>
          <a:stretch/>
        </p:blipFill>
        <p:spPr>
          <a:xfrm>
            <a:off x="10471066" y="183232"/>
            <a:ext cx="1720934" cy="1683522"/>
          </a:xfrm>
          <a:prstGeom prst="rect">
            <a:avLst/>
          </a:prstGeom>
        </p:spPr>
      </p:pic>
      <p:sp>
        <p:nvSpPr>
          <p:cNvPr id="3" name="Marcador de contenido 2">
            <a:extLst>
              <a:ext uri="{FF2B5EF4-FFF2-40B4-BE49-F238E27FC236}">
                <a16:creationId xmlns:a16="http://schemas.microsoft.com/office/drawing/2014/main" id="{3738C156-747A-4189-9080-287F55C7DC1F}"/>
              </a:ext>
            </a:extLst>
          </p:cNvPr>
          <p:cNvSpPr>
            <a:spLocks noGrp="1"/>
          </p:cNvSpPr>
          <p:nvPr>
            <p:ph idx="1"/>
          </p:nvPr>
        </p:nvSpPr>
        <p:spPr>
          <a:xfrm>
            <a:off x="913773" y="2367092"/>
            <a:ext cx="7859565" cy="3424107"/>
          </a:xfrm>
        </p:spPr>
        <p:txBody>
          <a:bodyPr>
            <a:normAutofit/>
          </a:bodyPr>
          <a:lstStyle/>
          <a:p>
            <a:pPr>
              <a:lnSpc>
                <a:spcPct val="110000"/>
              </a:lnSpc>
            </a:pPr>
            <a:r>
              <a:rPr lang="es-CO" sz="1700"/>
              <a:t>Vamos en la primera etapa: expedición de normas.</a:t>
            </a:r>
          </a:p>
          <a:p>
            <a:pPr>
              <a:lnSpc>
                <a:spcPct val="110000"/>
              </a:lnSpc>
            </a:pPr>
            <a:r>
              <a:rPr lang="es-CO" sz="1700"/>
              <a:t>Hay mayor dinamismo en los ajustes normativos.</a:t>
            </a:r>
          </a:p>
          <a:p>
            <a:pPr>
              <a:lnSpc>
                <a:spcPct val="110000"/>
              </a:lnSpc>
            </a:pPr>
            <a:r>
              <a:rPr lang="es-CO" sz="1700"/>
              <a:t>Nos falta mucho para modificar la cultura contable.</a:t>
            </a:r>
          </a:p>
          <a:p>
            <a:pPr>
              <a:lnSpc>
                <a:spcPct val="110000"/>
              </a:lnSpc>
            </a:pPr>
            <a:r>
              <a:rPr lang="es-CO" sz="1700"/>
              <a:t>Las universidades no están formando profesionales sino técnicos en contabilidad financiera y aseguramiento de información.</a:t>
            </a:r>
          </a:p>
          <a:p>
            <a:pPr>
              <a:lnSpc>
                <a:spcPct val="110000"/>
              </a:lnSpc>
            </a:pPr>
            <a:r>
              <a:rPr lang="es-CO" sz="1700"/>
              <a:t>El Ministerio de Educación Nacional y el Departamento Administrativo de la Función Pública brillan por su falta de ejecutorias.</a:t>
            </a:r>
          </a:p>
          <a:p>
            <a:pPr>
              <a:lnSpc>
                <a:spcPct val="110000"/>
              </a:lnSpc>
            </a:pPr>
            <a:r>
              <a:rPr lang="es-CO" sz="1700"/>
              <a:t>El proceso no puede mejorar mientras haya problemas en el funcionamiento del CTCP y de la JCC.</a:t>
            </a:r>
          </a:p>
        </p:txBody>
      </p:sp>
      <p:pic>
        <p:nvPicPr>
          <p:cNvPr id="16" name="Picture 15">
            <a:extLst>
              <a:ext uri="{FF2B5EF4-FFF2-40B4-BE49-F238E27FC236}">
                <a16:creationId xmlns:a16="http://schemas.microsoft.com/office/drawing/2014/main" id="{D2B4E49C-E7B4-4F6A-8B93-646A0E24119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91927" t="72411" b="10341"/>
          <a:stretch/>
        </p:blipFill>
        <p:spPr>
          <a:xfrm>
            <a:off x="11494523" y="2664767"/>
            <a:ext cx="635958" cy="764233"/>
          </a:xfrm>
          <a:custGeom>
            <a:avLst/>
            <a:gdLst>
              <a:gd name="connsiteX0" fmla="*/ 0 w 984308"/>
              <a:gd name="connsiteY0" fmla="*/ 0 h 1182847"/>
              <a:gd name="connsiteX1" fmla="*/ 984308 w 984308"/>
              <a:gd name="connsiteY1" fmla="*/ 0 h 1182847"/>
              <a:gd name="connsiteX2" fmla="*/ 984308 w 984308"/>
              <a:gd name="connsiteY2" fmla="*/ 1161661 h 1182847"/>
              <a:gd name="connsiteX3" fmla="*/ 966627 w 984308"/>
              <a:gd name="connsiteY3" fmla="*/ 1165915 h 1182847"/>
              <a:gd name="connsiteX4" fmla="*/ 787132 w 984308"/>
              <a:gd name="connsiteY4" fmla="*/ 1182847 h 1182847"/>
              <a:gd name="connsiteX5" fmla="*/ 48601 w 984308"/>
              <a:gd name="connsiteY5" fmla="*/ 815395 h 1182847"/>
              <a:gd name="connsiteX6" fmla="*/ 0 w 984308"/>
              <a:gd name="connsiteY6" fmla="*/ 731606 h 11828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84308" h="1182847">
                <a:moveTo>
                  <a:pt x="0" y="0"/>
                </a:moveTo>
                <a:lnTo>
                  <a:pt x="984308" y="0"/>
                </a:lnTo>
                <a:lnTo>
                  <a:pt x="984308" y="1161661"/>
                </a:lnTo>
                <a:lnTo>
                  <a:pt x="966627" y="1165915"/>
                </a:lnTo>
                <a:cubicBezTo>
                  <a:pt x="908648" y="1177017"/>
                  <a:pt x="848618" y="1182847"/>
                  <a:pt x="787132" y="1182847"/>
                </a:cubicBezTo>
                <a:cubicBezTo>
                  <a:pt x="479703" y="1182847"/>
                  <a:pt x="208655" y="1037089"/>
                  <a:pt x="48601" y="815395"/>
                </a:cubicBezTo>
                <a:lnTo>
                  <a:pt x="0" y="731606"/>
                </a:lnTo>
                <a:close/>
              </a:path>
            </a:pathLst>
          </a:custGeom>
        </p:spPr>
      </p:pic>
      <p:pic>
        <p:nvPicPr>
          <p:cNvPr id="18" name="Picture 17">
            <a:extLst>
              <a:ext uri="{FF2B5EF4-FFF2-40B4-BE49-F238E27FC236}">
                <a16:creationId xmlns:a16="http://schemas.microsoft.com/office/drawing/2014/main" id="{46528FBF-1727-4546-8131-BA22ED8B549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65973" t="81531" r="19879"/>
          <a:stretch/>
        </p:blipFill>
        <p:spPr>
          <a:xfrm>
            <a:off x="8887626" y="5982056"/>
            <a:ext cx="1192806" cy="875944"/>
          </a:xfrm>
          <a:custGeom>
            <a:avLst/>
            <a:gdLst>
              <a:gd name="connsiteX0" fmla="*/ 2051608 w 4103216"/>
              <a:gd name="connsiteY0" fmla="*/ 0 h 1714050"/>
              <a:gd name="connsiteX1" fmla="*/ 4103216 w 4103216"/>
              <a:gd name="connsiteY1" fmla="*/ 1266738 h 1714050"/>
              <a:gd name="connsiteX2" fmla="*/ 4010980 w 4103216"/>
              <a:gd name="connsiteY2" fmla="*/ 1643427 h 1714050"/>
              <a:gd name="connsiteX3" fmla="*/ 3969116 w 4103216"/>
              <a:gd name="connsiteY3" fmla="*/ 1714050 h 1714050"/>
              <a:gd name="connsiteX4" fmla="*/ 134100 w 4103216"/>
              <a:gd name="connsiteY4" fmla="*/ 1714050 h 1714050"/>
              <a:gd name="connsiteX5" fmla="*/ 92237 w 4103216"/>
              <a:gd name="connsiteY5" fmla="*/ 1643427 h 1714050"/>
              <a:gd name="connsiteX6" fmla="*/ 0 w 4103216"/>
              <a:gd name="connsiteY6" fmla="*/ 1266738 h 1714050"/>
              <a:gd name="connsiteX7" fmla="*/ 2051608 w 4103216"/>
              <a:gd name="connsiteY7" fmla="*/ 0 h 1714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03216" h="1714050">
                <a:moveTo>
                  <a:pt x="2051608" y="0"/>
                </a:moveTo>
                <a:cubicBezTo>
                  <a:pt x="3184680" y="0"/>
                  <a:pt x="4103216" y="567138"/>
                  <a:pt x="4103216" y="1266738"/>
                </a:cubicBezTo>
                <a:cubicBezTo>
                  <a:pt x="4103216" y="1397913"/>
                  <a:pt x="4070924" y="1524431"/>
                  <a:pt x="4010980" y="1643427"/>
                </a:cubicBezTo>
                <a:lnTo>
                  <a:pt x="3969116" y="1714050"/>
                </a:lnTo>
                <a:lnTo>
                  <a:pt x="134100" y="1714050"/>
                </a:lnTo>
                <a:lnTo>
                  <a:pt x="92237" y="1643427"/>
                </a:lnTo>
                <a:cubicBezTo>
                  <a:pt x="32293" y="1524431"/>
                  <a:pt x="0" y="1397913"/>
                  <a:pt x="0" y="1266738"/>
                </a:cubicBezTo>
                <a:cubicBezTo>
                  <a:pt x="0" y="567138"/>
                  <a:pt x="918536" y="0"/>
                  <a:pt x="2051608" y="0"/>
                </a:cubicBezTo>
                <a:close/>
              </a:path>
            </a:pathLst>
          </a:custGeom>
        </p:spPr>
      </p:pic>
    </p:spTree>
    <p:extLst>
      <p:ext uri="{BB962C8B-B14F-4D97-AF65-F5344CB8AC3E}">
        <p14:creationId xmlns:p14="http://schemas.microsoft.com/office/powerpoint/2010/main" val="633608966"/>
      </p:ext>
    </p:extLst>
  </p:cSld>
  <p:clrMapOvr>
    <a:masterClrMapping/>
  </p:clrMapOvr>
  <p:transition spd="slow">
    <p:cover/>
  </p:transition>
</p:sld>
</file>

<file path=ppt/slides/slide1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0000"/>
                <a:lumMod val="110000"/>
              </a:schemeClr>
            </a:gs>
            <a:gs pos="100000">
              <a:schemeClr val="bg1">
                <a:shade val="64000"/>
                <a:lumMod val="88000"/>
              </a:schemeClr>
            </a:gs>
          </a:gsLst>
          <a:lin ang="5400000" scaled="0"/>
        </a:gradFill>
        <a:effectLst/>
      </p:bgPr>
    </p:bg>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2F8F00B8-04A3-4A9C-8DAC-8C09EE541D59}"/>
              </a:ext>
            </a:extLst>
          </p:cNvPr>
          <p:cNvSpPr>
            <a:spLocks noGrp="1"/>
          </p:cNvSpPr>
          <p:nvPr>
            <p:ph type="title"/>
          </p:nvPr>
        </p:nvSpPr>
        <p:spPr>
          <a:xfrm>
            <a:off x="913774" y="1365957"/>
            <a:ext cx="10364452" cy="4041422"/>
          </a:xfrm>
        </p:spPr>
        <p:txBody>
          <a:bodyPr vert="horz" lIns="91440" tIns="45720" rIns="91440" bIns="45720" rtlCol="0" anchor="ctr">
            <a:normAutofit/>
          </a:bodyPr>
          <a:lstStyle/>
          <a:p>
            <a:r>
              <a:rPr lang="en-US" sz="8000"/>
              <a:t>Por su amable atención, muchas gracias</a:t>
            </a:r>
          </a:p>
        </p:txBody>
      </p:sp>
    </p:spTree>
    <p:extLst>
      <p:ext uri="{BB962C8B-B14F-4D97-AF65-F5344CB8AC3E}">
        <p14:creationId xmlns:p14="http://schemas.microsoft.com/office/powerpoint/2010/main" val="2849380665"/>
      </p:ext>
    </p:extLst>
  </p:cSld>
  <p:clrMapOvr>
    <a:masterClrMapping/>
  </p:clrMapOvr>
  <p:transition spd="slow">
    <p:cove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C2DB393-4387-4A1C-BEB1-8C176FEEE646}"/>
              </a:ext>
            </a:extLst>
          </p:cNvPr>
          <p:cNvSpPr>
            <a:spLocks noGrp="1"/>
          </p:cNvSpPr>
          <p:nvPr>
            <p:ph type="ctrTitle"/>
          </p:nvPr>
        </p:nvSpPr>
        <p:spPr>
          <a:xfrm>
            <a:off x="1524000" y="766864"/>
            <a:ext cx="8341453" cy="2662136"/>
          </a:xfrm>
        </p:spPr>
        <p:txBody>
          <a:bodyPr>
            <a:normAutofit/>
          </a:bodyPr>
          <a:lstStyle/>
          <a:p>
            <a:r>
              <a:rPr lang="es-ES" dirty="0"/>
              <a:t>Diez  años  de  la  Ley  de  Intervención  Económica  1314  de  2009</a:t>
            </a:r>
            <a:endParaRPr lang="es-CO" dirty="0"/>
          </a:p>
        </p:txBody>
      </p:sp>
      <p:sp>
        <p:nvSpPr>
          <p:cNvPr id="3" name="Subtítulo 2">
            <a:extLst>
              <a:ext uri="{FF2B5EF4-FFF2-40B4-BE49-F238E27FC236}">
                <a16:creationId xmlns:a16="http://schemas.microsoft.com/office/drawing/2014/main" id="{82BFCA88-FDC3-4194-8975-EE96043556B5}"/>
              </a:ext>
            </a:extLst>
          </p:cNvPr>
          <p:cNvSpPr>
            <a:spLocks noGrp="1"/>
          </p:cNvSpPr>
          <p:nvPr>
            <p:ph type="subTitle" idx="1"/>
          </p:nvPr>
        </p:nvSpPr>
        <p:spPr>
          <a:xfrm>
            <a:off x="1524000" y="4079875"/>
            <a:ext cx="9144000" cy="2077644"/>
          </a:xfrm>
        </p:spPr>
        <p:txBody>
          <a:bodyPr>
            <a:normAutofit fontScale="85000" lnSpcReduction="10000"/>
          </a:bodyPr>
          <a:lstStyle/>
          <a:p>
            <a:r>
              <a:rPr lang="es-ES" sz="3600" dirty="0"/>
              <a:t>Evaluación  del  proceso  de  modernización del  sistema  contable  colombiano</a:t>
            </a:r>
          </a:p>
          <a:p>
            <a:pPr algn="r"/>
            <a:r>
              <a:rPr lang="es-ES" dirty="0"/>
              <a:t>Hernando Bermúdez Gómez</a:t>
            </a:r>
          </a:p>
          <a:p>
            <a:pPr algn="r"/>
            <a:r>
              <a:rPr lang="es-ES" sz="1600" dirty="0"/>
              <a:t>Noviembre 12 de 2019</a:t>
            </a:r>
          </a:p>
          <a:p>
            <a:endParaRPr lang="es-CO" dirty="0"/>
          </a:p>
        </p:txBody>
      </p:sp>
    </p:spTree>
    <p:extLst>
      <p:ext uri="{BB962C8B-B14F-4D97-AF65-F5344CB8AC3E}">
        <p14:creationId xmlns:p14="http://schemas.microsoft.com/office/powerpoint/2010/main" val="2451745347"/>
      </p:ext>
    </p:extLst>
  </p:cSld>
  <p:clrMapOvr>
    <a:masterClrMapping/>
  </p:clrMapOvr>
  <p:transition spd="slow">
    <p:cove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D8DD2E1-2E53-4214-85ED-3036EACE5955}"/>
              </a:ext>
            </a:extLst>
          </p:cNvPr>
          <p:cNvSpPr>
            <a:spLocks noGrp="1"/>
          </p:cNvSpPr>
          <p:nvPr>
            <p:ph type="title"/>
          </p:nvPr>
        </p:nvSpPr>
        <p:spPr/>
        <p:txBody>
          <a:bodyPr/>
          <a:lstStyle/>
          <a:p>
            <a:r>
              <a:rPr lang="es-CO" dirty="0"/>
              <a:t>Aplicación de la teoría de las causas</a:t>
            </a:r>
          </a:p>
        </p:txBody>
      </p:sp>
      <p:pic>
        <p:nvPicPr>
          <p:cNvPr id="9" name="Marcador de contenido 8">
            <a:extLst>
              <a:ext uri="{FF2B5EF4-FFF2-40B4-BE49-F238E27FC236}">
                <a16:creationId xmlns:a16="http://schemas.microsoft.com/office/drawing/2014/main" id="{3C375597-4F0B-4219-9981-2A3507A224A1}"/>
              </a:ext>
            </a:extLst>
          </p:cNvPr>
          <p:cNvPicPr>
            <a:picLocks noGrp="1" noChangeAspect="1"/>
          </p:cNvPicPr>
          <p:nvPr>
            <p:ph idx="1"/>
          </p:nvPr>
        </p:nvPicPr>
        <p:blipFill>
          <a:blip r:embed="rId2"/>
          <a:stretch>
            <a:fillRect/>
          </a:stretch>
        </p:blipFill>
        <p:spPr>
          <a:xfrm>
            <a:off x="6551802" y="3355728"/>
            <a:ext cx="914479" cy="914479"/>
          </a:xfrm>
          <a:prstGeom prst="rect">
            <a:avLst/>
          </a:prstGeom>
        </p:spPr>
      </p:pic>
      <p:sp>
        <p:nvSpPr>
          <p:cNvPr id="4" name="Flecha: cuádruple 3">
            <a:extLst>
              <a:ext uri="{FF2B5EF4-FFF2-40B4-BE49-F238E27FC236}">
                <a16:creationId xmlns:a16="http://schemas.microsoft.com/office/drawing/2014/main" id="{ACB3AB5D-0BF3-40BA-9EEC-9E0E1BBF4A56}"/>
              </a:ext>
            </a:extLst>
          </p:cNvPr>
          <p:cNvSpPr/>
          <p:nvPr/>
        </p:nvSpPr>
        <p:spPr>
          <a:xfrm>
            <a:off x="5386074" y="3204852"/>
            <a:ext cx="1216152" cy="1216152"/>
          </a:xfrm>
          <a:prstGeom prst="quad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5" name="CuadroTexto 4">
            <a:extLst>
              <a:ext uri="{FF2B5EF4-FFF2-40B4-BE49-F238E27FC236}">
                <a16:creationId xmlns:a16="http://schemas.microsoft.com/office/drawing/2014/main" id="{95098F8D-3F04-4B28-949B-6B819F08D5C1}"/>
              </a:ext>
            </a:extLst>
          </p:cNvPr>
          <p:cNvSpPr txBox="1"/>
          <p:nvPr/>
        </p:nvSpPr>
        <p:spPr>
          <a:xfrm>
            <a:off x="5096757" y="2724060"/>
            <a:ext cx="2101188" cy="461665"/>
          </a:xfrm>
          <a:prstGeom prst="rect">
            <a:avLst/>
          </a:prstGeom>
          <a:noFill/>
        </p:spPr>
        <p:txBody>
          <a:bodyPr wrap="square" rtlCol="0">
            <a:spAutoFit/>
          </a:bodyPr>
          <a:lstStyle/>
          <a:p>
            <a:r>
              <a:rPr lang="es-CO" sz="2400" dirty="0"/>
              <a:t>Causa eficiente</a:t>
            </a:r>
          </a:p>
        </p:txBody>
      </p:sp>
      <p:sp>
        <p:nvSpPr>
          <p:cNvPr id="11" name="CuadroTexto 10">
            <a:extLst>
              <a:ext uri="{FF2B5EF4-FFF2-40B4-BE49-F238E27FC236}">
                <a16:creationId xmlns:a16="http://schemas.microsoft.com/office/drawing/2014/main" id="{E24F5E28-3372-4967-BD04-DA32E974CA54}"/>
              </a:ext>
            </a:extLst>
          </p:cNvPr>
          <p:cNvSpPr txBox="1"/>
          <p:nvPr/>
        </p:nvSpPr>
        <p:spPr>
          <a:xfrm>
            <a:off x="6602226" y="3628262"/>
            <a:ext cx="1929378" cy="461665"/>
          </a:xfrm>
          <a:prstGeom prst="rect">
            <a:avLst/>
          </a:prstGeom>
          <a:noFill/>
        </p:spPr>
        <p:txBody>
          <a:bodyPr wrap="square" rtlCol="0">
            <a:spAutoFit/>
          </a:bodyPr>
          <a:lstStyle/>
          <a:p>
            <a:r>
              <a:rPr lang="es-CO" sz="2400" dirty="0"/>
              <a:t>Causa formal</a:t>
            </a:r>
          </a:p>
        </p:txBody>
      </p:sp>
      <p:sp>
        <p:nvSpPr>
          <p:cNvPr id="12" name="CuadroTexto 11">
            <a:extLst>
              <a:ext uri="{FF2B5EF4-FFF2-40B4-BE49-F238E27FC236}">
                <a16:creationId xmlns:a16="http://schemas.microsoft.com/office/drawing/2014/main" id="{E0D281F7-92E4-42FE-87C1-6B4D581B2F27}"/>
              </a:ext>
            </a:extLst>
          </p:cNvPr>
          <p:cNvSpPr txBox="1"/>
          <p:nvPr/>
        </p:nvSpPr>
        <p:spPr>
          <a:xfrm>
            <a:off x="5212195" y="4401756"/>
            <a:ext cx="1563909" cy="461665"/>
          </a:xfrm>
          <a:prstGeom prst="rect">
            <a:avLst/>
          </a:prstGeom>
          <a:noFill/>
        </p:spPr>
        <p:txBody>
          <a:bodyPr wrap="square" rtlCol="0">
            <a:spAutoFit/>
          </a:bodyPr>
          <a:lstStyle/>
          <a:p>
            <a:r>
              <a:rPr lang="es-CO" sz="2400" dirty="0"/>
              <a:t>Causa final</a:t>
            </a:r>
          </a:p>
        </p:txBody>
      </p:sp>
      <p:sp>
        <p:nvSpPr>
          <p:cNvPr id="13" name="CuadroTexto 12">
            <a:extLst>
              <a:ext uri="{FF2B5EF4-FFF2-40B4-BE49-F238E27FC236}">
                <a16:creationId xmlns:a16="http://schemas.microsoft.com/office/drawing/2014/main" id="{6F574AB3-A642-4CA3-AA4A-8A1B8F63C960}"/>
              </a:ext>
            </a:extLst>
          </p:cNvPr>
          <p:cNvSpPr txBox="1"/>
          <p:nvPr/>
        </p:nvSpPr>
        <p:spPr>
          <a:xfrm>
            <a:off x="3284886" y="3628262"/>
            <a:ext cx="2101188" cy="461665"/>
          </a:xfrm>
          <a:prstGeom prst="rect">
            <a:avLst/>
          </a:prstGeom>
          <a:noFill/>
        </p:spPr>
        <p:txBody>
          <a:bodyPr wrap="square" rtlCol="0">
            <a:spAutoFit/>
          </a:bodyPr>
          <a:lstStyle/>
          <a:p>
            <a:r>
              <a:rPr lang="es-CO" sz="2400" dirty="0"/>
              <a:t>Causa material</a:t>
            </a:r>
          </a:p>
        </p:txBody>
      </p:sp>
    </p:spTree>
    <p:extLst>
      <p:ext uri="{BB962C8B-B14F-4D97-AF65-F5344CB8AC3E}">
        <p14:creationId xmlns:p14="http://schemas.microsoft.com/office/powerpoint/2010/main" val="1515096903"/>
      </p:ext>
    </p:extLst>
  </p:cSld>
  <p:clrMapOvr>
    <a:masterClrMapping/>
  </p:clrMapOvr>
  <p:transition spd="slow">
    <p:cover/>
  </p:transition>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0000"/>
                <a:lumMod val="110000"/>
              </a:schemeClr>
            </a:gs>
            <a:gs pos="100000">
              <a:schemeClr val="bg1">
                <a:shade val="64000"/>
                <a:lumMod val="88000"/>
              </a:schemeClr>
            </a:gs>
          </a:gsLst>
          <a:lin ang="5400000" scaled="0"/>
        </a:grad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id="{44F95DE6-BC61-4DB8-97B8-E32959EA0E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9">
            <a:extLst>
              <a:ext uri="{FF2B5EF4-FFF2-40B4-BE49-F238E27FC236}">
                <a16:creationId xmlns:a16="http://schemas.microsoft.com/office/drawing/2014/main" id="{48D9C176-456B-4F71-AB87-9D14B8B3D1C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46466" t="75007" r="30510"/>
          <a:stretch/>
        </p:blipFill>
        <p:spPr>
          <a:xfrm>
            <a:off x="0" y="138157"/>
            <a:ext cx="1712063" cy="1045389"/>
          </a:xfrm>
          <a:custGeom>
            <a:avLst/>
            <a:gdLst>
              <a:gd name="connsiteX0" fmla="*/ 2051608 w 4103216"/>
              <a:gd name="connsiteY0" fmla="*/ 0 h 1714050"/>
              <a:gd name="connsiteX1" fmla="*/ 4103216 w 4103216"/>
              <a:gd name="connsiteY1" fmla="*/ 1266738 h 1714050"/>
              <a:gd name="connsiteX2" fmla="*/ 4010980 w 4103216"/>
              <a:gd name="connsiteY2" fmla="*/ 1643427 h 1714050"/>
              <a:gd name="connsiteX3" fmla="*/ 3969116 w 4103216"/>
              <a:gd name="connsiteY3" fmla="*/ 1714050 h 1714050"/>
              <a:gd name="connsiteX4" fmla="*/ 134100 w 4103216"/>
              <a:gd name="connsiteY4" fmla="*/ 1714050 h 1714050"/>
              <a:gd name="connsiteX5" fmla="*/ 92237 w 4103216"/>
              <a:gd name="connsiteY5" fmla="*/ 1643427 h 1714050"/>
              <a:gd name="connsiteX6" fmla="*/ 0 w 4103216"/>
              <a:gd name="connsiteY6" fmla="*/ 1266738 h 1714050"/>
              <a:gd name="connsiteX7" fmla="*/ 2051608 w 4103216"/>
              <a:gd name="connsiteY7" fmla="*/ 0 h 1714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03216" h="1714050">
                <a:moveTo>
                  <a:pt x="2051608" y="0"/>
                </a:moveTo>
                <a:cubicBezTo>
                  <a:pt x="3184680" y="0"/>
                  <a:pt x="4103216" y="567138"/>
                  <a:pt x="4103216" y="1266738"/>
                </a:cubicBezTo>
                <a:cubicBezTo>
                  <a:pt x="4103216" y="1397913"/>
                  <a:pt x="4070924" y="1524431"/>
                  <a:pt x="4010980" y="1643427"/>
                </a:cubicBezTo>
                <a:lnTo>
                  <a:pt x="3969116" y="1714050"/>
                </a:lnTo>
                <a:lnTo>
                  <a:pt x="134100" y="1714050"/>
                </a:lnTo>
                <a:lnTo>
                  <a:pt x="92237" y="1643427"/>
                </a:lnTo>
                <a:cubicBezTo>
                  <a:pt x="32293" y="1524431"/>
                  <a:pt x="0" y="1397913"/>
                  <a:pt x="0" y="1266738"/>
                </a:cubicBezTo>
                <a:cubicBezTo>
                  <a:pt x="0" y="567138"/>
                  <a:pt x="918536" y="0"/>
                  <a:pt x="2051608" y="0"/>
                </a:cubicBezTo>
                <a:close/>
              </a:path>
            </a:pathLst>
          </a:custGeom>
        </p:spPr>
      </p:pic>
      <p:sp>
        <p:nvSpPr>
          <p:cNvPr id="2" name="Título 1">
            <a:extLst>
              <a:ext uri="{FF2B5EF4-FFF2-40B4-BE49-F238E27FC236}">
                <a16:creationId xmlns:a16="http://schemas.microsoft.com/office/drawing/2014/main" id="{648F61CD-121E-4BB6-BF50-8AD66E1478BD}"/>
              </a:ext>
            </a:extLst>
          </p:cNvPr>
          <p:cNvSpPr>
            <a:spLocks noGrp="1"/>
          </p:cNvSpPr>
          <p:nvPr>
            <p:ph type="title"/>
          </p:nvPr>
        </p:nvSpPr>
        <p:spPr>
          <a:xfrm>
            <a:off x="913775" y="618517"/>
            <a:ext cx="7859564" cy="1596177"/>
          </a:xfrm>
        </p:spPr>
        <p:txBody>
          <a:bodyPr>
            <a:normAutofit/>
          </a:bodyPr>
          <a:lstStyle/>
          <a:p>
            <a:r>
              <a:rPr lang="es-CO" sz="4000"/>
              <a:t>Causa material</a:t>
            </a:r>
          </a:p>
        </p:txBody>
      </p:sp>
      <p:pic>
        <p:nvPicPr>
          <p:cNvPr id="7" name="Picture 11">
            <a:extLst>
              <a:ext uri="{FF2B5EF4-FFF2-40B4-BE49-F238E27FC236}">
                <a16:creationId xmlns:a16="http://schemas.microsoft.com/office/drawing/2014/main" id="{CFF97C55-868F-4FDD-BD3C-D2F191796F4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55183" t="89413" r="18746"/>
          <a:stretch/>
        </p:blipFill>
        <p:spPr>
          <a:xfrm>
            <a:off x="8404564" y="0"/>
            <a:ext cx="2589690" cy="591546"/>
          </a:xfrm>
          <a:prstGeom prst="rect">
            <a:avLst/>
          </a:prstGeom>
        </p:spPr>
      </p:pic>
      <p:pic>
        <p:nvPicPr>
          <p:cNvPr id="9" name="Picture 13">
            <a:extLst>
              <a:ext uri="{FF2B5EF4-FFF2-40B4-BE49-F238E27FC236}">
                <a16:creationId xmlns:a16="http://schemas.microsoft.com/office/drawing/2014/main" id="{69722FB9-EA01-42A6-96B2-185F5CC120D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73623" t="43915" r="1" b="10213"/>
          <a:stretch/>
        </p:blipFill>
        <p:spPr>
          <a:xfrm>
            <a:off x="10471066" y="183232"/>
            <a:ext cx="1720934" cy="1683522"/>
          </a:xfrm>
          <a:prstGeom prst="rect">
            <a:avLst/>
          </a:prstGeom>
        </p:spPr>
      </p:pic>
      <p:sp>
        <p:nvSpPr>
          <p:cNvPr id="3" name="Marcador de contenido 2">
            <a:extLst>
              <a:ext uri="{FF2B5EF4-FFF2-40B4-BE49-F238E27FC236}">
                <a16:creationId xmlns:a16="http://schemas.microsoft.com/office/drawing/2014/main" id="{6B613D19-B63D-40D3-A42B-3974CAA44ACD}"/>
              </a:ext>
            </a:extLst>
          </p:cNvPr>
          <p:cNvSpPr>
            <a:spLocks noGrp="1"/>
          </p:cNvSpPr>
          <p:nvPr>
            <p:ph idx="1"/>
          </p:nvPr>
        </p:nvSpPr>
        <p:spPr>
          <a:xfrm>
            <a:off x="913773" y="2367092"/>
            <a:ext cx="7859565" cy="3424107"/>
          </a:xfrm>
        </p:spPr>
        <p:txBody>
          <a:bodyPr>
            <a:normAutofit/>
          </a:bodyPr>
          <a:lstStyle/>
          <a:p>
            <a:r>
              <a:rPr lang="es-CO" sz="1700"/>
              <a:t>Información contable y financiera.</a:t>
            </a:r>
          </a:p>
          <a:p>
            <a:r>
              <a:rPr lang="es-CO" sz="1700"/>
              <a:t>Fracasaron las mecánicas de actualización previstas en la Ley 43 de 1990 y en la Ley 222 de 1995, en ambos casos porque la delegación y la deslegalización se consideraron inconstitucionales.</a:t>
            </a:r>
          </a:p>
          <a:p>
            <a:r>
              <a:rPr lang="es-CO" sz="1700"/>
              <a:t>El Gobierno “se trabó”. No se pudo mantener la regulación al día.</a:t>
            </a:r>
          </a:p>
          <a:p>
            <a:r>
              <a:rPr lang="es-CO" sz="1700"/>
              <a:t>Se multiplicaron las reglas para cada caso (ad hoc), girando en torno a planes de cuentas.</a:t>
            </a:r>
          </a:p>
          <a:p>
            <a:r>
              <a:rPr lang="es-CO" sz="1700"/>
              <a:t>No se desarrollaron las normas de auditoría de general aceptación.</a:t>
            </a:r>
          </a:p>
        </p:txBody>
      </p:sp>
      <p:pic>
        <p:nvPicPr>
          <p:cNvPr id="11" name="Picture 15">
            <a:extLst>
              <a:ext uri="{FF2B5EF4-FFF2-40B4-BE49-F238E27FC236}">
                <a16:creationId xmlns:a16="http://schemas.microsoft.com/office/drawing/2014/main" id="{D2B4E49C-E7B4-4F6A-8B93-646A0E24119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91927" t="72411" b="10341"/>
          <a:stretch/>
        </p:blipFill>
        <p:spPr>
          <a:xfrm>
            <a:off x="11494523" y="2664767"/>
            <a:ext cx="635958" cy="764233"/>
          </a:xfrm>
          <a:custGeom>
            <a:avLst/>
            <a:gdLst>
              <a:gd name="connsiteX0" fmla="*/ 0 w 984308"/>
              <a:gd name="connsiteY0" fmla="*/ 0 h 1182847"/>
              <a:gd name="connsiteX1" fmla="*/ 984308 w 984308"/>
              <a:gd name="connsiteY1" fmla="*/ 0 h 1182847"/>
              <a:gd name="connsiteX2" fmla="*/ 984308 w 984308"/>
              <a:gd name="connsiteY2" fmla="*/ 1161661 h 1182847"/>
              <a:gd name="connsiteX3" fmla="*/ 966627 w 984308"/>
              <a:gd name="connsiteY3" fmla="*/ 1165915 h 1182847"/>
              <a:gd name="connsiteX4" fmla="*/ 787132 w 984308"/>
              <a:gd name="connsiteY4" fmla="*/ 1182847 h 1182847"/>
              <a:gd name="connsiteX5" fmla="*/ 48601 w 984308"/>
              <a:gd name="connsiteY5" fmla="*/ 815395 h 1182847"/>
              <a:gd name="connsiteX6" fmla="*/ 0 w 984308"/>
              <a:gd name="connsiteY6" fmla="*/ 731606 h 11828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84308" h="1182847">
                <a:moveTo>
                  <a:pt x="0" y="0"/>
                </a:moveTo>
                <a:lnTo>
                  <a:pt x="984308" y="0"/>
                </a:lnTo>
                <a:lnTo>
                  <a:pt x="984308" y="1161661"/>
                </a:lnTo>
                <a:lnTo>
                  <a:pt x="966627" y="1165915"/>
                </a:lnTo>
                <a:cubicBezTo>
                  <a:pt x="908648" y="1177017"/>
                  <a:pt x="848618" y="1182847"/>
                  <a:pt x="787132" y="1182847"/>
                </a:cubicBezTo>
                <a:cubicBezTo>
                  <a:pt x="479703" y="1182847"/>
                  <a:pt x="208655" y="1037089"/>
                  <a:pt x="48601" y="815395"/>
                </a:cubicBezTo>
                <a:lnTo>
                  <a:pt x="0" y="731606"/>
                </a:lnTo>
                <a:close/>
              </a:path>
            </a:pathLst>
          </a:custGeom>
        </p:spPr>
      </p:pic>
      <p:pic>
        <p:nvPicPr>
          <p:cNvPr id="13" name="Picture 17">
            <a:extLst>
              <a:ext uri="{FF2B5EF4-FFF2-40B4-BE49-F238E27FC236}">
                <a16:creationId xmlns:a16="http://schemas.microsoft.com/office/drawing/2014/main" id="{46528FBF-1727-4546-8131-BA22ED8B549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65973" t="81531" r="19879"/>
          <a:stretch/>
        </p:blipFill>
        <p:spPr>
          <a:xfrm>
            <a:off x="8887626" y="5982056"/>
            <a:ext cx="1192806" cy="875944"/>
          </a:xfrm>
          <a:custGeom>
            <a:avLst/>
            <a:gdLst>
              <a:gd name="connsiteX0" fmla="*/ 2051608 w 4103216"/>
              <a:gd name="connsiteY0" fmla="*/ 0 h 1714050"/>
              <a:gd name="connsiteX1" fmla="*/ 4103216 w 4103216"/>
              <a:gd name="connsiteY1" fmla="*/ 1266738 h 1714050"/>
              <a:gd name="connsiteX2" fmla="*/ 4010980 w 4103216"/>
              <a:gd name="connsiteY2" fmla="*/ 1643427 h 1714050"/>
              <a:gd name="connsiteX3" fmla="*/ 3969116 w 4103216"/>
              <a:gd name="connsiteY3" fmla="*/ 1714050 h 1714050"/>
              <a:gd name="connsiteX4" fmla="*/ 134100 w 4103216"/>
              <a:gd name="connsiteY4" fmla="*/ 1714050 h 1714050"/>
              <a:gd name="connsiteX5" fmla="*/ 92237 w 4103216"/>
              <a:gd name="connsiteY5" fmla="*/ 1643427 h 1714050"/>
              <a:gd name="connsiteX6" fmla="*/ 0 w 4103216"/>
              <a:gd name="connsiteY6" fmla="*/ 1266738 h 1714050"/>
              <a:gd name="connsiteX7" fmla="*/ 2051608 w 4103216"/>
              <a:gd name="connsiteY7" fmla="*/ 0 h 1714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03216" h="1714050">
                <a:moveTo>
                  <a:pt x="2051608" y="0"/>
                </a:moveTo>
                <a:cubicBezTo>
                  <a:pt x="3184680" y="0"/>
                  <a:pt x="4103216" y="567138"/>
                  <a:pt x="4103216" y="1266738"/>
                </a:cubicBezTo>
                <a:cubicBezTo>
                  <a:pt x="4103216" y="1397913"/>
                  <a:pt x="4070924" y="1524431"/>
                  <a:pt x="4010980" y="1643427"/>
                </a:cubicBezTo>
                <a:lnTo>
                  <a:pt x="3969116" y="1714050"/>
                </a:lnTo>
                <a:lnTo>
                  <a:pt x="134100" y="1714050"/>
                </a:lnTo>
                <a:lnTo>
                  <a:pt x="92237" y="1643427"/>
                </a:lnTo>
                <a:cubicBezTo>
                  <a:pt x="32293" y="1524431"/>
                  <a:pt x="0" y="1397913"/>
                  <a:pt x="0" y="1266738"/>
                </a:cubicBezTo>
                <a:cubicBezTo>
                  <a:pt x="0" y="567138"/>
                  <a:pt x="918536" y="0"/>
                  <a:pt x="2051608" y="0"/>
                </a:cubicBezTo>
                <a:close/>
              </a:path>
            </a:pathLst>
          </a:custGeom>
        </p:spPr>
      </p:pic>
    </p:spTree>
    <p:extLst>
      <p:ext uri="{BB962C8B-B14F-4D97-AF65-F5344CB8AC3E}">
        <p14:creationId xmlns:p14="http://schemas.microsoft.com/office/powerpoint/2010/main" val="3979506257"/>
      </p:ext>
    </p:extLst>
  </p:cSld>
  <p:clrMapOvr>
    <a:masterClrMapping/>
  </p:clrMapOvr>
  <p:transition spd="slow">
    <p:cover/>
  </p:transition>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0000"/>
                <a:lumMod val="110000"/>
              </a:schemeClr>
            </a:gs>
            <a:gs pos="100000">
              <a:schemeClr val="bg1">
                <a:shade val="64000"/>
                <a:lumMod val="88000"/>
              </a:schemeClr>
            </a:gs>
          </a:gsLst>
          <a:lin ang="5400000" scaled="0"/>
        </a:gra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36E2E0D-A27A-4607-A127-52E4516699C1}"/>
              </a:ext>
            </a:extLst>
          </p:cNvPr>
          <p:cNvSpPr>
            <a:spLocks noGrp="1"/>
          </p:cNvSpPr>
          <p:nvPr>
            <p:ph type="title"/>
          </p:nvPr>
        </p:nvSpPr>
        <p:spPr/>
        <p:txBody>
          <a:bodyPr>
            <a:normAutofit/>
          </a:bodyPr>
          <a:lstStyle/>
          <a:p>
            <a:r>
              <a:rPr lang="es-CO" sz="4000"/>
              <a:t>Causa formal</a:t>
            </a:r>
          </a:p>
        </p:txBody>
      </p:sp>
      <p:sp>
        <p:nvSpPr>
          <p:cNvPr id="3" name="Marcador de contenido 2">
            <a:extLst>
              <a:ext uri="{FF2B5EF4-FFF2-40B4-BE49-F238E27FC236}">
                <a16:creationId xmlns:a16="http://schemas.microsoft.com/office/drawing/2014/main" id="{43CF3AE4-8198-4ED0-A624-0D4ECC91249D}"/>
              </a:ext>
            </a:extLst>
          </p:cNvPr>
          <p:cNvSpPr>
            <a:spLocks noGrp="1"/>
          </p:cNvSpPr>
          <p:nvPr>
            <p:ph sz="quarter" idx="13"/>
          </p:nvPr>
        </p:nvSpPr>
        <p:spPr/>
        <p:txBody>
          <a:bodyPr>
            <a:normAutofit/>
          </a:bodyPr>
          <a:lstStyle/>
          <a:p>
            <a:r>
              <a:rPr lang="es-CO" sz="1800"/>
              <a:t>Normas internacionales y mejores prácticas en materia de información contable y financiera y su aseguramiento.</a:t>
            </a:r>
          </a:p>
          <a:p>
            <a:r>
              <a:rPr lang="es-CO" sz="1800"/>
              <a:t>Fruto de un debido proceso que incluye la participación ante los organismos internacionales y la consulta pública. Distingue entre el componente técnico y el político.</a:t>
            </a:r>
          </a:p>
          <a:p>
            <a:r>
              <a:rPr lang="es-CO" sz="1800"/>
              <a:t>Sistema dinámico que se ajusta ante los cambios en los mercados.  </a:t>
            </a:r>
          </a:p>
        </p:txBody>
      </p:sp>
    </p:spTree>
    <p:extLst>
      <p:ext uri="{BB962C8B-B14F-4D97-AF65-F5344CB8AC3E}">
        <p14:creationId xmlns:p14="http://schemas.microsoft.com/office/powerpoint/2010/main" val="1579743098"/>
      </p:ext>
    </p:extLst>
  </p:cSld>
  <p:clrMapOvr>
    <a:masterClrMapping/>
  </p:clrMapOvr>
  <p:transition spd="slow">
    <p:cover/>
  </p:transition>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0000"/>
                <a:lumMod val="110000"/>
              </a:schemeClr>
            </a:gs>
            <a:gs pos="100000">
              <a:schemeClr val="bg1">
                <a:shade val="64000"/>
                <a:lumMod val="88000"/>
              </a:schemeClr>
            </a:gs>
          </a:gsLst>
          <a:lin ang="5400000" scaled="0"/>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4F95DE6-BC61-4DB8-97B8-E32959EA0E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48D9C176-456B-4F71-AB87-9D14B8B3D1C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46466" t="75007" r="30510"/>
          <a:stretch/>
        </p:blipFill>
        <p:spPr>
          <a:xfrm>
            <a:off x="0" y="138157"/>
            <a:ext cx="1712063" cy="1045389"/>
          </a:xfrm>
          <a:custGeom>
            <a:avLst/>
            <a:gdLst>
              <a:gd name="connsiteX0" fmla="*/ 2051608 w 4103216"/>
              <a:gd name="connsiteY0" fmla="*/ 0 h 1714050"/>
              <a:gd name="connsiteX1" fmla="*/ 4103216 w 4103216"/>
              <a:gd name="connsiteY1" fmla="*/ 1266738 h 1714050"/>
              <a:gd name="connsiteX2" fmla="*/ 4010980 w 4103216"/>
              <a:gd name="connsiteY2" fmla="*/ 1643427 h 1714050"/>
              <a:gd name="connsiteX3" fmla="*/ 3969116 w 4103216"/>
              <a:gd name="connsiteY3" fmla="*/ 1714050 h 1714050"/>
              <a:gd name="connsiteX4" fmla="*/ 134100 w 4103216"/>
              <a:gd name="connsiteY4" fmla="*/ 1714050 h 1714050"/>
              <a:gd name="connsiteX5" fmla="*/ 92237 w 4103216"/>
              <a:gd name="connsiteY5" fmla="*/ 1643427 h 1714050"/>
              <a:gd name="connsiteX6" fmla="*/ 0 w 4103216"/>
              <a:gd name="connsiteY6" fmla="*/ 1266738 h 1714050"/>
              <a:gd name="connsiteX7" fmla="*/ 2051608 w 4103216"/>
              <a:gd name="connsiteY7" fmla="*/ 0 h 1714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03216" h="1714050">
                <a:moveTo>
                  <a:pt x="2051608" y="0"/>
                </a:moveTo>
                <a:cubicBezTo>
                  <a:pt x="3184680" y="0"/>
                  <a:pt x="4103216" y="567138"/>
                  <a:pt x="4103216" y="1266738"/>
                </a:cubicBezTo>
                <a:cubicBezTo>
                  <a:pt x="4103216" y="1397913"/>
                  <a:pt x="4070924" y="1524431"/>
                  <a:pt x="4010980" y="1643427"/>
                </a:cubicBezTo>
                <a:lnTo>
                  <a:pt x="3969116" y="1714050"/>
                </a:lnTo>
                <a:lnTo>
                  <a:pt x="134100" y="1714050"/>
                </a:lnTo>
                <a:lnTo>
                  <a:pt x="92237" y="1643427"/>
                </a:lnTo>
                <a:cubicBezTo>
                  <a:pt x="32293" y="1524431"/>
                  <a:pt x="0" y="1397913"/>
                  <a:pt x="0" y="1266738"/>
                </a:cubicBezTo>
                <a:cubicBezTo>
                  <a:pt x="0" y="567138"/>
                  <a:pt x="918536" y="0"/>
                  <a:pt x="2051608" y="0"/>
                </a:cubicBezTo>
                <a:close/>
              </a:path>
            </a:pathLst>
          </a:custGeom>
        </p:spPr>
      </p:pic>
      <p:sp>
        <p:nvSpPr>
          <p:cNvPr id="2" name="Título 1">
            <a:extLst>
              <a:ext uri="{FF2B5EF4-FFF2-40B4-BE49-F238E27FC236}">
                <a16:creationId xmlns:a16="http://schemas.microsoft.com/office/drawing/2014/main" id="{F86CBF11-897D-4625-AE9D-0243D737E203}"/>
              </a:ext>
            </a:extLst>
          </p:cNvPr>
          <p:cNvSpPr>
            <a:spLocks noGrp="1"/>
          </p:cNvSpPr>
          <p:nvPr>
            <p:ph type="title"/>
          </p:nvPr>
        </p:nvSpPr>
        <p:spPr>
          <a:xfrm>
            <a:off x="913775" y="618517"/>
            <a:ext cx="7859564" cy="1596177"/>
          </a:xfrm>
        </p:spPr>
        <p:txBody>
          <a:bodyPr>
            <a:normAutofit/>
          </a:bodyPr>
          <a:lstStyle/>
          <a:p>
            <a:r>
              <a:rPr lang="es-CO" sz="4000"/>
              <a:t>Causa eficiente</a:t>
            </a:r>
          </a:p>
        </p:txBody>
      </p:sp>
      <p:pic>
        <p:nvPicPr>
          <p:cNvPr id="12" name="Picture 11">
            <a:extLst>
              <a:ext uri="{FF2B5EF4-FFF2-40B4-BE49-F238E27FC236}">
                <a16:creationId xmlns:a16="http://schemas.microsoft.com/office/drawing/2014/main" id="{CFF97C55-868F-4FDD-BD3C-D2F191796F4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55183" t="89413" r="18746"/>
          <a:stretch/>
        </p:blipFill>
        <p:spPr>
          <a:xfrm>
            <a:off x="8404564" y="0"/>
            <a:ext cx="2589690" cy="591546"/>
          </a:xfrm>
          <a:prstGeom prst="rect">
            <a:avLst/>
          </a:prstGeom>
        </p:spPr>
      </p:pic>
      <p:pic>
        <p:nvPicPr>
          <p:cNvPr id="14" name="Picture 13">
            <a:extLst>
              <a:ext uri="{FF2B5EF4-FFF2-40B4-BE49-F238E27FC236}">
                <a16:creationId xmlns:a16="http://schemas.microsoft.com/office/drawing/2014/main" id="{69722FB9-EA01-42A6-96B2-185F5CC120D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73623" t="43915" r="1" b="10213"/>
          <a:stretch/>
        </p:blipFill>
        <p:spPr>
          <a:xfrm>
            <a:off x="10471066" y="183232"/>
            <a:ext cx="1720934" cy="1683522"/>
          </a:xfrm>
          <a:prstGeom prst="rect">
            <a:avLst/>
          </a:prstGeom>
        </p:spPr>
      </p:pic>
      <p:sp>
        <p:nvSpPr>
          <p:cNvPr id="3" name="Marcador de contenido 2">
            <a:extLst>
              <a:ext uri="{FF2B5EF4-FFF2-40B4-BE49-F238E27FC236}">
                <a16:creationId xmlns:a16="http://schemas.microsoft.com/office/drawing/2014/main" id="{59FE1111-58A8-4C07-ADA0-839BBB68F11F}"/>
              </a:ext>
            </a:extLst>
          </p:cNvPr>
          <p:cNvSpPr>
            <a:spLocks noGrp="1"/>
          </p:cNvSpPr>
          <p:nvPr>
            <p:ph idx="1"/>
          </p:nvPr>
        </p:nvSpPr>
        <p:spPr>
          <a:xfrm>
            <a:off x="913773" y="2367092"/>
            <a:ext cx="7859565" cy="3424107"/>
          </a:xfrm>
        </p:spPr>
        <p:txBody>
          <a:bodyPr>
            <a:normAutofit/>
          </a:bodyPr>
          <a:lstStyle/>
          <a:p>
            <a:pPr>
              <a:lnSpc>
                <a:spcPct val="110000"/>
              </a:lnSpc>
            </a:pPr>
            <a:r>
              <a:rPr lang="es-CO" sz="1500"/>
              <a:t>Autoridad de normalización: Consejo Técnico de la Contaduría Pública.</a:t>
            </a:r>
          </a:p>
          <a:p>
            <a:pPr>
              <a:lnSpc>
                <a:spcPct val="110000"/>
              </a:lnSpc>
            </a:pPr>
            <a:r>
              <a:rPr lang="es-CO" sz="1500"/>
              <a:t>Autoridades de regulación: Ministerio de Comercio Industria y Turismo y Ministerio de Hacienda y Crédito Público.</a:t>
            </a:r>
          </a:p>
          <a:p>
            <a:pPr>
              <a:lnSpc>
                <a:spcPct val="110000"/>
              </a:lnSpc>
            </a:pPr>
            <a:r>
              <a:rPr lang="es-CO" sz="1500"/>
              <a:t>Autoridades de supervisión: todas las entidades gubernamentales que ejercen inspección, vigilancia y control.</a:t>
            </a:r>
          </a:p>
          <a:p>
            <a:pPr>
              <a:lnSpc>
                <a:spcPct val="110000"/>
              </a:lnSpc>
            </a:pPr>
            <a:r>
              <a:rPr lang="es-CO" sz="1500"/>
              <a:t>Autoridad disciplinaria: Junta Central de Contadores.</a:t>
            </a:r>
          </a:p>
          <a:p>
            <a:pPr>
              <a:lnSpc>
                <a:spcPct val="110000"/>
              </a:lnSpc>
            </a:pPr>
            <a:r>
              <a:rPr lang="es-CO" sz="1500"/>
              <a:t>Autoridades de socialización: Ministerio de Educación Nacional, MCIT, MHCP, CTCP, facultades y programas de contaduría.</a:t>
            </a:r>
          </a:p>
          <a:p>
            <a:pPr>
              <a:lnSpc>
                <a:spcPct val="110000"/>
              </a:lnSpc>
            </a:pPr>
            <a:r>
              <a:rPr lang="es-CO" sz="1500"/>
              <a:t>Intervinientes: todo el que tenga interés.</a:t>
            </a:r>
          </a:p>
        </p:txBody>
      </p:sp>
      <p:pic>
        <p:nvPicPr>
          <p:cNvPr id="16" name="Picture 15">
            <a:extLst>
              <a:ext uri="{FF2B5EF4-FFF2-40B4-BE49-F238E27FC236}">
                <a16:creationId xmlns:a16="http://schemas.microsoft.com/office/drawing/2014/main" id="{D2B4E49C-E7B4-4F6A-8B93-646A0E24119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91927" t="72411" b="10341"/>
          <a:stretch/>
        </p:blipFill>
        <p:spPr>
          <a:xfrm>
            <a:off x="11494523" y="2664767"/>
            <a:ext cx="635958" cy="764233"/>
          </a:xfrm>
          <a:custGeom>
            <a:avLst/>
            <a:gdLst>
              <a:gd name="connsiteX0" fmla="*/ 0 w 984308"/>
              <a:gd name="connsiteY0" fmla="*/ 0 h 1182847"/>
              <a:gd name="connsiteX1" fmla="*/ 984308 w 984308"/>
              <a:gd name="connsiteY1" fmla="*/ 0 h 1182847"/>
              <a:gd name="connsiteX2" fmla="*/ 984308 w 984308"/>
              <a:gd name="connsiteY2" fmla="*/ 1161661 h 1182847"/>
              <a:gd name="connsiteX3" fmla="*/ 966627 w 984308"/>
              <a:gd name="connsiteY3" fmla="*/ 1165915 h 1182847"/>
              <a:gd name="connsiteX4" fmla="*/ 787132 w 984308"/>
              <a:gd name="connsiteY4" fmla="*/ 1182847 h 1182847"/>
              <a:gd name="connsiteX5" fmla="*/ 48601 w 984308"/>
              <a:gd name="connsiteY5" fmla="*/ 815395 h 1182847"/>
              <a:gd name="connsiteX6" fmla="*/ 0 w 984308"/>
              <a:gd name="connsiteY6" fmla="*/ 731606 h 11828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84308" h="1182847">
                <a:moveTo>
                  <a:pt x="0" y="0"/>
                </a:moveTo>
                <a:lnTo>
                  <a:pt x="984308" y="0"/>
                </a:lnTo>
                <a:lnTo>
                  <a:pt x="984308" y="1161661"/>
                </a:lnTo>
                <a:lnTo>
                  <a:pt x="966627" y="1165915"/>
                </a:lnTo>
                <a:cubicBezTo>
                  <a:pt x="908648" y="1177017"/>
                  <a:pt x="848618" y="1182847"/>
                  <a:pt x="787132" y="1182847"/>
                </a:cubicBezTo>
                <a:cubicBezTo>
                  <a:pt x="479703" y="1182847"/>
                  <a:pt x="208655" y="1037089"/>
                  <a:pt x="48601" y="815395"/>
                </a:cubicBezTo>
                <a:lnTo>
                  <a:pt x="0" y="731606"/>
                </a:lnTo>
                <a:close/>
              </a:path>
            </a:pathLst>
          </a:custGeom>
        </p:spPr>
      </p:pic>
      <p:pic>
        <p:nvPicPr>
          <p:cNvPr id="18" name="Picture 17">
            <a:extLst>
              <a:ext uri="{FF2B5EF4-FFF2-40B4-BE49-F238E27FC236}">
                <a16:creationId xmlns:a16="http://schemas.microsoft.com/office/drawing/2014/main" id="{46528FBF-1727-4546-8131-BA22ED8B549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65973" t="81531" r="19879"/>
          <a:stretch/>
        </p:blipFill>
        <p:spPr>
          <a:xfrm>
            <a:off x="8887626" y="5982056"/>
            <a:ext cx="1192806" cy="875944"/>
          </a:xfrm>
          <a:custGeom>
            <a:avLst/>
            <a:gdLst>
              <a:gd name="connsiteX0" fmla="*/ 2051608 w 4103216"/>
              <a:gd name="connsiteY0" fmla="*/ 0 h 1714050"/>
              <a:gd name="connsiteX1" fmla="*/ 4103216 w 4103216"/>
              <a:gd name="connsiteY1" fmla="*/ 1266738 h 1714050"/>
              <a:gd name="connsiteX2" fmla="*/ 4010980 w 4103216"/>
              <a:gd name="connsiteY2" fmla="*/ 1643427 h 1714050"/>
              <a:gd name="connsiteX3" fmla="*/ 3969116 w 4103216"/>
              <a:gd name="connsiteY3" fmla="*/ 1714050 h 1714050"/>
              <a:gd name="connsiteX4" fmla="*/ 134100 w 4103216"/>
              <a:gd name="connsiteY4" fmla="*/ 1714050 h 1714050"/>
              <a:gd name="connsiteX5" fmla="*/ 92237 w 4103216"/>
              <a:gd name="connsiteY5" fmla="*/ 1643427 h 1714050"/>
              <a:gd name="connsiteX6" fmla="*/ 0 w 4103216"/>
              <a:gd name="connsiteY6" fmla="*/ 1266738 h 1714050"/>
              <a:gd name="connsiteX7" fmla="*/ 2051608 w 4103216"/>
              <a:gd name="connsiteY7" fmla="*/ 0 h 1714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03216" h="1714050">
                <a:moveTo>
                  <a:pt x="2051608" y="0"/>
                </a:moveTo>
                <a:cubicBezTo>
                  <a:pt x="3184680" y="0"/>
                  <a:pt x="4103216" y="567138"/>
                  <a:pt x="4103216" y="1266738"/>
                </a:cubicBezTo>
                <a:cubicBezTo>
                  <a:pt x="4103216" y="1397913"/>
                  <a:pt x="4070924" y="1524431"/>
                  <a:pt x="4010980" y="1643427"/>
                </a:cubicBezTo>
                <a:lnTo>
                  <a:pt x="3969116" y="1714050"/>
                </a:lnTo>
                <a:lnTo>
                  <a:pt x="134100" y="1714050"/>
                </a:lnTo>
                <a:lnTo>
                  <a:pt x="92237" y="1643427"/>
                </a:lnTo>
                <a:cubicBezTo>
                  <a:pt x="32293" y="1524431"/>
                  <a:pt x="0" y="1397913"/>
                  <a:pt x="0" y="1266738"/>
                </a:cubicBezTo>
                <a:cubicBezTo>
                  <a:pt x="0" y="567138"/>
                  <a:pt x="918536" y="0"/>
                  <a:pt x="2051608" y="0"/>
                </a:cubicBezTo>
                <a:close/>
              </a:path>
            </a:pathLst>
          </a:custGeom>
        </p:spPr>
      </p:pic>
    </p:spTree>
    <p:extLst>
      <p:ext uri="{BB962C8B-B14F-4D97-AF65-F5344CB8AC3E}">
        <p14:creationId xmlns:p14="http://schemas.microsoft.com/office/powerpoint/2010/main" val="179737113"/>
      </p:ext>
    </p:extLst>
  </p:cSld>
  <p:clrMapOvr>
    <a:masterClrMapping/>
  </p:clrMapOvr>
  <p:transition spd="slow">
    <p:cover/>
  </p:transition>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0000"/>
                <a:lumMod val="110000"/>
              </a:schemeClr>
            </a:gs>
            <a:gs pos="100000">
              <a:schemeClr val="bg1">
                <a:shade val="64000"/>
                <a:lumMod val="88000"/>
              </a:schemeClr>
            </a:gs>
          </a:gsLst>
          <a:lin ang="5400000" scaled="0"/>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4F95DE6-BC61-4DB8-97B8-E32959EA0E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48D9C176-456B-4F71-AB87-9D14B8B3D1C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46466" t="75007" r="30510"/>
          <a:stretch/>
        </p:blipFill>
        <p:spPr>
          <a:xfrm>
            <a:off x="0" y="138157"/>
            <a:ext cx="1712063" cy="1045389"/>
          </a:xfrm>
          <a:custGeom>
            <a:avLst/>
            <a:gdLst>
              <a:gd name="connsiteX0" fmla="*/ 2051608 w 4103216"/>
              <a:gd name="connsiteY0" fmla="*/ 0 h 1714050"/>
              <a:gd name="connsiteX1" fmla="*/ 4103216 w 4103216"/>
              <a:gd name="connsiteY1" fmla="*/ 1266738 h 1714050"/>
              <a:gd name="connsiteX2" fmla="*/ 4010980 w 4103216"/>
              <a:gd name="connsiteY2" fmla="*/ 1643427 h 1714050"/>
              <a:gd name="connsiteX3" fmla="*/ 3969116 w 4103216"/>
              <a:gd name="connsiteY3" fmla="*/ 1714050 h 1714050"/>
              <a:gd name="connsiteX4" fmla="*/ 134100 w 4103216"/>
              <a:gd name="connsiteY4" fmla="*/ 1714050 h 1714050"/>
              <a:gd name="connsiteX5" fmla="*/ 92237 w 4103216"/>
              <a:gd name="connsiteY5" fmla="*/ 1643427 h 1714050"/>
              <a:gd name="connsiteX6" fmla="*/ 0 w 4103216"/>
              <a:gd name="connsiteY6" fmla="*/ 1266738 h 1714050"/>
              <a:gd name="connsiteX7" fmla="*/ 2051608 w 4103216"/>
              <a:gd name="connsiteY7" fmla="*/ 0 h 1714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03216" h="1714050">
                <a:moveTo>
                  <a:pt x="2051608" y="0"/>
                </a:moveTo>
                <a:cubicBezTo>
                  <a:pt x="3184680" y="0"/>
                  <a:pt x="4103216" y="567138"/>
                  <a:pt x="4103216" y="1266738"/>
                </a:cubicBezTo>
                <a:cubicBezTo>
                  <a:pt x="4103216" y="1397913"/>
                  <a:pt x="4070924" y="1524431"/>
                  <a:pt x="4010980" y="1643427"/>
                </a:cubicBezTo>
                <a:lnTo>
                  <a:pt x="3969116" y="1714050"/>
                </a:lnTo>
                <a:lnTo>
                  <a:pt x="134100" y="1714050"/>
                </a:lnTo>
                <a:lnTo>
                  <a:pt x="92237" y="1643427"/>
                </a:lnTo>
                <a:cubicBezTo>
                  <a:pt x="32293" y="1524431"/>
                  <a:pt x="0" y="1397913"/>
                  <a:pt x="0" y="1266738"/>
                </a:cubicBezTo>
                <a:cubicBezTo>
                  <a:pt x="0" y="567138"/>
                  <a:pt x="918536" y="0"/>
                  <a:pt x="2051608" y="0"/>
                </a:cubicBezTo>
                <a:close/>
              </a:path>
            </a:pathLst>
          </a:custGeom>
        </p:spPr>
      </p:pic>
      <p:sp>
        <p:nvSpPr>
          <p:cNvPr id="2" name="Título 1">
            <a:extLst>
              <a:ext uri="{FF2B5EF4-FFF2-40B4-BE49-F238E27FC236}">
                <a16:creationId xmlns:a16="http://schemas.microsoft.com/office/drawing/2014/main" id="{B0ED1574-D7C6-4536-BC0C-BEDCA79F2761}"/>
              </a:ext>
            </a:extLst>
          </p:cNvPr>
          <p:cNvSpPr>
            <a:spLocks noGrp="1"/>
          </p:cNvSpPr>
          <p:nvPr>
            <p:ph type="title"/>
          </p:nvPr>
        </p:nvSpPr>
        <p:spPr>
          <a:xfrm>
            <a:off x="913775" y="618517"/>
            <a:ext cx="7859564" cy="1596177"/>
          </a:xfrm>
        </p:spPr>
        <p:txBody>
          <a:bodyPr>
            <a:normAutofit/>
          </a:bodyPr>
          <a:lstStyle/>
          <a:p>
            <a:r>
              <a:rPr lang="es-CO" sz="4000"/>
              <a:t>Causa final</a:t>
            </a:r>
          </a:p>
        </p:txBody>
      </p:sp>
      <p:pic>
        <p:nvPicPr>
          <p:cNvPr id="12" name="Picture 11">
            <a:extLst>
              <a:ext uri="{FF2B5EF4-FFF2-40B4-BE49-F238E27FC236}">
                <a16:creationId xmlns:a16="http://schemas.microsoft.com/office/drawing/2014/main" id="{CFF97C55-868F-4FDD-BD3C-D2F191796F4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55183" t="89413" r="18746"/>
          <a:stretch/>
        </p:blipFill>
        <p:spPr>
          <a:xfrm>
            <a:off x="8404564" y="0"/>
            <a:ext cx="2589690" cy="591546"/>
          </a:xfrm>
          <a:prstGeom prst="rect">
            <a:avLst/>
          </a:prstGeom>
        </p:spPr>
      </p:pic>
      <p:pic>
        <p:nvPicPr>
          <p:cNvPr id="14" name="Picture 13">
            <a:extLst>
              <a:ext uri="{FF2B5EF4-FFF2-40B4-BE49-F238E27FC236}">
                <a16:creationId xmlns:a16="http://schemas.microsoft.com/office/drawing/2014/main" id="{69722FB9-EA01-42A6-96B2-185F5CC120D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73623" t="43915" r="1" b="10213"/>
          <a:stretch/>
        </p:blipFill>
        <p:spPr>
          <a:xfrm>
            <a:off x="10471066" y="183232"/>
            <a:ext cx="1720934" cy="1683522"/>
          </a:xfrm>
          <a:prstGeom prst="rect">
            <a:avLst/>
          </a:prstGeom>
        </p:spPr>
      </p:pic>
      <p:sp>
        <p:nvSpPr>
          <p:cNvPr id="3" name="Marcador de contenido 2">
            <a:extLst>
              <a:ext uri="{FF2B5EF4-FFF2-40B4-BE49-F238E27FC236}">
                <a16:creationId xmlns:a16="http://schemas.microsoft.com/office/drawing/2014/main" id="{158F09C6-9615-44DA-A783-47C927F1E650}"/>
              </a:ext>
            </a:extLst>
          </p:cNvPr>
          <p:cNvSpPr>
            <a:spLocks noGrp="1"/>
          </p:cNvSpPr>
          <p:nvPr>
            <p:ph idx="1"/>
          </p:nvPr>
        </p:nvSpPr>
        <p:spPr>
          <a:xfrm>
            <a:off x="913773" y="2367092"/>
            <a:ext cx="7859565" cy="3424107"/>
          </a:xfrm>
        </p:spPr>
        <p:txBody>
          <a:bodyPr>
            <a:normAutofit/>
          </a:bodyPr>
          <a:lstStyle/>
          <a:p>
            <a:pPr>
              <a:lnSpc>
                <a:spcPct val="110000"/>
              </a:lnSpc>
            </a:pPr>
            <a:r>
              <a:rPr lang="es-CO" sz="1500"/>
              <a:t>Sistema contable (compuesto de un subsistema intelectual y otro documental) que a través de una información de calidad:</a:t>
            </a:r>
          </a:p>
          <a:p>
            <a:pPr lvl="1">
              <a:lnSpc>
                <a:spcPct val="110000"/>
              </a:lnSpc>
            </a:pPr>
            <a:r>
              <a:rPr lang="es-ES" sz="1500"/>
              <a:t>comprensible, transparente y comparable, pertinente y confiable, útil para la toma de decisiones económicas</a:t>
            </a:r>
          </a:p>
          <a:p>
            <a:pPr lvl="1">
              <a:lnSpc>
                <a:spcPct val="110000"/>
              </a:lnSpc>
            </a:pPr>
            <a:r>
              <a:rPr lang="es-ES" sz="1500"/>
              <a:t>por parte del Estado, los propietarios, funcionarios y empleados de las empresas, los inversionistas actuales o potenciales y otras partes interesadas,</a:t>
            </a:r>
          </a:p>
          <a:p>
            <a:pPr lvl="1">
              <a:lnSpc>
                <a:spcPct val="110000"/>
              </a:lnSpc>
            </a:pPr>
            <a:r>
              <a:rPr lang="es-ES" sz="1500"/>
              <a:t>para mejorar la productividad, la competitividad y el desarrollo armónico de la actividad empresarial de las personas naturales y jurídicas, nacionales o extranjeras.</a:t>
            </a:r>
          </a:p>
          <a:p>
            <a:pPr>
              <a:lnSpc>
                <a:spcPct val="110000"/>
              </a:lnSpc>
            </a:pPr>
            <a:r>
              <a:rPr lang="es-ES" sz="1500"/>
              <a:t>Profesionalización de la revisoría fiscal en virtud de las normas de aseguramiento.</a:t>
            </a:r>
            <a:endParaRPr lang="es-CO" sz="1500"/>
          </a:p>
        </p:txBody>
      </p:sp>
      <p:pic>
        <p:nvPicPr>
          <p:cNvPr id="16" name="Picture 15">
            <a:extLst>
              <a:ext uri="{FF2B5EF4-FFF2-40B4-BE49-F238E27FC236}">
                <a16:creationId xmlns:a16="http://schemas.microsoft.com/office/drawing/2014/main" id="{D2B4E49C-E7B4-4F6A-8B93-646A0E24119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91927" t="72411" b="10341"/>
          <a:stretch/>
        </p:blipFill>
        <p:spPr>
          <a:xfrm>
            <a:off x="11494523" y="2664767"/>
            <a:ext cx="635958" cy="764233"/>
          </a:xfrm>
          <a:custGeom>
            <a:avLst/>
            <a:gdLst>
              <a:gd name="connsiteX0" fmla="*/ 0 w 984308"/>
              <a:gd name="connsiteY0" fmla="*/ 0 h 1182847"/>
              <a:gd name="connsiteX1" fmla="*/ 984308 w 984308"/>
              <a:gd name="connsiteY1" fmla="*/ 0 h 1182847"/>
              <a:gd name="connsiteX2" fmla="*/ 984308 w 984308"/>
              <a:gd name="connsiteY2" fmla="*/ 1161661 h 1182847"/>
              <a:gd name="connsiteX3" fmla="*/ 966627 w 984308"/>
              <a:gd name="connsiteY3" fmla="*/ 1165915 h 1182847"/>
              <a:gd name="connsiteX4" fmla="*/ 787132 w 984308"/>
              <a:gd name="connsiteY4" fmla="*/ 1182847 h 1182847"/>
              <a:gd name="connsiteX5" fmla="*/ 48601 w 984308"/>
              <a:gd name="connsiteY5" fmla="*/ 815395 h 1182847"/>
              <a:gd name="connsiteX6" fmla="*/ 0 w 984308"/>
              <a:gd name="connsiteY6" fmla="*/ 731606 h 11828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84308" h="1182847">
                <a:moveTo>
                  <a:pt x="0" y="0"/>
                </a:moveTo>
                <a:lnTo>
                  <a:pt x="984308" y="0"/>
                </a:lnTo>
                <a:lnTo>
                  <a:pt x="984308" y="1161661"/>
                </a:lnTo>
                <a:lnTo>
                  <a:pt x="966627" y="1165915"/>
                </a:lnTo>
                <a:cubicBezTo>
                  <a:pt x="908648" y="1177017"/>
                  <a:pt x="848618" y="1182847"/>
                  <a:pt x="787132" y="1182847"/>
                </a:cubicBezTo>
                <a:cubicBezTo>
                  <a:pt x="479703" y="1182847"/>
                  <a:pt x="208655" y="1037089"/>
                  <a:pt x="48601" y="815395"/>
                </a:cubicBezTo>
                <a:lnTo>
                  <a:pt x="0" y="731606"/>
                </a:lnTo>
                <a:close/>
              </a:path>
            </a:pathLst>
          </a:custGeom>
        </p:spPr>
      </p:pic>
      <p:pic>
        <p:nvPicPr>
          <p:cNvPr id="18" name="Picture 17">
            <a:extLst>
              <a:ext uri="{FF2B5EF4-FFF2-40B4-BE49-F238E27FC236}">
                <a16:creationId xmlns:a16="http://schemas.microsoft.com/office/drawing/2014/main" id="{46528FBF-1727-4546-8131-BA22ED8B549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65973" t="81531" r="19879"/>
          <a:stretch/>
        </p:blipFill>
        <p:spPr>
          <a:xfrm>
            <a:off x="8887626" y="5982056"/>
            <a:ext cx="1192806" cy="875944"/>
          </a:xfrm>
          <a:custGeom>
            <a:avLst/>
            <a:gdLst>
              <a:gd name="connsiteX0" fmla="*/ 2051608 w 4103216"/>
              <a:gd name="connsiteY0" fmla="*/ 0 h 1714050"/>
              <a:gd name="connsiteX1" fmla="*/ 4103216 w 4103216"/>
              <a:gd name="connsiteY1" fmla="*/ 1266738 h 1714050"/>
              <a:gd name="connsiteX2" fmla="*/ 4010980 w 4103216"/>
              <a:gd name="connsiteY2" fmla="*/ 1643427 h 1714050"/>
              <a:gd name="connsiteX3" fmla="*/ 3969116 w 4103216"/>
              <a:gd name="connsiteY3" fmla="*/ 1714050 h 1714050"/>
              <a:gd name="connsiteX4" fmla="*/ 134100 w 4103216"/>
              <a:gd name="connsiteY4" fmla="*/ 1714050 h 1714050"/>
              <a:gd name="connsiteX5" fmla="*/ 92237 w 4103216"/>
              <a:gd name="connsiteY5" fmla="*/ 1643427 h 1714050"/>
              <a:gd name="connsiteX6" fmla="*/ 0 w 4103216"/>
              <a:gd name="connsiteY6" fmla="*/ 1266738 h 1714050"/>
              <a:gd name="connsiteX7" fmla="*/ 2051608 w 4103216"/>
              <a:gd name="connsiteY7" fmla="*/ 0 h 1714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03216" h="1714050">
                <a:moveTo>
                  <a:pt x="2051608" y="0"/>
                </a:moveTo>
                <a:cubicBezTo>
                  <a:pt x="3184680" y="0"/>
                  <a:pt x="4103216" y="567138"/>
                  <a:pt x="4103216" y="1266738"/>
                </a:cubicBezTo>
                <a:cubicBezTo>
                  <a:pt x="4103216" y="1397913"/>
                  <a:pt x="4070924" y="1524431"/>
                  <a:pt x="4010980" y="1643427"/>
                </a:cubicBezTo>
                <a:lnTo>
                  <a:pt x="3969116" y="1714050"/>
                </a:lnTo>
                <a:lnTo>
                  <a:pt x="134100" y="1714050"/>
                </a:lnTo>
                <a:lnTo>
                  <a:pt x="92237" y="1643427"/>
                </a:lnTo>
                <a:cubicBezTo>
                  <a:pt x="32293" y="1524431"/>
                  <a:pt x="0" y="1397913"/>
                  <a:pt x="0" y="1266738"/>
                </a:cubicBezTo>
                <a:cubicBezTo>
                  <a:pt x="0" y="567138"/>
                  <a:pt x="918536" y="0"/>
                  <a:pt x="2051608" y="0"/>
                </a:cubicBezTo>
                <a:close/>
              </a:path>
            </a:pathLst>
          </a:custGeom>
        </p:spPr>
      </p:pic>
    </p:spTree>
    <p:extLst>
      <p:ext uri="{BB962C8B-B14F-4D97-AF65-F5344CB8AC3E}">
        <p14:creationId xmlns:p14="http://schemas.microsoft.com/office/powerpoint/2010/main" val="1570936039"/>
      </p:ext>
    </p:extLst>
  </p:cSld>
  <p:clrMapOvr>
    <a:masterClrMapping/>
  </p:clrMapOvr>
  <p:transition spd="slow">
    <p:cover/>
  </p:transition>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0000"/>
                <a:lumMod val="110000"/>
              </a:schemeClr>
            </a:gs>
            <a:gs pos="100000">
              <a:schemeClr val="bg1">
                <a:shade val="64000"/>
                <a:lumMod val="88000"/>
              </a:schemeClr>
            </a:gs>
          </a:gsLst>
          <a:lin ang="5400000" scaled="0"/>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4F95DE6-BC61-4DB8-97B8-E32959EA0E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48D9C176-456B-4F71-AB87-9D14B8B3D1C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46466" t="75007" r="30510"/>
          <a:stretch/>
        </p:blipFill>
        <p:spPr>
          <a:xfrm>
            <a:off x="0" y="138157"/>
            <a:ext cx="1712063" cy="1045389"/>
          </a:xfrm>
          <a:custGeom>
            <a:avLst/>
            <a:gdLst>
              <a:gd name="connsiteX0" fmla="*/ 2051608 w 4103216"/>
              <a:gd name="connsiteY0" fmla="*/ 0 h 1714050"/>
              <a:gd name="connsiteX1" fmla="*/ 4103216 w 4103216"/>
              <a:gd name="connsiteY1" fmla="*/ 1266738 h 1714050"/>
              <a:gd name="connsiteX2" fmla="*/ 4010980 w 4103216"/>
              <a:gd name="connsiteY2" fmla="*/ 1643427 h 1714050"/>
              <a:gd name="connsiteX3" fmla="*/ 3969116 w 4103216"/>
              <a:gd name="connsiteY3" fmla="*/ 1714050 h 1714050"/>
              <a:gd name="connsiteX4" fmla="*/ 134100 w 4103216"/>
              <a:gd name="connsiteY4" fmla="*/ 1714050 h 1714050"/>
              <a:gd name="connsiteX5" fmla="*/ 92237 w 4103216"/>
              <a:gd name="connsiteY5" fmla="*/ 1643427 h 1714050"/>
              <a:gd name="connsiteX6" fmla="*/ 0 w 4103216"/>
              <a:gd name="connsiteY6" fmla="*/ 1266738 h 1714050"/>
              <a:gd name="connsiteX7" fmla="*/ 2051608 w 4103216"/>
              <a:gd name="connsiteY7" fmla="*/ 0 h 1714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03216" h="1714050">
                <a:moveTo>
                  <a:pt x="2051608" y="0"/>
                </a:moveTo>
                <a:cubicBezTo>
                  <a:pt x="3184680" y="0"/>
                  <a:pt x="4103216" y="567138"/>
                  <a:pt x="4103216" y="1266738"/>
                </a:cubicBezTo>
                <a:cubicBezTo>
                  <a:pt x="4103216" y="1397913"/>
                  <a:pt x="4070924" y="1524431"/>
                  <a:pt x="4010980" y="1643427"/>
                </a:cubicBezTo>
                <a:lnTo>
                  <a:pt x="3969116" y="1714050"/>
                </a:lnTo>
                <a:lnTo>
                  <a:pt x="134100" y="1714050"/>
                </a:lnTo>
                <a:lnTo>
                  <a:pt x="92237" y="1643427"/>
                </a:lnTo>
                <a:cubicBezTo>
                  <a:pt x="32293" y="1524431"/>
                  <a:pt x="0" y="1397913"/>
                  <a:pt x="0" y="1266738"/>
                </a:cubicBezTo>
                <a:cubicBezTo>
                  <a:pt x="0" y="567138"/>
                  <a:pt x="918536" y="0"/>
                  <a:pt x="2051608" y="0"/>
                </a:cubicBezTo>
                <a:close/>
              </a:path>
            </a:pathLst>
          </a:custGeom>
        </p:spPr>
      </p:pic>
      <p:sp>
        <p:nvSpPr>
          <p:cNvPr id="2" name="Título 1">
            <a:extLst>
              <a:ext uri="{FF2B5EF4-FFF2-40B4-BE49-F238E27FC236}">
                <a16:creationId xmlns:a16="http://schemas.microsoft.com/office/drawing/2014/main" id="{359704FD-9CD3-44EB-A002-CC3FFACC7020}"/>
              </a:ext>
            </a:extLst>
          </p:cNvPr>
          <p:cNvSpPr>
            <a:spLocks noGrp="1"/>
          </p:cNvSpPr>
          <p:nvPr>
            <p:ph type="title"/>
          </p:nvPr>
        </p:nvSpPr>
        <p:spPr>
          <a:xfrm>
            <a:off x="913775" y="618517"/>
            <a:ext cx="7859564" cy="1596177"/>
          </a:xfrm>
        </p:spPr>
        <p:txBody>
          <a:bodyPr>
            <a:normAutofit/>
          </a:bodyPr>
          <a:lstStyle/>
          <a:p>
            <a:r>
              <a:rPr lang="es-CO" sz="4000"/>
              <a:t>Dificultades</a:t>
            </a:r>
          </a:p>
        </p:txBody>
      </p:sp>
      <p:pic>
        <p:nvPicPr>
          <p:cNvPr id="12" name="Picture 11">
            <a:extLst>
              <a:ext uri="{FF2B5EF4-FFF2-40B4-BE49-F238E27FC236}">
                <a16:creationId xmlns:a16="http://schemas.microsoft.com/office/drawing/2014/main" id="{CFF97C55-868F-4FDD-BD3C-D2F191796F4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55183" t="89413" r="18746"/>
          <a:stretch/>
        </p:blipFill>
        <p:spPr>
          <a:xfrm>
            <a:off x="8404564" y="0"/>
            <a:ext cx="2589690" cy="591546"/>
          </a:xfrm>
          <a:prstGeom prst="rect">
            <a:avLst/>
          </a:prstGeom>
        </p:spPr>
      </p:pic>
      <p:pic>
        <p:nvPicPr>
          <p:cNvPr id="14" name="Picture 13">
            <a:extLst>
              <a:ext uri="{FF2B5EF4-FFF2-40B4-BE49-F238E27FC236}">
                <a16:creationId xmlns:a16="http://schemas.microsoft.com/office/drawing/2014/main" id="{69722FB9-EA01-42A6-96B2-185F5CC120D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73623" t="43915" r="1" b="10213"/>
          <a:stretch/>
        </p:blipFill>
        <p:spPr>
          <a:xfrm>
            <a:off x="10471066" y="183232"/>
            <a:ext cx="1720934" cy="1683522"/>
          </a:xfrm>
          <a:prstGeom prst="rect">
            <a:avLst/>
          </a:prstGeom>
        </p:spPr>
      </p:pic>
      <p:sp>
        <p:nvSpPr>
          <p:cNvPr id="3" name="Marcador de contenido 2">
            <a:extLst>
              <a:ext uri="{FF2B5EF4-FFF2-40B4-BE49-F238E27FC236}">
                <a16:creationId xmlns:a16="http://schemas.microsoft.com/office/drawing/2014/main" id="{869C6BF7-2207-444C-BB3F-E97A10B1C954}"/>
              </a:ext>
            </a:extLst>
          </p:cNvPr>
          <p:cNvSpPr>
            <a:spLocks noGrp="1"/>
          </p:cNvSpPr>
          <p:nvPr>
            <p:ph idx="1"/>
          </p:nvPr>
        </p:nvSpPr>
        <p:spPr>
          <a:xfrm>
            <a:off x="913773" y="2367092"/>
            <a:ext cx="7859565" cy="3424107"/>
          </a:xfrm>
        </p:spPr>
        <p:txBody>
          <a:bodyPr>
            <a:normAutofit/>
          </a:bodyPr>
          <a:lstStyle/>
          <a:p>
            <a:r>
              <a:rPr lang="es-CO" sz="1700"/>
              <a:t>El Gobierno demoró hasta el 15 de junio de 2010 para integrar el Consejo Técnico de la Contaduría Pública.</a:t>
            </a:r>
          </a:p>
          <a:p>
            <a:r>
              <a:rPr lang="es-CO" sz="1700"/>
              <a:t>En esta nueva etapa, nunca el CTCP ni el ahora Tribunal Disciplinario de la Junta Central de Contadores han contado con recursos suficientes.</a:t>
            </a:r>
          </a:p>
          <a:p>
            <a:r>
              <a:rPr lang="es-CO" sz="1700"/>
              <a:t>La velocidad de la modernización es igual a la rapidez con la que se obtienen traducciones oficiales de los textos internacionales.</a:t>
            </a:r>
          </a:p>
          <a:p>
            <a:r>
              <a:rPr lang="es-CO" sz="1700"/>
              <a:t>No se realizó la primera revisión ordenada por la Ley.</a:t>
            </a:r>
          </a:p>
          <a:p>
            <a:r>
              <a:rPr lang="es-CO" sz="1700"/>
              <a:t>El MCIT no entiende la razón de la vinculación a él del CTCP y de la JCC.</a:t>
            </a:r>
          </a:p>
        </p:txBody>
      </p:sp>
      <p:pic>
        <p:nvPicPr>
          <p:cNvPr id="16" name="Picture 15">
            <a:extLst>
              <a:ext uri="{FF2B5EF4-FFF2-40B4-BE49-F238E27FC236}">
                <a16:creationId xmlns:a16="http://schemas.microsoft.com/office/drawing/2014/main" id="{D2B4E49C-E7B4-4F6A-8B93-646A0E24119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91927" t="72411" b="10341"/>
          <a:stretch/>
        </p:blipFill>
        <p:spPr>
          <a:xfrm>
            <a:off x="11494523" y="2664767"/>
            <a:ext cx="635958" cy="764233"/>
          </a:xfrm>
          <a:custGeom>
            <a:avLst/>
            <a:gdLst>
              <a:gd name="connsiteX0" fmla="*/ 0 w 984308"/>
              <a:gd name="connsiteY0" fmla="*/ 0 h 1182847"/>
              <a:gd name="connsiteX1" fmla="*/ 984308 w 984308"/>
              <a:gd name="connsiteY1" fmla="*/ 0 h 1182847"/>
              <a:gd name="connsiteX2" fmla="*/ 984308 w 984308"/>
              <a:gd name="connsiteY2" fmla="*/ 1161661 h 1182847"/>
              <a:gd name="connsiteX3" fmla="*/ 966627 w 984308"/>
              <a:gd name="connsiteY3" fmla="*/ 1165915 h 1182847"/>
              <a:gd name="connsiteX4" fmla="*/ 787132 w 984308"/>
              <a:gd name="connsiteY4" fmla="*/ 1182847 h 1182847"/>
              <a:gd name="connsiteX5" fmla="*/ 48601 w 984308"/>
              <a:gd name="connsiteY5" fmla="*/ 815395 h 1182847"/>
              <a:gd name="connsiteX6" fmla="*/ 0 w 984308"/>
              <a:gd name="connsiteY6" fmla="*/ 731606 h 11828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84308" h="1182847">
                <a:moveTo>
                  <a:pt x="0" y="0"/>
                </a:moveTo>
                <a:lnTo>
                  <a:pt x="984308" y="0"/>
                </a:lnTo>
                <a:lnTo>
                  <a:pt x="984308" y="1161661"/>
                </a:lnTo>
                <a:lnTo>
                  <a:pt x="966627" y="1165915"/>
                </a:lnTo>
                <a:cubicBezTo>
                  <a:pt x="908648" y="1177017"/>
                  <a:pt x="848618" y="1182847"/>
                  <a:pt x="787132" y="1182847"/>
                </a:cubicBezTo>
                <a:cubicBezTo>
                  <a:pt x="479703" y="1182847"/>
                  <a:pt x="208655" y="1037089"/>
                  <a:pt x="48601" y="815395"/>
                </a:cubicBezTo>
                <a:lnTo>
                  <a:pt x="0" y="731606"/>
                </a:lnTo>
                <a:close/>
              </a:path>
            </a:pathLst>
          </a:custGeom>
        </p:spPr>
      </p:pic>
      <p:pic>
        <p:nvPicPr>
          <p:cNvPr id="18" name="Picture 17">
            <a:extLst>
              <a:ext uri="{FF2B5EF4-FFF2-40B4-BE49-F238E27FC236}">
                <a16:creationId xmlns:a16="http://schemas.microsoft.com/office/drawing/2014/main" id="{46528FBF-1727-4546-8131-BA22ED8B549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65973" t="81531" r="19879"/>
          <a:stretch/>
        </p:blipFill>
        <p:spPr>
          <a:xfrm>
            <a:off x="8887626" y="5982056"/>
            <a:ext cx="1192806" cy="875944"/>
          </a:xfrm>
          <a:custGeom>
            <a:avLst/>
            <a:gdLst>
              <a:gd name="connsiteX0" fmla="*/ 2051608 w 4103216"/>
              <a:gd name="connsiteY0" fmla="*/ 0 h 1714050"/>
              <a:gd name="connsiteX1" fmla="*/ 4103216 w 4103216"/>
              <a:gd name="connsiteY1" fmla="*/ 1266738 h 1714050"/>
              <a:gd name="connsiteX2" fmla="*/ 4010980 w 4103216"/>
              <a:gd name="connsiteY2" fmla="*/ 1643427 h 1714050"/>
              <a:gd name="connsiteX3" fmla="*/ 3969116 w 4103216"/>
              <a:gd name="connsiteY3" fmla="*/ 1714050 h 1714050"/>
              <a:gd name="connsiteX4" fmla="*/ 134100 w 4103216"/>
              <a:gd name="connsiteY4" fmla="*/ 1714050 h 1714050"/>
              <a:gd name="connsiteX5" fmla="*/ 92237 w 4103216"/>
              <a:gd name="connsiteY5" fmla="*/ 1643427 h 1714050"/>
              <a:gd name="connsiteX6" fmla="*/ 0 w 4103216"/>
              <a:gd name="connsiteY6" fmla="*/ 1266738 h 1714050"/>
              <a:gd name="connsiteX7" fmla="*/ 2051608 w 4103216"/>
              <a:gd name="connsiteY7" fmla="*/ 0 h 1714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03216" h="1714050">
                <a:moveTo>
                  <a:pt x="2051608" y="0"/>
                </a:moveTo>
                <a:cubicBezTo>
                  <a:pt x="3184680" y="0"/>
                  <a:pt x="4103216" y="567138"/>
                  <a:pt x="4103216" y="1266738"/>
                </a:cubicBezTo>
                <a:cubicBezTo>
                  <a:pt x="4103216" y="1397913"/>
                  <a:pt x="4070924" y="1524431"/>
                  <a:pt x="4010980" y="1643427"/>
                </a:cubicBezTo>
                <a:lnTo>
                  <a:pt x="3969116" y="1714050"/>
                </a:lnTo>
                <a:lnTo>
                  <a:pt x="134100" y="1714050"/>
                </a:lnTo>
                <a:lnTo>
                  <a:pt x="92237" y="1643427"/>
                </a:lnTo>
                <a:cubicBezTo>
                  <a:pt x="32293" y="1524431"/>
                  <a:pt x="0" y="1397913"/>
                  <a:pt x="0" y="1266738"/>
                </a:cubicBezTo>
                <a:cubicBezTo>
                  <a:pt x="0" y="567138"/>
                  <a:pt x="918536" y="0"/>
                  <a:pt x="2051608" y="0"/>
                </a:cubicBezTo>
                <a:close/>
              </a:path>
            </a:pathLst>
          </a:custGeom>
        </p:spPr>
      </p:pic>
    </p:spTree>
    <p:extLst>
      <p:ext uri="{BB962C8B-B14F-4D97-AF65-F5344CB8AC3E}">
        <p14:creationId xmlns:p14="http://schemas.microsoft.com/office/powerpoint/2010/main" val="461367654"/>
      </p:ext>
    </p:extLst>
  </p:cSld>
  <p:clrMapOvr>
    <a:masterClrMapping/>
  </p:clrMapOvr>
  <p:transition spd="slow">
    <p:cover/>
  </p:transition>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0000"/>
                <a:lumMod val="110000"/>
              </a:schemeClr>
            </a:gs>
            <a:gs pos="100000">
              <a:schemeClr val="bg1">
                <a:shade val="64000"/>
                <a:lumMod val="88000"/>
              </a:schemeClr>
            </a:gs>
          </a:gsLst>
          <a:lin ang="5400000" scaled="0"/>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4F95DE6-BC61-4DB8-97B8-E32959EA0E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48D9C176-456B-4F71-AB87-9D14B8B3D1C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46466" t="75007" r="30510"/>
          <a:stretch/>
        </p:blipFill>
        <p:spPr>
          <a:xfrm>
            <a:off x="0" y="138157"/>
            <a:ext cx="1712063" cy="1045389"/>
          </a:xfrm>
          <a:custGeom>
            <a:avLst/>
            <a:gdLst>
              <a:gd name="connsiteX0" fmla="*/ 2051608 w 4103216"/>
              <a:gd name="connsiteY0" fmla="*/ 0 h 1714050"/>
              <a:gd name="connsiteX1" fmla="*/ 4103216 w 4103216"/>
              <a:gd name="connsiteY1" fmla="*/ 1266738 h 1714050"/>
              <a:gd name="connsiteX2" fmla="*/ 4010980 w 4103216"/>
              <a:gd name="connsiteY2" fmla="*/ 1643427 h 1714050"/>
              <a:gd name="connsiteX3" fmla="*/ 3969116 w 4103216"/>
              <a:gd name="connsiteY3" fmla="*/ 1714050 h 1714050"/>
              <a:gd name="connsiteX4" fmla="*/ 134100 w 4103216"/>
              <a:gd name="connsiteY4" fmla="*/ 1714050 h 1714050"/>
              <a:gd name="connsiteX5" fmla="*/ 92237 w 4103216"/>
              <a:gd name="connsiteY5" fmla="*/ 1643427 h 1714050"/>
              <a:gd name="connsiteX6" fmla="*/ 0 w 4103216"/>
              <a:gd name="connsiteY6" fmla="*/ 1266738 h 1714050"/>
              <a:gd name="connsiteX7" fmla="*/ 2051608 w 4103216"/>
              <a:gd name="connsiteY7" fmla="*/ 0 h 1714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03216" h="1714050">
                <a:moveTo>
                  <a:pt x="2051608" y="0"/>
                </a:moveTo>
                <a:cubicBezTo>
                  <a:pt x="3184680" y="0"/>
                  <a:pt x="4103216" y="567138"/>
                  <a:pt x="4103216" y="1266738"/>
                </a:cubicBezTo>
                <a:cubicBezTo>
                  <a:pt x="4103216" y="1397913"/>
                  <a:pt x="4070924" y="1524431"/>
                  <a:pt x="4010980" y="1643427"/>
                </a:cubicBezTo>
                <a:lnTo>
                  <a:pt x="3969116" y="1714050"/>
                </a:lnTo>
                <a:lnTo>
                  <a:pt x="134100" y="1714050"/>
                </a:lnTo>
                <a:lnTo>
                  <a:pt x="92237" y="1643427"/>
                </a:lnTo>
                <a:cubicBezTo>
                  <a:pt x="32293" y="1524431"/>
                  <a:pt x="0" y="1397913"/>
                  <a:pt x="0" y="1266738"/>
                </a:cubicBezTo>
                <a:cubicBezTo>
                  <a:pt x="0" y="567138"/>
                  <a:pt x="918536" y="0"/>
                  <a:pt x="2051608" y="0"/>
                </a:cubicBezTo>
                <a:close/>
              </a:path>
            </a:pathLst>
          </a:custGeom>
        </p:spPr>
      </p:pic>
      <p:sp>
        <p:nvSpPr>
          <p:cNvPr id="2" name="Título 1">
            <a:extLst>
              <a:ext uri="{FF2B5EF4-FFF2-40B4-BE49-F238E27FC236}">
                <a16:creationId xmlns:a16="http://schemas.microsoft.com/office/drawing/2014/main" id="{E2511421-4A3A-40B1-8CD4-E29E28C9C80C}"/>
              </a:ext>
            </a:extLst>
          </p:cNvPr>
          <p:cNvSpPr>
            <a:spLocks noGrp="1"/>
          </p:cNvSpPr>
          <p:nvPr>
            <p:ph type="title"/>
          </p:nvPr>
        </p:nvSpPr>
        <p:spPr>
          <a:xfrm>
            <a:off x="913775" y="618517"/>
            <a:ext cx="7859564" cy="1596177"/>
          </a:xfrm>
        </p:spPr>
        <p:txBody>
          <a:bodyPr>
            <a:normAutofit/>
          </a:bodyPr>
          <a:lstStyle/>
          <a:p>
            <a:r>
              <a:rPr lang="es-CO" sz="4000"/>
              <a:t>Proceso de convergencia débil</a:t>
            </a:r>
          </a:p>
        </p:txBody>
      </p:sp>
      <p:pic>
        <p:nvPicPr>
          <p:cNvPr id="12" name="Picture 11">
            <a:extLst>
              <a:ext uri="{FF2B5EF4-FFF2-40B4-BE49-F238E27FC236}">
                <a16:creationId xmlns:a16="http://schemas.microsoft.com/office/drawing/2014/main" id="{CFF97C55-868F-4FDD-BD3C-D2F191796F4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55183" t="89413" r="18746"/>
          <a:stretch/>
        </p:blipFill>
        <p:spPr>
          <a:xfrm>
            <a:off x="8404564" y="0"/>
            <a:ext cx="2589690" cy="591546"/>
          </a:xfrm>
          <a:prstGeom prst="rect">
            <a:avLst/>
          </a:prstGeom>
        </p:spPr>
      </p:pic>
      <p:pic>
        <p:nvPicPr>
          <p:cNvPr id="14" name="Picture 13">
            <a:extLst>
              <a:ext uri="{FF2B5EF4-FFF2-40B4-BE49-F238E27FC236}">
                <a16:creationId xmlns:a16="http://schemas.microsoft.com/office/drawing/2014/main" id="{69722FB9-EA01-42A6-96B2-185F5CC120D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73623" t="43915" r="1" b="10213"/>
          <a:stretch/>
        </p:blipFill>
        <p:spPr>
          <a:xfrm>
            <a:off x="10471066" y="183232"/>
            <a:ext cx="1720934" cy="1683522"/>
          </a:xfrm>
          <a:prstGeom prst="rect">
            <a:avLst/>
          </a:prstGeom>
        </p:spPr>
      </p:pic>
      <p:sp>
        <p:nvSpPr>
          <p:cNvPr id="3" name="Marcador de contenido 2">
            <a:extLst>
              <a:ext uri="{FF2B5EF4-FFF2-40B4-BE49-F238E27FC236}">
                <a16:creationId xmlns:a16="http://schemas.microsoft.com/office/drawing/2014/main" id="{2AC6EAD9-EF42-496C-9950-635C565BE8FB}"/>
              </a:ext>
            </a:extLst>
          </p:cNvPr>
          <p:cNvSpPr>
            <a:spLocks noGrp="1"/>
          </p:cNvSpPr>
          <p:nvPr>
            <p:ph idx="1"/>
          </p:nvPr>
        </p:nvSpPr>
        <p:spPr>
          <a:xfrm>
            <a:off x="913773" y="2367092"/>
            <a:ext cx="7859565" cy="3424107"/>
          </a:xfrm>
        </p:spPr>
        <p:txBody>
          <a:bodyPr>
            <a:normAutofit/>
          </a:bodyPr>
          <a:lstStyle/>
          <a:p>
            <a:r>
              <a:rPr lang="es-CO" sz="1800"/>
              <a:t>Los interesados no participan expresamente en las etapas de consulta.</a:t>
            </a:r>
          </a:p>
          <a:p>
            <a:r>
              <a:rPr lang="es-CO" sz="1800"/>
              <a:t>Centrado en las entidades vigiladas. Más del 80% de las empresas no lo están.</a:t>
            </a:r>
          </a:p>
          <a:p>
            <a:r>
              <a:rPr lang="es-CO" sz="1800"/>
              <a:t>Normas sin socialización adecuada. No cambiamos de reglas a principios. Solo cambiamos de normas y nos mantenemos en el nivel técnico.</a:t>
            </a:r>
          </a:p>
          <a:p>
            <a:r>
              <a:rPr lang="es-CO" sz="1800"/>
              <a:t>Mejores contactos con IASB, débiles con los emisores al amparo de IFAC, sin vinculación a IFIAR.</a:t>
            </a:r>
          </a:p>
        </p:txBody>
      </p:sp>
      <p:pic>
        <p:nvPicPr>
          <p:cNvPr id="16" name="Picture 15">
            <a:extLst>
              <a:ext uri="{FF2B5EF4-FFF2-40B4-BE49-F238E27FC236}">
                <a16:creationId xmlns:a16="http://schemas.microsoft.com/office/drawing/2014/main" id="{D2B4E49C-E7B4-4F6A-8B93-646A0E24119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91927" t="72411" b="10341"/>
          <a:stretch/>
        </p:blipFill>
        <p:spPr>
          <a:xfrm>
            <a:off x="11494523" y="2664767"/>
            <a:ext cx="635958" cy="764233"/>
          </a:xfrm>
          <a:custGeom>
            <a:avLst/>
            <a:gdLst>
              <a:gd name="connsiteX0" fmla="*/ 0 w 984308"/>
              <a:gd name="connsiteY0" fmla="*/ 0 h 1182847"/>
              <a:gd name="connsiteX1" fmla="*/ 984308 w 984308"/>
              <a:gd name="connsiteY1" fmla="*/ 0 h 1182847"/>
              <a:gd name="connsiteX2" fmla="*/ 984308 w 984308"/>
              <a:gd name="connsiteY2" fmla="*/ 1161661 h 1182847"/>
              <a:gd name="connsiteX3" fmla="*/ 966627 w 984308"/>
              <a:gd name="connsiteY3" fmla="*/ 1165915 h 1182847"/>
              <a:gd name="connsiteX4" fmla="*/ 787132 w 984308"/>
              <a:gd name="connsiteY4" fmla="*/ 1182847 h 1182847"/>
              <a:gd name="connsiteX5" fmla="*/ 48601 w 984308"/>
              <a:gd name="connsiteY5" fmla="*/ 815395 h 1182847"/>
              <a:gd name="connsiteX6" fmla="*/ 0 w 984308"/>
              <a:gd name="connsiteY6" fmla="*/ 731606 h 11828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84308" h="1182847">
                <a:moveTo>
                  <a:pt x="0" y="0"/>
                </a:moveTo>
                <a:lnTo>
                  <a:pt x="984308" y="0"/>
                </a:lnTo>
                <a:lnTo>
                  <a:pt x="984308" y="1161661"/>
                </a:lnTo>
                <a:lnTo>
                  <a:pt x="966627" y="1165915"/>
                </a:lnTo>
                <a:cubicBezTo>
                  <a:pt x="908648" y="1177017"/>
                  <a:pt x="848618" y="1182847"/>
                  <a:pt x="787132" y="1182847"/>
                </a:cubicBezTo>
                <a:cubicBezTo>
                  <a:pt x="479703" y="1182847"/>
                  <a:pt x="208655" y="1037089"/>
                  <a:pt x="48601" y="815395"/>
                </a:cubicBezTo>
                <a:lnTo>
                  <a:pt x="0" y="731606"/>
                </a:lnTo>
                <a:close/>
              </a:path>
            </a:pathLst>
          </a:custGeom>
        </p:spPr>
      </p:pic>
      <p:pic>
        <p:nvPicPr>
          <p:cNvPr id="18" name="Picture 17">
            <a:extLst>
              <a:ext uri="{FF2B5EF4-FFF2-40B4-BE49-F238E27FC236}">
                <a16:creationId xmlns:a16="http://schemas.microsoft.com/office/drawing/2014/main" id="{46528FBF-1727-4546-8131-BA22ED8B549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65973" t="81531" r="19879"/>
          <a:stretch/>
        </p:blipFill>
        <p:spPr>
          <a:xfrm>
            <a:off x="8887626" y="5982056"/>
            <a:ext cx="1192806" cy="875944"/>
          </a:xfrm>
          <a:custGeom>
            <a:avLst/>
            <a:gdLst>
              <a:gd name="connsiteX0" fmla="*/ 2051608 w 4103216"/>
              <a:gd name="connsiteY0" fmla="*/ 0 h 1714050"/>
              <a:gd name="connsiteX1" fmla="*/ 4103216 w 4103216"/>
              <a:gd name="connsiteY1" fmla="*/ 1266738 h 1714050"/>
              <a:gd name="connsiteX2" fmla="*/ 4010980 w 4103216"/>
              <a:gd name="connsiteY2" fmla="*/ 1643427 h 1714050"/>
              <a:gd name="connsiteX3" fmla="*/ 3969116 w 4103216"/>
              <a:gd name="connsiteY3" fmla="*/ 1714050 h 1714050"/>
              <a:gd name="connsiteX4" fmla="*/ 134100 w 4103216"/>
              <a:gd name="connsiteY4" fmla="*/ 1714050 h 1714050"/>
              <a:gd name="connsiteX5" fmla="*/ 92237 w 4103216"/>
              <a:gd name="connsiteY5" fmla="*/ 1643427 h 1714050"/>
              <a:gd name="connsiteX6" fmla="*/ 0 w 4103216"/>
              <a:gd name="connsiteY6" fmla="*/ 1266738 h 1714050"/>
              <a:gd name="connsiteX7" fmla="*/ 2051608 w 4103216"/>
              <a:gd name="connsiteY7" fmla="*/ 0 h 1714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03216" h="1714050">
                <a:moveTo>
                  <a:pt x="2051608" y="0"/>
                </a:moveTo>
                <a:cubicBezTo>
                  <a:pt x="3184680" y="0"/>
                  <a:pt x="4103216" y="567138"/>
                  <a:pt x="4103216" y="1266738"/>
                </a:cubicBezTo>
                <a:cubicBezTo>
                  <a:pt x="4103216" y="1397913"/>
                  <a:pt x="4070924" y="1524431"/>
                  <a:pt x="4010980" y="1643427"/>
                </a:cubicBezTo>
                <a:lnTo>
                  <a:pt x="3969116" y="1714050"/>
                </a:lnTo>
                <a:lnTo>
                  <a:pt x="134100" y="1714050"/>
                </a:lnTo>
                <a:lnTo>
                  <a:pt x="92237" y="1643427"/>
                </a:lnTo>
                <a:cubicBezTo>
                  <a:pt x="32293" y="1524431"/>
                  <a:pt x="0" y="1397913"/>
                  <a:pt x="0" y="1266738"/>
                </a:cubicBezTo>
                <a:cubicBezTo>
                  <a:pt x="0" y="567138"/>
                  <a:pt x="918536" y="0"/>
                  <a:pt x="2051608" y="0"/>
                </a:cubicBezTo>
                <a:close/>
              </a:path>
            </a:pathLst>
          </a:custGeom>
        </p:spPr>
      </p:pic>
    </p:spTree>
    <p:extLst>
      <p:ext uri="{BB962C8B-B14F-4D97-AF65-F5344CB8AC3E}">
        <p14:creationId xmlns:p14="http://schemas.microsoft.com/office/powerpoint/2010/main" val="714623945"/>
      </p:ext>
    </p:extLst>
  </p:cSld>
  <p:clrMapOvr>
    <a:masterClrMapping/>
  </p:clrMapOvr>
  <p:transition spd="slow">
    <p:cover/>
  </p:transition>
</p:sld>
</file>

<file path=ppt/theme/theme1.xml><?xml version="1.0" encoding="utf-8"?>
<a:theme xmlns:a="http://schemas.openxmlformats.org/drawingml/2006/main" name="Gota">
  <a:themeElements>
    <a:clrScheme name="Gota">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Gota">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ota">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otalTime>3</TotalTime>
  <Words>1418</Words>
  <Application>Microsoft Office PowerPoint</Application>
  <PresentationFormat>Panorámica</PresentationFormat>
  <Paragraphs>93</Paragraphs>
  <Slides>19</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19</vt:i4>
      </vt:variant>
    </vt:vector>
  </HeadingPairs>
  <TitlesOfParts>
    <vt:vector size="22" baseType="lpstr">
      <vt:lpstr>Arial</vt:lpstr>
      <vt:lpstr>Tw Cen MT</vt:lpstr>
      <vt:lpstr>Gota</vt:lpstr>
      <vt:lpstr>Encuentro   de  Emprendimiento  &amp;Competitividad</vt:lpstr>
      <vt:lpstr>Diez  años  de  la  Ley  de  Intervención  Económica  1314  de  2009</vt:lpstr>
      <vt:lpstr>Aplicación de la teoría de las causas</vt:lpstr>
      <vt:lpstr>Causa material</vt:lpstr>
      <vt:lpstr>Causa formal</vt:lpstr>
      <vt:lpstr>Causa eficiente</vt:lpstr>
      <vt:lpstr>Causa final</vt:lpstr>
      <vt:lpstr>Dificultades</vt:lpstr>
      <vt:lpstr>Proceso de convergencia débil</vt:lpstr>
      <vt:lpstr>Proceso de convergencia débil</vt:lpstr>
      <vt:lpstr>Proceso de convergencia débil</vt:lpstr>
      <vt:lpstr>Proceso de convergencia débil</vt:lpstr>
      <vt:lpstr>Temas con desarrollo deficiente</vt:lpstr>
      <vt:lpstr>El galimatías tributario</vt:lpstr>
      <vt:lpstr>Funciones e instrumentos en prueba</vt:lpstr>
      <vt:lpstr>Funciones e instrumentos en prueba</vt:lpstr>
      <vt:lpstr>Falacias</vt:lpstr>
      <vt:lpstr>Estado de la cuestión</vt:lpstr>
      <vt:lpstr>Por su amable atención, muchas gracias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Encuentro   de  Emprendimiento  &amp;Competitividad</dc:title>
  <dc:creator>Hernando Bermúdez Gómez</dc:creator>
  <cp:lastModifiedBy>Hernando Bermúdez Gómez</cp:lastModifiedBy>
  <cp:revision>1</cp:revision>
  <dcterms:created xsi:type="dcterms:W3CDTF">2019-11-11T23:11:56Z</dcterms:created>
  <dcterms:modified xsi:type="dcterms:W3CDTF">2019-11-11T23:15:02Z</dcterms:modified>
</cp:coreProperties>
</file>