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3" r:id="rId8"/>
    <p:sldId id="264" r:id="rId9"/>
    <p:sldId id="262"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300" r:id="rId44"/>
    <p:sldId id="298" r:id="rId45"/>
    <p:sldId id="299" r:id="rId46"/>
    <p:sldId id="301" r:id="rId47"/>
    <p:sldId id="302" r:id="rId48"/>
    <p:sldId id="303" r:id="rId49"/>
    <p:sldId id="304" r:id="rId50"/>
    <p:sldId id="305" r:id="rId51"/>
    <p:sldId id="306" r:id="rId52"/>
    <p:sldId id="307" r:id="rId53"/>
    <p:sldId id="308" r:id="rId5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2" d="100"/>
          <a:sy n="112"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Date Placeholder 2"/>
          <p:cNvSpPr>
            <a:spLocks noGrp="1"/>
          </p:cNvSpPr>
          <p:nvPr>
            <p:ph type="dt" sz="half" idx="10"/>
          </p:nvPr>
        </p:nvSpPr>
        <p:spPr/>
        <p:txBody>
          <a:bodyPr/>
          <a:lstStyle/>
          <a:p>
            <a:fld id="{B61BEF0D-F0BB-DE4B-95CE-6DB70DBA9567}" type="datetimeFigureOut">
              <a:rPr lang="en-US" dirty="0"/>
              <a:pPr/>
              <a:t>10/25/2017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s-ES"/>
              <a:t>Editar los estilos de texto del patrón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s-ES"/>
              <a:t>Haga clic para modificar el estilo de título del patrón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s-ES"/>
              <a:t>Editar los estilos de texto del patrón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10/25/2017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s-ES"/>
              <a:t>Haga clic para modificar el estilo de título del patrón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10/25/2017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10/25/2017</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229371E-9D9D-45FB-8306-D3E4B3C0EDEC}"/>
              </a:ext>
            </a:extLst>
          </p:cNvPr>
          <p:cNvSpPr>
            <a:spLocks noGrp="1"/>
          </p:cNvSpPr>
          <p:nvPr>
            <p:ph type="ctrTitle"/>
          </p:nvPr>
        </p:nvSpPr>
        <p:spPr/>
        <p:txBody>
          <a:bodyPr/>
          <a:lstStyle/>
          <a:p>
            <a:r>
              <a:rPr lang="es-CO" dirty="0"/>
              <a:t>FRAUDE</a:t>
            </a:r>
            <a:endParaRPr lang="es-ES" dirty="0"/>
          </a:p>
        </p:txBody>
      </p:sp>
      <p:sp>
        <p:nvSpPr>
          <p:cNvPr id="3" name="Subtítulo 2">
            <a:extLst>
              <a:ext uri="{FF2B5EF4-FFF2-40B4-BE49-F238E27FC236}">
                <a16:creationId xmlns:a16="http://schemas.microsoft.com/office/drawing/2014/main" id="{7A80A521-74DD-43A5-A378-D96CFE9A8EA3}"/>
              </a:ext>
            </a:extLst>
          </p:cNvPr>
          <p:cNvSpPr>
            <a:spLocks noGrp="1"/>
          </p:cNvSpPr>
          <p:nvPr>
            <p:ph type="subTitle" idx="1"/>
          </p:nvPr>
        </p:nvSpPr>
        <p:spPr>
          <a:xfrm>
            <a:off x="684212" y="3843867"/>
            <a:ext cx="6400800" cy="548671"/>
          </a:xfrm>
        </p:spPr>
        <p:txBody>
          <a:bodyPr/>
          <a:lstStyle/>
          <a:p>
            <a:r>
              <a:rPr lang="es-CO" dirty="0"/>
              <a:t>Hernando Bermúdez Gómez</a:t>
            </a:r>
            <a:endParaRPr lang="es-ES" dirty="0"/>
          </a:p>
        </p:txBody>
      </p:sp>
    </p:spTree>
    <p:extLst>
      <p:ext uri="{BB962C8B-B14F-4D97-AF65-F5344CB8AC3E}">
        <p14:creationId xmlns:p14="http://schemas.microsoft.com/office/powerpoint/2010/main" val="456568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81A1A0-3481-4CD7-A9D1-701963BBCA5E}"/>
              </a:ext>
            </a:extLst>
          </p:cNvPr>
          <p:cNvSpPr>
            <a:spLocks noGrp="1"/>
          </p:cNvSpPr>
          <p:nvPr>
            <p:ph type="title"/>
          </p:nvPr>
        </p:nvSpPr>
        <p:spPr/>
        <p:txBody>
          <a:bodyPr/>
          <a:lstStyle/>
          <a:p>
            <a:r>
              <a:rPr lang="es-CO" dirty="0"/>
              <a:t>Alcance de la norma</a:t>
            </a:r>
            <a:endParaRPr lang="es-ES" dirty="0"/>
          </a:p>
        </p:txBody>
      </p:sp>
      <p:sp>
        <p:nvSpPr>
          <p:cNvPr id="3" name="Marcador de texto 2">
            <a:extLst>
              <a:ext uri="{FF2B5EF4-FFF2-40B4-BE49-F238E27FC236}">
                <a16:creationId xmlns:a16="http://schemas.microsoft.com/office/drawing/2014/main" id="{9822F0FE-3F0A-4FED-876B-C12B5F1853FA}"/>
              </a:ext>
            </a:extLst>
          </p:cNvPr>
          <p:cNvSpPr>
            <a:spLocks noGrp="1"/>
          </p:cNvSpPr>
          <p:nvPr>
            <p:ph type="body" idx="1"/>
          </p:nvPr>
        </p:nvSpPr>
        <p:spPr/>
        <p:txBody>
          <a:bodyPr/>
          <a:lstStyle/>
          <a:p>
            <a:r>
              <a:rPr lang="es-CO" dirty="0"/>
              <a:t>1. Esta Norma Internacional de Auditoría (NIA) trata de las responsabilidades que tiene el auditor con respecto al fraude en la auditoría de estados financieros. En concreto, desarrolla el modo de aplicar la NIA 315</a:t>
            </a:r>
            <a:r>
              <a:rPr lang="es-CO" baseline="30000" dirty="0"/>
              <a:t>(1)</a:t>
            </a:r>
            <a:r>
              <a:rPr lang="es-CO" dirty="0"/>
              <a:t>y la NIA 330</a:t>
            </a:r>
            <a:r>
              <a:rPr lang="es-CO" baseline="30000" dirty="0"/>
              <a:t>(2)</a:t>
            </a:r>
            <a:r>
              <a:rPr lang="es-CO" dirty="0"/>
              <a:t>en relación con los riesgos de incorrección material debida a fraude</a:t>
            </a:r>
            <a:endParaRPr lang="es-ES" dirty="0"/>
          </a:p>
        </p:txBody>
      </p:sp>
    </p:spTree>
    <p:extLst>
      <p:ext uri="{BB962C8B-B14F-4D97-AF65-F5344CB8AC3E}">
        <p14:creationId xmlns:p14="http://schemas.microsoft.com/office/powerpoint/2010/main" val="26820055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0E4DEF-638A-40E0-BCFD-6084403B8F63}"/>
              </a:ext>
            </a:extLst>
          </p:cNvPr>
          <p:cNvSpPr>
            <a:spLocks noGrp="1"/>
          </p:cNvSpPr>
          <p:nvPr>
            <p:ph type="title"/>
          </p:nvPr>
        </p:nvSpPr>
        <p:spPr/>
        <p:txBody>
          <a:bodyPr/>
          <a:lstStyle/>
          <a:p>
            <a:r>
              <a:rPr lang="es-CO" dirty="0"/>
              <a:t>Fraude y error</a:t>
            </a:r>
            <a:endParaRPr lang="es-ES" dirty="0"/>
          </a:p>
        </p:txBody>
      </p:sp>
      <p:sp>
        <p:nvSpPr>
          <p:cNvPr id="3" name="Marcador de texto 2">
            <a:extLst>
              <a:ext uri="{FF2B5EF4-FFF2-40B4-BE49-F238E27FC236}">
                <a16:creationId xmlns:a16="http://schemas.microsoft.com/office/drawing/2014/main" id="{49F41C5B-E626-4082-9C1B-B40CCD38FDBC}"/>
              </a:ext>
            </a:extLst>
          </p:cNvPr>
          <p:cNvSpPr>
            <a:spLocks noGrp="1"/>
          </p:cNvSpPr>
          <p:nvPr>
            <p:ph type="body" idx="1"/>
          </p:nvPr>
        </p:nvSpPr>
        <p:spPr/>
        <p:txBody>
          <a:bodyPr/>
          <a:lstStyle/>
          <a:p>
            <a:r>
              <a:rPr lang="es-CO" dirty="0"/>
              <a:t>2. Las incorrecciones en los estados financieros pueden deberse a fraude o error. El factor que distingue el fraude del error es que la acción subyacente que da lugar a la incorrección de los estados financieros sea o no intencionada</a:t>
            </a:r>
            <a:endParaRPr lang="es-ES" dirty="0"/>
          </a:p>
        </p:txBody>
      </p:sp>
    </p:spTree>
    <p:extLst>
      <p:ext uri="{BB962C8B-B14F-4D97-AF65-F5344CB8AC3E}">
        <p14:creationId xmlns:p14="http://schemas.microsoft.com/office/powerpoint/2010/main" val="27551675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C96295-B9EE-4F0B-A669-BE845B8E20EE}"/>
              </a:ext>
            </a:extLst>
          </p:cNvPr>
          <p:cNvSpPr>
            <a:spLocks noGrp="1"/>
          </p:cNvSpPr>
          <p:nvPr>
            <p:ph type="title"/>
          </p:nvPr>
        </p:nvSpPr>
        <p:spPr/>
        <p:txBody>
          <a:bodyPr/>
          <a:lstStyle/>
          <a:p>
            <a:r>
              <a:rPr lang="es-CO" dirty="0"/>
              <a:t>El fraude para el auditor</a:t>
            </a:r>
            <a:endParaRPr lang="es-ES" dirty="0"/>
          </a:p>
        </p:txBody>
      </p:sp>
      <p:sp>
        <p:nvSpPr>
          <p:cNvPr id="3" name="Marcador de texto 2">
            <a:extLst>
              <a:ext uri="{FF2B5EF4-FFF2-40B4-BE49-F238E27FC236}">
                <a16:creationId xmlns:a16="http://schemas.microsoft.com/office/drawing/2014/main" id="{6433B5AE-52DC-497A-8FFF-CDA2E1DB605D}"/>
              </a:ext>
            </a:extLst>
          </p:cNvPr>
          <p:cNvSpPr>
            <a:spLocks noGrp="1"/>
          </p:cNvSpPr>
          <p:nvPr>
            <p:ph type="body" idx="1"/>
          </p:nvPr>
        </p:nvSpPr>
        <p:spPr>
          <a:xfrm>
            <a:off x="684212" y="3067941"/>
            <a:ext cx="8535988" cy="2943551"/>
          </a:xfrm>
        </p:spPr>
        <p:txBody>
          <a:bodyPr>
            <a:normAutofit lnSpcReduction="10000"/>
          </a:bodyPr>
          <a:lstStyle/>
          <a:p>
            <a:r>
              <a:rPr lang="es-CO" dirty="0"/>
              <a:t>3. Aunque “fraude” es un concepto jurídico amplio, a los efectos de las NIA al auditor le concierne el fraude que da lugar a incorrecciones materiales en los estados financieros. Para el auditor son relevantes dos tipos de incorrecciones intencionadas: las incorrecciones debidas a información financiera fraudulenta y las debidas a una apropiación indebida de activos. Aunque el auditor puede tener indicios o, en casos excepcionales, identificar la existencia de fraude, el auditor no determina si se ha producido efectivamente un fraude desde un punto de vista legal (</a:t>
            </a:r>
            <a:r>
              <a:rPr lang="es-CO" dirty="0" err="1"/>
              <a:t>Ref</a:t>
            </a:r>
            <a:r>
              <a:rPr lang="es-CO" dirty="0"/>
              <a:t>: Apartado A1-A6)</a:t>
            </a:r>
            <a:endParaRPr lang="es-ES" dirty="0"/>
          </a:p>
        </p:txBody>
      </p:sp>
    </p:spTree>
    <p:extLst>
      <p:ext uri="{BB962C8B-B14F-4D97-AF65-F5344CB8AC3E}">
        <p14:creationId xmlns:p14="http://schemas.microsoft.com/office/powerpoint/2010/main" val="4650750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4D1F0B-1F8B-4AD5-A6A8-2CC68EF400B2}"/>
              </a:ext>
            </a:extLst>
          </p:cNvPr>
          <p:cNvSpPr>
            <a:spLocks noGrp="1"/>
          </p:cNvSpPr>
          <p:nvPr>
            <p:ph type="title"/>
          </p:nvPr>
        </p:nvSpPr>
        <p:spPr/>
        <p:txBody>
          <a:bodyPr/>
          <a:lstStyle/>
          <a:p>
            <a:r>
              <a:rPr lang="es-CO" dirty="0"/>
              <a:t>Responsabilidad de los administradores respecto del fraude</a:t>
            </a:r>
            <a:endParaRPr lang="es-ES" dirty="0"/>
          </a:p>
        </p:txBody>
      </p:sp>
      <p:sp>
        <p:nvSpPr>
          <p:cNvPr id="3" name="Marcador de texto 2">
            <a:extLst>
              <a:ext uri="{FF2B5EF4-FFF2-40B4-BE49-F238E27FC236}">
                <a16:creationId xmlns:a16="http://schemas.microsoft.com/office/drawing/2014/main" id="{A1A1565B-26BB-45F8-B892-B70658E0989A}"/>
              </a:ext>
            </a:extLst>
          </p:cNvPr>
          <p:cNvSpPr>
            <a:spLocks noGrp="1"/>
          </p:cNvSpPr>
          <p:nvPr>
            <p:ph type="body" idx="1"/>
          </p:nvPr>
        </p:nvSpPr>
        <p:spPr>
          <a:xfrm>
            <a:off x="684212" y="2700471"/>
            <a:ext cx="8535988" cy="3922520"/>
          </a:xfrm>
        </p:spPr>
        <p:txBody>
          <a:bodyPr>
            <a:normAutofit fontScale="85000" lnSpcReduction="10000"/>
          </a:bodyPr>
          <a:lstStyle/>
          <a:p>
            <a:r>
              <a:rPr lang="es-CO" dirty="0"/>
              <a:t>4. Los responsables del gobierno de la entidad y la dirección son los principales responsables de la prevención y detección del fraude. Es importante que la dirección, supervisada por los responsables del gobierno de la entidad, ponga gran énfasis en la prevención del fraude, lo que puede reducir las oportunidades de que éste se produzca, así como en la disuasión de dicho fraude, lo que puede persuadir a las personas de no cometer fraude debido a la probabilidad de que se detecte y se sancione. Esto implica el compromiso de crear una cultura de honestidad y comportamiento ético, que puede reforzarse mediante una supervisión activa por parte de los responsables del gobierno de la entidad. La supervisión por los responsables del gobierno de la entidad incluye prever la posibilidad de elusión de los controles o de que existan otro tipo de influencias inadecuadas sobre el proceso de información financiera, tales como intentos de la dirección de manipular los resultados con el fin de influir en la percepción que de ellos y de la rentabilidad de la empresa tengan los analistas.</a:t>
            </a:r>
            <a:endParaRPr lang="es-ES" dirty="0"/>
          </a:p>
        </p:txBody>
      </p:sp>
    </p:spTree>
    <p:extLst>
      <p:ext uri="{BB962C8B-B14F-4D97-AF65-F5344CB8AC3E}">
        <p14:creationId xmlns:p14="http://schemas.microsoft.com/office/powerpoint/2010/main" val="20959064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856FA2-43F1-480F-9373-1883F0C1AA5C}"/>
              </a:ext>
            </a:extLst>
          </p:cNvPr>
          <p:cNvSpPr>
            <a:spLocks noGrp="1"/>
          </p:cNvSpPr>
          <p:nvPr>
            <p:ph type="title"/>
          </p:nvPr>
        </p:nvSpPr>
        <p:spPr/>
        <p:txBody>
          <a:bodyPr/>
          <a:lstStyle/>
          <a:p>
            <a:r>
              <a:rPr lang="es-CO" dirty="0"/>
              <a:t>Responsabilidad del revisor fiscal frente al fraude</a:t>
            </a:r>
            <a:endParaRPr lang="es-ES" dirty="0"/>
          </a:p>
        </p:txBody>
      </p:sp>
      <p:sp>
        <p:nvSpPr>
          <p:cNvPr id="3" name="Marcador de texto 2">
            <a:extLst>
              <a:ext uri="{FF2B5EF4-FFF2-40B4-BE49-F238E27FC236}">
                <a16:creationId xmlns:a16="http://schemas.microsoft.com/office/drawing/2014/main" id="{84D201B9-ADD5-4FAD-AA96-5D36EDA0B10D}"/>
              </a:ext>
            </a:extLst>
          </p:cNvPr>
          <p:cNvSpPr>
            <a:spLocks noGrp="1"/>
          </p:cNvSpPr>
          <p:nvPr>
            <p:ph type="body" idx="1"/>
          </p:nvPr>
        </p:nvSpPr>
        <p:spPr>
          <a:xfrm>
            <a:off x="684212" y="3429000"/>
            <a:ext cx="8535988" cy="2565400"/>
          </a:xfrm>
        </p:spPr>
        <p:txBody>
          <a:bodyPr>
            <a:normAutofit lnSpcReduction="10000"/>
          </a:bodyPr>
          <a:lstStyle/>
          <a:p>
            <a:r>
              <a:rPr lang="es-CO" dirty="0"/>
              <a:t>5. El auditor que realiza una auditoría de conformidad con las NIA es responsable de la obtención de una seguridad razonable de que los estados financieros considerados en su conjunto están libres de incorrecciones materiales debidas a fraude o error. Debido a las limitaciones inherentes a una auditoría, existe un riesgo inevitable de que puedan no detectarse algunas incorrecciones materiales en los estados financieros, incluso aunque la auditoría se haya planificado y ejecutado adecuadamente de conformidad con las NIA</a:t>
            </a:r>
            <a:r>
              <a:rPr lang="es-CO" baseline="30000" dirty="0"/>
              <a:t>(3).</a:t>
            </a:r>
            <a:endParaRPr lang="es-ES" baseline="30000" dirty="0"/>
          </a:p>
        </p:txBody>
      </p:sp>
    </p:spTree>
    <p:extLst>
      <p:ext uri="{BB962C8B-B14F-4D97-AF65-F5344CB8AC3E}">
        <p14:creationId xmlns:p14="http://schemas.microsoft.com/office/powerpoint/2010/main" val="42287900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7835CA4-6DD0-44B7-A3D8-367A583783CD}"/>
              </a:ext>
            </a:extLst>
          </p:cNvPr>
          <p:cNvSpPr>
            <a:spLocks noGrp="1"/>
          </p:cNvSpPr>
          <p:nvPr>
            <p:ph type="title"/>
          </p:nvPr>
        </p:nvSpPr>
        <p:spPr/>
        <p:txBody>
          <a:bodyPr/>
          <a:lstStyle/>
          <a:p>
            <a:r>
              <a:rPr lang="es-CO" dirty="0"/>
              <a:t>Características del fraude</a:t>
            </a:r>
            <a:endParaRPr lang="es-ES" dirty="0"/>
          </a:p>
        </p:txBody>
      </p:sp>
      <p:sp>
        <p:nvSpPr>
          <p:cNvPr id="3" name="Marcador de texto 2">
            <a:extLst>
              <a:ext uri="{FF2B5EF4-FFF2-40B4-BE49-F238E27FC236}">
                <a16:creationId xmlns:a16="http://schemas.microsoft.com/office/drawing/2014/main" id="{E6644948-EABE-4441-B5E8-9F259FE26C33}"/>
              </a:ext>
            </a:extLst>
          </p:cNvPr>
          <p:cNvSpPr>
            <a:spLocks noGrp="1"/>
          </p:cNvSpPr>
          <p:nvPr>
            <p:ph type="body" idx="1"/>
          </p:nvPr>
        </p:nvSpPr>
        <p:spPr>
          <a:xfrm>
            <a:off x="684212" y="3059394"/>
            <a:ext cx="8535988" cy="2935006"/>
          </a:xfrm>
        </p:spPr>
        <p:txBody>
          <a:bodyPr>
            <a:normAutofit/>
          </a:bodyPr>
          <a:lstStyle/>
          <a:p>
            <a:r>
              <a:rPr lang="es-CO" dirty="0"/>
              <a:t>El fraude puede conllevar planes sofisticados y cuidadosamente organizados para su ocultación, tales como la falsificación, la omisión deliberada del registro de transacciones o la realización al auditor de manifestaciones intencionadamente erróneas. Dichos intentos de ocultación pueden ser aún más difíciles de detectar cuando van acompañados de colusión. La colusión puede inducir al auditor a considerar que la evidencia de auditoría es convincente, cuando, en realidad, es falsa.</a:t>
            </a:r>
            <a:endParaRPr lang="es-ES" dirty="0"/>
          </a:p>
        </p:txBody>
      </p:sp>
    </p:spTree>
    <p:extLst>
      <p:ext uri="{BB962C8B-B14F-4D97-AF65-F5344CB8AC3E}">
        <p14:creationId xmlns:p14="http://schemas.microsoft.com/office/powerpoint/2010/main" val="30710398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52CAF3-1A49-4422-8E36-C639D60163BE}"/>
              </a:ext>
            </a:extLst>
          </p:cNvPr>
          <p:cNvSpPr>
            <a:spLocks noGrp="1"/>
          </p:cNvSpPr>
          <p:nvPr>
            <p:ph type="title"/>
          </p:nvPr>
        </p:nvSpPr>
        <p:spPr/>
        <p:txBody>
          <a:bodyPr/>
          <a:lstStyle/>
          <a:p>
            <a:r>
              <a:rPr lang="es-CO" dirty="0"/>
              <a:t>Características del fraude</a:t>
            </a:r>
            <a:endParaRPr lang="es-ES" dirty="0"/>
          </a:p>
        </p:txBody>
      </p:sp>
      <p:sp>
        <p:nvSpPr>
          <p:cNvPr id="3" name="Marcador de texto 2">
            <a:extLst>
              <a:ext uri="{FF2B5EF4-FFF2-40B4-BE49-F238E27FC236}">
                <a16:creationId xmlns:a16="http://schemas.microsoft.com/office/drawing/2014/main" id="{E7DB05E2-F96C-446C-BD0D-98122CC1521B}"/>
              </a:ext>
            </a:extLst>
          </p:cNvPr>
          <p:cNvSpPr>
            <a:spLocks noGrp="1"/>
          </p:cNvSpPr>
          <p:nvPr>
            <p:ph type="body" idx="1"/>
          </p:nvPr>
        </p:nvSpPr>
        <p:spPr>
          <a:xfrm>
            <a:off x="684212" y="3067940"/>
            <a:ext cx="8535988" cy="2926460"/>
          </a:xfrm>
        </p:spPr>
        <p:txBody>
          <a:bodyPr/>
          <a:lstStyle/>
          <a:p>
            <a:r>
              <a:rPr lang="es-CO" dirty="0"/>
              <a:t>La capacidad del auditor para detectar un fraude depende de factores tales como la pericia del que lo comete, la frecuencia y el alcance de la manipulación, el grado de colusión, la dimensión relativa de las cantidades individuales manipuladas y el rango jerárquico de las personas implicadas.</a:t>
            </a:r>
            <a:endParaRPr lang="es-ES" dirty="0"/>
          </a:p>
        </p:txBody>
      </p:sp>
    </p:spTree>
    <p:extLst>
      <p:ext uri="{BB962C8B-B14F-4D97-AF65-F5344CB8AC3E}">
        <p14:creationId xmlns:p14="http://schemas.microsoft.com/office/powerpoint/2010/main" val="29646384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2CEA8C-2A4E-4CDE-82C6-23425B0DB925}"/>
              </a:ext>
            </a:extLst>
          </p:cNvPr>
          <p:cNvSpPr>
            <a:spLocks noGrp="1"/>
          </p:cNvSpPr>
          <p:nvPr>
            <p:ph type="title"/>
          </p:nvPr>
        </p:nvSpPr>
        <p:spPr/>
        <p:txBody>
          <a:bodyPr/>
          <a:lstStyle/>
          <a:p>
            <a:r>
              <a:rPr lang="es-CO" dirty="0"/>
              <a:t>El problema del agente</a:t>
            </a:r>
            <a:endParaRPr lang="es-ES" dirty="0"/>
          </a:p>
        </p:txBody>
      </p:sp>
      <p:sp>
        <p:nvSpPr>
          <p:cNvPr id="3" name="Marcador de texto 2">
            <a:extLst>
              <a:ext uri="{FF2B5EF4-FFF2-40B4-BE49-F238E27FC236}">
                <a16:creationId xmlns:a16="http://schemas.microsoft.com/office/drawing/2014/main" id="{90EC9495-9F0E-4A29-A1DB-6D4083694C43}"/>
              </a:ext>
            </a:extLst>
          </p:cNvPr>
          <p:cNvSpPr>
            <a:spLocks noGrp="1"/>
          </p:cNvSpPr>
          <p:nvPr>
            <p:ph type="body" idx="1"/>
          </p:nvPr>
        </p:nvSpPr>
        <p:spPr>
          <a:xfrm>
            <a:off x="684212" y="2691925"/>
            <a:ext cx="8535988" cy="3302475"/>
          </a:xfrm>
        </p:spPr>
        <p:txBody>
          <a:bodyPr>
            <a:normAutofit/>
          </a:bodyPr>
          <a:lstStyle/>
          <a:p>
            <a:r>
              <a:rPr lang="es-CO" dirty="0"/>
              <a:t>7. Por otra parte, el riesgo de que el auditor no detecte una incorrección material debida a fraude cometido por la dirección es mayor que en el caso de fraude cometido por empleados, porque la dirección normalmente ocupa una posición que le permite, directa o indirectamente, manipular los registros contables, proporcionar información financiera fraudulenta o eludir los procedimientos de control diseñados para prevenir que otros empleados cometan fraudes de ese tipo</a:t>
            </a:r>
            <a:endParaRPr lang="es-ES" dirty="0"/>
          </a:p>
        </p:txBody>
      </p:sp>
    </p:spTree>
    <p:extLst>
      <p:ext uri="{BB962C8B-B14F-4D97-AF65-F5344CB8AC3E}">
        <p14:creationId xmlns:p14="http://schemas.microsoft.com/office/powerpoint/2010/main" val="7190765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158736-D193-4EB5-8C28-55B305A812B9}"/>
              </a:ext>
            </a:extLst>
          </p:cNvPr>
          <p:cNvSpPr>
            <a:spLocks noGrp="1"/>
          </p:cNvSpPr>
          <p:nvPr>
            <p:ph type="title"/>
          </p:nvPr>
        </p:nvSpPr>
        <p:spPr/>
        <p:txBody>
          <a:bodyPr/>
          <a:lstStyle/>
          <a:p>
            <a:r>
              <a:rPr lang="es-CO" dirty="0"/>
              <a:t>Escepticismo profesional</a:t>
            </a:r>
            <a:endParaRPr lang="es-ES" dirty="0"/>
          </a:p>
        </p:txBody>
      </p:sp>
      <p:sp>
        <p:nvSpPr>
          <p:cNvPr id="3" name="Marcador de texto 2">
            <a:extLst>
              <a:ext uri="{FF2B5EF4-FFF2-40B4-BE49-F238E27FC236}">
                <a16:creationId xmlns:a16="http://schemas.microsoft.com/office/drawing/2014/main" id="{86AD34FB-B7CB-40D8-8FCF-605DFBCA9390}"/>
              </a:ext>
            </a:extLst>
          </p:cNvPr>
          <p:cNvSpPr>
            <a:spLocks noGrp="1"/>
          </p:cNvSpPr>
          <p:nvPr>
            <p:ph type="body" idx="1"/>
          </p:nvPr>
        </p:nvSpPr>
        <p:spPr>
          <a:xfrm>
            <a:off x="684212" y="2956845"/>
            <a:ext cx="8535988" cy="3037555"/>
          </a:xfrm>
        </p:spPr>
        <p:txBody>
          <a:bodyPr>
            <a:normAutofit/>
          </a:bodyPr>
          <a:lstStyle/>
          <a:p>
            <a:r>
              <a:rPr lang="es-CO" dirty="0"/>
              <a:t>8. En el proceso de obtención de una seguridad razonable, el auditor es responsable de mantener una actitud de escepticismo profesional durante toda la auditoría, teniendo en cuenta la posibilidad de que la dirección eluda los controles y reconociendo el hecho de que los procedimientos de auditoría que son eficaces para la detección de errores pueden no serlo para la detección del fraude. </a:t>
            </a:r>
            <a:endParaRPr lang="es-ES" dirty="0"/>
          </a:p>
        </p:txBody>
      </p:sp>
    </p:spTree>
    <p:extLst>
      <p:ext uri="{BB962C8B-B14F-4D97-AF65-F5344CB8AC3E}">
        <p14:creationId xmlns:p14="http://schemas.microsoft.com/office/powerpoint/2010/main" val="5321405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513DBE-F8BB-4FEA-93C5-95F1F7B81D67}"/>
              </a:ext>
            </a:extLst>
          </p:cNvPr>
          <p:cNvSpPr>
            <a:spLocks noGrp="1"/>
          </p:cNvSpPr>
          <p:nvPr>
            <p:ph type="title"/>
          </p:nvPr>
        </p:nvSpPr>
        <p:spPr/>
        <p:txBody>
          <a:bodyPr/>
          <a:lstStyle/>
          <a:p>
            <a:r>
              <a:rPr lang="es-CO" dirty="0"/>
              <a:t>definiciones</a:t>
            </a:r>
            <a:endParaRPr lang="es-ES" dirty="0"/>
          </a:p>
        </p:txBody>
      </p:sp>
      <p:sp>
        <p:nvSpPr>
          <p:cNvPr id="3" name="Marcador de texto 2">
            <a:extLst>
              <a:ext uri="{FF2B5EF4-FFF2-40B4-BE49-F238E27FC236}">
                <a16:creationId xmlns:a16="http://schemas.microsoft.com/office/drawing/2014/main" id="{055D3D2F-7D0F-44D7-9423-15FB46FDBF27}"/>
              </a:ext>
            </a:extLst>
          </p:cNvPr>
          <p:cNvSpPr>
            <a:spLocks noGrp="1"/>
          </p:cNvSpPr>
          <p:nvPr>
            <p:ph type="body" idx="1"/>
          </p:nvPr>
        </p:nvSpPr>
        <p:spPr>
          <a:xfrm>
            <a:off x="684212" y="3429000"/>
            <a:ext cx="8535988" cy="2565400"/>
          </a:xfrm>
        </p:spPr>
        <p:txBody>
          <a:bodyPr/>
          <a:lstStyle/>
          <a:p>
            <a:r>
              <a:rPr lang="es-CO" dirty="0"/>
              <a:t>(a) Fraude: un acto intencionado realizado por una o más personas de la dirección, los responsables del gobierno de la entidad, los empleados o terceros, que conlleve la utilización del engaño con el fin de conseguir una ventaja injusta o ilegal.</a:t>
            </a:r>
            <a:endParaRPr lang="es-ES" dirty="0"/>
          </a:p>
        </p:txBody>
      </p:sp>
    </p:spTree>
    <p:extLst>
      <p:ext uri="{BB962C8B-B14F-4D97-AF65-F5344CB8AC3E}">
        <p14:creationId xmlns:p14="http://schemas.microsoft.com/office/powerpoint/2010/main" val="5821931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62D336B1-A8DF-4A02-AE3F-8D43440DFBBA}"/>
              </a:ext>
            </a:extLst>
          </p:cNvPr>
          <p:cNvSpPr>
            <a:spLocks noGrp="1"/>
          </p:cNvSpPr>
          <p:nvPr>
            <p:ph type="title"/>
          </p:nvPr>
        </p:nvSpPr>
        <p:spPr/>
        <p:txBody>
          <a:bodyPr/>
          <a:lstStyle/>
          <a:p>
            <a:r>
              <a:rPr lang="es-CO" dirty="0"/>
              <a:t>Tres trabajos</a:t>
            </a:r>
            <a:endParaRPr lang="es-ES" dirty="0"/>
          </a:p>
        </p:txBody>
      </p:sp>
      <p:sp>
        <p:nvSpPr>
          <p:cNvPr id="5" name="Marcador de texto 4">
            <a:extLst>
              <a:ext uri="{FF2B5EF4-FFF2-40B4-BE49-F238E27FC236}">
                <a16:creationId xmlns:a16="http://schemas.microsoft.com/office/drawing/2014/main" id="{470AF6B2-C1A4-4965-AFB2-010589CE7DB4}"/>
              </a:ext>
            </a:extLst>
          </p:cNvPr>
          <p:cNvSpPr>
            <a:spLocks noGrp="1"/>
          </p:cNvSpPr>
          <p:nvPr>
            <p:ph type="body" idx="1"/>
          </p:nvPr>
        </p:nvSpPr>
        <p:spPr/>
        <p:txBody>
          <a:bodyPr/>
          <a:lstStyle/>
          <a:p>
            <a:r>
              <a:rPr lang="es-CO" dirty="0"/>
              <a:t>Auditoría sobre los estados financieros</a:t>
            </a:r>
          </a:p>
          <a:p>
            <a:r>
              <a:rPr lang="es-CO" dirty="0"/>
              <a:t>Auditoría sobre el control interno</a:t>
            </a:r>
          </a:p>
          <a:p>
            <a:r>
              <a:rPr lang="es-CO" dirty="0"/>
              <a:t>Auditoría sobre el cumplimiento de las disposiciones aplicables</a:t>
            </a:r>
            <a:endParaRPr lang="es-ES" dirty="0"/>
          </a:p>
        </p:txBody>
      </p:sp>
    </p:spTree>
    <p:extLst>
      <p:ext uri="{BB962C8B-B14F-4D97-AF65-F5344CB8AC3E}">
        <p14:creationId xmlns:p14="http://schemas.microsoft.com/office/powerpoint/2010/main" val="42327328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7354BC-B9AC-43F0-8456-4081D40456A8}"/>
              </a:ext>
            </a:extLst>
          </p:cNvPr>
          <p:cNvSpPr>
            <a:spLocks noGrp="1"/>
          </p:cNvSpPr>
          <p:nvPr>
            <p:ph type="title"/>
          </p:nvPr>
        </p:nvSpPr>
        <p:spPr/>
        <p:txBody>
          <a:bodyPr/>
          <a:lstStyle/>
          <a:p>
            <a:r>
              <a:rPr lang="es-CO" dirty="0"/>
              <a:t>definiciones</a:t>
            </a:r>
            <a:endParaRPr lang="es-ES" dirty="0"/>
          </a:p>
        </p:txBody>
      </p:sp>
      <p:sp>
        <p:nvSpPr>
          <p:cNvPr id="3" name="Marcador de texto 2">
            <a:extLst>
              <a:ext uri="{FF2B5EF4-FFF2-40B4-BE49-F238E27FC236}">
                <a16:creationId xmlns:a16="http://schemas.microsoft.com/office/drawing/2014/main" id="{DFCF242E-AC97-45EE-A5BB-DC47491C3C40}"/>
              </a:ext>
            </a:extLst>
          </p:cNvPr>
          <p:cNvSpPr>
            <a:spLocks noGrp="1"/>
          </p:cNvSpPr>
          <p:nvPr>
            <p:ph type="body" idx="1"/>
          </p:nvPr>
        </p:nvSpPr>
        <p:spPr>
          <a:xfrm>
            <a:off x="684212" y="3546505"/>
            <a:ext cx="8535988" cy="2447895"/>
          </a:xfrm>
        </p:spPr>
        <p:txBody>
          <a:bodyPr/>
          <a:lstStyle/>
          <a:p>
            <a:r>
              <a:rPr lang="es-CO" dirty="0"/>
              <a:t>(b) Factores de riesgo de fraude: hechos o circunstancias que indiquen la existencia de un incentivo o elemento de presión para cometer fraude o que proporcionen una oportunidad para cometerlo.</a:t>
            </a:r>
            <a:endParaRPr lang="es-ES" dirty="0"/>
          </a:p>
        </p:txBody>
      </p:sp>
    </p:spTree>
    <p:extLst>
      <p:ext uri="{BB962C8B-B14F-4D97-AF65-F5344CB8AC3E}">
        <p14:creationId xmlns:p14="http://schemas.microsoft.com/office/powerpoint/2010/main" val="40213286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06879A-A527-42F8-89D2-7DD89BFBBE03}"/>
              </a:ext>
            </a:extLst>
          </p:cNvPr>
          <p:cNvSpPr>
            <a:spLocks noGrp="1"/>
          </p:cNvSpPr>
          <p:nvPr>
            <p:ph type="title"/>
          </p:nvPr>
        </p:nvSpPr>
        <p:spPr/>
        <p:txBody>
          <a:bodyPr/>
          <a:lstStyle/>
          <a:p>
            <a:r>
              <a:rPr lang="es-CO" dirty="0"/>
              <a:t>autenticidad</a:t>
            </a:r>
            <a:endParaRPr lang="es-ES" dirty="0"/>
          </a:p>
        </p:txBody>
      </p:sp>
      <p:sp>
        <p:nvSpPr>
          <p:cNvPr id="3" name="Marcador de texto 2">
            <a:extLst>
              <a:ext uri="{FF2B5EF4-FFF2-40B4-BE49-F238E27FC236}">
                <a16:creationId xmlns:a16="http://schemas.microsoft.com/office/drawing/2014/main" id="{60D56201-5A5A-4FCE-AC5C-B66252D26E08}"/>
              </a:ext>
            </a:extLst>
          </p:cNvPr>
          <p:cNvSpPr>
            <a:spLocks noGrp="1"/>
          </p:cNvSpPr>
          <p:nvPr>
            <p:ph type="body" idx="1"/>
          </p:nvPr>
        </p:nvSpPr>
        <p:spPr>
          <a:xfrm>
            <a:off x="684212" y="3230310"/>
            <a:ext cx="8535988" cy="2764090"/>
          </a:xfrm>
        </p:spPr>
        <p:txBody>
          <a:bodyPr>
            <a:normAutofit/>
          </a:bodyPr>
          <a:lstStyle/>
          <a:p>
            <a:r>
              <a:rPr lang="es-CO" dirty="0"/>
              <a:t>13. Salvo que tenga motivos para creer lo contrario, el auditor puede aceptar que los registros y los documentos son auténticos. Si las condiciones identificadas durante la realización de la auditoría llevan al auditor a considerar que un documento podría no ser auténtico, o que los términos de un documento se han modificado, pero este hecho no se ha revelado al auditor, éste llevará a cabo investigaciones detalladas</a:t>
            </a:r>
            <a:endParaRPr lang="es-ES" dirty="0"/>
          </a:p>
        </p:txBody>
      </p:sp>
    </p:spTree>
    <p:extLst>
      <p:ext uri="{BB962C8B-B14F-4D97-AF65-F5344CB8AC3E}">
        <p14:creationId xmlns:p14="http://schemas.microsoft.com/office/powerpoint/2010/main" val="18009018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EB52AF-7E79-4D4E-A0C0-CCF992D79553}"/>
              </a:ext>
            </a:extLst>
          </p:cNvPr>
          <p:cNvSpPr>
            <a:spLocks noGrp="1"/>
          </p:cNvSpPr>
          <p:nvPr>
            <p:ph type="title"/>
          </p:nvPr>
        </p:nvSpPr>
        <p:spPr/>
        <p:txBody>
          <a:bodyPr/>
          <a:lstStyle/>
          <a:p>
            <a:r>
              <a:rPr lang="es-CO" dirty="0"/>
              <a:t>Discusión entre los miembros del equipo del encargo</a:t>
            </a:r>
            <a:endParaRPr lang="es-ES" dirty="0"/>
          </a:p>
        </p:txBody>
      </p:sp>
      <p:sp>
        <p:nvSpPr>
          <p:cNvPr id="3" name="Marcador de texto 2">
            <a:extLst>
              <a:ext uri="{FF2B5EF4-FFF2-40B4-BE49-F238E27FC236}">
                <a16:creationId xmlns:a16="http://schemas.microsoft.com/office/drawing/2014/main" id="{45420691-DD42-48C8-B5E8-CAFB52BD2530}"/>
              </a:ext>
            </a:extLst>
          </p:cNvPr>
          <p:cNvSpPr>
            <a:spLocks noGrp="1"/>
          </p:cNvSpPr>
          <p:nvPr>
            <p:ph type="body" idx="1"/>
          </p:nvPr>
        </p:nvSpPr>
        <p:spPr>
          <a:xfrm>
            <a:off x="684212" y="2837204"/>
            <a:ext cx="8535988" cy="3157196"/>
          </a:xfrm>
        </p:spPr>
        <p:txBody>
          <a:bodyPr>
            <a:normAutofit/>
          </a:bodyPr>
          <a:lstStyle/>
          <a:p>
            <a:r>
              <a:rPr lang="es-CO" dirty="0"/>
              <a:t>La discusión pondrá un énfasis especial en el modo en que los estados financieros de la entidad pueden estar expuestos a incorrección material debida a fraude y las partidas a las que puede afectar, incluida la forma en que podría producirse el fraude. La discusión se desarrollará obviando la opinión que los miembros del equipo del encargo puedan tener sobre la honestidad e integridad de la dirección o de los responsables del gobierno de la entidad (</a:t>
            </a:r>
            <a:r>
              <a:rPr lang="es-CO" dirty="0" err="1"/>
              <a:t>Ref</a:t>
            </a:r>
            <a:r>
              <a:rPr lang="es-CO" dirty="0"/>
              <a:t>: Apartados A10-A11).</a:t>
            </a:r>
            <a:endParaRPr lang="es-ES" dirty="0"/>
          </a:p>
        </p:txBody>
      </p:sp>
    </p:spTree>
    <p:extLst>
      <p:ext uri="{BB962C8B-B14F-4D97-AF65-F5344CB8AC3E}">
        <p14:creationId xmlns:p14="http://schemas.microsoft.com/office/powerpoint/2010/main" val="38732452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0E7161-74A8-4715-A526-AC05A1785D9C}"/>
              </a:ext>
            </a:extLst>
          </p:cNvPr>
          <p:cNvSpPr>
            <a:spLocks noGrp="1"/>
          </p:cNvSpPr>
          <p:nvPr>
            <p:ph type="title"/>
          </p:nvPr>
        </p:nvSpPr>
        <p:spPr/>
        <p:txBody>
          <a:bodyPr/>
          <a:lstStyle/>
          <a:p>
            <a:r>
              <a:rPr lang="es-CO" dirty="0"/>
              <a:t>Evaluación de riesgos</a:t>
            </a:r>
            <a:endParaRPr lang="es-ES" dirty="0"/>
          </a:p>
        </p:txBody>
      </p:sp>
      <p:sp>
        <p:nvSpPr>
          <p:cNvPr id="3" name="Marcador de texto 2">
            <a:extLst>
              <a:ext uri="{FF2B5EF4-FFF2-40B4-BE49-F238E27FC236}">
                <a16:creationId xmlns:a16="http://schemas.microsoft.com/office/drawing/2014/main" id="{C6A8DEB0-856F-49AF-A4B7-93FF7E883458}"/>
              </a:ext>
            </a:extLst>
          </p:cNvPr>
          <p:cNvSpPr>
            <a:spLocks noGrp="1"/>
          </p:cNvSpPr>
          <p:nvPr>
            <p:ph type="body" idx="1"/>
          </p:nvPr>
        </p:nvSpPr>
        <p:spPr>
          <a:xfrm>
            <a:off x="684212" y="2657742"/>
            <a:ext cx="8535988" cy="3336658"/>
          </a:xfrm>
        </p:spPr>
        <p:txBody>
          <a:bodyPr>
            <a:normAutofit/>
          </a:bodyPr>
          <a:lstStyle/>
          <a:p>
            <a:r>
              <a:rPr lang="es-CO" dirty="0"/>
              <a:t>Conversar al respecto con</a:t>
            </a:r>
          </a:p>
          <a:p>
            <a:pPr marL="342900" indent="-342900">
              <a:buFontTx/>
              <a:buChar char="-"/>
            </a:pPr>
            <a:r>
              <a:rPr lang="es-CO" dirty="0"/>
              <a:t>Los encargados del gobierno</a:t>
            </a:r>
          </a:p>
          <a:p>
            <a:pPr marL="342900" indent="-342900">
              <a:buFontTx/>
              <a:buChar char="-"/>
            </a:pPr>
            <a:r>
              <a:rPr lang="es-CO" dirty="0"/>
              <a:t>Los administradores</a:t>
            </a:r>
          </a:p>
          <a:p>
            <a:pPr marL="342900" indent="-342900">
              <a:buFontTx/>
              <a:buChar char="-"/>
            </a:pPr>
            <a:r>
              <a:rPr lang="es-CO" dirty="0"/>
              <a:t>El auditor interno</a:t>
            </a:r>
          </a:p>
          <a:p>
            <a:pPr marL="342900" indent="-342900">
              <a:buFontTx/>
              <a:buChar char="-"/>
            </a:pPr>
            <a:r>
              <a:rPr lang="es-CO" dirty="0"/>
              <a:t>Los ejecutivos principales</a:t>
            </a:r>
          </a:p>
          <a:p>
            <a:pPr marL="342900" indent="-342900">
              <a:buFontTx/>
              <a:buChar char="-"/>
            </a:pPr>
            <a:r>
              <a:rPr lang="es-CO" dirty="0"/>
              <a:t>Los asesores legales</a:t>
            </a:r>
            <a:endParaRPr lang="es-ES" dirty="0"/>
          </a:p>
        </p:txBody>
      </p:sp>
    </p:spTree>
    <p:extLst>
      <p:ext uri="{BB962C8B-B14F-4D97-AF65-F5344CB8AC3E}">
        <p14:creationId xmlns:p14="http://schemas.microsoft.com/office/powerpoint/2010/main" val="30887888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9AA744-E3E1-43C1-8A6C-2AF550361592}"/>
              </a:ext>
            </a:extLst>
          </p:cNvPr>
          <p:cNvSpPr>
            <a:spLocks noGrp="1"/>
          </p:cNvSpPr>
          <p:nvPr>
            <p:ph type="title"/>
          </p:nvPr>
        </p:nvSpPr>
        <p:spPr/>
        <p:txBody>
          <a:bodyPr/>
          <a:lstStyle/>
          <a:p>
            <a:r>
              <a:rPr lang="es-CO" dirty="0"/>
              <a:t>Evaluación de los procesos de la administración</a:t>
            </a:r>
            <a:endParaRPr lang="es-ES" dirty="0"/>
          </a:p>
        </p:txBody>
      </p:sp>
      <p:sp>
        <p:nvSpPr>
          <p:cNvPr id="3" name="Marcador de texto 2">
            <a:extLst>
              <a:ext uri="{FF2B5EF4-FFF2-40B4-BE49-F238E27FC236}">
                <a16:creationId xmlns:a16="http://schemas.microsoft.com/office/drawing/2014/main" id="{74854564-2F25-461E-860A-792FCBEAD5C5}"/>
              </a:ext>
            </a:extLst>
          </p:cNvPr>
          <p:cNvSpPr>
            <a:spLocks noGrp="1"/>
          </p:cNvSpPr>
          <p:nvPr>
            <p:ph type="body" idx="1"/>
          </p:nvPr>
        </p:nvSpPr>
        <p:spPr>
          <a:xfrm>
            <a:off x="684212" y="2580830"/>
            <a:ext cx="8535988" cy="3413570"/>
          </a:xfrm>
        </p:spPr>
        <p:txBody>
          <a:bodyPr>
            <a:normAutofit/>
          </a:bodyPr>
          <a:lstStyle/>
          <a:p>
            <a:r>
              <a:rPr lang="es-CO" dirty="0"/>
              <a:t>(a) la valoración realizada por la dirección del riesgo de que los estados financieros puedan contener incorrecciones materiales debidas a fraude, incluidas la naturaleza, la extensión y la frecuencia de dichas valoraciones (</a:t>
            </a:r>
            <a:r>
              <a:rPr lang="es-CO" dirty="0" err="1"/>
              <a:t>Ref</a:t>
            </a:r>
            <a:r>
              <a:rPr lang="es-CO" dirty="0"/>
              <a:t>: Apartados A12-A13);</a:t>
            </a:r>
          </a:p>
          <a:p>
            <a:r>
              <a:rPr lang="es-CO" dirty="0"/>
              <a:t>(b) el proceso seguido por la dirección para identificar y dar respuesta a los riesgos de fraude en la entidad, incluido cualquier riesgo de fraude específico que la dirección haya identificado o sobre el que haya sido informada, o los tipos de transacciones, saldos contables o información a revelar con respecto a los que sea posible que exista riesgo de fraude (</a:t>
            </a:r>
            <a:r>
              <a:rPr lang="es-CO" dirty="0" err="1"/>
              <a:t>Ref</a:t>
            </a:r>
            <a:r>
              <a:rPr lang="es-CO" dirty="0"/>
              <a:t>: Apartado A14);</a:t>
            </a:r>
            <a:endParaRPr lang="es-ES" dirty="0"/>
          </a:p>
        </p:txBody>
      </p:sp>
    </p:spTree>
    <p:extLst>
      <p:ext uri="{BB962C8B-B14F-4D97-AF65-F5344CB8AC3E}">
        <p14:creationId xmlns:p14="http://schemas.microsoft.com/office/powerpoint/2010/main" val="11885980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A99CBB-9DBF-4A42-8630-B33BC87B032D}"/>
              </a:ext>
            </a:extLst>
          </p:cNvPr>
          <p:cNvSpPr>
            <a:spLocks noGrp="1"/>
          </p:cNvSpPr>
          <p:nvPr>
            <p:ph type="title"/>
          </p:nvPr>
        </p:nvSpPr>
        <p:spPr/>
        <p:txBody>
          <a:bodyPr/>
          <a:lstStyle/>
          <a:p>
            <a:r>
              <a:rPr lang="es-CO" dirty="0"/>
              <a:t>supervisión</a:t>
            </a:r>
            <a:endParaRPr lang="es-ES" dirty="0"/>
          </a:p>
        </p:txBody>
      </p:sp>
      <p:sp>
        <p:nvSpPr>
          <p:cNvPr id="3" name="Marcador de texto 2">
            <a:extLst>
              <a:ext uri="{FF2B5EF4-FFF2-40B4-BE49-F238E27FC236}">
                <a16:creationId xmlns:a16="http://schemas.microsoft.com/office/drawing/2014/main" id="{4993488A-3034-445E-A38F-282E38CE5284}"/>
              </a:ext>
            </a:extLst>
          </p:cNvPr>
          <p:cNvSpPr>
            <a:spLocks noGrp="1"/>
          </p:cNvSpPr>
          <p:nvPr>
            <p:ph type="body" idx="1"/>
          </p:nvPr>
        </p:nvSpPr>
        <p:spPr>
          <a:xfrm>
            <a:off x="684212" y="3033757"/>
            <a:ext cx="8535988" cy="2960643"/>
          </a:xfrm>
        </p:spPr>
        <p:txBody>
          <a:bodyPr>
            <a:normAutofit/>
          </a:bodyPr>
          <a:lstStyle/>
          <a:p>
            <a:r>
              <a:rPr lang="es-CO" dirty="0"/>
              <a:t>20. Salvo en el caso de que todos los responsables del gobierno de la entidad participen en su dirección</a:t>
            </a:r>
            <a:r>
              <a:rPr lang="es-CO" baseline="30000" dirty="0"/>
              <a:t>(7)</a:t>
            </a:r>
            <a:r>
              <a:rPr lang="es-CO" dirty="0"/>
              <a:t>, el auditor obtendrá conocimiento del modo en que los responsables del gobierno de la entidad ejercen la supervisión de los procesos de la dirección destinados a identificar y dar respuesta a los riesgos de fraude en la entidad, así como del control interno que la dirección haya establecido para mitigar dichos riesgos (</a:t>
            </a:r>
            <a:r>
              <a:rPr lang="es-CO" dirty="0" err="1"/>
              <a:t>Ref</a:t>
            </a:r>
            <a:r>
              <a:rPr lang="es-CO" dirty="0"/>
              <a:t>: Apartados A19-A21).</a:t>
            </a:r>
            <a:endParaRPr lang="es-ES" dirty="0"/>
          </a:p>
        </p:txBody>
      </p:sp>
    </p:spTree>
    <p:extLst>
      <p:ext uri="{BB962C8B-B14F-4D97-AF65-F5344CB8AC3E}">
        <p14:creationId xmlns:p14="http://schemas.microsoft.com/office/powerpoint/2010/main" val="25569395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4A38AA-11E7-4254-99FC-C76C0DBCADDA}"/>
              </a:ext>
            </a:extLst>
          </p:cNvPr>
          <p:cNvSpPr>
            <a:spLocks noGrp="1"/>
          </p:cNvSpPr>
          <p:nvPr>
            <p:ph type="title"/>
          </p:nvPr>
        </p:nvSpPr>
        <p:spPr/>
        <p:txBody>
          <a:bodyPr/>
          <a:lstStyle/>
          <a:p>
            <a:r>
              <a:rPr lang="es-CO" dirty="0"/>
              <a:t>Hechos inusuales</a:t>
            </a:r>
            <a:endParaRPr lang="es-ES" dirty="0"/>
          </a:p>
        </p:txBody>
      </p:sp>
      <p:sp>
        <p:nvSpPr>
          <p:cNvPr id="3" name="Marcador de texto 2">
            <a:extLst>
              <a:ext uri="{FF2B5EF4-FFF2-40B4-BE49-F238E27FC236}">
                <a16:creationId xmlns:a16="http://schemas.microsoft.com/office/drawing/2014/main" id="{323CB4E5-106B-495B-9EBC-9A6CA8A070CD}"/>
              </a:ext>
            </a:extLst>
          </p:cNvPr>
          <p:cNvSpPr>
            <a:spLocks noGrp="1"/>
          </p:cNvSpPr>
          <p:nvPr>
            <p:ph type="body" idx="1"/>
          </p:nvPr>
        </p:nvSpPr>
        <p:spPr>
          <a:xfrm>
            <a:off x="684212" y="3230310"/>
            <a:ext cx="8535988" cy="2764090"/>
          </a:xfrm>
        </p:spPr>
        <p:txBody>
          <a:bodyPr/>
          <a:lstStyle/>
          <a:p>
            <a:r>
              <a:rPr lang="es-CO" dirty="0"/>
              <a:t>22. El auditor evaluará si las relaciones inusuales o inesperadas que se hayan identificado al aplicar procedimientos analíticos, incluidos los relacionados con cuentas de ingresos, pueden indicar riesgos de incorrección material debida a fraude.</a:t>
            </a:r>
            <a:endParaRPr lang="es-ES" dirty="0"/>
          </a:p>
        </p:txBody>
      </p:sp>
    </p:spTree>
    <p:extLst>
      <p:ext uri="{BB962C8B-B14F-4D97-AF65-F5344CB8AC3E}">
        <p14:creationId xmlns:p14="http://schemas.microsoft.com/office/powerpoint/2010/main" val="7261017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21C57C3-4492-4740-8E8D-CC312ACABFD0}"/>
              </a:ext>
            </a:extLst>
          </p:cNvPr>
          <p:cNvSpPr>
            <a:spLocks noGrp="1"/>
          </p:cNvSpPr>
          <p:nvPr>
            <p:ph type="title"/>
          </p:nvPr>
        </p:nvSpPr>
        <p:spPr/>
        <p:txBody>
          <a:bodyPr/>
          <a:lstStyle/>
          <a:p>
            <a:r>
              <a:rPr lang="es-CO" dirty="0"/>
              <a:t>Niveles de evaluación</a:t>
            </a:r>
            <a:endParaRPr lang="es-ES" dirty="0"/>
          </a:p>
        </p:txBody>
      </p:sp>
      <p:sp>
        <p:nvSpPr>
          <p:cNvPr id="3" name="Marcador de texto 2">
            <a:extLst>
              <a:ext uri="{FF2B5EF4-FFF2-40B4-BE49-F238E27FC236}">
                <a16:creationId xmlns:a16="http://schemas.microsoft.com/office/drawing/2014/main" id="{C8632F78-516F-42E1-BBD1-885D6A0602A3}"/>
              </a:ext>
            </a:extLst>
          </p:cNvPr>
          <p:cNvSpPr>
            <a:spLocks noGrp="1"/>
          </p:cNvSpPr>
          <p:nvPr>
            <p:ph type="body" idx="1"/>
          </p:nvPr>
        </p:nvSpPr>
        <p:spPr>
          <a:xfrm>
            <a:off x="684212" y="2768837"/>
            <a:ext cx="8535988" cy="3225563"/>
          </a:xfrm>
        </p:spPr>
        <p:txBody>
          <a:bodyPr/>
          <a:lstStyle/>
          <a:p>
            <a:r>
              <a:rPr lang="es-CO" dirty="0"/>
              <a:t>25. De conformidad con la NIA 315, el auditor identificará y evaluará los riesgos de incorrección material debida a fraude en los estados financieros, y en las afirmaciones relativas a tipos de transacciones, saldos contables o información a revelar</a:t>
            </a:r>
            <a:r>
              <a:rPr lang="es-CO" baseline="30000" dirty="0"/>
              <a:t>(8)</a:t>
            </a:r>
            <a:endParaRPr lang="es-ES" baseline="30000" dirty="0"/>
          </a:p>
        </p:txBody>
      </p:sp>
    </p:spTree>
    <p:extLst>
      <p:ext uri="{BB962C8B-B14F-4D97-AF65-F5344CB8AC3E}">
        <p14:creationId xmlns:p14="http://schemas.microsoft.com/office/powerpoint/2010/main" val="20114120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A6808D-7D64-4D41-91F3-183538455BBC}"/>
              </a:ext>
            </a:extLst>
          </p:cNvPr>
          <p:cNvSpPr>
            <a:spLocks noGrp="1"/>
          </p:cNvSpPr>
          <p:nvPr>
            <p:ph type="title"/>
          </p:nvPr>
        </p:nvSpPr>
        <p:spPr/>
        <p:txBody>
          <a:bodyPr/>
          <a:lstStyle/>
          <a:p>
            <a:r>
              <a:rPr lang="es-CO" dirty="0"/>
              <a:t>hipótesis</a:t>
            </a:r>
            <a:endParaRPr lang="es-ES" dirty="0"/>
          </a:p>
        </p:txBody>
      </p:sp>
      <p:sp>
        <p:nvSpPr>
          <p:cNvPr id="3" name="Marcador de texto 2">
            <a:extLst>
              <a:ext uri="{FF2B5EF4-FFF2-40B4-BE49-F238E27FC236}">
                <a16:creationId xmlns:a16="http://schemas.microsoft.com/office/drawing/2014/main" id="{525D0495-AACA-47FF-A80A-D11C64ACF4FD}"/>
              </a:ext>
            </a:extLst>
          </p:cNvPr>
          <p:cNvSpPr>
            <a:spLocks noGrp="1"/>
          </p:cNvSpPr>
          <p:nvPr>
            <p:ph type="body" idx="1"/>
          </p:nvPr>
        </p:nvSpPr>
        <p:spPr>
          <a:xfrm>
            <a:off x="684212" y="3067940"/>
            <a:ext cx="8535988" cy="2926460"/>
          </a:xfrm>
        </p:spPr>
        <p:txBody>
          <a:bodyPr>
            <a:normAutofit/>
          </a:bodyPr>
          <a:lstStyle/>
          <a:p>
            <a:r>
              <a:rPr lang="es-CO" dirty="0"/>
              <a:t>26. Para la identificación y valoración de los riesgos de incorrección material debida a fraude, el auditor, basándose en la presunción de que existen riesgos de fraude en el reconocimiento de ingresos, evaluará qué tipos de ingresos, de transacciones generadoras de ingresos o de afirmaciones dan lugar a tales riesgos. </a:t>
            </a:r>
            <a:endParaRPr lang="es-ES" dirty="0"/>
          </a:p>
        </p:txBody>
      </p:sp>
    </p:spTree>
    <p:extLst>
      <p:ext uri="{BB962C8B-B14F-4D97-AF65-F5344CB8AC3E}">
        <p14:creationId xmlns:p14="http://schemas.microsoft.com/office/powerpoint/2010/main" val="29303945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670964-D9E4-4B9E-96A7-28AF8F56D765}"/>
              </a:ext>
            </a:extLst>
          </p:cNvPr>
          <p:cNvSpPr>
            <a:spLocks noGrp="1"/>
          </p:cNvSpPr>
          <p:nvPr>
            <p:ph type="title"/>
          </p:nvPr>
        </p:nvSpPr>
        <p:spPr/>
        <p:txBody>
          <a:bodyPr/>
          <a:lstStyle/>
          <a:p>
            <a:r>
              <a:rPr lang="es-CO" dirty="0"/>
              <a:t>Calificación de los riesgos</a:t>
            </a:r>
            <a:endParaRPr lang="es-ES" dirty="0"/>
          </a:p>
        </p:txBody>
      </p:sp>
      <p:sp>
        <p:nvSpPr>
          <p:cNvPr id="3" name="Marcador de texto 2">
            <a:extLst>
              <a:ext uri="{FF2B5EF4-FFF2-40B4-BE49-F238E27FC236}">
                <a16:creationId xmlns:a16="http://schemas.microsoft.com/office/drawing/2014/main" id="{188886AD-D0C0-481C-BD99-8DC2A37E26DB}"/>
              </a:ext>
            </a:extLst>
          </p:cNvPr>
          <p:cNvSpPr>
            <a:spLocks noGrp="1"/>
          </p:cNvSpPr>
          <p:nvPr>
            <p:ph type="body" idx="1"/>
          </p:nvPr>
        </p:nvSpPr>
        <p:spPr>
          <a:xfrm>
            <a:off x="684212" y="3119215"/>
            <a:ext cx="8535988" cy="2875185"/>
          </a:xfrm>
        </p:spPr>
        <p:txBody>
          <a:bodyPr>
            <a:normAutofit/>
          </a:bodyPr>
          <a:lstStyle/>
          <a:p>
            <a:r>
              <a:rPr lang="es-CO" dirty="0"/>
              <a:t>27. El auditor tratará los riesgos valorados de incorrección material debida a fraude como riesgos significativos y, en consecuencia, en la medida en que aún no se haya hecho, el auditor obtendrá conocimiento de los correspondientes controles de la entidad, incluidas las actividades de control, que sean relevantes para dichos riesgos (</a:t>
            </a:r>
            <a:r>
              <a:rPr lang="es-CO" dirty="0" err="1"/>
              <a:t>Ref</a:t>
            </a:r>
            <a:r>
              <a:rPr lang="es-CO" dirty="0"/>
              <a:t>: Apartados A31-A32).</a:t>
            </a:r>
            <a:endParaRPr lang="es-ES" dirty="0"/>
          </a:p>
        </p:txBody>
      </p:sp>
    </p:spTree>
    <p:extLst>
      <p:ext uri="{BB962C8B-B14F-4D97-AF65-F5344CB8AC3E}">
        <p14:creationId xmlns:p14="http://schemas.microsoft.com/office/powerpoint/2010/main" val="88080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51FE83-4A94-4CBF-9E6A-87174A6A18F2}"/>
              </a:ext>
            </a:extLst>
          </p:cNvPr>
          <p:cNvSpPr>
            <a:spLocks noGrp="1"/>
          </p:cNvSpPr>
          <p:nvPr>
            <p:ph type="title"/>
          </p:nvPr>
        </p:nvSpPr>
        <p:spPr/>
        <p:txBody>
          <a:bodyPr/>
          <a:lstStyle/>
          <a:p>
            <a:r>
              <a:rPr lang="es-CO" dirty="0"/>
              <a:t>Normas legales</a:t>
            </a:r>
            <a:endParaRPr lang="es-ES" dirty="0"/>
          </a:p>
        </p:txBody>
      </p:sp>
      <p:sp>
        <p:nvSpPr>
          <p:cNvPr id="3" name="Marcador de texto 2">
            <a:extLst>
              <a:ext uri="{FF2B5EF4-FFF2-40B4-BE49-F238E27FC236}">
                <a16:creationId xmlns:a16="http://schemas.microsoft.com/office/drawing/2014/main" id="{0CDA7860-DB5A-4144-A539-E86F3BDB1FFC}"/>
              </a:ext>
            </a:extLst>
          </p:cNvPr>
          <p:cNvSpPr>
            <a:spLocks noGrp="1"/>
          </p:cNvSpPr>
          <p:nvPr>
            <p:ph type="body" idx="1"/>
          </p:nvPr>
        </p:nvSpPr>
        <p:spPr/>
        <p:txBody>
          <a:bodyPr/>
          <a:lstStyle/>
          <a:p>
            <a:r>
              <a:rPr lang="es-CO" dirty="0"/>
              <a:t>Artículos 207, 208 y 209 del Código de Comercio</a:t>
            </a:r>
            <a:endParaRPr lang="es-ES" dirty="0"/>
          </a:p>
        </p:txBody>
      </p:sp>
    </p:spTree>
    <p:extLst>
      <p:ext uri="{BB962C8B-B14F-4D97-AF65-F5344CB8AC3E}">
        <p14:creationId xmlns:p14="http://schemas.microsoft.com/office/powerpoint/2010/main" val="33173797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03A75D-EA13-4EEB-86A8-24CA47A1B945}"/>
              </a:ext>
            </a:extLst>
          </p:cNvPr>
          <p:cNvSpPr>
            <a:spLocks noGrp="1"/>
          </p:cNvSpPr>
          <p:nvPr>
            <p:ph type="title"/>
          </p:nvPr>
        </p:nvSpPr>
        <p:spPr/>
        <p:txBody>
          <a:bodyPr/>
          <a:lstStyle/>
          <a:p>
            <a:r>
              <a:rPr lang="es-CO" dirty="0"/>
              <a:t>Organización del trabajo</a:t>
            </a:r>
            <a:endParaRPr lang="es-ES" dirty="0"/>
          </a:p>
        </p:txBody>
      </p:sp>
      <p:sp>
        <p:nvSpPr>
          <p:cNvPr id="3" name="Marcador de texto 2">
            <a:extLst>
              <a:ext uri="{FF2B5EF4-FFF2-40B4-BE49-F238E27FC236}">
                <a16:creationId xmlns:a16="http://schemas.microsoft.com/office/drawing/2014/main" id="{062F51ED-BB1C-4656-9EBD-55E9F2148345}"/>
              </a:ext>
            </a:extLst>
          </p:cNvPr>
          <p:cNvSpPr>
            <a:spLocks noGrp="1"/>
          </p:cNvSpPr>
          <p:nvPr>
            <p:ph type="body" idx="1"/>
          </p:nvPr>
        </p:nvSpPr>
        <p:spPr>
          <a:xfrm>
            <a:off x="684212" y="2965391"/>
            <a:ext cx="8535988" cy="3029009"/>
          </a:xfrm>
        </p:spPr>
        <p:txBody>
          <a:bodyPr/>
          <a:lstStyle/>
          <a:p>
            <a:r>
              <a:rPr lang="es-CO" dirty="0"/>
              <a:t>(a) asignará y supervisará al personal teniendo en cuenta los conocimientos, la cualificación y la capacidad de las personas a las que se les atribuyan responsabilidades significativas en el encargo, y su propia valoración de los riesgos de incorrección material debida a fraude (</a:t>
            </a:r>
            <a:r>
              <a:rPr lang="es-CO" dirty="0" err="1"/>
              <a:t>Ref</a:t>
            </a:r>
            <a:r>
              <a:rPr lang="es-CO" dirty="0"/>
              <a:t>: Apartados A34-A35)</a:t>
            </a:r>
            <a:endParaRPr lang="es-ES" dirty="0"/>
          </a:p>
        </p:txBody>
      </p:sp>
    </p:spTree>
    <p:extLst>
      <p:ext uri="{BB962C8B-B14F-4D97-AF65-F5344CB8AC3E}">
        <p14:creationId xmlns:p14="http://schemas.microsoft.com/office/powerpoint/2010/main" val="31834342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03A75D-EA13-4EEB-86A8-24CA47A1B945}"/>
              </a:ext>
            </a:extLst>
          </p:cNvPr>
          <p:cNvSpPr>
            <a:spLocks noGrp="1"/>
          </p:cNvSpPr>
          <p:nvPr>
            <p:ph type="title"/>
          </p:nvPr>
        </p:nvSpPr>
        <p:spPr/>
        <p:txBody>
          <a:bodyPr/>
          <a:lstStyle/>
          <a:p>
            <a:r>
              <a:rPr lang="es-CO" dirty="0"/>
              <a:t>Organización del trabajo</a:t>
            </a:r>
            <a:endParaRPr lang="es-ES" dirty="0"/>
          </a:p>
        </p:txBody>
      </p:sp>
      <p:sp>
        <p:nvSpPr>
          <p:cNvPr id="3" name="Marcador de texto 2">
            <a:extLst>
              <a:ext uri="{FF2B5EF4-FFF2-40B4-BE49-F238E27FC236}">
                <a16:creationId xmlns:a16="http://schemas.microsoft.com/office/drawing/2014/main" id="{062F51ED-BB1C-4656-9EBD-55E9F2148345}"/>
              </a:ext>
            </a:extLst>
          </p:cNvPr>
          <p:cNvSpPr>
            <a:spLocks noGrp="1"/>
          </p:cNvSpPr>
          <p:nvPr>
            <p:ph type="body" idx="1"/>
          </p:nvPr>
        </p:nvSpPr>
        <p:spPr>
          <a:xfrm>
            <a:off x="684212" y="2965391"/>
            <a:ext cx="8535988" cy="3029009"/>
          </a:xfrm>
        </p:spPr>
        <p:txBody>
          <a:bodyPr/>
          <a:lstStyle/>
          <a:p>
            <a:r>
              <a:rPr lang="es-CO" dirty="0"/>
              <a:t>(a) asignará y supervisará al personal teniendo en cuenta los conocimientos, la cualificación y la capacidad de las personas a las que se les atribuyan responsabilidades significativas en el encargo, y su propia valoración de los riesgos de incorrección material debida a fraude (</a:t>
            </a:r>
            <a:r>
              <a:rPr lang="es-CO" dirty="0" err="1"/>
              <a:t>Ref</a:t>
            </a:r>
            <a:r>
              <a:rPr lang="es-CO" dirty="0"/>
              <a:t>: Apartados A34-A35)</a:t>
            </a:r>
            <a:endParaRPr lang="es-ES" dirty="0"/>
          </a:p>
        </p:txBody>
      </p:sp>
    </p:spTree>
    <p:extLst>
      <p:ext uri="{BB962C8B-B14F-4D97-AF65-F5344CB8AC3E}">
        <p14:creationId xmlns:p14="http://schemas.microsoft.com/office/powerpoint/2010/main" val="21202221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17AF30-BE50-4B6D-9439-07CBB6A9C386}"/>
              </a:ext>
            </a:extLst>
          </p:cNvPr>
          <p:cNvSpPr>
            <a:spLocks noGrp="1"/>
          </p:cNvSpPr>
          <p:nvPr>
            <p:ph type="title"/>
          </p:nvPr>
        </p:nvSpPr>
        <p:spPr/>
        <p:txBody>
          <a:bodyPr/>
          <a:lstStyle/>
          <a:p>
            <a:r>
              <a:rPr lang="es-CO" dirty="0"/>
              <a:t>Políticas contables</a:t>
            </a:r>
            <a:endParaRPr lang="es-ES" dirty="0"/>
          </a:p>
        </p:txBody>
      </p:sp>
      <p:sp>
        <p:nvSpPr>
          <p:cNvPr id="3" name="Marcador de texto 2">
            <a:extLst>
              <a:ext uri="{FF2B5EF4-FFF2-40B4-BE49-F238E27FC236}">
                <a16:creationId xmlns:a16="http://schemas.microsoft.com/office/drawing/2014/main" id="{D8FBE054-CD63-4443-9424-69AFC92DE003}"/>
              </a:ext>
            </a:extLst>
          </p:cNvPr>
          <p:cNvSpPr>
            <a:spLocks noGrp="1"/>
          </p:cNvSpPr>
          <p:nvPr>
            <p:ph type="body" idx="1"/>
          </p:nvPr>
        </p:nvSpPr>
        <p:spPr>
          <a:xfrm>
            <a:off x="684212" y="2922662"/>
            <a:ext cx="8535988" cy="3071738"/>
          </a:xfrm>
        </p:spPr>
        <p:txBody>
          <a:bodyPr>
            <a:normAutofit/>
          </a:bodyPr>
          <a:lstStyle/>
          <a:p>
            <a:r>
              <a:rPr lang="es-CO" dirty="0"/>
              <a:t>(b) evaluará si la selección y la aplicación de las políticas contables por parte de la entidad, y en especial las políticas relacionadas con mediciones subjetivas y con transacciones complejas, pueden ser indicativas de información financiera fraudulenta originada por intentos de manipulación de los resultados por parte de la dirección;</a:t>
            </a:r>
            <a:endParaRPr lang="es-ES" dirty="0"/>
          </a:p>
        </p:txBody>
      </p:sp>
    </p:spTree>
    <p:extLst>
      <p:ext uri="{BB962C8B-B14F-4D97-AF65-F5344CB8AC3E}">
        <p14:creationId xmlns:p14="http://schemas.microsoft.com/office/powerpoint/2010/main" val="42154049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0F4916-0565-41DE-A44F-2C81F7486479}"/>
              </a:ext>
            </a:extLst>
          </p:cNvPr>
          <p:cNvSpPr>
            <a:spLocks noGrp="1"/>
          </p:cNvSpPr>
          <p:nvPr>
            <p:ph type="title"/>
          </p:nvPr>
        </p:nvSpPr>
        <p:spPr/>
        <p:txBody>
          <a:bodyPr/>
          <a:lstStyle/>
          <a:p>
            <a:r>
              <a:rPr lang="es-CO" dirty="0"/>
              <a:t>Oportunidad de los procedimientos</a:t>
            </a:r>
            <a:endParaRPr lang="es-ES" dirty="0"/>
          </a:p>
        </p:txBody>
      </p:sp>
      <p:sp>
        <p:nvSpPr>
          <p:cNvPr id="3" name="Marcador de texto 2">
            <a:extLst>
              <a:ext uri="{FF2B5EF4-FFF2-40B4-BE49-F238E27FC236}">
                <a16:creationId xmlns:a16="http://schemas.microsoft.com/office/drawing/2014/main" id="{91390B98-F5EC-47C2-8752-4A10354709C7}"/>
              </a:ext>
            </a:extLst>
          </p:cNvPr>
          <p:cNvSpPr>
            <a:spLocks noGrp="1"/>
          </p:cNvSpPr>
          <p:nvPr>
            <p:ph type="body" idx="1"/>
          </p:nvPr>
        </p:nvSpPr>
        <p:spPr>
          <a:xfrm>
            <a:off x="684212" y="3429000"/>
            <a:ext cx="8535988" cy="2565400"/>
          </a:xfrm>
        </p:spPr>
        <p:txBody>
          <a:bodyPr/>
          <a:lstStyle/>
          <a:p>
            <a:r>
              <a:rPr lang="es-CO" dirty="0"/>
              <a:t>(c) introducirá un elemento de imprevisibilidad en la selección de la naturaleza, el momento de realización y la extensión de los procedimientos de auditoría (</a:t>
            </a:r>
            <a:r>
              <a:rPr lang="es-CO" dirty="0" err="1"/>
              <a:t>Ref</a:t>
            </a:r>
            <a:r>
              <a:rPr lang="es-CO" dirty="0"/>
              <a:t>: Apartado A36).</a:t>
            </a:r>
            <a:endParaRPr lang="es-ES" dirty="0"/>
          </a:p>
        </p:txBody>
      </p:sp>
    </p:spTree>
    <p:extLst>
      <p:ext uri="{BB962C8B-B14F-4D97-AF65-F5344CB8AC3E}">
        <p14:creationId xmlns:p14="http://schemas.microsoft.com/office/powerpoint/2010/main" val="28854635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713373-D99F-4B43-A8CF-28B2F64F6354}"/>
              </a:ext>
            </a:extLst>
          </p:cNvPr>
          <p:cNvSpPr>
            <a:spLocks noGrp="1"/>
          </p:cNvSpPr>
          <p:nvPr>
            <p:ph type="title"/>
          </p:nvPr>
        </p:nvSpPr>
        <p:spPr/>
        <p:txBody>
          <a:bodyPr/>
          <a:lstStyle/>
          <a:p>
            <a:r>
              <a:rPr lang="es-CO" dirty="0"/>
              <a:t>Examen de los libros</a:t>
            </a:r>
            <a:endParaRPr lang="es-ES" dirty="0"/>
          </a:p>
        </p:txBody>
      </p:sp>
      <p:sp>
        <p:nvSpPr>
          <p:cNvPr id="3" name="Marcador de texto 2">
            <a:extLst>
              <a:ext uri="{FF2B5EF4-FFF2-40B4-BE49-F238E27FC236}">
                <a16:creationId xmlns:a16="http://schemas.microsoft.com/office/drawing/2014/main" id="{9FD10F95-7E88-4BE6-AF49-BA34C915443A}"/>
              </a:ext>
            </a:extLst>
          </p:cNvPr>
          <p:cNvSpPr>
            <a:spLocks noGrp="1"/>
          </p:cNvSpPr>
          <p:nvPr>
            <p:ph type="body" idx="1"/>
          </p:nvPr>
        </p:nvSpPr>
        <p:spPr>
          <a:xfrm>
            <a:off x="684212" y="2700471"/>
            <a:ext cx="8535988" cy="3293929"/>
          </a:xfrm>
        </p:spPr>
        <p:txBody>
          <a:bodyPr>
            <a:normAutofit fontScale="92500" lnSpcReduction="20000"/>
          </a:bodyPr>
          <a:lstStyle/>
          <a:p>
            <a:pPr marL="457200" indent="-457200">
              <a:buAutoNum type="alphaLcParenBoth"/>
            </a:pPr>
            <a:r>
              <a:rPr lang="es-CO" dirty="0"/>
              <a:t>Comprobar la adecuación de los asientos del libro diario registrados en el libro mayor, así como de otros ajustes realizados para la preparación de los estados financieros.</a:t>
            </a:r>
          </a:p>
          <a:p>
            <a:pPr marL="914400" lvl="1" indent="-457200">
              <a:buAutoNum type="alphaLcParenBoth"/>
            </a:pPr>
            <a:r>
              <a:rPr lang="es-CO" dirty="0"/>
              <a:t>(i) realizará indagaciones entre las personas que participan en el proceso de información financiera sobre actividades inadecuadas o inusuales relacionadas con el procesamiento de los asientos en el libro diario y otros ajustes;</a:t>
            </a:r>
          </a:p>
          <a:p>
            <a:pPr marL="914400" lvl="1" indent="-457200">
              <a:buAutoNum type="alphaLcParenBoth"/>
            </a:pPr>
            <a:r>
              <a:rPr lang="es-CO" dirty="0"/>
              <a:t>(ii) seleccionará asientos del libro diario y otros ajustes realizados al cierre del periodo; y</a:t>
            </a:r>
          </a:p>
          <a:p>
            <a:pPr marL="914400" lvl="1" indent="-457200">
              <a:buAutoNum type="alphaLcParenBoth"/>
            </a:pPr>
            <a:r>
              <a:rPr lang="es-CO" dirty="0"/>
              <a:t>(iii) considerará la necesidad de comprobar los asientos del libro diario y otros ajustes realizados durante todo el periodo (</a:t>
            </a:r>
            <a:r>
              <a:rPr lang="es-CO" dirty="0" err="1"/>
              <a:t>Ref</a:t>
            </a:r>
            <a:r>
              <a:rPr lang="es-CO" dirty="0"/>
              <a:t>: Apartados A41-A44).</a:t>
            </a:r>
            <a:endParaRPr lang="es-ES" dirty="0"/>
          </a:p>
        </p:txBody>
      </p:sp>
    </p:spTree>
    <p:extLst>
      <p:ext uri="{BB962C8B-B14F-4D97-AF65-F5344CB8AC3E}">
        <p14:creationId xmlns:p14="http://schemas.microsoft.com/office/powerpoint/2010/main" val="35639746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364DA1-8365-4E43-BBE0-C4910EFC69AE}"/>
              </a:ext>
            </a:extLst>
          </p:cNvPr>
          <p:cNvSpPr>
            <a:spLocks noGrp="1"/>
          </p:cNvSpPr>
          <p:nvPr>
            <p:ph type="title"/>
          </p:nvPr>
        </p:nvSpPr>
        <p:spPr/>
        <p:txBody>
          <a:bodyPr/>
          <a:lstStyle/>
          <a:p>
            <a:r>
              <a:rPr lang="es-CO" dirty="0"/>
              <a:t>Examen de las estimaciones</a:t>
            </a:r>
            <a:endParaRPr lang="es-ES" dirty="0"/>
          </a:p>
        </p:txBody>
      </p:sp>
      <p:sp>
        <p:nvSpPr>
          <p:cNvPr id="3" name="Marcador de texto 2">
            <a:extLst>
              <a:ext uri="{FF2B5EF4-FFF2-40B4-BE49-F238E27FC236}">
                <a16:creationId xmlns:a16="http://schemas.microsoft.com/office/drawing/2014/main" id="{02AC600F-1594-474F-B666-DC39E8A37C68}"/>
              </a:ext>
            </a:extLst>
          </p:cNvPr>
          <p:cNvSpPr>
            <a:spLocks noGrp="1"/>
          </p:cNvSpPr>
          <p:nvPr>
            <p:ph type="body" idx="1"/>
          </p:nvPr>
        </p:nvSpPr>
        <p:spPr>
          <a:xfrm>
            <a:off x="684212" y="2888479"/>
            <a:ext cx="8535988" cy="3105921"/>
          </a:xfrm>
        </p:spPr>
        <p:txBody>
          <a:bodyPr>
            <a:normAutofit fontScale="85000" lnSpcReduction="10000"/>
          </a:bodyPr>
          <a:lstStyle/>
          <a:p>
            <a:r>
              <a:rPr lang="es-CO" dirty="0"/>
              <a:t>(b) Revisar las estimaciones contables en busca de sesgos y evaluar si las circunstancias que han dado lugar al sesgo, si lo hubiera, representan un riesgo de incorrección material debida a fraude.</a:t>
            </a:r>
          </a:p>
          <a:p>
            <a:pPr marL="857250" lvl="1" indent="-400050">
              <a:buAutoNum type="romanLcParenBoth"/>
            </a:pPr>
            <a:r>
              <a:rPr lang="es-CO" dirty="0"/>
              <a:t>evaluará si los juicios formulados y las decisiones tomadas por la dirección al realizar las estimaciones contables incluidas en los estados financieros, aunque sean razonables considerados individualmente, indican un posible sesgo por parte de la dirección de la entidad que pueda representar un riesgo de incorrección material debida a fraude; de ser así, el auditor volverá a evaluar las estimaciones contables en su conjunto; y</a:t>
            </a:r>
          </a:p>
          <a:p>
            <a:pPr marL="857250" lvl="1" indent="-400050">
              <a:buAutoNum type="romanLcParenBoth"/>
            </a:pPr>
            <a:r>
              <a:rPr lang="es-CO" dirty="0"/>
              <a:t>(ii) llevará a cabo una revisión retrospectiva de los juicios y de las hipótesis de la dirección relacionados con estimaciones contables significativas reflejadas en los estados financieros del periodo anterior (</a:t>
            </a:r>
            <a:r>
              <a:rPr lang="es-CO" dirty="0" err="1"/>
              <a:t>Ref</a:t>
            </a:r>
            <a:r>
              <a:rPr lang="es-CO" dirty="0"/>
              <a:t>: Apartados A45-A47).</a:t>
            </a:r>
            <a:endParaRPr lang="es-ES" dirty="0"/>
          </a:p>
        </p:txBody>
      </p:sp>
    </p:spTree>
    <p:extLst>
      <p:ext uri="{BB962C8B-B14F-4D97-AF65-F5344CB8AC3E}">
        <p14:creationId xmlns:p14="http://schemas.microsoft.com/office/powerpoint/2010/main" val="39213838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D3C94E6-74EA-46DC-983B-505B68590BEC}"/>
              </a:ext>
            </a:extLst>
          </p:cNvPr>
          <p:cNvSpPr>
            <a:spLocks noGrp="1"/>
          </p:cNvSpPr>
          <p:nvPr>
            <p:ph type="title"/>
          </p:nvPr>
        </p:nvSpPr>
        <p:spPr/>
        <p:txBody>
          <a:bodyPr/>
          <a:lstStyle/>
          <a:p>
            <a:r>
              <a:rPr lang="es-CO" dirty="0"/>
              <a:t>EXAMEN DE LO INUSUAL</a:t>
            </a:r>
            <a:endParaRPr lang="es-ES" dirty="0"/>
          </a:p>
        </p:txBody>
      </p:sp>
      <p:sp>
        <p:nvSpPr>
          <p:cNvPr id="3" name="Marcador de texto 2">
            <a:extLst>
              <a:ext uri="{FF2B5EF4-FFF2-40B4-BE49-F238E27FC236}">
                <a16:creationId xmlns:a16="http://schemas.microsoft.com/office/drawing/2014/main" id="{5358D489-2DD3-4DB7-A6F1-F41BAED05373}"/>
              </a:ext>
            </a:extLst>
          </p:cNvPr>
          <p:cNvSpPr>
            <a:spLocks noGrp="1"/>
          </p:cNvSpPr>
          <p:nvPr>
            <p:ph type="body" idx="1"/>
          </p:nvPr>
        </p:nvSpPr>
        <p:spPr>
          <a:xfrm>
            <a:off x="684212" y="2845750"/>
            <a:ext cx="8535988" cy="3148650"/>
          </a:xfrm>
        </p:spPr>
        <p:txBody>
          <a:bodyPr>
            <a:normAutofit/>
          </a:bodyPr>
          <a:lstStyle/>
          <a:p>
            <a:r>
              <a:rPr lang="es-CO" dirty="0"/>
              <a:t>(c) En el caso de transacciones significativas ajenas al curso normal de los negocios de la entidad o que, de algún modo, parezcan inusuales teniendo en cuenta el conocimiento que tiene el auditor de la entidad y de su entorno, así como otra información obtenida durante la realización de la auditoría, el auditor evaluará si el fundamento empresarial de las transacciones (o su ausencia) indica que pueden haberse registrado con el fin de engañar a través de información financiera fraudulenta o de ocultar una apropiación indebida de activos (</a:t>
            </a:r>
            <a:r>
              <a:rPr lang="es-CO" dirty="0" err="1"/>
              <a:t>Ref</a:t>
            </a:r>
            <a:r>
              <a:rPr lang="es-CO" dirty="0"/>
              <a:t>: Apartado A48).</a:t>
            </a:r>
            <a:endParaRPr lang="es-ES" dirty="0"/>
          </a:p>
        </p:txBody>
      </p:sp>
    </p:spTree>
    <p:extLst>
      <p:ext uri="{BB962C8B-B14F-4D97-AF65-F5344CB8AC3E}">
        <p14:creationId xmlns:p14="http://schemas.microsoft.com/office/powerpoint/2010/main" val="32134051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BB5DCF-4F11-42D9-BD6E-957D3F8F77A6}"/>
              </a:ext>
            </a:extLst>
          </p:cNvPr>
          <p:cNvSpPr>
            <a:spLocks noGrp="1"/>
          </p:cNvSpPr>
          <p:nvPr>
            <p:ph type="title"/>
          </p:nvPr>
        </p:nvSpPr>
        <p:spPr/>
        <p:txBody>
          <a:bodyPr/>
          <a:lstStyle/>
          <a:p>
            <a:r>
              <a:rPr lang="es-CO" dirty="0"/>
              <a:t>Consideración de evidencia</a:t>
            </a:r>
            <a:endParaRPr lang="es-ES" dirty="0"/>
          </a:p>
        </p:txBody>
      </p:sp>
      <p:sp>
        <p:nvSpPr>
          <p:cNvPr id="3" name="Marcador de texto 2">
            <a:extLst>
              <a:ext uri="{FF2B5EF4-FFF2-40B4-BE49-F238E27FC236}">
                <a16:creationId xmlns:a16="http://schemas.microsoft.com/office/drawing/2014/main" id="{A1722940-428C-4B23-95F5-4D23FA0F5C0A}"/>
              </a:ext>
            </a:extLst>
          </p:cNvPr>
          <p:cNvSpPr>
            <a:spLocks noGrp="1"/>
          </p:cNvSpPr>
          <p:nvPr>
            <p:ph type="body" idx="1"/>
          </p:nvPr>
        </p:nvSpPr>
        <p:spPr>
          <a:xfrm>
            <a:off x="684212" y="2845750"/>
            <a:ext cx="8535988" cy="3148650"/>
          </a:xfrm>
        </p:spPr>
        <p:txBody>
          <a:bodyPr>
            <a:normAutofit/>
          </a:bodyPr>
          <a:lstStyle/>
          <a:p>
            <a:r>
              <a:rPr lang="es-CO" dirty="0"/>
              <a:t>35. Si el auditor identifica una incorrección, evaluará si es indicativa de fraude. Si existe tal indicio, el auditor evaluará las implicaciones de la incorrección en relación con otros aspectos de la auditoría, especialmente en relación con la fiabilidad de las manifestaciones de la dirección, reconociendo que un caso de fraude no suele producirse de forma aislada (</a:t>
            </a:r>
            <a:r>
              <a:rPr lang="es-CO" dirty="0" err="1"/>
              <a:t>Ref</a:t>
            </a:r>
            <a:r>
              <a:rPr lang="es-CO" dirty="0"/>
              <a:t>: Apartado A51).</a:t>
            </a:r>
            <a:endParaRPr lang="es-ES" dirty="0"/>
          </a:p>
        </p:txBody>
      </p:sp>
    </p:spTree>
    <p:extLst>
      <p:ext uri="{BB962C8B-B14F-4D97-AF65-F5344CB8AC3E}">
        <p14:creationId xmlns:p14="http://schemas.microsoft.com/office/powerpoint/2010/main" val="28802642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57BE4D-8408-4288-A28F-05959506A25D}"/>
              </a:ext>
            </a:extLst>
          </p:cNvPr>
          <p:cNvSpPr>
            <a:spLocks noGrp="1"/>
          </p:cNvSpPr>
          <p:nvPr>
            <p:ph type="title"/>
          </p:nvPr>
        </p:nvSpPr>
        <p:spPr/>
        <p:txBody>
          <a:bodyPr/>
          <a:lstStyle/>
          <a:p>
            <a:r>
              <a:rPr lang="es-CO" dirty="0"/>
              <a:t>Implicaciones para el trabajo</a:t>
            </a:r>
            <a:endParaRPr lang="es-ES" dirty="0"/>
          </a:p>
        </p:txBody>
      </p:sp>
      <p:sp>
        <p:nvSpPr>
          <p:cNvPr id="3" name="Marcador de texto 2">
            <a:extLst>
              <a:ext uri="{FF2B5EF4-FFF2-40B4-BE49-F238E27FC236}">
                <a16:creationId xmlns:a16="http://schemas.microsoft.com/office/drawing/2014/main" id="{58859BAC-58C2-4026-A1D7-B9F56D10CF45}"/>
              </a:ext>
            </a:extLst>
          </p:cNvPr>
          <p:cNvSpPr>
            <a:spLocks noGrp="1"/>
          </p:cNvSpPr>
          <p:nvPr>
            <p:ph type="body" idx="1"/>
          </p:nvPr>
        </p:nvSpPr>
        <p:spPr>
          <a:xfrm>
            <a:off x="684212" y="2469735"/>
            <a:ext cx="8535988" cy="3524665"/>
          </a:xfrm>
        </p:spPr>
        <p:txBody>
          <a:bodyPr>
            <a:normAutofit fontScale="92500" lnSpcReduction="10000"/>
          </a:bodyPr>
          <a:lstStyle/>
          <a:p>
            <a:r>
              <a:rPr lang="es-CO" dirty="0"/>
              <a:t>36. Si el auditor identifica una incorrección, sea o no material, y tiene razones para considerar que es o puede ser el resultado de un fraude, así como que está implicada la dirección (en especial, los miembros de la alta dirección), volverá a considerar la valoración del riesgo de incorrección material debida a fraude y su consiguiente impacto en la naturaleza, el momento de realización y la extensión de los procedimientos de auditoría destinados a dar respuesta a los riesgos valorados. Al reconsiderar la fiabilidad de la evidencia obtenida anteriormente, el auditor tendrá también en cuenta si las circunstancias o las condiciones existentes indican la implicación de empleados, de la dirección o de terceros en una posible colusión (</a:t>
            </a:r>
            <a:r>
              <a:rPr lang="es-CO" dirty="0" err="1"/>
              <a:t>Ref</a:t>
            </a:r>
            <a:r>
              <a:rPr lang="es-CO" dirty="0"/>
              <a:t>: Apartado A52).</a:t>
            </a:r>
            <a:endParaRPr lang="es-ES" dirty="0"/>
          </a:p>
        </p:txBody>
      </p:sp>
    </p:spTree>
    <p:extLst>
      <p:ext uri="{BB962C8B-B14F-4D97-AF65-F5344CB8AC3E}">
        <p14:creationId xmlns:p14="http://schemas.microsoft.com/office/powerpoint/2010/main" val="32807946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D3BD98-5296-4F51-B48A-3B15D92F8DB6}"/>
              </a:ext>
            </a:extLst>
          </p:cNvPr>
          <p:cNvSpPr>
            <a:spLocks noGrp="1"/>
          </p:cNvSpPr>
          <p:nvPr>
            <p:ph type="title"/>
          </p:nvPr>
        </p:nvSpPr>
        <p:spPr/>
        <p:txBody>
          <a:bodyPr/>
          <a:lstStyle/>
          <a:p>
            <a:r>
              <a:rPr lang="es-CO" dirty="0"/>
              <a:t>Implicaciones para el contrato</a:t>
            </a:r>
            <a:endParaRPr lang="es-ES" dirty="0"/>
          </a:p>
        </p:txBody>
      </p:sp>
      <p:sp>
        <p:nvSpPr>
          <p:cNvPr id="3" name="Marcador de texto 2">
            <a:extLst>
              <a:ext uri="{FF2B5EF4-FFF2-40B4-BE49-F238E27FC236}">
                <a16:creationId xmlns:a16="http://schemas.microsoft.com/office/drawing/2014/main" id="{EF9BD8D5-CCFC-480A-999A-B19476BC37ED}"/>
              </a:ext>
            </a:extLst>
          </p:cNvPr>
          <p:cNvSpPr>
            <a:spLocks noGrp="1"/>
          </p:cNvSpPr>
          <p:nvPr>
            <p:ph type="body" idx="1"/>
          </p:nvPr>
        </p:nvSpPr>
        <p:spPr>
          <a:xfrm>
            <a:off x="684212" y="2837204"/>
            <a:ext cx="8535988" cy="3157196"/>
          </a:xfrm>
        </p:spPr>
        <p:txBody>
          <a:bodyPr>
            <a:normAutofit/>
          </a:bodyPr>
          <a:lstStyle/>
          <a:p>
            <a:r>
              <a:rPr lang="es-CO" dirty="0"/>
              <a:t>(a) determinará las responsabilidades profesionales y legales aplicables en función de las circunstancias, lo que incluye determinar si existe un requerimiento de que el auditor informe a la persona o personas que realizaron su nombramiento o, en algunos casos, a las autoridades reguladoras;</a:t>
            </a:r>
          </a:p>
          <a:p>
            <a:r>
              <a:rPr lang="es-CO" dirty="0"/>
              <a:t>(b) considerará si procede renunciar al encargo, si las disposiciones legales o reglamentarias aplicables así lo permiten;</a:t>
            </a:r>
            <a:endParaRPr lang="es-ES" dirty="0"/>
          </a:p>
        </p:txBody>
      </p:sp>
    </p:spTree>
    <p:extLst>
      <p:ext uri="{BB962C8B-B14F-4D97-AF65-F5344CB8AC3E}">
        <p14:creationId xmlns:p14="http://schemas.microsoft.com/office/powerpoint/2010/main" val="3584500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708588-27B6-4B7C-9975-CD8995C6865E}"/>
              </a:ext>
            </a:extLst>
          </p:cNvPr>
          <p:cNvSpPr>
            <a:spLocks noGrp="1"/>
          </p:cNvSpPr>
          <p:nvPr>
            <p:ph type="title"/>
          </p:nvPr>
        </p:nvSpPr>
        <p:spPr/>
        <p:txBody>
          <a:bodyPr/>
          <a:lstStyle/>
          <a:p>
            <a:r>
              <a:rPr lang="es-CO" dirty="0"/>
              <a:t>Estándares profesionales</a:t>
            </a:r>
            <a:endParaRPr lang="es-ES" dirty="0"/>
          </a:p>
        </p:txBody>
      </p:sp>
      <p:sp>
        <p:nvSpPr>
          <p:cNvPr id="3" name="Marcador de texto 2">
            <a:extLst>
              <a:ext uri="{FF2B5EF4-FFF2-40B4-BE49-F238E27FC236}">
                <a16:creationId xmlns:a16="http://schemas.microsoft.com/office/drawing/2014/main" id="{D6B8B219-E2C2-4E11-9C08-8D1E1330EB75}"/>
              </a:ext>
            </a:extLst>
          </p:cNvPr>
          <p:cNvSpPr>
            <a:spLocks noGrp="1"/>
          </p:cNvSpPr>
          <p:nvPr>
            <p:ph type="body" idx="1"/>
          </p:nvPr>
        </p:nvSpPr>
        <p:spPr/>
        <p:txBody>
          <a:bodyPr/>
          <a:lstStyle/>
          <a:p>
            <a:r>
              <a:rPr lang="es-CO" dirty="0"/>
              <a:t>Normas internacionales de auditoría de información financiera histórica</a:t>
            </a:r>
          </a:p>
          <a:p>
            <a:r>
              <a:rPr lang="es-CO" dirty="0"/>
              <a:t>Normas internacionales de otros servicios de aseguramiento (ISAE 3000 - Trabajos para atestiguar distintos de auditorías o revisiones de información financiera histórica.</a:t>
            </a:r>
            <a:endParaRPr lang="es-ES" dirty="0"/>
          </a:p>
        </p:txBody>
      </p:sp>
    </p:spTree>
    <p:extLst>
      <p:ext uri="{BB962C8B-B14F-4D97-AF65-F5344CB8AC3E}">
        <p14:creationId xmlns:p14="http://schemas.microsoft.com/office/powerpoint/2010/main" val="18918467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162B9D-F3D3-4BA4-A94B-BD48C473690F}"/>
              </a:ext>
            </a:extLst>
          </p:cNvPr>
          <p:cNvSpPr>
            <a:spLocks noGrp="1"/>
          </p:cNvSpPr>
          <p:nvPr>
            <p:ph type="title"/>
          </p:nvPr>
        </p:nvSpPr>
        <p:spPr/>
        <p:txBody>
          <a:bodyPr/>
          <a:lstStyle/>
          <a:p>
            <a:r>
              <a:rPr lang="es-CO" dirty="0"/>
              <a:t>Manifestaciones de la gerencia</a:t>
            </a:r>
            <a:endParaRPr lang="es-ES" dirty="0"/>
          </a:p>
        </p:txBody>
      </p:sp>
      <p:sp>
        <p:nvSpPr>
          <p:cNvPr id="3" name="Marcador de texto 2">
            <a:extLst>
              <a:ext uri="{FF2B5EF4-FFF2-40B4-BE49-F238E27FC236}">
                <a16:creationId xmlns:a16="http://schemas.microsoft.com/office/drawing/2014/main" id="{F3AA7BFF-BD4C-42CF-913C-AFB58D069F73}"/>
              </a:ext>
            </a:extLst>
          </p:cNvPr>
          <p:cNvSpPr>
            <a:spLocks noGrp="1"/>
          </p:cNvSpPr>
          <p:nvPr>
            <p:ph type="body" idx="1"/>
          </p:nvPr>
        </p:nvSpPr>
        <p:spPr>
          <a:xfrm>
            <a:off x="684212" y="2444097"/>
            <a:ext cx="8535988" cy="3550303"/>
          </a:xfrm>
        </p:spPr>
        <p:txBody>
          <a:bodyPr>
            <a:normAutofit fontScale="92500" lnSpcReduction="10000"/>
          </a:bodyPr>
          <a:lstStyle/>
          <a:p>
            <a:r>
              <a:rPr lang="es-CO" dirty="0"/>
              <a:t>a) reconocen su responsabilidad en el diseño, la implementación y el mantenimiento del control interno para prevenir y detectar el fraude.</a:t>
            </a:r>
          </a:p>
          <a:p>
            <a:r>
              <a:rPr lang="es-CO" dirty="0"/>
              <a:t>(b) han revelado al auditor los resultados de la valoración realizada por la dirección del riesgo de que los estados financieros puedan contener incorrecciones materiales debidas a fraude;</a:t>
            </a:r>
          </a:p>
          <a:p>
            <a:r>
              <a:rPr lang="es-CO" dirty="0"/>
              <a:t>(c) han revelado al auditor su conocimiento de un fraude o de indicios de fraude que afecten a la entidad y en el que estén implicados:</a:t>
            </a:r>
          </a:p>
          <a:p>
            <a:r>
              <a:rPr lang="es-CO" dirty="0"/>
              <a:t>d) han revelado al auditor su conocimiento de cualquier denuncia de fraude, o de indicios de fraude, que afecten a los estados financieros de la entidad, realizada por empleados, antiguos empleados, analistas, autoridades reguladoras u otros (</a:t>
            </a:r>
            <a:r>
              <a:rPr lang="es-CO" dirty="0" err="1"/>
              <a:t>Ref</a:t>
            </a:r>
            <a:r>
              <a:rPr lang="es-CO" dirty="0"/>
              <a:t>: Apartados A58-A59)</a:t>
            </a:r>
            <a:endParaRPr lang="es-ES" dirty="0"/>
          </a:p>
        </p:txBody>
      </p:sp>
    </p:spTree>
    <p:extLst>
      <p:ext uri="{BB962C8B-B14F-4D97-AF65-F5344CB8AC3E}">
        <p14:creationId xmlns:p14="http://schemas.microsoft.com/office/powerpoint/2010/main" val="1641502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8EF044E-5C9B-4552-B494-FA28DB1D21B7}"/>
              </a:ext>
            </a:extLst>
          </p:cNvPr>
          <p:cNvSpPr>
            <a:spLocks noGrp="1"/>
          </p:cNvSpPr>
          <p:nvPr>
            <p:ph type="title"/>
          </p:nvPr>
        </p:nvSpPr>
        <p:spPr/>
        <p:txBody>
          <a:bodyPr/>
          <a:lstStyle/>
          <a:p>
            <a:r>
              <a:rPr lang="es-CO" dirty="0"/>
              <a:t>Informe o denuncia del fraude</a:t>
            </a:r>
            <a:endParaRPr lang="es-ES" dirty="0"/>
          </a:p>
        </p:txBody>
      </p:sp>
      <p:sp>
        <p:nvSpPr>
          <p:cNvPr id="3" name="Marcador de texto 2">
            <a:extLst>
              <a:ext uri="{FF2B5EF4-FFF2-40B4-BE49-F238E27FC236}">
                <a16:creationId xmlns:a16="http://schemas.microsoft.com/office/drawing/2014/main" id="{4D6F653B-634A-4A96-8F46-ED566DCEB8B6}"/>
              </a:ext>
            </a:extLst>
          </p:cNvPr>
          <p:cNvSpPr>
            <a:spLocks noGrp="1"/>
          </p:cNvSpPr>
          <p:nvPr>
            <p:ph type="body" idx="1"/>
          </p:nvPr>
        </p:nvSpPr>
        <p:spPr>
          <a:xfrm>
            <a:off x="684212" y="2837204"/>
            <a:ext cx="8535988" cy="3157196"/>
          </a:xfrm>
        </p:spPr>
        <p:txBody>
          <a:bodyPr>
            <a:normAutofit/>
          </a:bodyPr>
          <a:lstStyle/>
          <a:p>
            <a:r>
              <a:rPr lang="es-CO" dirty="0"/>
              <a:t>40. Si el auditor identifica un fraude u obtiene información que indique la posible existencia de un fraude, lo comunicará oportunamente al nivel adecuado de la dirección, a fin de informar a los principales responsables de la prevención y detección del fraude de las cuestiones relevantes para sus responsabilidades (</a:t>
            </a:r>
            <a:r>
              <a:rPr lang="es-CO" dirty="0" err="1"/>
              <a:t>Ref</a:t>
            </a:r>
            <a:r>
              <a:rPr lang="es-CO" dirty="0"/>
              <a:t>: Apartado A60)</a:t>
            </a:r>
            <a:endParaRPr lang="es-ES" dirty="0"/>
          </a:p>
        </p:txBody>
      </p:sp>
    </p:spTree>
    <p:extLst>
      <p:ext uri="{BB962C8B-B14F-4D97-AF65-F5344CB8AC3E}">
        <p14:creationId xmlns:p14="http://schemas.microsoft.com/office/powerpoint/2010/main" val="32231395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7E4017-8AD0-4702-B3F4-49234404F598}"/>
              </a:ext>
            </a:extLst>
          </p:cNvPr>
          <p:cNvSpPr>
            <a:spLocks noGrp="1"/>
          </p:cNvSpPr>
          <p:nvPr>
            <p:ph type="title"/>
          </p:nvPr>
        </p:nvSpPr>
        <p:spPr/>
        <p:txBody>
          <a:bodyPr/>
          <a:lstStyle/>
          <a:p>
            <a:r>
              <a:rPr lang="es-CO" dirty="0"/>
              <a:t>Aviso a las autoridades</a:t>
            </a:r>
            <a:endParaRPr lang="es-ES" dirty="0"/>
          </a:p>
        </p:txBody>
      </p:sp>
      <p:sp>
        <p:nvSpPr>
          <p:cNvPr id="3" name="Marcador de texto 2">
            <a:extLst>
              <a:ext uri="{FF2B5EF4-FFF2-40B4-BE49-F238E27FC236}">
                <a16:creationId xmlns:a16="http://schemas.microsoft.com/office/drawing/2014/main" id="{3574BE18-EE8C-4C0D-AB94-88AAC68D84DE}"/>
              </a:ext>
            </a:extLst>
          </p:cNvPr>
          <p:cNvSpPr>
            <a:spLocks noGrp="1"/>
          </p:cNvSpPr>
          <p:nvPr>
            <p:ph type="body" idx="1"/>
          </p:nvPr>
        </p:nvSpPr>
        <p:spPr>
          <a:xfrm>
            <a:off x="684212" y="2674834"/>
            <a:ext cx="8535988" cy="3319566"/>
          </a:xfrm>
        </p:spPr>
        <p:txBody>
          <a:bodyPr>
            <a:normAutofit/>
          </a:bodyPr>
          <a:lstStyle/>
          <a:p>
            <a:r>
              <a:rPr lang="es-CO" dirty="0"/>
              <a:t>43. Si el auditor ha identificado un fraude, o tiene indicios de que lo haya, determinará si tiene la responsabilidad de informar de ello a un tercero ajeno a la entidad. Aunque es posible que el deber del auditor de mantener la confidencialidad de la información de su cliente le impida hacerlo, en algunas circunstancias la responsabilidad legal del auditor puede prevalecer sobre el deber de confidencialidad (</a:t>
            </a:r>
            <a:r>
              <a:rPr lang="es-CO" dirty="0" err="1"/>
              <a:t>Ref</a:t>
            </a:r>
            <a:r>
              <a:rPr lang="es-CO" dirty="0"/>
              <a:t>: Apartados A65-A67).</a:t>
            </a:r>
            <a:endParaRPr lang="es-ES" dirty="0"/>
          </a:p>
        </p:txBody>
      </p:sp>
    </p:spTree>
    <p:extLst>
      <p:ext uri="{BB962C8B-B14F-4D97-AF65-F5344CB8AC3E}">
        <p14:creationId xmlns:p14="http://schemas.microsoft.com/office/powerpoint/2010/main" val="26746112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6A003F-3533-451B-A2D4-73DDD38C3752}"/>
              </a:ext>
            </a:extLst>
          </p:cNvPr>
          <p:cNvSpPr>
            <a:spLocks noGrp="1"/>
          </p:cNvSpPr>
          <p:nvPr>
            <p:ph type="title"/>
          </p:nvPr>
        </p:nvSpPr>
        <p:spPr/>
        <p:txBody>
          <a:bodyPr/>
          <a:lstStyle/>
          <a:p>
            <a:r>
              <a:rPr lang="es-ES" dirty="0"/>
              <a:t>Normas legales sobre informes</a:t>
            </a:r>
          </a:p>
        </p:txBody>
      </p:sp>
      <p:sp>
        <p:nvSpPr>
          <p:cNvPr id="3" name="Marcador de texto 2">
            <a:extLst>
              <a:ext uri="{FF2B5EF4-FFF2-40B4-BE49-F238E27FC236}">
                <a16:creationId xmlns:a16="http://schemas.microsoft.com/office/drawing/2014/main" id="{393ECA08-9C65-4F14-8B1A-A0C0719B2338}"/>
              </a:ext>
            </a:extLst>
          </p:cNvPr>
          <p:cNvSpPr>
            <a:spLocks noGrp="1"/>
          </p:cNvSpPr>
          <p:nvPr>
            <p:ph type="body" idx="1"/>
          </p:nvPr>
        </p:nvSpPr>
        <p:spPr>
          <a:xfrm>
            <a:off x="684212" y="2401368"/>
            <a:ext cx="8535988" cy="3905428"/>
          </a:xfrm>
        </p:spPr>
        <p:txBody>
          <a:bodyPr>
            <a:normAutofit/>
          </a:bodyPr>
          <a:lstStyle/>
          <a:p>
            <a:r>
              <a:rPr lang="es-CO" dirty="0"/>
              <a:t>De acuerdo con el numeral 2° del artículo 207 del Código de Comercio, una de las funciones del revisor fiscal es “Dar oportuna cuenta, por escrito, a la asamblea o junta de socios, a la junta directiva o al gerente, según los casos, de las irregularidades que ocurran en el funcionamiento de la sociedad y en el desarrollo de sus negocios”</a:t>
            </a:r>
          </a:p>
          <a:p>
            <a:r>
              <a:rPr lang="es-CO" dirty="0"/>
              <a:t>Según el numeral 3°, siguiente, es deber de dicho auditor, “Colaborar con las entidades gubernamentales que ejerzan la inspección y vigilancia de las compañías, y rendirles los informes a que haya lugar o le sean solicitados”</a:t>
            </a:r>
          </a:p>
          <a:p>
            <a:endParaRPr lang="es-ES" dirty="0"/>
          </a:p>
        </p:txBody>
      </p:sp>
    </p:spTree>
    <p:extLst>
      <p:ext uri="{BB962C8B-B14F-4D97-AF65-F5344CB8AC3E}">
        <p14:creationId xmlns:p14="http://schemas.microsoft.com/office/powerpoint/2010/main" val="202696067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EBC666-2161-4DD9-A433-4267209F51F9}"/>
              </a:ext>
            </a:extLst>
          </p:cNvPr>
          <p:cNvSpPr>
            <a:spLocks noGrp="1"/>
          </p:cNvSpPr>
          <p:nvPr>
            <p:ph type="title"/>
          </p:nvPr>
        </p:nvSpPr>
        <p:spPr/>
        <p:txBody>
          <a:bodyPr/>
          <a:lstStyle/>
          <a:p>
            <a:r>
              <a:rPr lang="es-CO" dirty="0"/>
              <a:t>Normas legales sobre informes</a:t>
            </a:r>
            <a:endParaRPr lang="es-ES" dirty="0"/>
          </a:p>
        </p:txBody>
      </p:sp>
      <p:sp>
        <p:nvSpPr>
          <p:cNvPr id="3" name="Marcador de texto 2">
            <a:extLst>
              <a:ext uri="{FF2B5EF4-FFF2-40B4-BE49-F238E27FC236}">
                <a16:creationId xmlns:a16="http://schemas.microsoft.com/office/drawing/2014/main" id="{CA08753F-D803-42FD-88A9-0A318ACFD24A}"/>
              </a:ext>
            </a:extLst>
          </p:cNvPr>
          <p:cNvSpPr>
            <a:spLocks noGrp="1"/>
          </p:cNvSpPr>
          <p:nvPr>
            <p:ph type="body" idx="1"/>
          </p:nvPr>
        </p:nvSpPr>
        <p:spPr>
          <a:xfrm>
            <a:off x="684212" y="2375731"/>
            <a:ext cx="8535988" cy="4084890"/>
          </a:xfrm>
        </p:spPr>
        <p:txBody>
          <a:bodyPr>
            <a:normAutofit fontScale="92500" lnSpcReduction="20000"/>
          </a:bodyPr>
          <a:lstStyle/>
          <a:p>
            <a:r>
              <a:rPr lang="es-CO" dirty="0"/>
              <a:t>El artículo 207 tiene ahora el siguiente numeral: “10. Adicionado.L.1762/2015, art.27º. Reportar a la Unidad de Información y Análisis Financiero las operaciones catalogadas como sospechosas en los términos del literal d) del numeral 2 del artículo 102 del Decreto-Ley 663 de 1993, cuando las adviertan dentro del giro ordinario de sus labores.”</a:t>
            </a:r>
          </a:p>
          <a:p>
            <a:pPr lvl="1"/>
            <a:r>
              <a:rPr lang="es-CO" dirty="0"/>
              <a:t>d) Modificado. L. 1121/2006, art. 1º. Reportar de forma inmediata y suficiente a la unidad de información y análisis financiero cualquier información relevante sobre manejo de activos o pasivos u otros recursos, cuya cuantía o características no guarden relación con la actividad económica de sus clientes, o sobre transacciones de sus usuarios que por su número, por las cantidades transadas o por las características particulares de las mismas, puedan conducir razonablemente a sospechar que los mismos están usando a la entidad para transferir, manejar, aprovechar o invertir dineros o recursos provenientes de actividades delictivas o destinados a su financiación</a:t>
            </a:r>
          </a:p>
          <a:p>
            <a:endParaRPr lang="es-ES" dirty="0"/>
          </a:p>
        </p:txBody>
      </p:sp>
    </p:spTree>
    <p:extLst>
      <p:ext uri="{BB962C8B-B14F-4D97-AF65-F5344CB8AC3E}">
        <p14:creationId xmlns:p14="http://schemas.microsoft.com/office/powerpoint/2010/main" val="34528541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CC6E84-A548-4500-9800-3FA2E9778371}"/>
              </a:ext>
            </a:extLst>
          </p:cNvPr>
          <p:cNvSpPr>
            <a:spLocks noGrp="1"/>
          </p:cNvSpPr>
          <p:nvPr>
            <p:ph type="title"/>
          </p:nvPr>
        </p:nvSpPr>
        <p:spPr/>
        <p:txBody>
          <a:bodyPr/>
          <a:lstStyle/>
          <a:p>
            <a:r>
              <a:rPr lang="es-ES" dirty="0"/>
              <a:t>Normas legales sobre informes</a:t>
            </a:r>
          </a:p>
        </p:txBody>
      </p:sp>
      <p:sp>
        <p:nvSpPr>
          <p:cNvPr id="3" name="Marcador de texto 2">
            <a:extLst>
              <a:ext uri="{FF2B5EF4-FFF2-40B4-BE49-F238E27FC236}">
                <a16:creationId xmlns:a16="http://schemas.microsoft.com/office/drawing/2014/main" id="{67B87438-989D-47A5-B578-EC726DF10E88}"/>
              </a:ext>
            </a:extLst>
          </p:cNvPr>
          <p:cNvSpPr>
            <a:spLocks noGrp="1"/>
          </p:cNvSpPr>
          <p:nvPr>
            <p:ph type="body" idx="1"/>
          </p:nvPr>
        </p:nvSpPr>
        <p:spPr>
          <a:xfrm>
            <a:off x="684212" y="2461189"/>
            <a:ext cx="8535988" cy="3533211"/>
          </a:xfrm>
        </p:spPr>
        <p:txBody>
          <a:bodyPr>
            <a:normAutofit fontScale="85000" lnSpcReduction="10000"/>
          </a:bodyPr>
          <a:lstStyle/>
          <a:p>
            <a:r>
              <a:rPr lang="es-CO" dirty="0"/>
              <a:t>De acuerdo con la Ley 1778 de 2016: “ART. 7º—Responsabilidad de los revisores fiscales. Adiciónese un numeral 5º al artículo 26 de la Ley 43 de 1990, el cual quedará así: 5. Los revisores fiscales tendrán la obligación de denunciar ante las autoridades penales, disciplinarias y administrativas, los actos de corrupción así como la presunta realización de un delito contra la administración pública, un delito contra el orden económico y social, o un delito contra el patrimonio económico que hubiere detectado en el ejercicio de su cargo. También deberán poner estos hechos en conocimiento de los órganos sociales y de la administración de la sociedad. Las denuncias correspondientes deberán presentarse dentro de los seis (6) meses siguientes al momento en que el revisor fiscal hubiere tenido conocimiento de los hechos. Para los efectos de este artículo, no será aplicable el régimen de secreto profesional que ampara a los revisores fiscales.”</a:t>
            </a:r>
          </a:p>
          <a:p>
            <a:endParaRPr lang="es-ES" dirty="0"/>
          </a:p>
        </p:txBody>
      </p:sp>
    </p:spTree>
    <p:extLst>
      <p:ext uri="{BB962C8B-B14F-4D97-AF65-F5344CB8AC3E}">
        <p14:creationId xmlns:p14="http://schemas.microsoft.com/office/powerpoint/2010/main" val="24506243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84B7EBD-2147-4251-B0FD-4C97DF01704A}"/>
              </a:ext>
            </a:extLst>
          </p:cNvPr>
          <p:cNvSpPr>
            <a:spLocks noGrp="1"/>
          </p:cNvSpPr>
          <p:nvPr>
            <p:ph type="title"/>
          </p:nvPr>
        </p:nvSpPr>
        <p:spPr/>
        <p:txBody>
          <a:bodyPr/>
          <a:lstStyle/>
          <a:p>
            <a:r>
              <a:rPr lang="es-CO" dirty="0"/>
              <a:t>delitos</a:t>
            </a:r>
            <a:endParaRPr lang="es-ES" dirty="0"/>
          </a:p>
        </p:txBody>
      </p:sp>
      <p:sp>
        <p:nvSpPr>
          <p:cNvPr id="3" name="Marcador de texto 2">
            <a:extLst>
              <a:ext uri="{FF2B5EF4-FFF2-40B4-BE49-F238E27FC236}">
                <a16:creationId xmlns:a16="http://schemas.microsoft.com/office/drawing/2014/main" id="{AE6AADA9-AFFC-4EDB-A3C3-FBB38FA3285C}"/>
              </a:ext>
            </a:extLst>
          </p:cNvPr>
          <p:cNvSpPr>
            <a:spLocks noGrp="1"/>
          </p:cNvSpPr>
          <p:nvPr>
            <p:ph type="body" idx="1"/>
          </p:nvPr>
        </p:nvSpPr>
        <p:spPr>
          <a:xfrm>
            <a:off x="684212" y="2350093"/>
            <a:ext cx="8535988" cy="4119073"/>
          </a:xfrm>
        </p:spPr>
        <p:txBody>
          <a:bodyPr>
            <a:normAutofit lnSpcReduction="10000"/>
          </a:bodyPr>
          <a:lstStyle/>
          <a:p>
            <a:r>
              <a:rPr lang="es-CO" b="1" dirty="0"/>
              <a:t>Delitos contra la administración pública </a:t>
            </a:r>
          </a:p>
          <a:p>
            <a:r>
              <a:rPr lang="es-CO" dirty="0"/>
              <a:t>Del peculado, De la concusión </a:t>
            </a:r>
          </a:p>
          <a:p>
            <a:r>
              <a:rPr lang="es-CO" dirty="0"/>
              <a:t>Del cohecho, De la celebración indebida de contratos </a:t>
            </a:r>
          </a:p>
          <a:p>
            <a:r>
              <a:rPr lang="es-CO" dirty="0"/>
              <a:t>Del tráfico de influencias, Del enriquecimiento ilícito </a:t>
            </a:r>
          </a:p>
          <a:p>
            <a:r>
              <a:rPr lang="es-CO" dirty="0"/>
              <a:t>Del prevaricato, De los abusos de autoridad y otras infracciones </a:t>
            </a:r>
          </a:p>
          <a:p>
            <a:r>
              <a:rPr lang="es-CO" dirty="0"/>
              <a:t>De la usurpación y abuso de funciones públicas, De los delitos contra los servidores públicos </a:t>
            </a:r>
          </a:p>
          <a:p>
            <a:r>
              <a:rPr lang="es-CO" dirty="0"/>
              <a:t>De la utilización indebida de información y de influencias derivadas del ejercicio de función pública </a:t>
            </a:r>
          </a:p>
          <a:p>
            <a:r>
              <a:rPr lang="es-CO" dirty="0"/>
              <a:t>Omisión de activos o inclusión de pasivos inexistentes</a:t>
            </a:r>
          </a:p>
          <a:p>
            <a:endParaRPr lang="es-ES" dirty="0"/>
          </a:p>
        </p:txBody>
      </p:sp>
    </p:spTree>
    <p:extLst>
      <p:ext uri="{BB962C8B-B14F-4D97-AF65-F5344CB8AC3E}">
        <p14:creationId xmlns:p14="http://schemas.microsoft.com/office/powerpoint/2010/main" val="303233464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84B7EBD-2147-4251-B0FD-4C97DF01704A}"/>
              </a:ext>
            </a:extLst>
          </p:cNvPr>
          <p:cNvSpPr>
            <a:spLocks noGrp="1"/>
          </p:cNvSpPr>
          <p:nvPr>
            <p:ph type="title"/>
          </p:nvPr>
        </p:nvSpPr>
        <p:spPr/>
        <p:txBody>
          <a:bodyPr/>
          <a:lstStyle/>
          <a:p>
            <a:r>
              <a:rPr lang="es-CO" dirty="0"/>
              <a:t>delitos</a:t>
            </a:r>
            <a:endParaRPr lang="es-ES" dirty="0"/>
          </a:p>
        </p:txBody>
      </p:sp>
      <p:sp>
        <p:nvSpPr>
          <p:cNvPr id="3" name="Marcador de texto 2">
            <a:extLst>
              <a:ext uri="{FF2B5EF4-FFF2-40B4-BE49-F238E27FC236}">
                <a16:creationId xmlns:a16="http://schemas.microsoft.com/office/drawing/2014/main" id="{AE6AADA9-AFFC-4EDB-A3C3-FBB38FA3285C}"/>
              </a:ext>
            </a:extLst>
          </p:cNvPr>
          <p:cNvSpPr>
            <a:spLocks noGrp="1"/>
          </p:cNvSpPr>
          <p:nvPr>
            <p:ph type="body" idx="1"/>
          </p:nvPr>
        </p:nvSpPr>
        <p:spPr>
          <a:xfrm>
            <a:off x="684212" y="2350093"/>
            <a:ext cx="8535988" cy="4221623"/>
          </a:xfrm>
        </p:spPr>
        <p:txBody>
          <a:bodyPr>
            <a:normAutofit/>
          </a:bodyPr>
          <a:lstStyle/>
          <a:p>
            <a:r>
              <a:rPr lang="es-CO" b="1" dirty="0"/>
              <a:t>Delitos contra el orden económico y social</a:t>
            </a:r>
          </a:p>
          <a:p>
            <a:r>
              <a:rPr lang="es-CO" dirty="0"/>
              <a:t>Del acaparamiento, la especulación y otras infracciones </a:t>
            </a:r>
          </a:p>
          <a:p>
            <a:r>
              <a:rPr lang="es-CO" dirty="0"/>
              <a:t>De los delitos contra el sistema financiero </a:t>
            </a:r>
          </a:p>
          <a:p>
            <a:r>
              <a:rPr lang="es-CO" dirty="0"/>
              <a:t>De la urbanización ilegal </a:t>
            </a:r>
          </a:p>
          <a:p>
            <a:r>
              <a:rPr lang="es-CO" dirty="0"/>
              <a:t>Del contrabando </a:t>
            </a:r>
          </a:p>
          <a:p>
            <a:r>
              <a:rPr lang="es-CO" dirty="0"/>
              <a:t>Del lavado de activos </a:t>
            </a:r>
          </a:p>
          <a:p>
            <a:r>
              <a:rPr lang="es-CO" dirty="0"/>
              <a:t>Del apoderamiento de los hidrocarburos, sus derivados, biocombustibles o mezclas que los contengan y otras disposiciones </a:t>
            </a:r>
          </a:p>
          <a:p>
            <a:endParaRPr lang="es-ES" dirty="0"/>
          </a:p>
        </p:txBody>
      </p:sp>
    </p:spTree>
    <p:extLst>
      <p:ext uri="{BB962C8B-B14F-4D97-AF65-F5344CB8AC3E}">
        <p14:creationId xmlns:p14="http://schemas.microsoft.com/office/powerpoint/2010/main" val="1968939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84B7EBD-2147-4251-B0FD-4C97DF01704A}"/>
              </a:ext>
            </a:extLst>
          </p:cNvPr>
          <p:cNvSpPr>
            <a:spLocks noGrp="1"/>
          </p:cNvSpPr>
          <p:nvPr>
            <p:ph type="title"/>
          </p:nvPr>
        </p:nvSpPr>
        <p:spPr/>
        <p:txBody>
          <a:bodyPr/>
          <a:lstStyle/>
          <a:p>
            <a:r>
              <a:rPr lang="es-CO" dirty="0"/>
              <a:t>delitos</a:t>
            </a:r>
            <a:endParaRPr lang="es-ES" dirty="0"/>
          </a:p>
        </p:txBody>
      </p:sp>
      <p:sp>
        <p:nvSpPr>
          <p:cNvPr id="3" name="Marcador de texto 2">
            <a:extLst>
              <a:ext uri="{FF2B5EF4-FFF2-40B4-BE49-F238E27FC236}">
                <a16:creationId xmlns:a16="http://schemas.microsoft.com/office/drawing/2014/main" id="{AE6AADA9-AFFC-4EDB-A3C3-FBB38FA3285C}"/>
              </a:ext>
            </a:extLst>
          </p:cNvPr>
          <p:cNvSpPr>
            <a:spLocks noGrp="1"/>
          </p:cNvSpPr>
          <p:nvPr>
            <p:ph type="body" idx="1"/>
          </p:nvPr>
        </p:nvSpPr>
        <p:spPr>
          <a:xfrm>
            <a:off x="684212" y="2350093"/>
            <a:ext cx="8535988" cy="4221623"/>
          </a:xfrm>
        </p:spPr>
        <p:txBody>
          <a:bodyPr>
            <a:normAutofit/>
          </a:bodyPr>
          <a:lstStyle/>
          <a:p>
            <a:r>
              <a:rPr lang="es-CO" b="1" dirty="0"/>
              <a:t>Delitos contra el patrimonio económico</a:t>
            </a:r>
          </a:p>
          <a:p>
            <a:r>
              <a:rPr lang="es-CO" dirty="0"/>
              <a:t>Del hurto </a:t>
            </a:r>
          </a:p>
          <a:p>
            <a:r>
              <a:rPr lang="es-CO" dirty="0"/>
              <a:t>De la extorsión </a:t>
            </a:r>
          </a:p>
          <a:p>
            <a:r>
              <a:rPr lang="es-CO" dirty="0"/>
              <a:t>De la estafa </a:t>
            </a:r>
          </a:p>
          <a:p>
            <a:r>
              <a:rPr lang="es-CO" dirty="0"/>
              <a:t>Fraude mediante cheque </a:t>
            </a:r>
          </a:p>
          <a:p>
            <a:r>
              <a:rPr lang="es-CO" dirty="0"/>
              <a:t>Del abuso de confianza </a:t>
            </a:r>
          </a:p>
          <a:p>
            <a:r>
              <a:rPr lang="es-CO" dirty="0"/>
              <a:t>De las defraudaciones </a:t>
            </a:r>
          </a:p>
          <a:p>
            <a:r>
              <a:rPr lang="es-CO" dirty="0"/>
              <a:t>De la usurpación </a:t>
            </a:r>
          </a:p>
          <a:p>
            <a:r>
              <a:rPr lang="es-CO" dirty="0"/>
              <a:t>Del daño </a:t>
            </a:r>
            <a:endParaRPr lang="es-ES" dirty="0"/>
          </a:p>
        </p:txBody>
      </p:sp>
    </p:spTree>
    <p:extLst>
      <p:ext uri="{BB962C8B-B14F-4D97-AF65-F5344CB8AC3E}">
        <p14:creationId xmlns:p14="http://schemas.microsoft.com/office/powerpoint/2010/main" val="186486335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AF0144-B6BF-48D4-A7FA-6C4ED0A85802}"/>
              </a:ext>
            </a:extLst>
          </p:cNvPr>
          <p:cNvSpPr>
            <a:spLocks noGrp="1"/>
          </p:cNvSpPr>
          <p:nvPr>
            <p:ph type="title"/>
          </p:nvPr>
        </p:nvSpPr>
        <p:spPr/>
        <p:txBody>
          <a:bodyPr/>
          <a:lstStyle/>
          <a:p>
            <a:r>
              <a:rPr lang="es-CO" dirty="0"/>
              <a:t>documentación</a:t>
            </a:r>
            <a:endParaRPr lang="es-ES" dirty="0"/>
          </a:p>
        </p:txBody>
      </p:sp>
      <p:sp>
        <p:nvSpPr>
          <p:cNvPr id="3" name="Marcador de texto 2">
            <a:extLst>
              <a:ext uri="{FF2B5EF4-FFF2-40B4-BE49-F238E27FC236}">
                <a16:creationId xmlns:a16="http://schemas.microsoft.com/office/drawing/2014/main" id="{2E98ECD5-3B82-4810-A999-CD8A83F7F80A}"/>
              </a:ext>
            </a:extLst>
          </p:cNvPr>
          <p:cNvSpPr>
            <a:spLocks noGrp="1"/>
          </p:cNvSpPr>
          <p:nvPr>
            <p:ph type="body" idx="1"/>
          </p:nvPr>
        </p:nvSpPr>
        <p:spPr>
          <a:xfrm>
            <a:off x="684212" y="2589376"/>
            <a:ext cx="8535988" cy="3405024"/>
          </a:xfrm>
        </p:spPr>
        <p:txBody>
          <a:bodyPr>
            <a:normAutofit/>
          </a:bodyPr>
          <a:lstStyle/>
          <a:p>
            <a:r>
              <a:rPr lang="es-CO" dirty="0"/>
              <a:t>(a) las decisiones significativas que se hayan tomado durante la discusión mantenida entre los miembros del equipo del encargo en relación con la probabilidad de incorrección material en los estados financieros debida a fraude; y</a:t>
            </a:r>
          </a:p>
          <a:p>
            <a:r>
              <a:rPr lang="es-CO" dirty="0"/>
              <a:t>(b) los riesgos identificados y valorados de incorrección material debida a fraude en los estados financieros y en las afirmaciones.</a:t>
            </a:r>
            <a:endParaRPr lang="es-ES" dirty="0"/>
          </a:p>
        </p:txBody>
      </p:sp>
    </p:spTree>
    <p:extLst>
      <p:ext uri="{BB962C8B-B14F-4D97-AF65-F5344CB8AC3E}">
        <p14:creationId xmlns:p14="http://schemas.microsoft.com/office/powerpoint/2010/main" val="666360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92F5EA-2AB9-4E7C-A9BD-97388132FA50}"/>
              </a:ext>
            </a:extLst>
          </p:cNvPr>
          <p:cNvSpPr>
            <a:spLocks noGrp="1"/>
          </p:cNvSpPr>
          <p:nvPr>
            <p:ph type="title"/>
          </p:nvPr>
        </p:nvSpPr>
        <p:spPr/>
        <p:txBody>
          <a:bodyPr/>
          <a:lstStyle/>
          <a:p>
            <a:r>
              <a:rPr lang="es-CO" dirty="0"/>
              <a:t>Irregularidades</a:t>
            </a:r>
            <a:endParaRPr lang="es-ES" dirty="0"/>
          </a:p>
        </p:txBody>
      </p:sp>
      <p:sp>
        <p:nvSpPr>
          <p:cNvPr id="3" name="Marcador de texto 2">
            <a:extLst>
              <a:ext uri="{FF2B5EF4-FFF2-40B4-BE49-F238E27FC236}">
                <a16:creationId xmlns:a16="http://schemas.microsoft.com/office/drawing/2014/main" id="{4AA32364-09A8-492A-9B43-052978DFB632}"/>
              </a:ext>
            </a:extLst>
          </p:cNvPr>
          <p:cNvSpPr>
            <a:spLocks noGrp="1"/>
          </p:cNvSpPr>
          <p:nvPr>
            <p:ph type="body" idx="1"/>
          </p:nvPr>
        </p:nvSpPr>
        <p:spPr>
          <a:xfrm>
            <a:off x="684212" y="3341406"/>
            <a:ext cx="8535988" cy="2652994"/>
          </a:xfrm>
        </p:spPr>
        <p:txBody>
          <a:bodyPr>
            <a:normAutofit/>
          </a:bodyPr>
          <a:lstStyle/>
          <a:p>
            <a:r>
              <a:rPr lang="es-CO" dirty="0"/>
              <a:t>Incorrección</a:t>
            </a:r>
          </a:p>
          <a:p>
            <a:r>
              <a:rPr lang="es-CO" dirty="0"/>
              <a:t>Incorrección material</a:t>
            </a:r>
          </a:p>
          <a:p>
            <a:r>
              <a:rPr lang="es-CO" dirty="0"/>
              <a:t>Deficiencia del control interno</a:t>
            </a:r>
          </a:p>
          <a:p>
            <a:r>
              <a:rPr lang="es-CO" dirty="0"/>
              <a:t>Deficiencia significativa del control interno</a:t>
            </a:r>
          </a:p>
          <a:p>
            <a:r>
              <a:rPr lang="es-CO" dirty="0"/>
              <a:t>Incumplimiento</a:t>
            </a:r>
          </a:p>
          <a:p>
            <a:r>
              <a:rPr lang="es-CO" dirty="0"/>
              <a:t>Incumplimiento material</a:t>
            </a:r>
            <a:endParaRPr lang="es-ES" dirty="0"/>
          </a:p>
        </p:txBody>
      </p:sp>
    </p:spTree>
    <p:extLst>
      <p:ext uri="{BB962C8B-B14F-4D97-AF65-F5344CB8AC3E}">
        <p14:creationId xmlns:p14="http://schemas.microsoft.com/office/powerpoint/2010/main" val="388333483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97736B-ACD7-40C9-954A-5897270BDED4}"/>
              </a:ext>
            </a:extLst>
          </p:cNvPr>
          <p:cNvSpPr>
            <a:spLocks noGrp="1"/>
          </p:cNvSpPr>
          <p:nvPr>
            <p:ph type="title"/>
          </p:nvPr>
        </p:nvSpPr>
        <p:spPr/>
        <p:txBody>
          <a:bodyPr/>
          <a:lstStyle/>
          <a:p>
            <a:r>
              <a:rPr lang="es-CO" dirty="0"/>
              <a:t>documentación</a:t>
            </a:r>
            <a:endParaRPr lang="es-ES" dirty="0"/>
          </a:p>
        </p:txBody>
      </p:sp>
      <p:sp>
        <p:nvSpPr>
          <p:cNvPr id="3" name="Marcador de texto 2">
            <a:extLst>
              <a:ext uri="{FF2B5EF4-FFF2-40B4-BE49-F238E27FC236}">
                <a16:creationId xmlns:a16="http://schemas.microsoft.com/office/drawing/2014/main" id="{2379B549-77A3-48A8-9FDA-D3495AA225DF}"/>
              </a:ext>
            </a:extLst>
          </p:cNvPr>
          <p:cNvSpPr>
            <a:spLocks noGrp="1"/>
          </p:cNvSpPr>
          <p:nvPr>
            <p:ph type="body" idx="1"/>
          </p:nvPr>
        </p:nvSpPr>
        <p:spPr>
          <a:xfrm>
            <a:off x="684212" y="2418460"/>
            <a:ext cx="8535988" cy="3575940"/>
          </a:xfrm>
        </p:spPr>
        <p:txBody>
          <a:bodyPr>
            <a:normAutofit/>
          </a:bodyPr>
          <a:lstStyle/>
          <a:p>
            <a:r>
              <a:rPr lang="es-CO" dirty="0"/>
              <a:t>a) las respuestas globales a los riesgos valorados de incorrección material debida a fraude en los estados financieros, y la naturaleza, el momento de realización y la extensión de los procedimientos de auditoría, así como la relación que estos procedimientos tienen con los riesgos valorados de incorrección material debida a fraude en las afirmaciones; y</a:t>
            </a:r>
          </a:p>
          <a:p>
            <a:r>
              <a:rPr lang="es-CO" dirty="0"/>
              <a:t>(b) los resultados de los procedimientos de auditoría, incluidos los que se hayan diseñado para responder al riesgo de que la dirección eluda los controles.</a:t>
            </a:r>
            <a:endParaRPr lang="es-ES" dirty="0"/>
          </a:p>
        </p:txBody>
      </p:sp>
    </p:spTree>
    <p:extLst>
      <p:ext uri="{BB962C8B-B14F-4D97-AF65-F5344CB8AC3E}">
        <p14:creationId xmlns:p14="http://schemas.microsoft.com/office/powerpoint/2010/main" val="36261640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611055-1491-477E-AF5C-AD9559EC342A}"/>
              </a:ext>
            </a:extLst>
          </p:cNvPr>
          <p:cNvSpPr>
            <a:spLocks noGrp="1"/>
          </p:cNvSpPr>
          <p:nvPr>
            <p:ph type="title"/>
          </p:nvPr>
        </p:nvSpPr>
        <p:spPr/>
        <p:txBody>
          <a:bodyPr/>
          <a:lstStyle/>
          <a:p>
            <a:r>
              <a:rPr lang="es-CO" dirty="0"/>
              <a:t>documentación</a:t>
            </a:r>
            <a:endParaRPr lang="es-ES" dirty="0"/>
          </a:p>
        </p:txBody>
      </p:sp>
      <p:sp>
        <p:nvSpPr>
          <p:cNvPr id="3" name="Marcador de texto 2">
            <a:extLst>
              <a:ext uri="{FF2B5EF4-FFF2-40B4-BE49-F238E27FC236}">
                <a16:creationId xmlns:a16="http://schemas.microsoft.com/office/drawing/2014/main" id="{72AD40B5-9010-4E07-8E68-25C55D26F2C7}"/>
              </a:ext>
            </a:extLst>
          </p:cNvPr>
          <p:cNvSpPr>
            <a:spLocks noGrp="1"/>
          </p:cNvSpPr>
          <p:nvPr>
            <p:ph type="body" idx="1"/>
          </p:nvPr>
        </p:nvSpPr>
        <p:spPr>
          <a:xfrm>
            <a:off x="684212" y="2281727"/>
            <a:ext cx="8535988" cy="3712673"/>
          </a:xfrm>
        </p:spPr>
        <p:txBody>
          <a:bodyPr>
            <a:normAutofit/>
          </a:bodyPr>
          <a:lstStyle/>
          <a:p>
            <a:r>
              <a:rPr lang="es-CO" dirty="0"/>
              <a:t>46. En la documentación de auditoría, el auditor incluirá las comunicaciones sobre fraude que haya realizado a la dirección, a los responsables del gobierno de la entidad, a las autoridades reguladoras y a otros.</a:t>
            </a:r>
          </a:p>
          <a:p>
            <a:r>
              <a:rPr lang="es-CO" dirty="0"/>
              <a:t>47. Si el auditor concluye que, en las circunstancias del encargo, no es aplicable la presunción de que existe un riesgo de incorrección material debida a fraude relacionado con el reconocimiento de ingresos, incluirá en la documentación de auditoría las razones que sustentan dicha conclusión.</a:t>
            </a:r>
            <a:endParaRPr lang="es-ES" dirty="0"/>
          </a:p>
        </p:txBody>
      </p:sp>
    </p:spTree>
    <p:extLst>
      <p:ext uri="{BB962C8B-B14F-4D97-AF65-F5344CB8AC3E}">
        <p14:creationId xmlns:p14="http://schemas.microsoft.com/office/powerpoint/2010/main" val="315976540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DF9D2C-EDD3-4AAC-A455-EFBF3EF1AA96}"/>
              </a:ext>
            </a:extLst>
          </p:cNvPr>
          <p:cNvSpPr>
            <a:spLocks noGrp="1"/>
          </p:cNvSpPr>
          <p:nvPr>
            <p:ph type="title"/>
          </p:nvPr>
        </p:nvSpPr>
        <p:spPr/>
        <p:txBody>
          <a:bodyPr/>
          <a:lstStyle/>
          <a:p>
            <a:r>
              <a:rPr lang="es-CO" dirty="0"/>
              <a:t>vigencia</a:t>
            </a:r>
            <a:endParaRPr lang="es-ES" dirty="0"/>
          </a:p>
        </p:txBody>
      </p:sp>
      <p:sp>
        <p:nvSpPr>
          <p:cNvPr id="3" name="Marcador de texto 2">
            <a:extLst>
              <a:ext uri="{FF2B5EF4-FFF2-40B4-BE49-F238E27FC236}">
                <a16:creationId xmlns:a16="http://schemas.microsoft.com/office/drawing/2014/main" id="{ACF33DA9-39C7-4DD4-8DDA-BFB916029290}"/>
              </a:ext>
            </a:extLst>
          </p:cNvPr>
          <p:cNvSpPr>
            <a:spLocks noGrp="1"/>
          </p:cNvSpPr>
          <p:nvPr>
            <p:ph type="body" idx="1"/>
          </p:nvPr>
        </p:nvSpPr>
        <p:spPr/>
        <p:txBody>
          <a:bodyPr/>
          <a:lstStyle/>
          <a:p>
            <a:r>
              <a:rPr lang="es-CO" dirty="0"/>
              <a:t>9. Esta NIA es aplicable a las auditorías de estados financieros correspondientes a periodos iniciados a partir del 15 de diciembre de 2009.</a:t>
            </a:r>
          </a:p>
          <a:p>
            <a:r>
              <a:rPr lang="es-CO" dirty="0"/>
              <a:t>En Colombia rige desde el 1° de enero de 2016.</a:t>
            </a:r>
            <a:endParaRPr lang="es-ES" dirty="0"/>
          </a:p>
        </p:txBody>
      </p:sp>
    </p:spTree>
    <p:extLst>
      <p:ext uri="{BB962C8B-B14F-4D97-AF65-F5344CB8AC3E}">
        <p14:creationId xmlns:p14="http://schemas.microsoft.com/office/powerpoint/2010/main" val="34858255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9B1D8B12-BD40-41F7-9EBC-CE7A884CC5F7}"/>
              </a:ext>
            </a:extLst>
          </p:cNvPr>
          <p:cNvSpPr>
            <a:spLocks noGrp="1"/>
          </p:cNvSpPr>
          <p:nvPr>
            <p:ph type="title"/>
          </p:nvPr>
        </p:nvSpPr>
        <p:spPr>
          <a:xfrm>
            <a:off x="684212" y="2230452"/>
            <a:ext cx="8534400" cy="3763947"/>
          </a:xfrm>
        </p:spPr>
        <p:txBody>
          <a:bodyPr/>
          <a:lstStyle/>
          <a:p>
            <a:r>
              <a:rPr lang="es-CO" dirty="0"/>
              <a:t>Por su amable atención, muchas gracias</a:t>
            </a:r>
            <a:endParaRPr lang="es-ES" dirty="0"/>
          </a:p>
        </p:txBody>
      </p:sp>
    </p:spTree>
    <p:extLst>
      <p:ext uri="{BB962C8B-B14F-4D97-AF65-F5344CB8AC3E}">
        <p14:creationId xmlns:p14="http://schemas.microsoft.com/office/powerpoint/2010/main" val="4075661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F6046D-E541-4AE6-9961-A17C48FB3456}"/>
              </a:ext>
            </a:extLst>
          </p:cNvPr>
          <p:cNvSpPr>
            <a:spLocks noGrp="1"/>
          </p:cNvSpPr>
          <p:nvPr>
            <p:ph type="title"/>
          </p:nvPr>
        </p:nvSpPr>
        <p:spPr/>
        <p:txBody>
          <a:bodyPr/>
          <a:lstStyle/>
          <a:p>
            <a:r>
              <a:rPr lang="es-CO" dirty="0"/>
              <a:t>Modalidades</a:t>
            </a:r>
            <a:endParaRPr lang="es-ES" dirty="0"/>
          </a:p>
        </p:txBody>
      </p:sp>
      <p:sp>
        <p:nvSpPr>
          <p:cNvPr id="3" name="Marcador de texto 2">
            <a:extLst>
              <a:ext uri="{FF2B5EF4-FFF2-40B4-BE49-F238E27FC236}">
                <a16:creationId xmlns:a16="http://schemas.microsoft.com/office/drawing/2014/main" id="{FF385009-637E-4B94-9BA1-9E8EE572463C}"/>
              </a:ext>
            </a:extLst>
          </p:cNvPr>
          <p:cNvSpPr>
            <a:spLocks noGrp="1"/>
          </p:cNvSpPr>
          <p:nvPr>
            <p:ph type="body" idx="1"/>
          </p:nvPr>
        </p:nvSpPr>
        <p:spPr/>
        <p:txBody>
          <a:bodyPr/>
          <a:lstStyle/>
          <a:p>
            <a:r>
              <a:rPr lang="es-CO" dirty="0"/>
              <a:t>Error</a:t>
            </a:r>
          </a:p>
          <a:p>
            <a:r>
              <a:rPr lang="es-CO" dirty="0"/>
              <a:t>Fraude</a:t>
            </a:r>
          </a:p>
          <a:p>
            <a:r>
              <a:rPr lang="es-CO" dirty="0"/>
              <a:t>Acto ilegal del cliente</a:t>
            </a:r>
            <a:endParaRPr lang="es-ES" dirty="0"/>
          </a:p>
        </p:txBody>
      </p:sp>
    </p:spTree>
    <p:extLst>
      <p:ext uri="{BB962C8B-B14F-4D97-AF65-F5344CB8AC3E}">
        <p14:creationId xmlns:p14="http://schemas.microsoft.com/office/powerpoint/2010/main" val="1414208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61CD6F-01C4-4A89-BA47-B3760A28602C}"/>
              </a:ext>
            </a:extLst>
          </p:cNvPr>
          <p:cNvSpPr>
            <a:spLocks noGrp="1"/>
          </p:cNvSpPr>
          <p:nvPr>
            <p:ph type="title"/>
          </p:nvPr>
        </p:nvSpPr>
        <p:spPr/>
        <p:txBody>
          <a:bodyPr/>
          <a:lstStyle/>
          <a:p>
            <a:r>
              <a:rPr lang="es-CO" dirty="0"/>
              <a:t>Categorías legales</a:t>
            </a:r>
            <a:endParaRPr lang="es-ES" dirty="0"/>
          </a:p>
        </p:txBody>
      </p:sp>
      <p:sp>
        <p:nvSpPr>
          <p:cNvPr id="3" name="Marcador de texto 2">
            <a:extLst>
              <a:ext uri="{FF2B5EF4-FFF2-40B4-BE49-F238E27FC236}">
                <a16:creationId xmlns:a16="http://schemas.microsoft.com/office/drawing/2014/main" id="{C56F7454-1D8F-48E6-B5D8-0C301D8FE3FA}"/>
              </a:ext>
            </a:extLst>
          </p:cNvPr>
          <p:cNvSpPr>
            <a:spLocks noGrp="1"/>
          </p:cNvSpPr>
          <p:nvPr>
            <p:ph type="body" idx="1"/>
          </p:nvPr>
        </p:nvSpPr>
        <p:spPr/>
        <p:txBody>
          <a:bodyPr/>
          <a:lstStyle/>
          <a:p>
            <a:r>
              <a:rPr lang="es-CO" dirty="0"/>
              <a:t>Delito</a:t>
            </a:r>
          </a:p>
          <a:p>
            <a:r>
              <a:rPr lang="es-CO" dirty="0"/>
              <a:t>Contravención</a:t>
            </a:r>
            <a:endParaRPr lang="es-ES" dirty="0"/>
          </a:p>
        </p:txBody>
      </p:sp>
    </p:spTree>
    <p:extLst>
      <p:ext uri="{BB962C8B-B14F-4D97-AF65-F5344CB8AC3E}">
        <p14:creationId xmlns:p14="http://schemas.microsoft.com/office/powerpoint/2010/main" val="3160133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E98FE46-9F71-41E9-9F8E-B7041A3A6A1F}"/>
              </a:ext>
            </a:extLst>
          </p:cNvPr>
          <p:cNvSpPr>
            <a:spLocks noGrp="1"/>
          </p:cNvSpPr>
          <p:nvPr>
            <p:ph type="title"/>
          </p:nvPr>
        </p:nvSpPr>
        <p:spPr/>
        <p:txBody>
          <a:bodyPr/>
          <a:lstStyle/>
          <a:p>
            <a:r>
              <a:rPr lang="es-CO" dirty="0"/>
              <a:t>culpabilidad</a:t>
            </a:r>
            <a:endParaRPr lang="es-ES" dirty="0"/>
          </a:p>
        </p:txBody>
      </p:sp>
      <p:sp>
        <p:nvSpPr>
          <p:cNvPr id="3" name="Marcador de texto 2">
            <a:extLst>
              <a:ext uri="{FF2B5EF4-FFF2-40B4-BE49-F238E27FC236}">
                <a16:creationId xmlns:a16="http://schemas.microsoft.com/office/drawing/2014/main" id="{BF2FE65E-5CA2-427C-BB05-1611E6AF6E95}"/>
              </a:ext>
            </a:extLst>
          </p:cNvPr>
          <p:cNvSpPr>
            <a:spLocks noGrp="1"/>
          </p:cNvSpPr>
          <p:nvPr>
            <p:ph type="body" idx="1"/>
          </p:nvPr>
        </p:nvSpPr>
        <p:spPr/>
        <p:txBody>
          <a:bodyPr/>
          <a:lstStyle/>
          <a:p>
            <a:r>
              <a:rPr lang="es-CO" dirty="0"/>
              <a:t>Dolo</a:t>
            </a:r>
          </a:p>
          <a:p>
            <a:r>
              <a:rPr lang="es-CO" dirty="0"/>
              <a:t>Culpa o negligencia</a:t>
            </a:r>
          </a:p>
          <a:p>
            <a:r>
              <a:rPr lang="es-CO" dirty="0" err="1"/>
              <a:t>Preterintención</a:t>
            </a:r>
            <a:endParaRPr lang="es-ES" dirty="0"/>
          </a:p>
        </p:txBody>
      </p:sp>
    </p:spTree>
    <p:extLst>
      <p:ext uri="{BB962C8B-B14F-4D97-AF65-F5344CB8AC3E}">
        <p14:creationId xmlns:p14="http://schemas.microsoft.com/office/powerpoint/2010/main" val="36015401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08275A-C5EA-4373-9507-08AD9EF55A3D}"/>
              </a:ext>
            </a:extLst>
          </p:cNvPr>
          <p:cNvSpPr>
            <a:spLocks noGrp="1"/>
          </p:cNvSpPr>
          <p:nvPr>
            <p:ph type="title"/>
          </p:nvPr>
        </p:nvSpPr>
        <p:spPr/>
        <p:txBody>
          <a:bodyPr/>
          <a:lstStyle/>
          <a:p>
            <a:r>
              <a:rPr lang="es-ES" dirty="0"/>
              <a:t>Norma Internacional de Auditoría 240 </a:t>
            </a:r>
          </a:p>
        </p:txBody>
      </p:sp>
      <p:sp>
        <p:nvSpPr>
          <p:cNvPr id="3" name="Marcador de texto 2">
            <a:extLst>
              <a:ext uri="{FF2B5EF4-FFF2-40B4-BE49-F238E27FC236}">
                <a16:creationId xmlns:a16="http://schemas.microsoft.com/office/drawing/2014/main" id="{A63F4372-A64B-41B3-9C45-59218BFB251F}"/>
              </a:ext>
            </a:extLst>
          </p:cNvPr>
          <p:cNvSpPr>
            <a:spLocks noGrp="1"/>
          </p:cNvSpPr>
          <p:nvPr>
            <p:ph type="body" idx="1"/>
          </p:nvPr>
        </p:nvSpPr>
        <p:spPr/>
        <p:txBody>
          <a:bodyPr/>
          <a:lstStyle/>
          <a:p>
            <a:r>
              <a:rPr lang="es-CO" dirty="0"/>
              <a:t>Responsabilidades del auditor en la auditoría de estados financieros con respecto al fraude</a:t>
            </a:r>
            <a:endParaRPr lang="es-ES" dirty="0"/>
          </a:p>
        </p:txBody>
      </p:sp>
    </p:spTree>
    <p:extLst>
      <p:ext uri="{BB962C8B-B14F-4D97-AF65-F5344CB8AC3E}">
        <p14:creationId xmlns:p14="http://schemas.microsoft.com/office/powerpoint/2010/main" val="1440312129"/>
      </p:ext>
    </p:extLst>
  </p:cSld>
  <p:clrMapOvr>
    <a:masterClrMapping/>
  </p:clrMapOvr>
</p:sld>
</file>

<file path=ppt/theme/theme1.xml><?xml version="1.0" encoding="utf-8"?>
<a:theme xmlns:a="http://schemas.openxmlformats.org/drawingml/2006/main" name="Sector">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96</TotalTime>
  <Words>3660</Words>
  <Application>Microsoft Office PowerPoint</Application>
  <PresentationFormat>Panorámica</PresentationFormat>
  <Paragraphs>160</Paragraphs>
  <Slides>53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53</vt:i4>
      </vt:variant>
    </vt:vector>
  </HeadingPairs>
  <TitlesOfParts>
    <vt:vector size="57" baseType="lpstr">
      <vt:lpstr>Arial</vt:lpstr>
      <vt:lpstr>Century Gothic</vt:lpstr>
      <vt:lpstr>Wingdings 3</vt:lpstr>
      <vt:lpstr>Sector</vt:lpstr>
      <vt:lpstr>FRAUDE</vt:lpstr>
      <vt:lpstr>Tres trabajos</vt:lpstr>
      <vt:lpstr>Normas legales</vt:lpstr>
      <vt:lpstr>Estándares profesionales</vt:lpstr>
      <vt:lpstr>Irregularidades</vt:lpstr>
      <vt:lpstr>Modalidades</vt:lpstr>
      <vt:lpstr>Categorías legales</vt:lpstr>
      <vt:lpstr>culpabilidad</vt:lpstr>
      <vt:lpstr>Norma Internacional de Auditoría 240 </vt:lpstr>
      <vt:lpstr>Alcance de la norma</vt:lpstr>
      <vt:lpstr>Fraude y error</vt:lpstr>
      <vt:lpstr>El fraude para el auditor</vt:lpstr>
      <vt:lpstr>Responsabilidad de los administradores respecto del fraude</vt:lpstr>
      <vt:lpstr>Responsabilidad del revisor fiscal frente al fraude</vt:lpstr>
      <vt:lpstr>Características del fraude</vt:lpstr>
      <vt:lpstr>Características del fraude</vt:lpstr>
      <vt:lpstr>El problema del agente</vt:lpstr>
      <vt:lpstr>Escepticismo profesional</vt:lpstr>
      <vt:lpstr>definiciones</vt:lpstr>
      <vt:lpstr>definiciones</vt:lpstr>
      <vt:lpstr>autenticidad</vt:lpstr>
      <vt:lpstr>Discusión entre los miembros del equipo del encargo</vt:lpstr>
      <vt:lpstr>Evaluación de riesgos</vt:lpstr>
      <vt:lpstr>Evaluación de los procesos de la administración</vt:lpstr>
      <vt:lpstr>supervisión</vt:lpstr>
      <vt:lpstr>Hechos inusuales</vt:lpstr>
      <vt:lpstr>Niveles de evaluación</vt:lpstr>
      <vt:lpstr>hipótesis</vt:lpstr>
      <vt:lpstr>Calificación de los riesgos</vt:lpstr>
      <vt:lpstr>Organización del trabajo</vt:lpstr>
      <vt:lpstr>Organización del trabajo</vt:lpstr>
      <vt:lpstr>Políticas contables</vt:lpstr>
      <vt:lpstr>Oportunidad de los procedimientos</vt:lpstr>
      <vt:lpstr>Examen de los libros</vt:lpstr>
      <vt:lpstr>Examen de las estimaciones</vt:lpstr>
      <vt:lpstr>EXAMEN DE LO INUSUAL</vt:lpstr>
      <vt:lpstr>Consideración de evidencia</vt:lpstr>
      <vt:lpstr>Implicaciones para el trabajo</vt:lpstr>
      <vt:lpstr>Implicaciones para el contrato</vt:lpstr>
      <vt:lpstr>Manifestaciones de la gerencia</vt:lpstr>
      <vt:lpstr>Informe o denuncia del fraude</vt:lpstr>
      <vt:lpstr>Aviso a las autoridades</vt:lpstr>
      <vt:lpstr>Normas legales sobre informes</vt:lpstr>
      <vt:lpstr>Normas legales sobre informes</vt:lpstr>
      <vt:lpstr>Normas legales sobre informes</vt:lpstr>
      <vt:lpstr>delitos</vt:lpstr>
      <vt:lpstr>delitos</vt:lpstr>
      <vt:lpstr>delitos</vt:lpstr>
      <vt:lpstr>documentación</vt:lpstr>
      <vt:lpstr>documentación</vt:lpstr>
      <vt:lpstr>documentación</vt:lpstr>
      <vt:lpstr>vigencia</vt:lpstr>
      <vt:lpstr>Por su amable atención, muchas gracias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FRAUDE</dc:title>
  <dc:creator>Hernando Bermúdez Gómez</dc:creator>
  <cp:lastModifiedBy>Hernando Bermúdez Gómez</cp:lastModifiedBy>
  <cp:revision>27</cp:revision>
  <dcterms:created xsi:type="dcterms:W3CDTF">2017-10-25T21:24:00Z</dcterms:created>
  <dcterms:modified xsi:type="dcterms:W3CDTF">2017-10-25T23:00:17Z</dcterms:modified>
</cp:coreProperties>
</file>