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6B37BC4-5447-4CA1-B575-132355FA5B85}" type="datetimeFigureOut">
              <a:rPr lang="es-CO" smtClean="0"/>
              <a:t>26/02/2022</a:t>
            </a:fld>
            <a:endParaRPr lang="es-CO"/>
          </a:p>
        </p:txBody>
      </p:sp>
      <p:sp>
        <p:nvSpPr>
          <p:cNvPr id="5" name="Footer Placeholder 4"/>
          <p:cNvSpPr>
            <a:spLocks noGrp="1"/>
          </p:cNvSpPr>
          <p:nvPr>
            <p:ph type="ftr" sz="quarter" idx="11"/>
          </p:nvPr>
        </p:nvSpPr>
        <p:spPr/>
        <p:txBody>
          <a:bodyPr/>
          <a:lstStyle/>
          <a:p>
            <a:endParaRPr lang="es-CO"/>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2ABB246-AF85-4E4B-94FD-3F42DAB9CDCA}" type="slidenum">
              <a:rPr lang="es-CO" smtClean="0"/>
              <a:t>‹#›</a:t>
            </a:fld>
            <a:endParaRPr lang="es-CO"/>
          </a:p>
        </p:txBody>
      </p:sp>
    </p:spTree>
    <p:extLst>
      <p:ext uri="{BB962C8B-B14F-4D97-AF65-F5344CB8AC3E}">
        <p14:creationId xmlns:p14="http://schemas.microsoft.com/office/powerpoint/2010/main" val="2331166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6B37BC4-5447-4CA1-B575-132355FA5B85}" type="datetimeFigureOut">
              <a:rPr lang="es-CO" smtClean="0"/>
              <a:t>26/02/2022</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2ABB246-AF85-4E4B-94FD-3F42DAB9CDCA}" type="slidenum">
              <a:rPr lang="es-CO" smtClean="0"/>
              <a:t>‹#›</a:t>
            </a:fld>
            <a:endParaRPr lang="es-CO"/>
          </a:p>
        </p:txBody>
      </p:sp>
    </p:spTree>
    <p:extLst>
      <p:ext uri="{BB962C8B-B14F-4D97-AF65-F5344CB8AC3E}">
        <p14:creationId xmlns:p14="http://schemas.microsoft.com/office/powerpoint/2010/main" val="829994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6B37BC4-5447-4CA1-B575-132355FA5B85}" type="datetimeFigureOut">
              <a:rPr lang="es-CO" smtClean="0"/>
              <a:t>26/02/2022</a:t>
            </a:fld>
            <a:endParaRPr lang="es-CO"/>
          </a:p>
        </p:txBody>
      </p:sp>
      <p:sp>
        <p:nvSpPr>
          <p:cNvPr id="5" name="Footer Placeholder 4"/>
          <p:cNvSpPr>
            <a:spLocks noGrp="1"/>
          </p:cNvSpPr>
          <p:nvPr>
            <p:ph type="ftr" sz="quarter" idx="11"/>
          </p:nvPr>
        </p:nvSpPr>
        <p:spPr/>
        <p:txBody>
          <a:bodyPr/>
          <a:lstStyle/>
          <a:p>
            <a:endParaRPr lang="es-CO"/>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2ABB246-AF85-4E4B-94FD-3F42DAB9CDCA}" type="slidenum">
              <a:rPr lang="es-CO" smtClean="0"/>
              <a:t>‹#›</a:t>
            </a:fld>
            <a:endParaRPr lang="es-CO"/>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352384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96B37BC4-5447-4CA1-B575-132355FA5B85}" type="datetimeFigureOut">
              <a:rPr lang="es-CO" smtClean="0"/>
              <a:t>26/02/2022</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2ABB246-AF85-4E4B-94FD-3F42DAB9CDCA}" type="slidenum">
              <a:rPr lang="es-CO" smtClean="0"/>
              <a:t>‹#›</a:t>
            </a:fld>
            <a:endParaRPr lang="es-CO"/>
          </a:p>
        </p:txBody>
      </p:sp>
    </p:spTree>
    <p:extLst>
      <p:ext uri="{BB962C8B-B14F-4D97-AF65-F5344CB8AC3E}">
        <p14:creationId xmlns:p14="http://schemas.microsoft.com/office/powerpoint/2010/main" val="22277213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96B37BC4-5447-4CA1-B575-132355FA5B85}" type="datetimeFigureOut">
              <a:rPr lang="es-CO" smtClean="0"/>
              <a:t>26/02/2022</a:t>
            </a:fld>
            <a:endParaRPr lang="es-CO"/>
          </a:p>
        </p:txBody>
      </p:sp>
      <p:sp>
        <p:nvSpPr>
          <p:cNvPr id="6" name="Footer Placeholder 5"/>
          <p:cNvSpPr>
            <a:spLocks noGrp="1"/>
          </p:cNvSpPr>
          <p:nvPr>
            <p:ph type="ftr" sz="quarter" idx="11"/>
          </p:nvPr>
        </p:nvSpPr>
        <p:spPr/>
        <p:txBody>
          <a:bodyPr/>
          <a:lstStyle/>
          <a:p>
            <a:endParaRPr lang="es-CO"/>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2ABB246-AF85-4E4B-94FD-3F42DAB9CDCA}" type="slidenum">
              <a:rPr lang="es-CO" smtClean="0"/>
              <a:t>‹#›</a:t>
            </a:fld>
            <a:endParaRPr lang="es-CO"/>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8698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96B37BC4-5447-4CA1-B575-132355FA5B85}" type="datetimeFigureOut">
              <a:rPr lang="es-CO" smtClean="0"/>
              <a:t>26/02/2022</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2ABB246-AF85-4E4B-94FD-3F42DAB9CDCA}" type="slidenum">
              <a:rPr lang="es-CO" smtClean="0"/>
              <a:t>‹#›</a:t>
            </a:fld>
            <a:endParaRPr lang="es-CO"/>
          </a:p>
        </p:txBody>
      </p:sp>
    </p:spTree>
    <p:extLst>
      <p:ext uri="{BB962C8B-B14F-4D97-AF65-F5344CB8AC3E}">
        <p14:creationId xmlns:p14="http://schemas.microsoft.com/office/powerpoint/2010/main" val="4159407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B37BC4-5447-4CA1-B575-132355FA5B85}" type="datetimeFigureOut">
              <a:rPr lang="es-CO" smtClean="0"/>
              <a:t>26/02/2022</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2ABB246-AF85-4E4B-94FD-3F42DAB9CDCA}" type="slidenum">
              <a:rPr lang="es-CO" smtClean="0"/>
              <a:t>‹#›</a:t>
            </a:fld>
            <a:endParaRPr lang="es-CO"/>
          </a:p>
        </p:txBody>
      </p:sp>
    </p:spTree>
    <p:extLst>
      <p:ext uri="{BB962C8B-B14F-4D97-AF65-F5344CB8AC3E}">
        <p14:creationId xmlns:p14="http://schemas.microsoft.com/office/powerpoint/2010/main" val="12136544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B37BC4-5447-4CA1-B575-132355FA5B85}" type="datetimeFigureOut">
              <a:rPr lang="es-CO" smtClean="0"/>
              <a:t>26/02/2022</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2ABB246-AF85-4E4B-94FD-3F42DAB9CDCA}" type="slidenum">
              <a:rPr lang="es-CO" smtClean="0"/>
              <a:t>‹#›</a:t>
            </a:fld>
            <a:endParaRPr lang="es-CO"/>
          </a:p>
        </p:txBody>
      </p:sp>
    </p:spTree>
    <p:extLst>
      <p:ext uri="{BB962C8B-B14F-4D97-AF65-F5344CB8AC3E}">
        <p14:creationId xmlns:p14="http://schemas.microsoft.com/office/powerpoint/2010/main" val="2098310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dirty="0"/>
              <a:t>Editar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US" dirty="0"/>
          </a:p>
        </p:txBody>
      </p:sp>
      <p:sp>
        <p:nvSpPr>
          <p:cNvPr id="4" name="Date Placeholder 3"/>
          <p:cNvSpPr>
            <a:spLocks noGrp="1"/>
          </p:cNvSpPr>
          <p:nvPr>
            <p:ph type="dt" sz="half" idx="10"/>
          </p:nvPr>
        </p:nvSpPr>
        <p:spPr/>
        <p:txBody>
          <a:bodyPr/>
          <a:lstStyle/>
          <a:p>
            <a:fld id="{96B37BC4-5447-4CA1-B575-132355FA5B85}" type="datetimeFigureOut">
              <a:rPr lang="es-CO" smtClean="0"/>
              <a:t>26/02/2022</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2ABB246-AF85-4E4B-94FD-3F42DAB9CDCA}" type="slidenum">
              <a:rPr lang="es-CO" smtClean="0"/>
              <a:t>‹#›</a:t>
            </a:fld>
            <a:endParaRPr lang="es-CO"/>
          </a:p>
        </p:txBody>
      </p:sp>
    </p:spTree>
    <p:extLst>
      <p:ext uri="{BB962C8B-B14F-4D97-AF65-F5344CB8AC3E}">
        <p14:creationId xmlns:p14="http://schemas.microsoft.com/office/powerpoint/2010/main" val="2801575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6B37BC4-5447-4CA1-B575-132355FA5B85}" type="datetimeFigureOut">
              <a:rPr lang="es-CO" smtClean="0"/>
              <a:t>26/02/2022</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2ABB246-AF85-4E4B-94FD-3F42DAB9CDCA}" type="slidenum">
              <a:rPr lang="es-CO" smtClean="0"/>
              <a:t>‹#›</a:t>
            </a:fld>
            <a:endParaRPr lang="es-CO"/>
          </a:p>
        </p:txBody>
      </p:sp>
    </p:spTree>
    <p:extLst>
      <p:ext uri="{BB962C8B-B14F-4D97-AF65-F5344CB8AC3E}">
        <p14:creationId xmlns:p14="http://schemas.microsoft.com/office/powerpoint/2010/main" val="3796227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6B37BC4-5447-4CA1-B575-132355FA5B85}" type="datetimeFigureOut">
              <a:rPr lang="es-CO" smtClean="0"/>
              <a:t>26/02/2022</a:t>
            </a:fld>
            <a:endParaRPr lang="es-CO"/>
          </a:p>
        </p:txBody>
      </p:sp>
      <p:sp>
        <p:nvSpPr>
          <p:cNvPr id="6" name="Footer Placeholder 5"/>
          <p:cNvSpPr>
            <a:spLocks noGrp="1"/>
          </p:cNvSpPr>
          <p:nvPr>
            <p:ph type="ftr" sz="quarter" idx="11"/>
          </p:nvPr>
        </p:nvSpPr>
        <p:spPr/>
        <p:txBody>
          <a:bodyPr/>
          <a:lstStyle/>
          <a:p>
            <a:endParaRPr lang="es-CO"/>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2ABB246-AF85-4E4B-94FD-3F42DAB9CDCA}" type="slidenum">
              <a:rPr lang="es-CO" smtClean="0"/>
              <a:t>‹#›</a:t>
            </a:fld>
            <a:endParaRPr lang="es-CO"/>
          </a:p>
        </p:txBody>
      </p:sp>
    </p:spTree>
    <p:extLst>
      <p:ext uri="{BB962C8B-B14F-4D97-AF65-F5344CB8AC3E}">
        <p14:creationId xmlns:p14="http://schemas.microsoft.com/office/powerpoint/2010/main" val="1716892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6B37BC4-5447-4CA1-B575-132355FA5B85}" type="datetimeFigureOut">
              <a:rPr lang="es-CO" smtClean="0"/>
              <a:t>26/02/2022</a:t>
            </a:fld>
            <a:endParaRPr lang="es-CO"/>
          </a:p>
        </p:txBody>
      </p:sp>
      <p:sp>
        <p:nvSpPr>
          <p:cNvPr id="8" name="Footer Placeholder 7"/>
          <p:cNvSpPr>
            <a:spLocks noGrp="1"/>
          </p:cNvSpPr>
          <p:nvPr>
            <p:ph type="ftr" sz="quarter" idx="11"/>
          </p:nvPr>
        </p:nvSpPr>
        <p:spPr/>
        <p:txBody>
          <a:bodyPr/>
          <a:lstStyle/>
          <a:p>
            <a:endParaRPr lang="es-C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2ABB246-AF85-4E4B-94FD-3F42DAB9CDCA}" type="slidenum">
              <a:rPr lang="es-CO" smtClean="0"/>
              <a:t>‹#›</a:t>
            </a:fld>
            <a:endParaRPr lang="es-CO"/>
          </a:p>
        </p:txBody>
      </p:sp>
    </p:spTree>
    <p:extLst>
      <p:ext uri="{BB962C8B-B14F-4D97-AF65-F5344CB8AC3E}">
        <p14:creationId xmlns:p14="http://schemas.microsoft.com/office/powerpoint/2010/main" val="573243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6B37BC4-5447-4CA1-B575-132355FA5B85}" type="datetimeFigureOut">
              <a:rPr lang="es-CO" smtClean="0"/>
              <a:t>26/02/2022</a:t>
            </a:fld>
            <a:endParaRPr lang="es-CO"/>
          </a:p>
        </p:txBody>
      </p:sp>
      <p:sp>
        <p:nvSpPr>
          <p:cNvPr id="4" name="Footer Placeholder 3"/>
          <p:cNvSpPr>
            <a:spLocks noGrp="1"/>
          </p:cNvSpPr>
          <p:nvPr>
            <p:ph type="ftr" sz="quarter" idx="11"/>
          </p:nvPr>
        </p:nvSpPr>
        <p:spPr/>
        <p:txBody>
          <a:bodyPr/>
          <a:lstStyle/>
          <a:p>
            <a:endParaRPr lang="es-CO"/>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2ABB246-AF85-4E4B-94FD-3F42DAB9CDCA}" type="slidenum">
              <a:rPr lang="es-CO" smtClean="0"/>
              <a:t>‹#›</a:t>
            </a:fld>
            <a:endParaRPr lang="es-CO"/>
          </a:p>
        </p:txBody>
      </p:sp>
    </p:spTree>
    <p:extLst>
      <p:ext uri="{BB962C8B-B14F-4D97-AF65-F5344CB8AC3E}">
        <p14:creationId xmlns:p14="http://schemas.microsoft.com/office/powerpoint/2010/main" val="2409640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B37BC4-5447-4CA1-B575-132355FA5B85}" type="datetimeFigureOut">
              <a:rPr lang="es-CO" smtClean="0"/>
              <a:t>26/02/2022</a:t>
            </a:fld>
            <a:endParaRPr lang="es-CO"/>
          </a:p>
        </p:txBody>
      </p:sp>
      <p:sp>
        <p:nvSpPr>
          <p:cNvPr id="3" name="Footer Placeholder 2"/>
          <p:cNvSpPr>
            <a:spLocks noGrp="1"/>
          </p:cNvSpPr>
          <p:nvPr>
            <p:ph type="ftr" sz="quarter" idx="11"/>
          </p:nvPr>
        </p:nvSpPr>
        <p:spPr/>
        <p:txBody>
          <a:bodyPr/>
          <a:lstStyle/>
          <a:p>
            <a:endParaRPr lang="es-CO"/>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2ABB246-AF85-4E4B-94FD-3F42DAB9CDCA}" type="slidenum">
              <a:rPr lang="es-CO" smtClean="0"/>
              <a:t>‹#›</a:t>
            </a:fld>
            <a:endParaRPr lang="es-CO"/>
          </a:p>
        </p:txBody>
      </p:sp>
    </p:spTree>
    <p:extLst>
      <p:ext uri="{BB962C8B-B14F-4D97-AF65-F5344CB8AC3E}">
        <p14:creationId xmlns:p14="http://schemas.microsoft.com/office/powerpoint/2010/main" val="1385391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96B37BC4-5447-4CA1-B575-132355FA5B85}" type="datetimeFigureOut">
              <a:rPr lang="es-CO" smtClean="0"/>
              <a:t>26/02/2022</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2ABB246-AF85-4E4B-94FD-3F42DAB9CDCA}" type="slidenum">
              <a:rPr lang="es-CO" smtClean="0"/>
              <a:t>‹#›</a:t>
            </a:fld>
            <a:endParaRPr lang="es-CO"/>
          </a:p>
        </p:txBody>
      </p:sp>
    </p:spTree>
    <p:extLst>
      <p:ext uri="{BB962C8B-B14F-4D97-AF65-F5344CB8AC3E}">
        <p14:creationId xmlns:p14="http://schemas.microsoft.com/office/powerpoint/2010/main" val="2789416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96B37BC4-5447-4CA1-B575-132355FA5B85}" type="datetimeFigureOut">
              <a:rPr lang="es-CO" smtClean="0"/>
              <a:t>26/02/2022</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2ABB246-AF85-4E4B-94FD-3F42DAB9CDCA}" type="slidenum">
              <a:rPr lang="es-CO" smtClean="0"/>
              <a:t>‹#›</a:t>
            </a:fld>
            <a:endParaRPr lang="es-CO"/>
          </a:p>
        </p:txBody>
      </p:sp>
    </p:spTree>
    <p:extLst>
      <p:ext uri="{BB962C8B-B14F-4D97-AF65-F5344CB8AC3E}">
        <p14:creationId xmlns:p14="http://schemas.microsoft.com/office/powerpoint/2010/main" val="3399992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6B37BC4-5447-4CA1-B575-132355FA5B85}" type="datetimeFigureOut">
              <a:rPr lang="es-CO" smtClean="0"/>
              <a:t>26/02/2022</a:t>
            </a:fld>
            <a:endParaRPr lang="es-CO"/>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2ABB246-AF85-4E4B-94FD-3F42DAB9CDCA}" type="slidenum">
              <a:rPr lang="es-CO" smtClean="0"/>
              <a:t>‹#›</a:t>
            </a:fld>
            <a:endParaRPr lang="es-CO"/>
          </a:p>
        </p:txBody>
      </p:sp>
    </p:spTree>
    <p:extLst>
      <p:ext uri="{BB962C8B-B14F-4D97-AF65-F5344CB8AC3E}">
        <p14:creationId xmlns:p14="http://schemas.microsoft.com/office/powerpoint/2010/main" val="37800966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DF08-DC9A-484A-BEF5-95B1E4DD9320}"/>
              </a:ext>
            </a:extLst>
          </p:cNvPr>
          <p:cNvSpPr>
            <a:spLocks noGrp="1"/>
          </p:cNvSpPr>
          <p:nvPr>
            <p:ph type="ctrTitle"/>
          </p:nvPr>
        </p:nvSpPr>
        <p:spPr>
          <a:xfrm>
            <a:off x="2589213" y="1930400"/>
            <a:ext cx="8915399" cy="2846981"/>
          </a:xfrm>
        </p:spPr>
        <p:txBody>
          <a:bodyPr>
            <a:normAutofit/>
          </a:bodyPr>
          <a:lstStyle/>
          <a:p>
            <a:r>
              <a:rPr lang="es-CO" sz="4000" dirty="0">
                <a:solidFill>
                  <a:srgbClr val="000000"/>
                </a:solidFill>
                <a:effectLst/>
                <a:latin typeface="Arial Bold" panose="020B0704020202020204" pitchFamily="34" charset="0"/>
                <a:ea typeface="Times New Roman" panose="02020603050405020304" pitchFamily="18" charset="0"/>
                <a:cs typeface="Arial Bold" panose="020B0704020202020204" pitchFamily="34" charset="0"/>
              </a:rPr>
              <a:t>GOBIERNO DE LA ENTIDAD EFICAZ, GESTIÓN DE RIESGOS Y </a:t>
            </a:r>
            <a:br>
              <a:rPr lang="es-CO" sz="4000" dirty="0">
                <a:solidFill>
                  <a:srgbClr val="000000"/>
                </a:solidFill>
                <a:effectLst/>
                <a:latin typeface="Arial Bold" panose="020B0704020202020204" pitchFamily="34" charset="0"/>
                <a:ea typeface="Times New Roman" panose="02020603050405020304" pitchFamily="18" charset="0"/>
                <a:cs typeface="Arial Bold" panose="020B0704020202020204" pitchFamily="34" charset="0"/>
              </a:rPr>
            </a:br>
            <a:r>
              <a:rPr lang="es-CO" sz="4000" dirty="0">
                <a:solidFill>
                  <a:srgbClr val="000000"/>
                </a:solidFill>
                <a:effectLst/>
                <a:latin typeface="Arial Bold" panose="020B0704020202020204" pitchFamily="34" charset="0"/>
                <a:ea typeface="Times New Roman" panose="02020603050405020304" pitchFamily="18" charset="0"/>
                <a:cs typeface="Arial Bold" panose="020B0704020202020204" pitchFamily="34" charset="0"/>
              </a:rPr>
              <a:t>	CONTROL INTERNO </a:t>
            </a:r>
            <a:br>
              <a:rPr lang="es-CO" sz="1800" dirty="0">
                <a:effectLst/>
                <a:latin typeface="Calibri" panose="020F0502020204030204" pitchFamily="34" charset="0"/>
                <a:ea typeface="Times New Roman" panose="02020603050405020304" pitchFamily="18" charset="0"/>
                <a:cs typeface="Times New Roman" panose="02020603050405020304" pitchFamily="18" charset="0"/>
              </a:rPr>
            </a:br>
            <a:endParaRPr lang="es-CO" dirty="0"/>
          </a:p>
        </p:txBody>
      </p:sp>
      <p:sp>
        <p:nvSpPr>
          <p:cNvPr id="3" name="Subtitle 2">
            <a:extLst>
              <a:ext uri="{FF2B5EF4-FFF2-40B4-BE49-F238E27FC236}">
                <a16:creationId xmlns:a16="http://schemas.microsoft.com/office/drawing/2014/main" id="{557BF826-02F6-439C-B888-E598023AEBFF}"/>
              </a:ext>
            </a:extLst>
          </p:cNvPr>
          <p:cNvSpPr>
            <a:spLocks noGrp="1"/>
          </p:cNvSpPr>
          <p:nvPr>
            <p:ph type="subTitle" idx="1"/>
          </p:nvPr>
        </p:nvSpPr>
        <p:spPr/>
        <p:txBody>
          <a:bodyPr/>
          <a:lstStyle/>
          <a:p>
            <a:r>
              <a:rPr lang="es-CO" dirty="0"/>
              <a:t>Hernando Bermúdez Gómez</a:t>
            </a:r>
          </a:p>
          <a:p>
            <a:r>
              <a:rPr lang="es-CO" dirty="0"/>
              <a:t>Presentación en la Fundación Universitaria Los Libertadores con ocasión de la celebración en el año 2022 del Día del Contador Público Colombiano</a:t>
            </a:r>
          </a:p>
        </p:txBody>
      </p:sp>
    </p:spTree>
    <p:extLst>
      <p:ext uri="{BB962C8B-B14F-4D97-AF65-F5344CB8AC3E}">
        <p14:creationId xmlns:p14="http://schemas.microsoft.com/office/powerpoint/2010/main" val="2206206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F32AD-69DD-4D71-8C34-B8DF06948213}"/>
              </a:ext>
            </a:extLst>
          </p:cNvPr>
          <p:cNvSpPr>
            <a:spLocks noGrp="1"/>
          </p:cNvSpPr>
          <p:nvPr>
            <p:ph type="title"/>
          </p:nvPr>
        </p:nvSpPr>
        <p:spPr/>
        <p:txBody>
          <a:bodyPr/>
          <a:lstStyle/>
          <a:p>
            <a:r>
              <a:rPr lang="es-CO" dirty="0"/>
              <a:t>El Gobierno para IFAC</a:t>
            </a:r>
          </a:p>
        </p:txBody>
      </p:sp>
      <p:sp>
        <p:nvSpPr>
          <p:cNvPr id="3" name="Content Placeholder 2">
            <a:extLst>
              <a:ext uri="{FF2B5EF4-FFF2-40B4-BE49-F238E27FC236}">
                <a16:creationId xmlns:a16="http://schemas.microsoft.com/office/drawing/2014/main" id="{CAC6A89D-A227-4658-BB41-7FD71FCBC5ED}"/>
              </a:ext>
            </a:extLst>
          </p:cNvPr>
          <p:cNvSpPr>
            <a:spLocks noGrp="1"/>
          </p:cNvSpPr>
          <p:nvPr>
            <p:ph idx="1"/>
          </p:nvPr>
        </p:nvSpPr>
        <p:spPr/>
        <p:txBody>
          <a:bodyPr/>
          <a:lstStyle/>
          <a:p>
            <a:r>
              <a:rPr lang="es-CO" dirty="0"/>
              <a:t>“</a:t>
            </a:r>
            <a:r>
              <a:rPr lang="es-CO" i="1" dirty="0"/>
              <a:t>Gobierno de la entidad implica el conjunto de responsabilidades y prácticas ejercidas por el órgano de gobierno y de gestión de una organización con el objetivo de: </a:t>
            </a:r>
          </a:p>
          <a:p>
            <a:pPr marL="0" indent="0">
              <a:buNone/>
            </a:pPr>
            <a:r>
              <a:rPr lang="es-CO" i="1" dirty="0"/>
              <a:t>• proporcionar orientación estratégica;</a:t>
            </a:r>
          </a:p>
          <a:p>
            <a:pPr marL="0" indent="0">
              <a:buNone/>
            </a:pPr>
            <a:r>
              <a:rPr lang="es-CO" i="1" dirty="0"/>
              <a:t>• establecer rendición de cuentas para lograr los objetivos;</a:t>
            </a:r>
          </a:p>
          <a:p>
            <a:pPr marL="0" indent="0">
              <a:buNone/>
            </a:pPr>
            <a:r>
              <a:rPr lang="es-CO" i="1" dirty="0"/>
              <a:t>• determinar que los riesgos se gestionen adecuadamente; y</a:t>
            </a:r>
          </a:p>
          <a:p>
            <a:pPr marL="0" indent="0">
              <a:buNone/>
            </a:pPr>
            <a:r>
              <a:rPr lang="es-CO" i="1" dirty="0"/>
              <a:t>• verificar que los recursos de la organización se utilizan de forma responsable</a:t>
            </a:r>
            <a:r>
              <a:rPr lang="es-CO" dirty="0"/>
              <a:t>.”</a:t>
            </a:r>
          </a:p>
          <a:p>
            <a:pPr marL="0" indent="0">
              <a:buNone/>
            </a:pPr>
            <a:endParaRPr lang="es-CO" dirty="0"/>
          </a:p>
        </p:txBody>
      </p:sp>
    </p:spTree>
    <p:extLst>
      <p:ext uri="{BB962C8B-B14F-4D97-AF65-F5344CB8AC3E}">
        <p14:creationId xmlns:p14="http://schemas.microsoft.com/office/powerpoint/2010/main" val="3127406822"/>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20011-D26D-4A07-9C30-58B73A1FC07B}"/>
              </a:ext>
            </a:extLst>
          </p:cNvPr>
          <p:cNvSpPr>
            <a:spLocks noGrp="1"/>
          </p:cNvSpPr>
          <p:nvPr>
            <p:ph type="title"/>
          </p:nvPr>
        </p:nvSpPr>
        <p:spPr/>
        <p:txBody>
          <a:bodyPr/>
          <a:lstStyle/>
          <a:p>
            <a:r>
              <a:rPr lang="es-CO" dirty="0"/>
              <a:t>El modelo de gestión</a:t>
            </a:r>
          </a:p>
        </p:txBody>
      </p:sp>
      <p:sp>
        <p:nvSpPr>
          <p:cNvPr id="3" name="Content Placeholder 2">
            <a:extLst>
              <a:ext uri="{FF2B5EF4-FFF2-40B4-BE49-F238E27FC236}">
                <a16:creationId xmlns:a16="http://schemas.microsoft.com/office/drawing/2014/main" id="{A3ABDE22-8CB8-4B85-ABB9-E03007E92830}"/>
              </a:ext>
            </a:extLst>
          </p:cNvPr>
          <p:cNvSpPr>
            <a:spLocks noGrp="1"/>
          </p:cNvSpPr>
          <p:nvPr>
            <p:ph idx="1"/>
          </p:nvPr>
        </p:nvSpPr>
        <p:spPr/>
        <p:txBody>
          <a:bodyPr>
            <a:normAutofit/>
          </a:bodyPr>
          <a:lstStyle/>
          <a:p>
            <a:r>
              <a:rPr lang="es-CO" dirty="0"/>
              <a:t>También en esta materia hay diversidad de posiciones. Según una de ellas el proceso implica:</a:t>
            </a:r>
          </a:p>
          <a:p>
            <a:r>
              <a:rPr lang="es-CO" dirty="0"/>
              <a:t>Misión</a:t>
            </a:r>
          </a:p>
          <a:p>
            <a:r>
              <a:rPr lang="es-CO" dirty="0"/>
              <a:t>Visión</a:t>
            </a:r>
          </a:p>
          <a:p>
            <a:r>
              <a:rPr lang="es-CO" dirty="0"/>
              <a:t>Objetivos</a:t>
            </a:r>
          </a:p>
          <a:p>
            <a:r>
              <a:rPr lang="es-CO" dirty="0"/>
              <a:t>Estrategias</a:t>
            </a:r>
          </a:p>
          <a:p>
            <a:r>
              <a:rPr lang="es-CO" dirty="0"/>
              <a:t>Metas</a:t>
            </a:r>
          </a:p>
          <a:p>
            <a:r>
              <a:rPr lang="es-CO" dirty="0"/>
              <a:t>Tácticas</a:t>
            </a:r>
          </a:p>
          <a:p>
            <a:r>
              <a:rPr lang="es-CO" dirty="0"/>
              <a:t>Procesos</a:t>
            </a:r>
          </a:p>
        </p:txBody>
      </p:sp>
    </p:spTree>
    <p:extLst>
      <p:ext uri="{BB962C8B-B14F-4D97-AF65-F5344CB8AC3E}">
        <p14:creationId xmlns:p14="http://schemas.microsoft.com/office/powerpoint/2010/main" val="1892009161"/>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A9F9D-AC87-4667-AC7B-EA9AFC3AD2C4}"/>
              </a:ext>
            </a:extLst>
          </p:cNvPr>
          <p:cNvSpPr>
            <a:spLocks noGrp="1"/>
          </p:cNvSpPr>
          <p:nvPr>
            <p:ph type="title"/>
          </p:nvPr>
        </p:nvSpPr>
        <p:spPr/>
        <p:txBody>
          <a:bodyPr/>
          <a:lstStyle/>
          <a:p>
            <a:r>
              <a:rPr lang="es-CO" dirty="0"/>
              <a:t>Rendición de cuentas</a:t>
            </a:r>
          </a:p>
        </p:txBody>
      </p:sp>
      <p:sp>
        <p:nvSpPr>
          <p:cNvPr id="3" name="Content Placeholder 2">
            <a:extLst>
              <a:ext uri="{FF2B5EF4-FFF2-40B4-BE49-F238E27FC236}">
                <a16:creationId xmlns:a16="http://schemas.microsoft.com/office/drawing/2014/main" id="{DEC91215-DEFC-4C07-A18A-3E791258D2B1}"/>
              </a:ext>
            </a:extLst>
          </p:cNvPr>
          <p:cNvSpPr>
            <a:spLocks noGrp="1"/>
          </p:cNvSpPr>
          <p:nvPr>
            <p:ph idx="1"/>
          </p:nvPr>
        </p:nvSpPr>
        <p:spPr/>
        <p:txBody>
          <a:bodyPr>
            <a:normAutofit/>
          </a:bodyPr>
          <a:lstStyle/>
          <a:p>
            <a:r>
              <a:rPr lang="es-CO" dirty="0"/>
              <a:t>Se trata de una institución milenaria, establecida en el Derecho desde la aparición de los mandatarios, es decir, de los agentes. Su propósito es comprobar que se ha satisfecho el encargo de confianza debidamente. Se requiere de integridad. Como se sabe existe el riego de que los agentes obren en cuenta propia o en contra de las políticas y demás orientaciones de los dueños, los directivos y, en su caso, de los administradores superiores.</a:t>
            </a:r>
          </a:p>
          <a:p>
            <a:r>
              <a:rPr lang="es-CO" dirty="0"/>
              <a:t>La Ley 222 de 1995 reglamenta el informe de gestión de los administradores, norma que hoy se aplica a las sociedades comerciales y, por extensión, a las personas sin ánimo de lucro cuando carecen de regulación al respecto.</a:t>
            </a:r>
          </a:p>
        </p:txBody>
      </p:sp>
    </p:spTree>
    <p:extLst>
      <p:ext uri="{BB962C8B-B14F-4D97-AF65-F5344CB8AC3E}">
        <p14:creationId xmlns:p14="http://schemas.microsoft.com/office/powerpoint/2010/main" val="211524734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7ABA7-6373-4C7E-BD1C-013F2BA1B0B6}"/>
              </a:ext>
            </a:extLst>
          </p:cNvPr>
          <p:cNvSpPr>
            <a:spLocks noGrp="1"/>
          </p:cNvSpPr>
          <p:nvPr>
            <p:ph type="title"/>
          </p:nvPr>
        </p:nvSpPr>
        <p:spPr/>
        <p:txBody>
          <a:bodyPr/>
          <a:lstStyle/>
          <a:p>
            <a:r>
              <a:rPr lang="es-CO" dirty="0"/>
              <a:t>Los riesgos (1)</a:t>
            </a:r>
          </a:p>
        </p:txBody>
      </p:sp>
      <p:sp>
        <p:nvSpPr>
          <p:cNvPr id="3" name="Content Placeholder 2">
            <a:extLst>
              <a:ext uri="{FF2B5EF4-FFF2-40B4-BE49-F238E27FC236}">
                <a16:creationId xmlns:a16="http://schemas.microsoft.com/office/drawing/2014/main" id="{0D7E676E-38BF-4DCE-9C34-B01FDE591B6E}"/>
              </a:ext>
            </a:extLst>
          </p:cNvPr>
          <p:cNvSpPr>
            <a:spLocks noGrp="1"/>
          </p:cNvSpPr>
          <p:nvPr>
            <p:ph idx="1"/>
          </p:nvPr>
        </p:nvSpPr>
        <p:spPr/>
        <p:txBody>
          <a:bodyPr>
            <a:normAutofit/>
          </a:bodyPr>
          <a:lstStyle/>
          <a:p>
            <a:r>
              <a:rPr lang="es-CO" dirty="0"/>
              <a:t>Hubo tiempos en los cuales la evaluación de las empresas y de sus administradores se hacia revisando su pasado. Pero ahora la cuestión es considerar su futuro probable.</a:t>
            </a:r>
          </a:p>
          <a:p>
            <a:r>
              <a:rPr lang="es-CO" dirty="0"/>
              <a:t>Ese cambio de 180 grados ha llevado a la adopción de la teoría de los riesgos como el instrumento básico de análisis. Uno debe preguntarse cuales son los objetivos de la entidad, qué riesgos podrían hacer imposible alcanzarlos, cuáles riesgos están sometidos a controles bien diseñados, aplicados y eficaces. Hay que examinar a fondo los riegos que no tienen control o que están mal controlados. Hay que tomar medidas para superar estas deficiencias. Se aplaude lo que está bien, se corrige lo que está mal.</a:t>
            </a:r>
          </a:p>
          <a:p>
            <a:r>
              <a:rPr lang="es-CO" dirty="0"/>
              <a:t>La teoría de los riesgos incluye un error tolerable</a:t>
            </a:r>
          </a:p>
        </p:txBody>
      </p:sp>
    </p:spTree>
    <p:extLst>
      <p:ext uri="{BB962C8B-B14F-4D97-AF65-F5344CB8AC3E}">
        <p14:creationId xmlns:p14="http://schemas.microsoft.com/office/powerpoint/2010/main" val="5484967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86F77-B704-4A3D-B3F0-3628004FA55C}"/>
              </a:ext>
            </a:extLst>
          </p:cNvPr>
          <p:cNvSpPr>
            <a:spLocks noGrp="1"/>
          </p:cNvSpPr>
          <p:nvPr>
            <p:ph type="title"/>
          </p:nvPr>
        </p:nvSpPr>
        <p:spPr/>
        <p:txBody>
          <a:bodyPr/>
          <a:lstStyle/>
          <a:p>
            <a:r>
              <a:rPr lang="es-CO" dirty="0"/>
              <a:t>Los riesgos (2)</a:t>
            </a:r>
          </a:p>
        </p:txBody>
      </p:sp>
      <p:sp>
        <p:nvSpPr>
          <p:cNvPr id="3" name="Content Placeholder 2">
            <a:extLst>
              <a:ext uri="{FF2B5EF4-FFF2-40B4-BE49-F238E27FC236}">
                <a16:creationId xmlns:a16="http://schemas.microsoft.com/office/drawing/2014/main" id="{2B4EE3CC-408F-4C51-A607-2C82FFC1B282}"/>
              </a:ext>
            </a:extLst>
          </p:cNvPr>
          <p:cNvSpPr>
            <a:spLocks noGrp="1"/>
          </p:cNvSpPr>
          <p:nvPr>
            <p:ph idx="1"/>
          </p:nvPr>
        </p:nvSpPr>
        <p:spPr/>
        <p:txBody>
          <a:bodyPr/>
          <a:lstStyle/>
          <a:p>
            <a:r>
              <a:rPr lang="es-CO" dirty="0"/>
              <a:t>Según IFAC “</a:t>
            </a:r>
            <a:r>
              <a:rPr lang="es-CO" i="1" dirty="0"/>
              <a:t>El riesgo se enfrenta en todo tipo de organizaciones y no es intrínsecamente negativo. Las organizaciones exitosas identifican  y gestionan los riesgos cuando  consideran  y eligen entre las oportunidades adecuadas</a:t>
            </a:r>
            <a:r>
              <a:rPr lang="es-CO" dirty="0"/>
              <a:t>.”</a:t>
            </a:r>
          </a:p>
          <a:p>
            <a:r>
              <a:rPr lang="es-CO" dirty="0"/>
              <a:t>En ese escenario tienen particular importancia la prospectiva y la actuaría. Lo prospectivo, según el DRAE, es el “</a:t>
            </a:r>
            <a:r>
              <a:rPr lang="es-CO" i="1" dirty="0"/>
              <a:t>Conjunto de análisis y estudios realizados con el fin de explorar o de predecir el futuro en una determinada materia</a:t>
            </a:r>
            <a:r>
              <a:rPr lang="es-CO" dirty="0"/>
              <a:t>.” Tratándose de negocios esto es lo que hacen los actuarios.</a:t>
            </a:r>
          </a:p>
          <a:p>
            <a:endParaRPr lang="es-CO" dirty="0"/>
          </a:p>
        </p:txBody>
      </p:sp>
    </p:spTree>
    <p:extLst>
      <p:ext uri="{BB962C8B-B14F-4D97-AF65-F5344CB8AC3E}">
        <p14:creationId xmlns:p14="http://schemas.microsoft.com/office/powerpoint/2010/main" val="41987020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D75F4-8E8A-4419-A590-CD141359B665}"/>
              </a:ext>
            </a:extLst>
          </p:cNvPr>
          <p:cNvSpPr>
            <a:spLocks noGrp="1"/>
          </p:cNvSpPr>
          <p:nvPr>
            <p:ph type="title"/>
          </p:nvPr>
        </p:nvSpPr>
        <p:spPr/>
        <p:txBody>
          <a:bodyPr/>
          <a:lstStyle/>
          <a:p>
            <a:r>
              <a:rPr lang="es-CO" dirty="0"/>
              <a:t>La administración adecuada</a:t>
            </a:r>
          </a:p>
        </p:txBody>
      </p:sp>
      <p:sp>
        <p:nvSpPr>
          <p:cNvPr id="3" name="Content Placeholder 2">
            <a:extLst>
              <a:ext uri="{FF2B5EF4-FFF2-40B4-BE49-F238E27FC236}">
                <a16:creationId xmlns:a16="http://schemas.microsoft.com/office/drawing/2014/main" id="{BE9D078A-5902-4AE6-B7A2-BC3EE791CBE8}"/>
              </a:ext>
            </a:extLst>
          </p:cNvPr>
          <p:cNvSpPr>
            <a:spLocks noGrp="1"/>
          </p:cNvSpPr>
          <p:nvPr>
            <p:ph idx="1"/>
          </p:nvPr>
        </p:nvSpPr>
        <p:spPr/>
        <p:txBody>
          <a:bodyPr/>
          <a:lstStyle/>
          <a:p>
            <a:r>
              <a:rPr lang="es-CO" dirty="0"/>
              <a:t>En el pasado la correcta administración de los recursos se refería a su conservación. Hoy en día se ha añadido el criterio de la productividad. Hay que asumir riegos para aprovechar oportunidades y rechazar amenazas. Es fundamental actuar muy bien informado, en forma racional y razonable. La documentación de los problemas, las propuestas de solución, los argumentos en favor y en contra y las decisiones es indispensable para rendir informes de gestión comprobados. Por eso la contabilidad, en especial los estados financieros, son un acompañante necesario de tales informes.</a:t>
            </a:r>
          </a:p>
        </p:txBody>
      </p:sp>
    </p:spTree>
    <p:extLst>
      <p:ext uri="{BB962C8B-B14F-4D97-AF65-F5344CB8AC3E}">
        <p14:creationId xmlns:p14="http://schemas.microsoft.com/office/powerpoint/2010/main" val="18013513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¿Pueden influir los contadores?</a:t>
            </a:r>
          </a:p>
        </p:txBody>
      </p:sp>
      <p:sp>
        <p:nvSpPr>
          <p:cNvPr id="3" name="Marcador de contenido 2"/>
          <p:cNvSpPr>
            <a:spLocks noGrp="1"/>
          </p:cNvSpPr>
          <p:nvPr>
            <p:ph idx="1"/>
          </p:nvPr>
        </p:nvSpPr>
        <p:spPr/>
        <p:txBody>
          <a:bodyPr/>
          <a:lstStyle/>
          <a:p>
            <a:r>
              <a:rPr lang="es-CO" dirty="0"/>
              <a:t>“</a:t>
            </a:r>
            <a:r>
              <a:rPr lang="es-CO" i="1" dirty="0"/>
              <a:t>IFAC estima que hay más de un millón de profesionales de la contabilidad en todo el mundo que trabajan para apoyar a las organizaciones en el comercio, la industria, los servicios financieros, la educación y los sectores públicos y sin fines de lucro, y para hacer que las organizaciones sean más exitosas y sostenibles</a:t>
            </a:r>
            <a:r>
              <a:rPr lang="es-CO" dirty="0"/>
              <a:t>.”</a:t>
            </a:r>
          </a:p>
          <a:p>
            <a:r>
              <a:rPr lang="es-CO" dirty="0"/>
              <a:t>En Colombia, al 7 de febrero de 2022, teníamos 290.241 contadores activos y 3.747 firmas.</a:t>
            </a:r>
          </a:p>
          <a:p>
            <a:endParaRPr lang="es-CO" dirty="0"/>
          </a:p>
        </p:txBody>
      </p:sp>
    </p:spTree>
    <p:extLst>
      <p:ext uri="{BB962C8B-B14F-4D97-AF65-F5344CB8AC3E}">
        <p14:creationId xmlns:p14="http://schemas.microsoft.com/office/powerpoint/2010/main" val="29467628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Principios, no reglas</a:t>
            </a:r>
          </a:p>
        </p:txBody>
      </p:sp>
      <p:sp>
        <p:nvSpPr>
          <p:cNvPr id="3" name="Marcador de contenido 2"/>
          <p:cNvSpPr>
            <a:spLocks noGrp="1"/>
          </p:cNvSpPr>
          <p:nvPr>
            <p:ph idx="1"/>
          </p:nvPr>
        </p:nvSpPr>
        <p:spPr/>
        <p:txBody>
          <a:bodyPr>
            <a:normAutofit/>
          </a:bodyPr>
          <a:lstStyle/>
          <a:p>
            <a:r>
              <a:rPr lang="es-CO" dirty="0"/>
              <a:t>“</a:t>
            </a:r>
            <a:r>
              <a:rPr lang="es-CO" i="1" dirty="0"/>
              <a:t>IFAC cree que, desde una perspectiva internacional, las guías para el gobierno de la entidad, la gestión de riesgos, y control interno deben basarse en principios, en oposición a prescripciones o determinaciones, porque un trabajo en un medio ambiente puede no funcionar o funcionar de forma diferente, en otro. En búsqueda de la consistencia global, es importante tener en cuenta que hay diferencias de puntos de vista entre las personas, estructuras, lugares sobre lo que el gobierno de la entidad, gestión de riesgos y control interno significa</a:t>
            </a:r>
            <a:r>
              <a:rPr lang="es-CO" dirty="0"/>
              <a:t>.”</a:t>
            </a:r>
          </a:p>
          <a:p>
            <a:r>
              <a:rPr lang="es-CO" dirty="0"/>
              <a:t>Es imprescindible el juicio profesional.</a:t>
            </a:r>
          </a:p>
          <a:p>
            <a:endParaRPr lang="es-CO" dirty="0"/>
          </a:p>
        </p:txBody>
      </p:sp>
    </p:spTree>
    <p:extLst>
      <p:ext uri="{BB962C8B-B14F-4D97-AF65-F5344CB8AC3E}">
        <p14:creationId xmlns:p14="http://schemas.microsoft.com/office/powerpoint/2010/main" val="24783892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a:t>El Rol y el Trabajo de la IFAC </a:t>
            </a:r>
          </a:p>
        </p:txBody>
      </p:sp>
      <p:sp>
        <p:nvSpPr>
          <p:cNvPr id="3" name="Marcador de contenido 2"/>
          <p:cNvSpPr>
            <a:spLocks noGrp="1"/>
          </p:cNvSpPr>
          <p:nvPr>
            <p:ph idx="1"/>
          </p:nvPr>
        </p:nvSpPr>
        <p:spPr/>
        <p:txBody>
          <a:bodyPr>
            <a:normAutofit/>
          </a:bodyPr>
          <a:lstStyle/>
          <a:p>
            <a:r>
              <a:rPr lang="es-CO" dirty="0"/>
              <a:t>“</a:t>
            </a:r>
            <a:r>
              <a:rPr lang="es-CO" i="1" dirty="0"/>
              <a:t>IFAC promueve una mayor consistencia a nivel mundial del gobierno de la entidad, la gestión de riesgos, y las disposiciones de control interno de varias maneras. ―Se involucra activamente en estos temas a través de su Comité PAIB , el cual : • proporciona liderazgo y orientación • busca lograr el reconocimiento mundial de profesionales de la contabilidad en empresas y • promueve el conocimiento de los importantes roles de los profesionales de la contabilidad</a:t>
            </a:r>
            <a:r>
              <a:rPr lang="es-CO" dirty="0"/>
              <a:t>”</a:t>
            </a:r>
          </a:p>
          <a:p>
            <a:r>
              <a:rPr lang="es-CO" dirty="0"/>
              <a:t>Hay que crear y mantener una imagen pública adecuada. La publicidad es fundamental cuando hay visiones despectivas.</a:t>
            </a:r>
          </a:p>
          <a:p>
            <a:endParaRPr lang="es-CO" dirty="0"/>
          </a:p>
          <a:p>
            <a:endParaRPr lang="es-CO" dirty="0"/>
          </a:p>
        </p:txBody>
      </p:sp>
    </p:spTree>
    <p:extLst>
      <p:ext uri="{BB962C8B-B14F-4D97-AF65-F5344CB8AC3E}">
        <p14:creationId xmlns:p14="http://schemas.microsoft.com/office/powerpoint/2010/main" val="39186938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dirty="0"/>
              <a:t>Implicancias para los Miembros y Asociados de la IFAC </a:t>
            </a:r>
          </a:p>
        </p:txBody>
      </p:sp>
      <p:sp>
        <p:nvSpPr>
          <p:cNvPr id="3" name="Marcador de contenido 2"/>
          <p:cNvSpPr>
            <a:spLocks noGrp="1"/>
          </p:cNvSpPr>
          <p:nvPr>
            <p:ph idx="1"/>
          </p:nvPr>
        </p:nvSpPr>
        <p:spPr/>
        <p:txBody>
          <a:bodyPr>
            <a:normAutofit/>
          </a:bodyPr>
          <a:lstStyle/>
          <a:p>
            <a:r>
              <a:rPr lang="es-CO" dirty="0"/>
              <a:t>“</a:t>
            </a:r>
            <a:r>
              <a:rPr lang="es-CO" i="1" dirty="0"/>
              <a:t>IFAC anima a los miembros y asociados para contribuir al avance de las posiciones de la IFAC que se presentan en este trabajo a través de: • promover el conocimiento de estos asuntos, especialmente dentro de su propia jurisdicción; • el desarrollo de la educación profesional y el desarrollo profesional continuo (CPD) ; y • la utilización de sus relaciones, con gobiernos y reguladores para promover la necesidad , y proporcionar las guías mejoradas</a:t>
            </a:r>
            <a:r>
              <a:rPr lang="es-CO" dirty="0"/>
              <a:t>.”</a:t>
            </a:r>
          </a:p>
          <a:p>
            <a:r>
              <a:rPr lang="es-CO" dirty="0"/>
              <a:t>Hay que difundir una imagen de buen gobierno a todos los niveles: autoridades, académicos, empresarios, contadores en ejercicio</a:t>
            </a:r>
          </a:p>
          <a:p>
            <a:endParaRPr lang="es-CO" dirty="0"/>
          </a:p>
        </p:txBody>
      </p:sp>
    </p:spTree>
    <p:extLst>
      <p:ext uri="{BB962C8B-B14F-4D97-AF65-F5344CB8AC3E}">
        <p14:creationId xmlns:p14="http://schemas.microsoft.com/office/powerpoint/2010/main" val="41749787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C3294-B98E-48CE-8B22-6483447B1199}"/>
              </a:ext>
            </a:extLst>
          </p:cNvPr>
          <p:cNvSpPr>
            <a:spLocks noGrp="1"/>
          </p:cNvSpPr>
          <p:nvPr>
            <p:ph type="title"/>
          </p:nvPr>
        </p:nvSpPr>
        <p:spPr/>
        <p:txBody>
          <a:bodyPr/>
          <a:lstStyle/>
          <a:p>
            <a:r>
              <a:rPr lang="es-CO" dirty="0"/>
              <a:t>Las cinco E</a:t>
            </a:r>
          </a:p>
        </p:txBody>
      </p:sp>
      <p:sp>
        <p:nvSpPr>
          <p:cNvPr id="3" name="Content Placeholder 2">
            <a:extLst>
              <a:ext uri="{FF2B5EF4-FFF2-40B4-BE49-F238E27FC236}">
                <a16:creationId xmlns:a16="http://schemas.microsoft.com/office/drawing/2014/main" id="{CADFEA60-A34B-47EF-A56A-7C1E072AEBFC}"/>
              </a:ext>
            </a:extLst>
          </p:cNvPr>
          <p:cNvSpPr>
            <a:spLocks noGrp="1"/>
          </p:cNvSpPr>
          <p:nvPr>
            <p:ph idx="1"/>
          </p:nvPr>
        </p:nvSpPr>
        <p:spPr/>
        <p:txBody>
          <a:bodyPr/>
          <a:lstStyle/>
          <a:p>
            <a:r>
              <a:rPr lang="es-CO" dirty="0"/>
              <a:t>En materia de administración exitosa de empresas hay muchas teorías. Una se conoce como las 5 E. Para esta los criterios que deben regir a una empresa son:</a:t>
            </a:r>
          </a:p>
          <a:p>
            <a:pPr marL="514350" indent="-514350">
              <a:buFont typeface="+mj-lt"/>
              <a:buAutoNum type="arabicPeriod"/>
            </a:pPr>
            <a:r>
              <a:rPr lang="es-CO" dirty="0"/>
              <a:t>Eficacia</a:t>
            </a:r>
          </a:p>
          <a:p>
            <a:pPr marL="514350" indent="-514350">
              <a:buFont typeface="+mj-lt"/>
              <a:buAutoNum type="arabicPeriod"/>
            </a:pPr>
            <a:r>
              <a:rPr lang="es-CO" dirty="0"/>
              <a:t>Eficiencia</a:t>
            </a:r>
          </a:p>
          <a:p>
            <a:pPr marL="514350" indent="-514350">
              <a:buFont typeface="+mj-lt"/>
              <a:buAutoNum type="arabicPeriod"/>
            </a:pPr>
            <a:r>
              <a:rPr lang="es-CO" dirty="0"/>
              <a:t>Economía</a:t>
            </a:r>
          </a:p>
          <a:p>
            <a:pPr marL="514350" indent="-514350">
              <a:buFont typeface="+mj-lt"/>
              <a:buAutoNum type="arabicPeriod"/>
            </a:pPr>
            <a:r>
              <a:rPr lang="es-CO" dirty="0"/>
              <a:t>Equidad</a:t>
            </a:r>
          </a:p>
          <a:p>
            <a:pPr marL="514350" indent="-514350">
              <a:buFont typeface="+mj-lt"/>
              <a:buAutoNum type="arabicPeriod"/>
            </a:pPr>
            <a:r>
              <a:rPr lang="es-CO" dirty="0"/>
              <a:t>Ecología</a:t>
            </a:r>
          </a:p>
        </p:txBody>
      </p:sp>
    </p:spTree>
    <p:extLst>
      <p:ext uri="{BB962C8B-B14F-4D97-AF65-F5344CB8AC3E}">
        <p14:creationId xmlns:p14="http://schemas.microsoft.com/office/powerpoint/2010/main" val="71963780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838200" y="365125"/>
            <a:ext cx="10515600" cy="6010737"/>
          </a:xfrm>
        </p:spPr>
        <p:txBody>
          <a:bodyPr>
            <a:normAutofit/>
          </a:bodyPr>
          <a:lstStyle/>
          <a:p>
            <a:r>
              <a:rPr lang="es-CO" sz="9600" dirty="0"/>
              <a:t>Por su amable atención, muchas gracias</a:t>
            </a:r>
          </a:p>
        </p:txBody>
      </p:sp>
    </p:spTree>
    <p:extLst>
      <p:ext uri="{BB962C8B-B14F-4D97-AF65-F5344CB8AC3E}">
        <p14:creationId xmlns:p14="http://schemas.microsoft.com/office/powerpoint/2010/main" val="40676906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5F221-65AB-4A21-ACB1-36F2D106F119}"/>
              </a:ext>
            </a:extLst>
          </p:cNvPr>
          <p:cNvSpPr>
            <a:spLocks noGrp="1"/>
          </p:cNvSpPr>
          <p:nvPr>
            <p:ph type="title"/>
          </p:nvPr>
        </p:nvSpPr>
        <p:spPr/>
        <p:txBody>
          <a:bodyPr/>
          <a:lstStyle/>
          <a:p>
            <a:r>
              <a:rPr lang="es-CO" dirty="0"/>
              <a:t>Los responsables (1)</a:t>
            </a:r>
          </a:p>
        </p:txBody>
      </p:sp>
      <p:sp>
        <p:nvSpPr>
          <p:cNvPr id="3" name="Content Placeholder 2">
            <a:extLst>
              <a:ext uri="{FF2B5EF4-FFF2-40B4-BE49-F238E27FC236}">
                <a16:creationId xmlns:a16="http://schemas.microsoft.com/office/drawing/2014/main" id="{F5D6D19C-B8F3-475D-BE21-BC7B65EE465C}"/>
              </a:ext>
            </a:extLst>
          </p:cNvPr>
          <p:cNvSpPr>
            <a:spLocks noGrp="1"/>
          </p:cNvSpPr>
          <p:nvPr>
            <p:ph idx="1"/>
          </p:nvPr>
        </p:nvSpPr>
        <p:spPr/>
        <p:txBody>
          <a:bodyPr>
            <a:normAutofit/>
          </a:bodyPr>
          <a:lstStyle/>
          <a:p>
            <a:r>
              <a:rPr lang="es-CO" dirty="0"/>
              <a:t>Las leyes determinan las estructuras mínimas de las personas jurídicas, concediendo a unas más libertad que a otras.</a:t>
            </a:r>
          </a:p>
          <a:p>
            <a:r>
              <a:rPr lang="es-CO" dirty="0"/>
              <a:t>Por lo general se distinguen los órganos de dirección, administración y control.</a:t>
            </a:r>
          </a:p>
          <a:p>
            <a:r>
              <a:rPr lang="es-CO" dirty="0"/>
              <a:t>Han ocurrido muchos cambios. En las SAS no es obligatorio tener junta directiva. Este órgano se ha convertido en excepcional.</a:t>
            </a:r>
          </a:p>
          <a:p>
            <a:r>
              <a:rPr lang="es-CO" dirty="0"/>
              <a:t>En varias empresas las juntas directivas son órganos de dirección y no de administración, a pesar de su clasificación legal.</a:t>
            </a:r>
          </a:p>
          <a:p>
            <a:r>
              <a:rPr lang="es-CO" dirty="0"/>
              <a:t>En casi todas, los presidentes, gerentes, directores generales, además de ejercer la representación legal, son el principal administrador.</a:t>
            </a:r>
          </a:p>
        </p:txBody>
      </p:sp>
    </p:spTree>
    <p:extLst>
      <p:ext uri="{BB962C8B-B14F-4D97-AF65-F5344CB8AC3E}">
        <p14:creationId xmlns:p14="http://schemas.microsoft.com/office/powerpoint/2010/main" val="126704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2E3E9-18B7-431D-8B30-BF3C15B5181A}"/>
              </a:ext>
            </a:extLst>
          </p:cNvPr>
          <p:cNvSpPr>
            <a:spLocks noGrp="1"/>
          </p:cNvSpPr>
          <p:nvPr>
            <p:ph type="title"/>
          </p:nvPr>
        </p:nvSpPr>
        <p:spPr/>
        <p:txBody>
          <a:bodyPr/>
          <a:lstStyle/>
          <a:p>
            <a:r>
              <a:rPr lang="es-CO" dirty="0"/>
              <a:t>Los responsables (2)</a:t>
            </a:r>
          </a:p>
        </p:txBody>
      </p:sp>
      <p:sp>
        <p:nvSpPr>
          <p:cNvPr id="3" name="Content Placeholder 2">
            <a:extLst>
              <a:ext uri="{FF2B5EF4-FFF2-40B4-BE49-F238E27FC236}">
                <a16:creationId xmlns:a16="http://schemas.microsoft.com/office/drawing/2014/main" id="{7874B5D8-94EB-4CEC-8BFC-919CE6133965}"/>
              </a:ext>
            </a:extLst>
          </p:cNvPr>
          <p:cNvSpPr>
            <a:spLocks noGrp="1"/>
          </p:cNvSpPr>
          <p:nvPr>
            <p:ph idx="1"/>
          </p:nvPr>
        </p:nvSpPr>
        <p:spPr/>
        <p:txBody>
          <a:bodyPr>
            <a:normAutofit/>
          </a:bodyPr>
          <a:lstStyle/>
          <a:p>
            <a:r>
              <a:rPr lang="es-CO" dirty="0"/>
              <a:t>Con las SAS han aumentado las empresas en las cuales el dueño es uno solo y a su vez es el administrador principal y representante legal. En estos casos esas personas suelen pensar que pueden tomar cualquier decisión que les parezca, olvidando que siempre hay que respetar la ley.</a:t>
            </a:r>
          </a:p>
          <a:p>
            <a:r>
              <a:rPr lang="es-CO" dirty="0"/>
              <a:t>En cuanto a los órganos de control, la doctrina antigua llegó a pensar que correspondía a la revisoría fiscal. Pero hoy es universalmente aceptado que el control (interno) es responsabilidad de los administradores. En Colombia así lo establecen varias normas, como la ley que regula la profesión de administrador de empresas y las normas de aseguramiento de información.</a:t>
            </a:r>
          </a:p>
        </p:txBody>
      </p:sp>
    </p:spTree>
    <p:extLst>
      <p:ext uri="{BB962C8B-B14F-4D97-AF65-F5344CB8AC3E}">
        <p14:creationId xmlns:p14="http://schemas.microsoft.com/office/powerpoint/2010/main" val="4060342976"/>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46C63-40A5-42A1-8B66-6ABBA44CCCD6}"/>
              </a:ext>
            </a:extLst>
          </p:cNvPr>
          <p:cNvSpPr>
            <a:spLocks noGrp="1"/>
          </p:cNvSpPr>
          <p:nvPr>
            <p:ph type="title"/>
          </p:nvPr>
        </p:nvSpPr>
        <p:spPr/>
        <p:txBody>
          <a:bodyPr/>
          <a:lstStyle/>
          <a:p>
            <a:r>
              <a:rPr lang="es-CO" dirty="0"/>
              <a:t>¿Qué deben hacer los administradores?</a:t>
            </a:r>
          </a:p>
        </p:txBody>
      </p:sp>
      <p:sp>
        <p:nvSpPr>
          <p:cNvPr id="3" name="Content Placeholder 2">
            <a:extLst>
              <a:ext uri="{FF2B5EF4-FFF2-40B4-BE49-F238E27FC236}">
                <a16:creationId xmlns:a16="http://schemas.microsoft.com/office/drawing/2014/main" id="{D1C1EBF8-25BB-480E-B98C-D70BB6514E0D}"/>
              </a:ext>
            </a:extLst>
          </p:cNvPr>
          <p:cNvSpPr>
            <a:spLocks noGrp="1"/>
          </p:cNvSpPr>
          <p:nvPr>
            <p:ph idx="1"/>
          </p:nvPr>
        </p:nvSpPr>
        <p:spPr/>
        <p:txBody>
          <a:bodyPr>
            <a:normAutofit/>
          </a:bodyPr>
          <a:lstStyle/>
          <a:p>
            <a:r>
              <a:rPr lang="es-CO" dirty="0"/>
              <a:t>Los administradores deben ejecutar un buen gobierno. La expresión gobierno corporativo es aplicable a las corporaciones que en otros países son entidades mercantiles con facultad para emitir acciones e inscribirlas en bolsas de valores. Se parecen a nuestras sociedades anónimas.</a:t>
            </a:r>
          </a:p>
          <a:p>
            <a:r>
              <a:rPr lang="es-CO" dirty="0"/>
              <a:t>Apoyándonos en el DRAE podemos decir gobernanza como sinónimo de buen gobierno.</a:t>
            </a:r>
          </a:p>
          <a:p>
            <a:r>
              <a:rPr lang="es-CO" dirty="0"/>
              <a:t>El gobierno implica haber recibido un encargo de confianza consistente en gestionar una empresa. Se tienen unos objetivos, unas facultades, unas obligaciones y es necesario rendir cuentas de la gestión.</a:t>
            </a:r>
          </a:p>
          <a:p>
            <a:pPr marL="0" indent="0">
              <a:buNone/>
            </a:pPr>
            <a:endParaRPr lang="es-CO" dirty="0"/>
          </a:p>
        </p:txBody>
      </p:sp>
    </p:spTree>
    <p:extLst>
      <p:ext uri="{BB962C8B-B14F-4D97-AF65-F5344CB8AC3E}">
        <p14:creationId xmlns:p14="http://schemas.microsoft.com/office/powerpoint/2010/main" val="320611806"/>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7A778-7EF4-4A71-9F0B-90E02853CDF0}"/>
              </a:ext>
            </a:extLst>
          </p:cNvPr>
          <p:cNvSpPr>
            <a:spLocks noGrp="1"/>
          </p:cNvSpPr>
          <p:nvPr>
            <p:ph type="title"/>
          </p:nvPr>
        </p:nvSpPr>
        <p:spPr/>
        <p:txBody>
          <a:bodyPr/>
          <a:lstStyle/>
          <a:p>
            <a:r>
              <a:rPr lang="es-CO" dirty="0"/>
              <a:t>La política número 7 de IFAC</a:t>
            </a:r>
          </a:p>
        </p:txBody>
      </p:sp>
      <p:sp>
        <p:nvSpPr>
          <p:cNvPr id="3" name="Content Placeholder 2">
            <a:extLst>
              <a:ext uri="{FF2B5EF4-FFF2-40B4-BE49-F238E27FC236}">
                <a16:creationId xmlns:a16="http://schemas.microsoft.com/office/drawing/2014/main" id="{E6A42294-57AF-415E-9F27-C7CE7FA4E7A8}"/>
              </a:ext>
            </a:extLst>
          </p:cNvPr>
          <p:cNvSpPr>
            <a:spLocks noGrp="1"/>
          </p:cNvSpPr>
          <p:nvPr>
            <p:ph idx="1"/>
          </p:nvPr>
        </p:nvSpPr>
        <p:spPr/>
        <p:txBody>
          <a:bodyPr/>
          <a:lstStyle/>
          <a:p>
            <a:r>
              <a:rPr lang="es-CO" dirty="0"/>
              <a:t>En diciembre de 2012, IFAC emitió su política 7 la cual tituló GOBIERNO DE LA ENTIDAD EFICAZ, GESTIÓN DE RIESGOS Y CONTROL INTERNO.</a:t>
            </a:r>
          </a:p>
          <a:p>
            <a:r>
              <a:rPr lang="es-CO" dirty="0"/>
              <a:t>En la traducción al español de su política, que citaremos en adelante, encontramos la siguiente introducción: “</a:t>
            </a:r>
            <a:r>
              <a:rPr lang="es-CO" i="1" dirty="0"/>
              <a:t>IFAC cree que el establecimiento de un sistema integrado y eficaz de  gobierno de la entidad, gestión de riesgos y de control interno es para todos los tipos de organizaciones y puede hacer una valiosa contribución para lograr el éxito organizacional sostenido</a:t>
            </a:r>
            <a:r>
              <a:rPr lang="es-CO" dirty="0"/>
              <a:t>.”</a:t>
            </a:r>
          </a:p>
          <a:p>
            <a:r>
              <a:rPr lang="es-CO" dirty="0"/>
              <a:t>Las palabras claves son: sistema integrado y eficaz </a:t>
            </a:r>
          </a:p>
          <a:p>
            <a:endParaRPr lang="es-CO" dirty="0"/>
          </a:p>
          <a:p>
            <a:endParaRPr lang="es-CO" dirty="0"/>
          </a:p>
        </p:txBody>
      </p:sp>
    </p:spTree>
    <p:extLst>
      <p:ext uri="{BB962C8B-B14F-4D97-AF65-F5344CB8AC3E}">
        <p14:creationId xmlns:p14="http://schemas.microsoft.com/office/powerpoint/2010/main" val="29570726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8016A-3E38-4637-9588-6A34A2C19981}"/>
              </a:ext>
            </a:extLst>
          </p:cNvPr>
          <p:cNvSpPr>
            <a:spLocks noGrp="1"/>
          </p:cNvSpPr>
          <p:nvPr>
            <p:ph type="title"/>
          </p:nvPr>
        </p:nvSpPr>
        <p:spPr/>
        <p:txBody>
          <a:bodyPr/>
          <a:lstStyle/>
          <a:p>
            <a:r>
              <a:rPr lang="es-CO" dirty="0"/>
              <a:t>El asunto es de interés público</a:t>
            </a:r>
          </a:p>
        </p:txBody>
      </p:sp>
      <p:sp>
        <p:nvSpPr>
          <p:cNvPr id="3" name="Content Placeholder 2">
            <a:extLst>
              <a:ext uri="{FF2B5EF4-FFF2-40B4-BE49-F238E27FC236}">
                <a16:creationId xmlns:a16="http://schemas.microsoft.com/office/drawing/2014/main" id="{BB0D774D-3900-4142-BE08-10C92467F4DF}"/>
              </a:ext>
            </a:extLst>
          </p:cNvPr>
          <p:cNvSpPr>
            <a:spLocks noGrp="1"/>
          </p:cNvSpPr>
          <p:nvPr>
            <p:ph idx="1"/>
          </p:nvPr>
        </p:nvSpPr>
        <p:spPr/>
        <p:txBody>
          <a:bodyPr/>
          <a:lstStyle/>
          <a:p>
            <a:r>
              <a:rPr lang="es-CO" dirty="0"/>
              <a:t>En su política IFAC sostiene: “</a:t>
            </a:r>
            <a:r>
              <a:rPr lang="es-CO" i="1" dirty="0"/>
              <a:t>IFAC es de la opinión de que es de interés público para las organizaciones  ser bien administradas, actuar éticamente, considerar el desempeño organizacional sostenible a largo plazo, ser transparente, y ser sensible a una amplia gama de partes interesadas. Estos objetivos pueden lograrse mejor cuando las organizaciones efectivamente integran el gobierno de la entidad, la gestión de riesgos y el control interno dentro de su organización</a:t>
            </a:r>
            <a:r>
              <a:rPr lang="es-CO" dirty="0"/>
              <a:t>.”</a:t>
            </a:r>
          </a:p>
          <a:p>
            <a:r>
              <a:rPr lang="es-CO" dirty="0"/>
              <a:t>Ante los ojos del Derecho es de interés público que las entidades cumplan la ley y no entren en insolvencia. Se les considera una de las principales fuentes de empleo.</a:t>
            </a:r>
          </a:p>
          <a:p>
            <a:endParaRPr lang="es-CO" dirty="0"/>
          </a:p>
        </p:txBody>
      </p:sp>
    </p:spTree>
    <p:extLst>
      <p:ext uri="{BB962C8B-B14F-4D97-AF65-F5344CB8AC3E}">
        <p14:creationId xmlns:p14="http://schemas.microsoft.com/office/powerpoint/2010/main" val="32718287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9E555-9248-4589-9236-2DD2C496FD6D}"/>
              </a:ext>
            </a:extLst>
          </p:cNvPr>
          <p:cNvSpPr>
            <a:spLocks noGrp="1"/>
          </p:cNvSpPr>
          <p:nvPr>
            <p:ph type="title"/>
          </p:nvPr>
        </p:nvSpPr>
        <p:spPr/>
        <p:txBody>
          <a:bodyPr/>
          <a:lstStyle/>
          <a:p>
            <a:r>
              <a:rPr lang="es-CO" dirty="0"/>
              <a:t>Primero lo primero: actuar éticamente</a:t>
            </a:r>
          </a:p>
        </p:txBody>
      </p:sp>
      <p:sp>
        <p:nvSpPr>
          <p:cNvPr id="3" name="Content Placeholder 2">
            <a:extLst>
              <a:ext uri="{FF2B5EF4-FFF2-40B4-BE49-F238E27FC236}">
                <a16:creationId xmlns:a16="http://schemas.microsoft.com/office/drawing/2014/main" id="{93DE7C1D-0134-44AF-8131-BD370D731235}"/>
              </a:ext>
            </a:extLst>
          </p:cNvPr>
          <p:cNvSpPr>
            <a:spLocks noGrp="1"/>
          </p:cNvSpPr>
          <p:nvPr>
            <p:ph idx="1"/>
          </p:nvPr>
        </p:nvSpPr>
        <p:spPr/>
        <p:txBody>
          <a:bodyPr/>
          <a:lstStyle/>
          <a:p>
            <a:r>
              <a:rPr lang="es-CO" dirty="0"/>
              <a:t>Para poder hablar de buen gobierno es necesario que se haya comprobado un comportamiento ético. </a:t>
            </a:r>
          </a:p>
          <a:p>
            <a:r>
              <a:rPr lang="es-CO" dirty="0"/>
              <a:t>Según IFAC “</a:t>
            </a:r>
            <a:r>
              <a:rPr lang="es-CO" i="1" dirty="0"/>
              <a:t>En  este  sentido,  es  fundamental  que  las  organizaciones  se  adhieran  a  ciertos  principios fundamentales, como la transparencia, la confianza y la integridad</a:t>
            </a:r>
            <a:r>
              <a:rPr lang="es-CO" dirty="0"/>
              <a:t>.” </a:t>
            </a:r>
          </a:p>
          <a:p>
            <a:r>
              <a:rPr lang="es-CO" dirty="0"/>
              <a:t>Con otra perspectiva se puede decir que una entidad ética es la que actúa con responsabilidad social en los términos de la ISO 26000. Aquí no se habla de responsabilidad social empresarial. No se trata de cosas que se hacen sino de una forma de ser.</a:t>
            </a:r>
          </a:p>
        </p:txBody>
      </p:sp>
    </p:spTree>
    <p:extLst>
      <p:ext uri="{BB962C8B-B14F-4D97-AF65-F5344CB8AC3E}">
        <p14:creationId xmlns:p14="http://schemas.microsoft.com/office/powerpoint/2010/main" val="2016185764"/>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DF261-16C5-4FB7-A76B-21766380D8F9}"/>
              </a:ext>
            </a:extLst>
          </p:cNvPr>
          <p:cNvSpPr>
            <a:spLocks noGrp="1"/>
          </p:cNvSpPr>
          <p:nvPr>
            <p:ph type="title"/>
          </p:nvPr>
        </p:nvSpPr>
        <p:spPr/>
        <p:txBody>
          <a:bodyPr/>
          <a:lstStyle/>
          <a:p>
            <a:r>
              <a:rPr lang="es-CO" dirty="0"/>
              <a:t>Informes y transparencia</a:t>
            </a:r>
          </a:p>
        </p:txBody>
      </p:sp>
      <p:sp>
        <p:nvSpPr>
          <p:cNvPr id="3" name="Content Placeholder 2">
            <a:extLst>
              <a:ext uri="{FF2B5EF4-FFF2-40B4-BE49-F238E27FC236}">
                <a16:creationId xmlns:a16="http://schemas.microsoft.com/office/drawing/2014/main" id="{2783314B-53F2-4E1C-8817-4033DA4876EB}"/>
              </a:ext>
            </a:extLst>
          </p:cNvPr>
          <p:cNvSpPr>
            <a:spLocks noGrp="1"/>
          </p:cNvSpPr>
          <p:nvPr>
            <p:ph idx="1"/>
          </p:nvPr>
        </p:nvSpPr>
        <p:spPr/>
        <p:txBody>
          <a:bodyPr/>
          <a:lstStyle/>
          <a:p>
            <a:r>
              <a:rPr lang="es-CO" dirty="0"/>
              <a:t>“</a:t>
            </a:r>
            <a:r>
              <a:rPr lang="es-CO" i="1" dirty="0"/>
              <a:t>IFAC  cree  que  las  organizaciones  deben  ser  transparentes  al  informar  sobre  la  estructura  y  el funcionamiento de su gobierno, gestión de riesgos y mecanismos de control interno en sus diversos informes a las partes interesadas internas y externas. Esto puede lograrse a través de los informes de rendición de cuentas periódicas o una descripción en el sitio web de la organización</a:t>
            </a:r>
            <a:r>
              <a:rPr lang="es-CO" dirty="0"/>
              <a:t>.”</a:t>
            </a:r>
          </a:p>
          <a:p>
            <a:r>
              <a:rPr lang="es-CO" dirty="0"/>
              <a:t>Se es transparente cuando se informa sin reservas. Cuando no se dicen verdades a medias. Cuando se piensa como si la entidad fuera una usuaria de la información. Cuando se dice todo lo que es necesario para el correcto entendimiento de las situaciones.</a:t>
            </a:r>
          </a:p>
        </p:txBody>
      </p:sp>
    </p:spTree>
    <p:extLst>
      <p:ext uri="{BB962C8B-B14F-4D97-AF65-F5344CB8AC3E}">
        <p14:creationId xmlns:p14="http://schemas.microsoft.com/office/powerpoint/2010/main" val="64413826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171</TotalTime>
  <Words>1831</Words>
  <Application>Microsoft Office PowerPoint</Application>
  <PresentationFormat>Widescreen</PresentationFormat>
  <Paragraphs>77</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Arial Bold</vt:lpstr>
      <vt:lpstr>Calibri</vt:lpstr>
      <vt:lpstr>Century Gothic</vt:lpstr>
      <vt:lpstr>Wingdings 3</vt:lpstr>
      <vt:lpstr>Espiral</vt:lpstr>
      <vt:lpstr>GOBIERNO DE LA ENTIDAD EFICAZ, GESTIÓN DE RIESGOS Y   CONTROL INTERNO  </vt:lpstr>
      <vt:lpstr>Las cinco E</vt:lpstr>
      <vt:lpstr>Los responsables (1)</vt:lpstr>
      <vt:lpstr>Los responsables (2)</vt:lpstr>
      <vt:lpstr>¿Qué deben hacer los administradores?</vt:lpstr>
      <vt:lpstr>La política número 7 de IFAC</vt:lpstr>
      <vt:lpstr>El asunto es de interés público</vt:lpstr>
      <vt:lpstr>Primero lo primero: actuar éticamente</vt:lpstr>
      <vt:lpstr>Informes y transparencia</vt:lpstr>
      <vt:lpstr>El Gobierno para IFAC</vt:lpstr>
      <vt:lpstr>El modelo de gestión</vt:lpstr>
      <vt:lpstr>Rendición de cuentas</vt:lpstr>
      <vt:lpstr>Los riesgos (1)</vt:lpstr>
      <vt:lpstr>Los riesgos (2)</vt:lpstr>
      <vt:lpstr>La administración adecuada</vt:lpstr>
      <vt:lpstr>¿Pueden influir los contadores?</vt:lpstr>
      <vt:lpstr>Principios, no reglas</vt:lpstr>
      <vt:lpstr>El Rol y el Trabajo de la IFAC </vt:lpstr>
      <vt:lpstr>Implicancias para los Miembros y Asociados de la IFAC </vt:lpstr>
      <vt:lpstr>Por su amable atención, muchas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GOBIERNO DE LA ENTIDAD EFICAZ, GESTIÓN DE RIESGOS Y   CONTROL INTERNO  </dc:title>
  <dc:creator>Hernando Bermúdez Gómez</dc:creator>
  <cp:lastModifiedBy>Hernando Bermúdez Gómez</cp:lastModifiedBy>
  <cp:revision>11</cp:revision>
  <dcterms:created xsi:type="dcterms:W3CDTF">2022-02-24T21:23:26Z</dcterms:created>
  <dcterms:modified xsi:type="dcterms:W3CDTF">2022-02-26T21:43:50Z</dcterms:modified>
</cp:coreProperties>
</file>