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2" r:id="rId7"/>
    <p:sldId id="265" r:id="rId8"/>
    <p:sldId id="261" r:id="rId9"/>
    <p:sldId id="263" r:id="rId10"/>
    <p:sldId id="264" r:id="rId11"/>
    <p:sldId id="267" r:id="rId12"/>
    <p:sldId id="268" r:id="rId13"/>
    <p:sldId id="269" r:id="rId14"/>
    <p:sldId id="270" r:id="rId15"/>
    <p:sldId id="266" r:id="rId16"/>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15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C50433E-7BB6-40C4-9063-479DA296E53D}" type="datetimeFigureOut">
              <a:rPr lang="es-CO" smtClean="0"/>
              <a:t>21/09/2021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80A287E-E927-4353-8C4A-BCB98CD30AAF}" type="slidenum">
              <a:rPr lang="es-CO" smtClean="0"/>
              <a:t>‹Nº›</a:t>
            </a:fld>
            <a:endParaRPr lang="es-CO"/>
          </a:p>
        </p:txBody>
      </p:sp>
    </p:spTree>
    <p:extLst>
      <p:ext uri="{BB962C8B-B14F-4D97-AF65-F5344CB8AC3E}">
        <p14:creationId xmlns:p14="http://schemas.microsoft.com/office/powerpoint/2010/main" val="999536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C50433E-7BB6-40C4-9063-479DA296E53D}" type="datetimeFigureOut">
              <a:rPr lang="es-CO" smtClean="0"/>
              <a:t>21/09/2021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80A287E-E927-4353-8C4A-BCB98CD30AAF}" type="slidenum">
              <a:rPr lang="es-CO" smtClean="0"/>
              <a:t>‹Nº›</a:t>
            </a:fld>
            <a:endParaRPr lang="es-CO"/>
          </a:p>
        </p:txBody>
      </p:sp>
    </p:spTree>
    <p:extLst>
      <p:ext uri="{BB962C8B-B14F-4D97-AF65-F5344CB8AC3E}">
        <p14:creationId xmlns:p14="http://schemas.microsoft.com/office/powerpoint/2010/main" val="4145222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C50433E-7BB6-40C4-9063-479DA296E53D}" type="datetimeFigureOut">
              <a:rPr lang="es-CO" smtClean="0"/>
              <a:t>21/09/2021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80A287E-E927-4353-8C4A-BCB98CD30AAF}" type="slidenum">
              <a:rPr lang="es-CO" smtClean="0"/>
              <a:t>‹Nº›</a:t>
            </a:fld>
            <a:endParaRPr lang="es-CO"/>
          </a:p>
        </p:txBody>
      </p:sp>
    </p:spTree>
    <p:extLst>
      <p:ext uri="{BB962C8B-B14F-4D97-AF65-F5344CB8AC3E}">
        <p14:creationId xmlns:p14="http://schemas.microsoft.com/office/powerpoint/2010/main" val="2915353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C50433E-7BB6-40C4-9063-479DA296E53D}" type="datetimeFigureOut">
              <a:rPr lang="es-CO" smtClean="0"/>
              <a:t>21/09/2021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80A287E-E927-4353-8C4A-BCB98CD30AAF}" type="slidenum">
              <a:rPr lang="es-CO" smtClean="0"/>
              <a:t>‹Nº›</a:t>
            </a:fld>
            <a:endParaRPr lang="es-CO"/>
          </a:p>
        </p:txBody>
      </p:sp>
    </p:spTree>
    <p:extLst>
      <p:ext uri="{BB962C8B-B14F-4D97-AF65-F5344CB8AC3E}">
        <p14:creationId xmlns:p14="http://schemas.microsoft.com/office/powerpoint/2010/main" val="2414990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AC50433E-7BB6-40C4-9063-479DA296E53D}" type="datetimeFigureOut">
              <a:rPr lang="es-CO" smtClean="0"/>
              <a:t>21/09/2021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80A287E-E927-4353-8C4A-BCB98CD30AAF}" type="slidenum">
              <a:rPr lang="es-CO" smtClean="0"/>
              <a:t>‹Nº›</a:t>
            </a:fld>
            <a:endParaRPr lang="es-CO"/>
          </a:p>
        </p:txBody>
      </p:sp>
    </p:spTree>
    <p:extLst>
      <p:ext uri="{BB962C8B-B14F-4D97-AF65-F5344CB8AC3E}">
        <p14:creationId xmlns:p14="http://schemas.microsoft.com/office/powerpoint/2010/main" val="2939431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C50433E-7BB6-40C4-9063-479DA296E53D}" type="datetimeFigureOut">
              <a:rPr lang="es-CO" smtClean="0"/>
              <a:t>21/09/2021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80A287E-E927-4353-8C4A-BCB98CD30AAF}" type="slidenum">
              <a:rPr lang="es-CO" smtClean="0"/>
              <a:t>‹Nº›</a:t>
            </a:fld>
            <a:endParaRPr lang="es-CO"/>
          </a:p>
        </p:txBody>
      </p:sp>
    </p:spTree>
    <p:extLst>
      <p:ext uri="{BB962C8B-B14F-4D97-AF65-F5344CB8AC3E}">
        <p14:creationId xmlns:p14="http://schemas.microsoft.com/office/powerpoint/2010/main" val="2643034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C50433E-7BB6-40C4-9063-479DA296E53D}" type="datetimeFigureOut">
              <a:rPr lang="es-CO" smtClean="0"/>
              <a:t>21/09/2021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680A287E-E927-4353-8C4A-BCB98CD30AAF}" type="slidenum">
              <a:rPr lang="es-CO" smtClean="0"/>
              <a:t>‹Nº›</a:t>
            </a:fld>
            <a:endParaRPr lang="es-CO"/>
          </a:p>
        </p:txBody>
      </p:sp>
    </p:spTree>
    <p:extLst>
      <p:ext uri="{BB962C8B-B14F-4D97-AF65-F5344CB8AC3E}">
        <p14:creationId xmlns:p14="http://schemas.microsoft.com/office/powerpoint/2010/main" val="419268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C50433E-7BB6-40C4-9063-479DA296E53D}" type="datetimeFigureOut">
              <a:rPr lang="es-CO" smtClean="0"/>
              <a:t>21/09/2021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80A287E-E927-4353-8C4A-BCB98CD30AAF}" type="slidenum">
              <a:rPr lang="es-CO" smtClean="0"/>
              <a:t>‹Nº›</a:t>
            </a:fld>
            <a:endParaRPr lang="es-CO"/>
          </a:p>
        </p:txBody>
      </p:sp>
    </p:spTree>
    <p:extLst>
      <p:ext uri="{BB962C8B-B14F-4D97-AF65-F5344CB8AC3E}">
        <p14:creationId xmlns:p14="http://schemas.microsoft.com/office/powerpoint/2010/main" val="2174726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50433E-7BB6-40C4-9063-479DA296E53D}" type="datetimeFigureOut">
              <a:rPr lang="es-CO" smtClean="0"/>
              <a:t>21/09/2021</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680A287E-E927-4353-8C4A-BCB98CD30AAF}" type="slidenum">
              <a:rPr lang="es-CO" smtClean="0"/>
              <a:t>‹Nº›</a:t>
            </a:fld>
            <a:endParaRPr lang="es-CO"/>
          </a:p>
        </p:txBody>
      </p:sp>
    </p:spTree>
    <p:extLst>
      <p:ext uri="{BB962C8B-B14F-4D97-AF65-F5344CB8AC3E}">
        <p14:creationId xmlns:p14="http://schemas.microsoft.com/office/powerpoint/2010/main" val="1043140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AC50433E-7BB6-40C4-9063-479DA296E53D}" type="datetimeFigureOut">
              <a:rPr lang="es-CO" smtClean="0"/>
              <a:t>21/09/2021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80A287E-E927-4353-8C4A-BCB98CD30AAF}" type="slidenum">
              <a:rPr lang="es-CO" smtClean="0"/>
              <a:t>‹Nº›</a:t>
            </a:fld>
            <a:endParaRPr lang="es-CO"/>
          </a:p>
        </p:txBody>
      </p:sp>
    </p:spTree>
    <p:extLst>
      <p:ext uri="{BB962C8B-B14F-4D97-AF65-F5344CB8AC3E}">
        <p14:creationId xmlns:p14="http://schemas.microsoft.com/office/powerpoint/2010/main" val="872296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AC50433E-7BB6-40C4-9063-479DA296E53D}" type="datetimeFigureOut">
              <a:rPr lang="es-CO" smtClean="0"/>
              <a:t>21/09/2021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80A287E-E927-4353-8C4A-BCB98CD30AAF}" type="slidenum">
              <a:rPr lang="es-CO" smtClean="0"/>
              <a:t>‹Nº›</a:t>
            </a:fld>
            <a:endParaRPr lang="es-CO"/>
          </a:p>
        </p:txBody>
      </p:sp>
    </p:spTree>
    <p:extLst>
      <p:ext uri="{BB962C8B-B14F-4D97-AF65-F5344CB8AC3E}">
        <p14:creationId xmlns:p14="http://schemas.microsoft.com/office/powerpoint/2010/main" val="556257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50433E-7BB6-40C4-9063-479DA296E53D}" type="datetimeFigureOut">
              <a:rPr lang="es-CO" smtClean="0"/>
              <a:t>21/09/2021</a:t>
            </a:fld>
            <a:endParaRPr lang="es-CO"/>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A287E-E927-4353-8C4A-BCB98CD30AAF}" type="slidenum">
              <a:rPr lang="es-CO" smtClean="0"/>
              <a:t>‹Nº›</a:t>
            </a:fld>
            <a:endParaRPr lang="es-CO"/>
          </a:p>
        </p:txBody>
      </p:sp>
    </p:spTree>
    <p:extLst>
      <p:ext uri="{BB962C8B-B14F-4D97-AF65-F5344CB8AC3E}">
        <p14:creationId xmlns:p14="http://schemas.microsoft.com/office/powerpoint/2010/main" val="36758354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revistas.udea.edu.co/index.php/cont/article/view/33923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C006F3-909B-4274-9F99-7C57A4A9591C}"/>
              </a:ext>
            </a:extLst>
          </p:cNvPr>
          <p:cNvSpPr>
            <a:spLocks noGrp="1"/>
          </p:cNvSpPr>
          <p:nvPr>
            <p:ph type="ctrTitle"/>
          </p:nvPr>
        </p:nvSpPr>
        <p:spPr>
          <a:xfrm>
            <a:off x="685800" y="1122362"/>
            <a:ext cx="7772400" cy="3078163"/>
          </a:xfrm>
        </p:spPr>
        <p:txBody>
          <a:bodyPr>
            <a:normAutofit fontScale="90000"/>
          </a:bodyPr>
          <a:lstStyle/>
          <a:p>
            <a:r>
              <a:rPr lang="es-CO" dirty="0"/>
              <a:t>La clave está en una definición estándar de entidades de interés público</a:t>
            </a:r>
          </a:p>
        </p:txBody>
      </p:sp>
      <p:sp>
        <p:nvSpPr>
          <p:cNvPr id="3" name="Subtítulo 2">
            <a:extLst>
              <a:ext uri="{FF2B5EF4-FFF2-40B4-BE49-F238E27FC236}">
                <a16:creationId xmlns:a16="http://schemas.microsoft.com/office/drawing/2014/main" id="{F1B76288-7A5C-4C33-9AFB-4EC2C5A20841}"/>
              </a:ext>
            </a:extLst>
          </p:cNvPr>
          <p:cNvSpPr>
            <a:spLocks noGrp="1"/>
          </p:cNvSpPr>
          <p:nvPr>
            <p:ph type="subTitle" idx="1"/>
          </p:nvPr>
        </p:nvSpPr>
        <p:spPr>
          <a:xfrm>
            <a:off x="1304925" y="5372100"/>
            <a:ext cx="6858000" cy="485776"/>
          </a:xfrm>
        </p:spPr>
        <p:txBody>
          <a:bodyPr/>
          <a:lstStyle/>
          <a:p>
            <a:pPr algn="r"/>
            <a:r>
              <a:rPr lang="es-CO" dirty="0"/>
              <a:t>Hernando Bermúdez Gómez</a:t>
            </a:r>
          </a:p>
        </p:txBody>
      </p:sp>
    </p:spTree>
    <p:extLst>
      <p:ext uri="{BB962C8B-B14F-4D97-AF65-F5344CB8AC3E}">
        <p14:creationId xmlns:p14="http://schemas.microsoft.com/office/powerpoint/2010/main" val="1363862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B668E-8BD0-4A31-953E-E5C6AD2DE379}"/>
              </a:ext>
            </a:extLst>
          </p:cNvPr>
          <p:cNvSpPr>
            <a:spLocks noGrp="1"/>
          </p:cNvSpPr>
          <p:nvPr>
            <p:ph type="title"/>
          </p:nvPr>
        </p:nvSpPr>
        <p:spPr/>
        <p:txBody>
          <a:bodyPr/>
          <a:lstStyle/>
          <a:p>
            <a:r>
              <a:rPr lang="es-CO" dirty="0"/>
              <a:t>Según la Jurisprudencia C-555-13</a:t>
            </a:r>
          </a:p>
        </p:txBody>
      </p:sp>
      <p:sp>
        <p:nvSpPr>
          <p:cNvPr id="3" name="Content Placeholder 2">
            <a:extLst>
              <a:ext uri="{FF2B5EF4-FFF2-40B4-BE49-F238E27FC236}">
                <a16:creationId xmlns:a16="http://schemas.microsoft.com/office/drawing/2014/main" id="{F1C5DD4A-9942-4216-B9AF-1ED7C8FF42A7}"/>
              </a:ext>
            </a:extLst>
          </p:cNvPr>
          <p:cNvSpPr>
            <a:spLocks noGrp="1"/>
          </p:cNvSpPr>
          <p:nvPr>
            <p:ph idx="1"/>
          </p:nvPr>
        </p:nvSpPr>
        <p:spPr/>
        <p:txBody>
          <a:bodyPr>
            <a:normAutofit fontScale="70000" lnSpcReduction="20000"/>
          </a:bodyPr>
          <a:lstStyle/>
          <a:p>
            <a:r>
              <a:rPr lang="es-CO" dirty="0"/>
              <a:t>Con todo, no pierde de vista esta Corporación que el varias veces mencionado interés general hace parte de lo que se ha dado en llamar por la doctrina conceptos jurídicos indeterminados y, por ello, con miras a evitar que su mera invocación se convierta en una patente de corso en manos de los poderes públicos, resulta necesario establecer puntos de concreción que no den lugar a la arbitrariedad.</a:t>
            </a:r>
          </a:p>
          <a:p>
            <a:r>
              <a:rPr lang="es-CO" dirty="0"/>
              <a:t>El doctrinante Parejo Alfonso en un análisis del concepto explica que en su “(…) acepción más general y amplia, el interés general se confunde con el fin mismo del Estado (…)”  y en la búsqueda de una idea más precisa, al referirse a la constitución española, manifiesta “(…) la noción de interés general se refiere a los bienes jurídicos imputables a la colectividad, cuya tutela corresponde, por ello, a los poderes públicos (…)”[7].</a:t>
            </a:r>
          </a:p>
          <a:p>
            <a:r>
              <a:rPr lang="es-CO" dirty="0"/>
              <a:t>Para la Sala, la noción de interés público, alcanza la concreción necesaria en aquellos bienes jurídicos de los cuales es titular el conglomerado social. Es en esa especificidad, suministrada por el tipo de bien jurídico referido, que el Juez Constitucional adelanta el correspondiente juicio de constitucionalidad. </a:t>
            </a:r>
          </a:p>
        </p:txBody>
      </p:sp>
    </p:spTree>
    <p:extLst>
      <p:ext uri="{BB962C8B-B14F-4D97-AF65-F5344CB8AC3E}">
        <p14:creationId xmlns:p14="http://schemas.microsoft.com/office/powerpoint/2010/main" val="3803794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Resumen doctrinal </a:t>
            </a:r>
            <a:r>
              <a:rPr lang="es-CO" dirty="0"/>
              <a:t>- </a:t>
            </a:r>
            <a:r>
              <a:rPr lang="es-CO" dirty="0" err="1">
                <a:hlinkClick r:id="rId2"/>
              </a:rPr>
              <a:t>Pulgarín</a:t>
            </a:r>
            <a:r>
              <a:rPr lang="es-CO" dirty="0">
                <a:hlinkClick r:id="rId2"/>
              </a:rPr>
              <a:t>-Arias, A. y Bustamante-García, H. </a:t>
            </a:r>
            <a:endParaRPr lang="es-CO" dirty="0"/>
          </a:p>
        </p:txBody>
      </p:sp>
      <p:sp>
        <p:nvSpPr>
          <p:cNvPr id="3" name="Marcador de contenido 2"/>
          <p:cNvSpPr>
            <a:spLocks noGrp="1"/>
          </p:cNvSpPr>
          <p:nvPr>
            <p:ph idx="1"/>
          </p:nvPr>
        </p:nvSpPr>
        <p:spPr/>
        <p:txBody>
          <a:bodyPr>
            <a:normAutofit fontScale="92500" lnSpcReduction="20000"/>
          </a:bodyPr>
          <a:lstStyle/>
          <a:p>
            <a:r>
              <a:rPr lang="es-CO" dirty="0"/>
              <a:t>Es preciso recordar que el interés público ha sido asociado con </a:t>
            </a:r>
            <a:r>
              <a:rPr lang="es-CO" dirty="0" smtClean="0"/>
              <a:t>términos como </a:t>
            </a:r>
            <a:r>
              <a:rPr lang="es-CO" dirty="0"/>
              <a:t>el bienestar social, el bien común, la utilidad social, el interés social, el </a:t>
            </a:r>
            <a:r>
              <a:rPr lang="es-CO" dirty="0" smtClean="0"/>
              <a:t>interés </a:t>
            </a:r>
            <a:r>
              <a:rPr lang="es-CO" dirty="0"/>
              <a:t>común, el interés colectivo y el interés general. Algunos autores usan </a:t>
            </a:r>
            <a:r>
              <a:rPr lang="es-CO" dirty="0" smtClean="0"/>
              <a:t>indistintamente </a:t>
            </a:r>
            <a:r>
              <a:rPr lang="es-CO" dirty="0"/>
              <a:t>el término interés público e interés general al considerarlo </a:t>
            </a:r>
            <a:r>
              <a:rPr lang="es-CO" dirty="0" smtClean="0"/>
              <a:t>como </a:t>
            </a:r>
            <a:r>
              <a:rPr lang="es-CO" dirty="0"/>
              <a:t>sinónimo, como es el caso de López (2010), para quien “(…) está claro </a:t>
            </a:r>
            <a:r>
              <a:rPr lang="es-CO" dirty="0" smtClean="0"/>
              <a:t>que el </a:t>
            </a:r>
            <a:r>
              <a:rPr lang="es-CO" dirty="0"/>
              <a:t>interés público es sinónimo de un interés general que debe ser protegido con </a:t>
            </a:r>
            <a:r>
              <a:rPr lang="es-CO" dirty="0" smtClean="0"/>
              <a:t>preferencia </a:t>
            </a:r>
            <a:r>
              <a:rPr lang="es-CO" dirty="0"/>
              <a:t>sobre los intereses particulares (…)” (p. 130). Y en el mismo sentido </a:t>
            </a:r>
            <a:r>
              <a:rPr lang="es-CO" dirty="0" smtClean="0"/>
              <a:t>adiciona </a:t>
            </a:r>
            <a:r>
              <a:rPr lang="es-CO" dirty="0"/>
              <a:t>“(…) el interés público es un término homologable con el interés </a:t>
            </a:r>
            <a:r>
              <a:rPr lang="es-CO" dirty="0" smtClean="0"/>
              <a:t>general </a:t>
            </a:r>
            <a:r>
              <a:rPr lang="es-CO" dirty="0"/>
              <a:t>y tiene bastantes analogías con el concepto clásico de bien común (…)” </a:t>
            </a:r>
            <a:r>
              <a:rPr lang="es-CO" dirty="0" smtClean="0"/>
              <a:t>(</a:t>
            </a:r>
            <a:r>
              <a:rPr lang="es-CO" dirty="0"/>
              <a:t>p. 146).</a:t>
            </a:r>
          </a:p>
        </p:txBody>
      </p:sp>
    </p:spTree>
    <p:extLst>
      <p:ext uri="{BB962C8B-B14F-4D97-AF65-F5344CB8AC3E}">
        <p14:creationId xmlns:p14="http://schemas.microsoft.com/office/powerpoint/2010/main" val="3223706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Resumen doctrinal - </a:t>
            </a:r>
            <a:r>
              <a:rPr lang="es-CO" dirty="0" err="1"/>
              <a:t>Pulgarín</a:t>
            </a:r>
            <a:r>
              <a:rPr lang="es-CO" dirty="0"/>
              <a:t>-Arias, A. y Bustamante-García, H. </a:t>
            </a:r>
          </a:p>
        </p:txBody>
      </p:sp>
      <p:sp>
        <p:nvSpPr>
          <p:cNvPr id="3" name="Marcador de contenido 2"/>
          <p:cNvSpPr>
            <a:spLocks noGrp="1"/>
          </p:cNvSpPr>
          <p:nvPr>
            <p:ph idx="1"/>
          </p:nvPr>
        </p:nvSpPr>
        <p:spPr/>
        <p:txBody>
          <a:bodyPr>
            <a:normAutofit fontScale="92500" lnSpcReduction="20000"/>
          </a:bodyPr>
          <a:lstStyle/>
          <a:p>
            <a:r>
              <a:rPr lang="es-CO" dirty="0"/>
              <a:t>No obstante, la Corte Constitucional de Colombia deja por sentada su </a:t>
            </a:r>
            <a:r>
              <a:rPr lang="es-CO" dirty="0" smtClean="0"/>
              <a:t>posición </a:t>
            </a:r>
            <a:r>
              <a:rPr lang="es-CO" dirty="0"/>
              <a:t>y establece una diferencia entre interés público e interés general. </a:t>
            </a:r>
            <a:r>
              <a:rPr lang="es-CO" dirty="0" smtClean="0"/>
              <a:t>Por </a:t>
            </a:r>
            <a:r>
              <a:rPr lang="es-CO" dirty="0"/>
              <a:t>ejemplo, en Sentencia C-860-06, plantea que las actividades de interés </a:t>
            </a:r>
            <a:r>
              <a:rPr lang="es-CO" dirty="0" smtClean="0"/>
              <a:t>público </a:t>
            </a:r>
            <a:r>
              <a:rPr lang="es-CO" dirty="0"/>
              <a:t>no son sinónimo de interés general, pero este último sí puede serlo </a:t>
            </a:r>
            <a:r>
              <a:rPr lang="es-CO" dirty="0" smtClean="0"/>
              <a:t>con </a:t>
            </a:r>
            <a:r>
              <a:rPr lang="es-CO" dirty="0"/>
              <a:t>respecto a los servicios públicos; y en Sentencia T-099-97 afirma que no </a:t>
            </a:r>
            <a:r>
              <a:rPr lang="es-CO" dirty="0" smtClean="0"/>
              <a:t>se </a:t>
            </a:r>
            <a:r>
              <a:rPr lang="es-CO" dirty="0"/>
              <a:t>puede confundir el interés colectivo con el interés público. Además, en la </a:t>
            </a:r>
            <a:r>
              <a:rPr lang="es-CO" dirty="0" smtClean="0"/>
              <a:t>primer </a:t>
            </a:r>
            <a:r>
              <a:rPr lang="es-CO" dirty="0"/>
              <a:t>Sentencia mencionada, se hace referencia a la prestación del servicio </a:t>
            </a:r>
            <a:r>
              <a:rPr lang="es-CO" dirty="0" smtClean="0"/>
              <a:t>bancario </a:t>
            </a:r>
            <a:r>
              <a:rPr lang="es-CO" dirty="0"/>
              <a:t>como parte integrante de la actividad financiera considerada de </a:t>
            </a:r>
            <a:r>
              <a:rPr lang="es-CO" dirty="0" smtClean="0"/>
              <a:t>interés </a:t>
            </a:r>
            <a:r>
              <a:rPr lang="es-CO" dirty="0"/>
              <a:t>público, dice que ello significa “que esta actividad debe buscar </a:t>
            </a:r>
            <a:r>
              <a:rPr lang="es-CO" dirty="0" smtClean="0"/>
              <a:t>el </a:t>
            </a:r>
            <a:r>
              <a:rPr lang="es-CO" dirty="0"/>
              <a:t>bienestar general” (Corte Constitucional de Colombia, 2006, p 42); </a:t>
            </a:r>
          </a:p>
        </p:txBody>
      </p:sp>
    </p:spTree>
    <p:extLst>
      <p:ext uri="{BB962C8B-B14F-4D97-AF65-F5344CB8AC3E}">
        <p14:creationId xmlns:p14="http://schemas.microsoft.com/office/powerpoint/2010/main" val="349320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Resumen doctrinal - </a:t>
            </a:r>
            <a:r>
              <a:rPr lang="es-CO" dirty="0" err="1"/>
              <a:t>Pulgarín</a:t>
            </a:r>
            <a:r>
              <a:rPr lang="es-CO" dirty="0"/>
              <a:t>-Arias, A. y Bustamante-García, H. </a:t>
            </a:r>
          </a:p>
        </p:txBody>
      </p:sp>
      <p:sp>
        <p:nvSpPr>
          <p:cNvPr id="3" name="Marcador de contenido 2"/>
          <p:cNvSpPr>
            <a:spLocks noGrp="1"/>
          </p:cNvSpPr>
          <p:nvPr>
            <p:ph idx="1"/>
          </p:nvPr>
        </p:nvSpPr>
        <p:spPr/>
        <p:txBody>
          <a:bodyPr>
            <a:normAutofit fontScale="85000" lnSpcReduction="20000"/>
          </a:bodyPr>
          <a:lstStyle/>
          <a:p>
            <a:r>
              <a:rPr lang="es-CO" dirty="0"/>
              <a:t>en </a:t>
            </a:r>
            <a:r>
              <a:rPr lang="es-CO" dirty="0" smtClean="0"/>
              <a:t>Sentencias </a:t>
            </a:r>
            <a:r>
              <a:rPr lang="es-CO" dirty="0"/>
              <a:t>C-516-04/ C-697-08/ C-992-06 al definir la libre competencia, </a:t>
            </a:r>
            <a:r>
              <a:rPr lang="es-CO" dirty="0" smtClean="0"/>
              <a:t>dice que </a:t>
            </a:r>
            <a:r>
              <a:rPr lang="es-CO" dirty="0"/>
              <a:t>el interés público “se materializa en el beneficio obtenido por la </a:t>
            </a:r>
            <a:r>
              <a:rPr lang="es-CO" dirty="0" smtClean="0"/>
              <a:t>comunidad de </a:t>
            </a:r>
            <a:r>
              <a:rPr lang="es-CO" dirty="0"/>
              <a:t>una mayor calidad y unos mejores precios de los bienes y servicios que se </a:t>
            </a:r>
            <a:r>
              <a:rPr lang="es-CO" dirty="0" smtClean="0"/>
              <a:t>derivan </a:t>
            </a:r>
            <a:r>
              <a:rPr lang="es-CO" dirty="0"/>
              <a:t>como resultado de una sana concurrencia” (Corte Constitucional de </a:t>
            </a:r>
            <a:r>
              <a:rPr lang="es-CO" dirty="0" smtClean="0"/>
              <a:t>Colombia</a:t>
            </a:r>
            <a:r>
              <a:rPr lang="es-CO" dirty="0"/>
              <a:t>, 2004; Corte Constitucional de Colombia, 2006: Corte Constitucional </a:t>
            </a:r>
            <a:r>
              <a:rPr lang="es-CO" dirty="0" smtClean="0"/>
              <a:t>de </a:t>
            </a:r>
            <a:r>
              <a:rPr lang="es-CO" dirty="0"/>
              <a:t>Colombia, 2008); y en Sentencia C-640-10, al mencionar a la actividad </a:t>
            </a:r>
            <a:r>
              <a:rPr lang="es-CO" dirty="0" smtClean="0"/>
              <a:t>financiera</a:t>
            </a:r>
            <a:r>
              <a:rPr lang="es-CO" dirty="0"/>
              <a:t>, bursátil y aseguradora como actividades de carácter público, por </a:t>
            </a:r>
            <a:r>
              <a:rPr lang="es-CO" dirty="0" smtClean="0"/>
              <a:t>ser </a:t>
            </a:r>
            <a:r>
              <a:rPr lang="es-CO" dirty="0"/>
              <a:t>esenciales para el desarrollo económico, dice que el objetivo principal </a:t>
            </a:r>
            <a:r>
              <a:rPr lang="es-CO" dirty="0" smtClean="0"/>
              <a:t>de </a:t>
            </a:r>
            <a:r>
              <a:rPr lang="es-CO" dirty="0"/>
              <a:t>la intervención del Estado es el mantenimiento de la confianza pública, </a:t>
            </a:r>
            <a:r>
              <a:rPr lang="es-CO" dirty="0" smtClean="0"/>
              <a:t>que </a:t>
            </a:r>
            <a:r>
              <a:rPr lang="es-CO" dirty="0"/>
              <a:t>“en eso, principalmente, consiste el carácter de interés público” (Corte </a:t>
            </a:r>
            <a:r>
              <a:rPr lang="es-CO" dirty="0" smtClean="0"/>
              <a:t>Constitucional </a:t>
            </a:r>
            <a:r>
              <a:rPr lang="es-CO" dirty="0"/>
              <a:t>de Colombia, 2010).</a:t>
            </a:r>
          </a:p>
        </p:txBody>
      </p:sp>
    </p:spTree>
    <p:extLst>
      <p:ext uri="{BB962C8B-B14F-4D97-AF65-F5344CB8AC3E}">
        <p14:creationId xmlns:p14="http://schemas.microsoft.com/office/powerpoint/2010/main" val="1067058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Resumen doctrinal - </a:t>
            </a:r>
            <a:r>
              <a:rPr lang="es-CO" dirty="0" err="1"/>
              <a:t>Pulgarín</a:t>
            </a:r>
            <a:r>
              <a:rPr lang="es-CO" dirty="0"/>
              <a:t>-Arias, A. y Bustamante-García, H. </a:t>
            </a:r>
          </a:p>
        </p:txBody>
      </p:sp>
      <p:sp>
        <p:nvSpPr>
          <p:cNvPr id="3" name="Marcador de contenido 2"/>
          <p:cNvSpPr>
            <a:spLocks noGrp="1"/>
          </p:cNvSpPr>
          <p:nvPr>
            <p:ph idx="1"/>
          </p:nvPr>
        </p:nvSpPr>
        <p:spPr/>
        <p:txBody>
          <a:bodyPr>
            <a:normAutofit fontScale="92500" lnSpcReduction="20000"/>
          </a:bodyPr>
          <a:lstStyle/>
          <a:p>
            <a:r>
              <a:rPr lang="es-CO" dirty="0"/>
              <a:t>En el mismo sentido, otras Sentencia como la T-406-1992 expresan que es </a:t>
            </a:r>
            <a:r>
              <a:rPr lang="es-CO" dirty="0" smtClean="0"/>
              <a:t>importante </a:t>
            </a:r>
            <a:r>
              <a:rPr lang="es-CO" dirty="0"/>
              <a:t>tener clara la diferencia entre interés colectivo e interés público, </a:t>
            </a:r>
            <a:r>
              <a:rPr lang="es-CO" dirty="0" smtClean="0"/>
              <a:t>ya </a:t>
            </a:r>
            <a:r>
              <a:rPr lang="es-CO" dirty="0"/>
              <a:t>que cuando se habla de interés colectivo se hace referencia a una utilidad </a:t>
            </a:r>
            <a:r>
              <a:rPr lang="es-CO" dirty="0" smtClean="0"/>
              <a:t>para </a:t>
            </a:r>
            <a:r>
              <a:rPr lang="es-CO" dirty="0"/>
              <a:t>la comunidad y no a un interés individual o de grupo. De este modo, los </a:t>
            </a:r>
            <a:r>
              <a:rPr lang="es-CO" dirty="0" smtClean="0"/>
              <a:t>intereses </a:t>
            </a:r>
            <a:r>
              <a:rPr lang="es-CO" dirty="0"/>
              <a:t>colectivos pueden apuntar a diferentes fines o aspectos, </a:t>
            </a:r>
            <a:r>
              <a:rPr lang="es-CO" dirty="0" smtClean="0"/>
              <a:t>contrario al </a:t>
            </a:r>
            <a:r>
              <a:rPr lang="es-CO" dirty="0"/>
              <a:t>interés público en el cual si bien se busca una utilidad o bien común </a:t>
            </a:r>
            <a:r>
              <a:rPr lang="es-CO" dirty="0" smtClean="0"/>
              <a:t>-</a:t>
            </a:r>
            <a:r>
              <a:rPr lang="es-CO" dirty="0"/>
              <a:t>entendido como conjunto de condiciones de la vida social que posibilitan a los </a:t>
            </a:r>
            <a:r>
              <a:rPr lang="es-CO" dirty="0" smtClean="0"/>
              <a:t>individuos </a:t>
            </a:r>
            <a:r>
              <a:rPr lang="es-CO" dirty="0"/>
              <a:t>y a las comunidades el logro del máximo bienestar y desarrollo- es </a:t>
            </a:r>
            <a:r>
              <a:rPr lang="es-CO" dirty="0" smtClean="0"/>
              <a:t>necesario </a:t>
            </a:r>
            <a:r>
              <a:rPr lang="es-CO" dirty="0"/>
              <a:t>que esté en conexión con los principios y/o las reglas en las cuales se </a:t>
            </a:r>
            <a:r>
              <a:rPr lang="es-CO" dirty="0" smtClean="0"/>
              <a:t>fundamenta </a:t>
            </a:r>
            <a:r>
              <a:rPr lang="es-CO" dirty="0"/>
              <a:t>concretamente el actuar específico del poder público.</a:t>
            </a:r>
          </a:p>
          <a:p>
            <a:endParaRPr lang="es-CO" dirty="0"/>
          </a:p>
        </p:txBody>
      </p:sp>
    </p:spTree>
    <p:extLst>
      <p:ext uri="{BB962C8B-B14F-4D97-AF65-F5344CB8AC3E}">
        <p14:creationId xmlns:p14="http://schemas.microsoft.com/office/powerpoint/2010/main" val="3860646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FCD89-E3FD-48B9-A182-90CCE4483418}"/>
              </a:ext>
            </a:extLst>
          </p:cNvPr>
          <p:cNvSpPr>
            <a:spLocks noGrp="1"/>
          </p:cNvSpPr>
          <p:nvPr>
            <p:ph type="title"/>
          </p:nvPr>
        </p:nvSpPr>
        <p:spPr>
          <a:xfrm>
            <a:off x="628650" y="365126"/>
            <a:ext cx="7886700" cy="5607049"/>
          </a:xfrm>
        </p:spPr>
        <p:txBody>
          <a:bodyPr>
            <a:normAutofit/>
          </a:bodyPr>
          <a:lstStyle/>
          <a:p>
            <a:r>
              <a:rPr lang="es-CO" sz="8800" dirty="0"/>
              <a:t>Por su amable atención, muchas gracias</a:t>
            </a:r>
          </a:p>
        </p:txBody>
      </p:sp>
    </p:spTree>
    <p:extLst>
      <p:ext uri="{BB962C8B-B14F-4D97-AF65-F5344CB8AC3E}">
        <p14:creationId xmlns:p14="http://schemas.microsoft.com/office/powerpoint/2010/main" val="1990381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65C2C-E6CE-4231-A47D-D647753E8081}"/>
              </a:ext>
            </a:extLst>
          </p:cNvPr>
          <p:cNvSpPr>
            <a:spLocks noGrp="1"/>
          </p:cNvSpPr>
          <p:nvPr>
            <p:ph type="title"/>
          </p:nvPr>
        </p:nvSpPr>
        <p:spPr/>
        <p:txBody>
          <a:bodyPr/>
          <a:lstStyle/>
          <a:p>
            <a:r>
              <a:rPr lang="es-CO" dirty="0"/>
              <a:t>El IP es uno entre otros conceptos</a:t>
            </a:r>
          </a:p>
        </p:txBody>
      </p:sp>
      <p:sp>
        <p:nvSpPr>
          <p:cNvPr id="3" name="Content Placeholder 2">
            <a:extLst>
              <a:ext uri="{FF2B5EF4-FFF2-40B4-BE49-F238E27FC236}">
                <a16:creationId xmlns:a16="http://schemas.microsoft.com/office/drawing/2014/main" id="{4D732494-35EE-488C-96EC-09CFA03A540F}"/>
              </a:ext>
            </a:extLst>
          </p:cNvPr>
          <p:cNvSpPr>
            <a:spLocks noGrp="1"/>
          </p:cNvSpPr>
          <p:nvPr>
            <p:ph idx="1"/>
          </p:nvPr>
        </p:nvSpPr>
        <p:spPr/>
        <p:txBody>
          <a:bodyPr/>
          <a:lstStyle/>
          <a:p>
            <a:r>
              <a:rPr lang="es-CO" dirty="0"/>
              <a:t>Desde tiempos antiguos la Filosofía del Derecho se ha ocupado de conceptos básicos, conocidos como indeterminados.</a:t>
            </a:r>
          </a:p>
          <a:p>
            <a:r>
              <a:rPr lang="es-CO" dirty="0"/>
              <a:t>Son muchísimos. Debido al tema de esta intervención conviene mencionar además del interés público, el orden público, el bien común y la función social.</a:t>
            </a:r>
          </a:p>
          <a:p>
            <a:r>
              <a:rPr lang="es-CO" dirty="0"/>
              <a:t>Generalmente los conceptos indeterminados se incluyen en las constituciones y en ocasiones en leyes estatutarias o en códigos.</a:t>
            </a:r>
          </a:p>
        </p:txBody>
      </p:sp>
    </p:spTree>
    <p:extLst>
      <p:ext uri="{BB962C8B-B14F-4D97-AF65-F5344CB8AC3E}">
        <p14:creationId xmlns:p14="http://schemas.microsoft.com/office/powerpoint/2010/main" val="311646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95970-923B-4516-A706-B8F95F0C4588}"/>
              </a:ext>
            </a:extLst>
          </p:cNvPr>
          <p:cNvSpPr>
            <a:spLocks noGrp="1"/>
          </p:cNvSpPr>
          <p:nvPr>
            <p:ph type="title"/>
          </p:nvPr>
        </p:nvSpPr>
        <p:spPr/>
        <p:txBody>
          <a:bodyPr/>
          <a:lstStyle/>
          <a:p>
            <a:pPr algn="ctr"/>
            <a:r>
              <a:rPr lang="es-CO" dirty="0"/>
              <a:t>Nuestros términos constitucionales </a:t>
            </a:r>
          </a:p>
        </p:txBody>
      </p:sp>
      <p:sp>
        <p:nvSpPr>
          <p:cNvPr id="3" name="Content Placeholder 2">
            <a:extLst>
              <a:ext uri="{FF2B5EF4-FFF2-40B4-BE49-F238E27FC236}">
                <a16:creationId xmlns:a16="http://schemas.microsoft.com/office/drawing/2014/main" id="{F0D9D2B7-D06B-4AF5-88CD-3819D54173A1}"/>
              </a:ext>
            </a:extLst>
          </p:cNvPr>
          <p:cNvSpPr>
            <a:spLocks noGrp="1"/>
          </p:cNvSpPr>
          <p:nvPr>
            <p:ph sz="half" idx="1"/>
          </p:nvPr>
        </p:nvSpPr>
        <p:spPr/>
        <p:txBody>
          <a:bodyPr>
            <a:normAutofit fontScale="92500" lnSpcReduction="20000"/>
          </a:bodyPr>
          <a:lstStyle/>
          <a:p>
            <a:r>
              <a:rPr lang="es-CO" dirty="0"/>
              <a:t>Interés general o particular</a:t>
            </a:r>
          </a:p>
          <a:p>
            <a:r>
              <a:rPr lang="es-CO" dirty="0"/>
              <a:t>Interés social</a:t>
            </a:r>
          </a:p>
          <a:p>
            <a:r>
              <a:rPr lang="es-CO" dirty="0"/>
              <a:t>Utilidad pública o interés social</a:t>
            </a:r>
          </a:p>
          <a:p>
            <a:r>
              <a:rPr lang="es-CO" dirty="0"/>
              <a:t>Interés privado</a:t>
            </a:r>
          </a:p>
          <a:p>
            <a:r>
              <a:rPr lang="es-CO" dirty="0"/>
              <a:t>Interés público o social</a:t>
            </a:r>
          </a:p>
          <a:p>
            <a:r>
              <a:rPr lang="es-CO" dirty="0"/>
              <a:t>Intereses de la comunidad y del afectado</a:t>
            </a:r>
          </a:p>
          <a:p>
            <a:r>
              <a:rPr lang="es-CO" dirty="0"/>
              <a:t>Interés nacional</a:t>
            </a:r>
          </a:p>
          <a:p>
            <a:r>
              <a:rPr lang="es-CO" dirty="0"/>
              <a:t>Interés común</a:t>
            </a:r>
          </a:p>
        </p:txBody>
      </p:sp>
      <p:sp>
        <p:nvSpPr>
          <p:cNvPr id="4" name="Content Placeholder 3">
            <a:extLst>
              <a:ext uri="{FF2B5EF4-FFF2-40B4-BE49-F238E27FC236}">
                <a16:creationId xmlns:a16="http://schemas.microsoft.com/office/drawing/2014/main" id="{B8C0D3CB-107A-4E34-B8B7-02E4F2BD84F5}"/>
              </a:ext>
            </a:extLst>
          </p:cNvPr>
          <p:cNvSpPr>
            <a:spLocks noGrp="1"/>
          </p:cNvSpPr>
          <p:nvPr>
            <p:ph sz="half" idx="2"/>
          </p:nvPr>
        </p:nvSpPr>
        <p:spPr/>
        <p:txBody>
          <a:bodyPr>
            <a:normAutofit fontScale="92500" lnSpcReduction="20000"/>
          </a:bodyPr>
          <a:lstStyle/>
          <a:p>
            <a:r>
              <a:rPr lang="es-CO" dirty="0"/>
              <a:t>Interés colectivo</a:t>
            </a:r>
          </a:p>
          <a:p>
            <a:r>
              <a:rPr lang="es-CO" dirty="0"/>
              <a:t>Intereses del país</a:t>
            </a:r>
          </a:p>
          <a:p>
            <a:r>
              <a:rPr lang="es-CO" dirty="0"/>
              <a:t>Interés propio, o en el de terceros</a:t>
            </a:r>
          </a:p>
          <a:p>
            <a:r>
              <a:rPr lang="es-CO" dirty="0"/>
              <a:t>Conflictos de intereses</a:t>
            </a:r>
          </a:p>
          <a:p>
            <a:r>
              <a:rPr lang="es-CO" dirty="0"/>
              <a:t>Intereses patrimoniales</a:t>
            </a:r>
          </a:p>
          <a:p>
            <a:r>
              <a:rPr lang="es-CO" dirty="0"/>
              <a:t>Intereses de la sociedad</a:t>
            </a:r>
          </a:p>
          <a:p>
            <a:r>
              <a:rPr lang="es-CO" dirty="0"/>
              <a:t>Gestión de sus intereses</a:t>
            </a:r>
          </a:p>
          <a:p>
            <a:r>
              <a:rPr lang="es-CO" dirty="0"/>
              <a:t>Interés metropolitano</a:t>
            </a:r>
          </a:p>
        </p:txBody>
      </p:sp>
    </p:spTree>
    <p:extLst>
      <p:ext uri="{BB962C8B-B14F-4D97-AF65-F5344CB8AC3E}">
        <p14:creationId xmlns:p14="http://schemas.microsoft.com/office/powerpoint/2010/main" val="1207666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65C2C-E6CE-4231-A47D-D647753E8081}"/>
              </a:ext>
            </a:extLst>
          </p:cNvPr>
          <p:cNvSpPr>
            <a:spLocks noGrp="1"/>
          </p:cNvSpPr>
          <p:nvPr>
            <p:ph type="title"/>
          </p:nvPr>
        </p:nvSpPr>
        <p:spPr/>
        <p:txBody>
          <a:bodyPr/>
          <a:lstStyle/>
          <a:p>
            <a:r>
              <a:rPr lang="es-CO" dirty="0"/>
              <a:t>Definiciones lingüísticas</a:t>
            </a:r>
          </a:p>
        </p:txBody>
      </p:sp>
      <p:sp>
        <p:nvSpPr>
          <p:cNvPr id="3" name="Content Placeholder 2">
            <a:extLst>
              <a:ext uri="{FF2B5EF4-FFF2-40B4-BE49-F238E27FC236}">
                <a16:creationId xmlns:a16="http://schemas.microsoft.com/office/drawing/2014/main" id="{4D732494-35EE-488C-96EC-09CFA03A540F}"/>
              </a:ext>
            </a:extLst>
          </p:cNvPr>
          <p:cNvSpPr>
            <a:spLocks noGrp="1"/>
          </p:cNvSpPr>
          <p:nvPr>
            <p:ph idx="1"/>
          </p:nvPr>
        </p:nvSpPr>
        <p:spPr/>
        <p:txBody>
          <a:bodyPr>
            <a:normAutofit fontScale="92500" lnSpcReduction="10000"/>
          </a:bodyPr>
          <a:lstStyle/>
          <a:p>
            <a:r>
              <a:rPr lang="es-CO" dirty="0"/>
              <a:t>Según el Diccionario de la Lengua Española, por interés podríamos entender:</a:t>
            </a:r>
          </a:p>
          <a:p>
            <a:pPr lvl="1"/>
            <a:r>
              <a:rPr lang="es-CO" dirty="0"/>
              <a:t>4. m. Inclinación del ánimo hacia un objeto, una persona, una narración, etc.</a:t>
            </a:r>
          </a:p>
          <a:p>
            <a:pPr lvl="1"/>
            <a:r>
              <a:rPr lang="es-CO" dirty="0"/>
              <a:t>6. m. pl. Conveniencia o beneficio en el orden moral o material.</a:t>
            </a:r>
          </a:p>
          <a:p>
            <a:r>
              <a:rPr lang="es-CO" dirty="0"/>
              <a:t>Según el Diccionario panhispánico del español jurídico, por interés público podríamos entender:</a:t>
            </a:r>
          </a:p>
          <a:p>
            <a:pPr lvl="1"/>
            <a:r>
              <a:rPr lang="es-CO" dirty="0" err="1"/>
              <a:t>Adm</a:t>
            </a:r>
            <a:r>
              <a:rPr lang="es-CO" dirty="0"/>
              <a:t>. y Const.; Chile, El </a:t>
            </a:r>
            <a:r>
              <a:rPr lang="es-CO" dirty="0" err="1"/>
              <a:t>Salv</a:t>
            </a:r>
            <a:r>
              <a:rPr lang="es-CO" dirty="0"/>
              <a:t>. y Méx. Conjunto de aspiraciones surgidas de las necesidades colectivas de los miembros de una comunidad y protegidas mediante la intervención directa y permanente del Estado.</a:t>
            </a:r>
          </a:p>
          <a:p>
            <a:pPr lvl="1"/>
            <a:r>
              <a:rPr lang="es-CO" dirty="0"/>
              <a:t>Interés general</a:t>
            </a:r>
          </a:p>
        </p:txBody>
      </p:sp>
    </p:spTree>
    <p:extLst>
      <p:ext uri="{BB962C8B-B14F-4D97-AF65-F5344CB8AC3E}">
        <p14:creationId xmlns:p14="http://schemas.microsoft.com/office/powerpoint/2010/main" val="706126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1093C-9AC1-44F5-BF69-6829C8BE3D96}"/>
              </a:ext>
            </a:extLst>
          </p:cNvPr>
          <p:cNvSpPr>
            <a:spLocks noGrp="1"/>
          </p:cNvSpPr>
          <p:nvPr>
            <p:ph type="title"/>
          </p:nvPr>
        </p:nvSpPr>
        <p:spPr/>
        <p:txBody>
          <a:bodyPr/>
          <a:lstStyle/>
          <a:p>
            <a:r>
              <a:rPr lang="es-CO" dirty="0"/>
              <a:t>Según la Jurisprudencia C-459-04</a:t>
            </a:r>
          </a:p>
        </p:txBody>
      </p:sp>
      <p:sp>
        <p:nvSpPr>
          <p:cNvPr id="3" name="Content Placeholder 2">
            <a:extLst>
              <a:ext uri="{FF2B5EF4-FFF2-40B4-BE49-F238E27FC236}">
                <a16:creationId xmlns:a16="http://schemas.microsoft.com/office/drawing/2014/main" id="{94219814-5735-4B13-B6AF-F1AE371153B5}"/>
              </a:ext>
            </a:extLst>
          </p:cNvPr>
          <p:cNvSpPr>
            <a:spLocks noGrp="1"/>
          </p:cNvSpPr>
          <p:nvPr>
            <p:ph idx="1"/>
          </p:nvPr>
        </p:nvSpPr>
        <p:spPr/>
        <p:txBody>
          <a:bodyPr>
            <a:normAutofit fontScale="55000" lnSpcReduction="20000"/>
          </a:bodyPr>
          <a:lstStyle/>
          <a:p>
            <a:pPr>
              <a:lnSpc>
                <a:spcPct val="120000"/>
              </a:lnSpc>
            </a:pPr>
            <a:r>
              <a:rPr lang="es-CO" dirty="0"/>
              <a:t>4.3. En este orden de ideas, es innegable la coexistencia que se da entre el interés personal y el interés público, donde, mientras el primero se destaca por la promoción del bienestar propio, el segundo, se erige hacia la promoción del bienestar colectivo.</a:t>
            </a:r>
          </a:p>
          <a:p>
            <a:pPr>
              <a:lnSpc>
                <a:spcPct val="120000"/>
              </a:lnSpc>
            </a:pPr>
            <a:r>
              <a:rPr lang="es-CO" dirty="0"/>
              <a:t>(…) una política irá en interés público si sus consecuencias cumplen uno o más de los valores fundamentales de la comunidad.”[10]</a:t>
            </a:r>
          </a:p>
          <a:p>
            <a:pPr>
              <a:lnSpc>
                <a:spcPct val="120000"/>
              </a:lnSpc>
            </a:pPr>
            <a:r>
              <a:rPr lang="es-CO" dirty="0"/>
              <a:t> Ahora bien, la sincronía del interés personal y del interés público depende tanto de la política de Estado como de los motivos y fines que guíen la acción de los individuos en los modelos vistos: el egoísta, el altruista y el benevolente.  Siendo claro que una política que auspicie el fortalecimiento dinámico de los valores fundamentales de la comunidad se verá mejor servida con la concurrencia de múltiples voluntades benevolentes.  Así las cosas, la prevalencia del interés público debe edificarse sin anular los legítimos intereses de los particulares, por lo cual, si bien éstos pueden ser limitados en virtud de los público, tal circunstancia no puede extenderse válidamente hacia la negación del individuo.</a:t>
            </a:r>
          </a:p>
          <a:p>
            <a:pPr>
              <a:lnSpc>
                <a:spcPct val="120000"/>
              </a:lnSpc>
            </a:pPr>
            <a:r>
              <a:rPr lang="es-CO" dirty="0"/>
              <a:t>Esto es, el interés público se puede materializar con el simultáneo beneficio del interés particular, ya que ninguna regla constitucional auspicia ni ampara la anulación de todo bienestar privado en la perspectiva del bienestar público.</a:t>
            </a:r>
          </a:p>
        </p:txBody>
      </p:sp>
    </p:spTree>
    <p:extLst>
      <p:ext uri="{BB962C8B-B14F-4D97-AF65-F5344CB8AC3E}">
        <p14:creationId xmlns:p14="http://schemas.microsoft.com/office/powerpoint/2010/main" val="3667359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3FAB3-589A-4D49-AA98-1645848D009C}"/>
              </a:ext>
            </a:extLst>
          </p:cNvPr>
          <p:cNvSpPr>
            <a:spLocks noGrp="1"/>
          </p:cNvSpPr>
          <p:nvPr>
            <p:ph type="title"/>
          </p:nvPr>
        </p:nvSpPr>
        <p:spPr/>
        <p:txBody>
          <a:bodyPr/>
          <a:lstStyle/>
          <a:p>
            <a:r>
              <a:rPr lang="es-CO" dirty="0"/>
              <a:t>Según la Jurisprudencia T-099-097</a:t>
            </a:r>
          </a:p>
        </p:txBody>
      </p:sp>
      <p:sp>
        <p:nvSpPr>
          <p:cNvPr id="3" name="Content Placeholder 2">
            <a:extLst>
              <a:ext uri="{FF2B5EF4-FFF2-40B4-BE49-F238E27FC236}">
                <a16:creationId xmlns:a16="http://schemas.microsoft.com/office/drawing/2014/main" id="{944A042B-7E7A-415D-AB0F-A5D65929DA45}"/>
              </a:ext>
            </a:extLst>
          </p:cNvPr>
          <p:cNvSpPr>
            <a:spLocks noGrp="1"/>
          </p:cNvSpPr>
          <p:nvPr>
            <p:ph idx="1"/>
          </p:nvPr>
        </p:nvSpPr>
        <p:spPr/>
        <p:txBody>
          <a:bodyPr>
            <a:normAutofit fontScale="92500" lnSpcReduction="20000"/>
          </a:bodyPr>
          <a:lstStyle/>
          <a:p>
            <a:r>
              <a:rPr lang="es-CO" dirty="0"/>
              <a:t>No se puede confundir el interés colectivo del art. 86 C.P. con el interés público. Cuando se habló de interés público, en la Constitución de 1991 como calificativo para las actividades financieras, bursátil, aseguradora, se fijó un punto de partida para un ejercicio que necesita previa autorización del Estado. Ello no incluye a quien va a abrir una cuenta bancaria, porque esta actividad es personal y no colectiva, se ubica dentro de los parámetros del derecho comercial, pudiendo además ser objeto de reglamentación y si en la reglamentación legal no es obligatorio para las entidades bancarias aceptar como sus clientes a todas las persona, entonces, la negativa a hacerlo es "conducta legítima de un particular" que no es susceptible de tutela.</a:t>
            </a:r>
          </a:p>
        </p:txBody>
      </p:sp>
    </p:spTree>
    <p:extLst>
      <p:ext uri="{BB962C8B-B14F-4D97-AF65-F5344CB8AC3E}">
        <p14:creationId xmlns:p14="http://schemas.microsoft.com/office/powerpoint/2010/main" val="1164392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ECEB8-F7D4-4794-80BD-958A94B278D8}"/>
              </a:ext>
            </a:extLst>
          </p:cNvPr>
          <p:cNvSpPr>
            <a:spLocks noGrp="1"/>
          </p:cNvSpPr>
          <p:nvPr>
            <p:ph type="title"/>
          </p:nvPr>
        </p:nvSpPr>
        <p:spPr/>
        <p:txBody>
          <a:bodyPr/>
          <a:lstStyle/>
          <a:p>
            <a:r>
              <a:rPr lang="es-CO" dirty="0"/>
              <a:t>Según la Jurisprudencia C-539-99</a:t>
            </a:r>
          </a:p>
        </p:txBody>
      </p:sp>
      <p:sp>
        <p:nvSpPr>
          <p:cNvPr id="3" name="Content Placeholder 2">
            <a:extLst>
              <a:ext uri="{FF2B5EF4-FFF2-40B4-BE49-F238E27FC236}">
                <a16:creationId xmlns:a16="http://schemas.microsoft.com/office/drawing/2014/main" id="{669D0CEF-BDFD-460A-896F-FC1607CA3497}"/>
              </a:ext>
            </a:extLst>
          </p:cNvPr>
          <p:cNvSpPr>
            <a:spLocks noGrp="1"/>
          </p:cNvSpPr>
          <p:nvPr>
            <p:ph idx="1"/>
          </p:nvPr>
        </p:nvSpPr>
        <p:spPr/>
        <p:txBody>
          <a:bodyPr>
            <a:normAutofit fontScale="85000" lnSpcReduction="20000"/>
          </a:bodyPr>
          <a:lstStyle/>
          <a:p>
            <a:r>
              <a:rPr lang="es-CO" dirty="0"/>
              <a:t>La prevalencia del interés general, - en aquellos casos en los cuales se demuestre que en efecto existe un verdadero interés general – no es un principio constitucional de carácter absoluto. Ciertamente, dicho principio puede resultar enfrentado a derechos e intereses de carácter eminentemente individual, igualmente protegidos por la Constitución e, incluso, a derechos que, como los derechos inalienables de la persona humana o los derechos de los niños tienen primacía en el orden jurídico, por expreso mandato constitucional. En caso de presentarse un conflicto de esta índole, el interés general en cuestión debe ser armonizado con el derecho o interés individual con el que choca, a fin de encontrar una solución que, a la luz de las particularidades del caso concreto, maximice ambos extremos de la tensión.</a:t>
            </a:r>
          </a:p>
        </p:txBody>
      </p:sp>
    </p:spTree>
    <p:extLst>
      <p:ext uri="{BB962C8B-B14F-4D97-AF65-F5344CB8AC3E}">
        <p14:creationId xmlns:p14="http://schemas.microsoft.com/office/powerpoint/2010/main" val="3684606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69A3F-3F97-48CE-AEB9-DA18B02F3CFA}"/>
              </a:ext>
            </a:extLst>
          </p:cNvPr>
          <p:cNvSpPr>
            <a:spLocks noGrp="1"/>
          </p:cNvSpPr>
          <p:nvPr>
            <p:ph type="title"/>
          </p:nvPr>
        </p:nvSpPr>
        <p:spPr/>
        <p:txBody>
          <a:bodyPr/>
          <a:lstStyle/>
          <a:p>
            <a:r>
              <a:rPr lang="es-CO" dirty="0"/>
              <a:t>Según la Jurisprudencia C-623-04</a:t>
            </a:r>
          </a:p>
        </p:txBody>
      </p:sp>
      <p:sp>
        <p:nvSpPr>
          <p:cNvPr id="3" name="Content Placeholder 2">
            <a:extLst>
              <a:ext uri="{FF2B5EF4-FFF2-40B4-BE49-F238E27FC236}">
                <a16:creationId xmlns:a16="http://schemas.microsoft.com/office/drawing/2014/main" id="{CB935946-B5D6-49F0-92B0-3C42932F99EF}"/>
              </a:ext>
            </a:extLst>
          </p:cNvPr>
          <p:cNvSpPr>
            <a:spLocks noGrp="1"/>
          </p:cNvSpPr>
          <p:nvPr>
            <p:ph idx="1"/>
          </p:nvPr>
        </p:nvSpPr>
        <p:spPr/>
        <p:txBody>
          <a:bodyPr>
            <a:normAutofit fontScale="85000" lnSpcReduction="20000"/>
          </a:bodyPr>
          <a:lstStyle/>
          <a:p>
            <a:r>
              <a:rPr lang="es-CO" dirty="0"/>
              <a:t>Pero más allá de esta tensión entre el interés público y el privado, es preciso recordar que la libertad de empresa es reconocida a los particulares por motivos de interés público. Al margen de lo que las distintas escuelas económicas pregonan sobre la incidencia de la competencia libre en la satisfacción de las necesidades individuales y colectivas, lo cierto es que la Carta, como se dijo, admite que la empresa es motor de desarrollo. Por ello, a la hora de evaluar la tensión entre el interés público y el privado presente en las normas de intervención económica, el juez constitucional debe acudir a criterios de proporcionalidad y razonabilidad que, dando prevalencia al interés general y la vigencia del principio de solidaridad, no desconozcan el núcleo esencial de las libertades económicas, cuyo reconocimiento, en últimas, también se establece por motivos de interés colectivo”</a:t>
            </a:r>
          </a:p>
        </p:txBody>
      </p:sp>
    </p:spTree>
    <p:extLst>
      <p:ext uri="{BB962C8B-B14F-4D97-AF65-F5344CB8AC3E}">
        <p14:creationId xmlns:p14="http://schemas.microsoft.com/office/powerpoint/2010/main" val="577960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E6022-6E70-4C0E-BE09-A019B2E75822}"/>
              </a:ext>
            </a:extLst>
          </p:cNvPr>
          <p:cNvSpPr>
            <a:spLocks noGrp="1"/>
          </p:cNvSpPr>
          <p:nvPr>
            <p:ph type="title"/>
          </p:nvPr>
        </p:nvSpPr>
        <p:spPr/>
        <p:txBody>
          <a:bodyPr/>
          <a:lstStyle/>
          <a:p>
            <a:r>
              <a:rPr lang="es-CO" dirty="0"/>
              <a:t>Según la Jurisprudencia T-416-07</a:t>
            </a:r>
          </a:p>
        </p:txBody>
      </p:sp>
      <p:sp>
        <p:nvSpPr>
          <p:cNvPr id="3" name="Content Placeholder 2">
            <a:extLst>
              <a:ext uri="{FF2B5EF4-FFF2-40B4-BE49-F238E27FC236}">
                <a16:creationId xmlns:a16="http://schemas.microsoft.com/office/drawing/2014/main" id="{54A512D4-9661-4AED-B3DA-444DE945C25C}"/>
              </a:ext>
            </a:extLst>
          </p:cNvPr>
          <p:cNvSpPr>
            <a:spLocks noGrp="1"/>
          </p:cNvSpPr>
          <p:nvPr>
            <p:ph idx="1"/>
          </p:nvPr>
        </p:nvSpPr>
        <p:spPr/>
        <p:txBody>
          <a:bodyPr/>
          <a:lstStyle/>
          <a:p>
            <a:r>
              <a:rPr lang="es-CO" dirty="0"/>
              <a:t>No es esa la dirección de este fallo, en donde reiteradamente se ha dicho, que la aseguradora es una actividad de interés general y las Compañías de Seguros tienen la libertad de expedir o no cauciones ordenadas por los jueces, pero, dado el interés público que también representan, la negativa debe ser motivada por razones objetivas derivadas del estudio del riesgo y no por apreciaciones relativas a la autonomía de la voluntad.</a:t>
            </a:r>
          </a:p>
        </p:txBody>
      </p:sp>
    </p:spTree>
    <p:extLst>
      <p:ext uri="{BB962C8B-B14F-4D97-AF65-F5344CB8AC3E}">
        <p14:creationId xmlns:p14="http://schemas.microsoft.com/office/powerpoint/2010/main" val="420862759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TotalTime>
  <Words>1822</Words>
  <Application>Microsoft Office PowerPoint</Application>
  <PresentationFormat>Carta (216 x 279 mm)</PresentationFormat>
  <Paragraphs>56</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Calibri</vt:lpstr>
      <vt:lpstr>Calibri Light</vt:lpstr>
      <vt:lpstr>Tema de Office</vt:lpstr>
      <vt:lpstr>La clave está en una definición estándar de entidades de interés público</vt:lpstr>
      <vt:lpstr>El IP es uno entre otros conceptos</vt:lpstr>
      <vt:lpstr>Nuestros términos constitucionales </vt:lpstr>
      <vt:lpstr>Definiciones lingüísticas</vt:lpstr>
      <vt:lpstr>Según la Jurisprudencia C-459-04</vt:lpstr>
      <vt:lpstr>Según la Jurisprudencia T-099-097</vt:lpstr>
      <vt:lpstr>Según la Jurisprudencia C-539-99</vt:lpstr>
      <vt:lpstr>Según la Jurisprudencia C-623-04</vt:lpstr>
      <vt:lpstr>Según la Jurisprudencia T-416-07</vt:lpstr>
      <vt:lpstr>Según la Jurisprudencia C-555-13</vt:lpstr>
      <vt:lpstr>Resumen doctrinal - Pulgarín-Arias, A. y Bustamante-García, H. </vt:lpstr>
      <vt:lpstr>Resumen doctrinal - Pulgarín-Arias, A. y Bustamante-García, H. </vt:lpstr>
      <vt:lpstr>Resumen doctrinal - Pulgarín-Arias, A. y Bustamante-García, H. </vt:lpstr>
      <vt:lpstr>Resumen doctrinal - Pulgarín-Arias, A. y Bustamante-García, H. </vt:lpstr>
      <vt:lpstr>Por su amable atención, 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Berner González</dc:creator>
  <cp:lastModifiedBy>Hernando Bermudez Gomez</cp:lastModifiedBy>
  <cp:revision>18</cp:revision>
  <dcterms:created xsi:type="dcterms:W3CDTF">2018-07-12T13:20:06Z</dcterms:created>
  <dcterms:modified xsi:type="dcterms:W3CDTF">2021-09-21T13:53:54Z</dcterms:modified>
</cp:coreProperties>
</file>