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7/31/2017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7/31/2017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7/31/2017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7/31/2017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icaew.com/-/media/corporate/files/technical/audit-and-assurance/assurance/alternatives-to-audit-new.ash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rchives.cpajournal.com/1999/1099/Features/F141099.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aasb.org/projects/assurance-engagements-other-audits-or-reviews-historical-financial-info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855687-9F69-4BD4-AACF-B851561AF2F9}"/>
              </a:ext>
            </a:extLst>
          </p:cNvPr>
          <p:cNvSpPr>
            <a:spLocks noGrp="1"/>
          </p:cNvSpPr>
          <p:nvPr>
            <p:ph type="ctrTitle"/>
          </p:nvPr>
        </p:nvSpPr>
        <p:spPr/>
        <p:txBody>
          <a:bodyPr/>
          <a:lstStyle/>
          <a:p>
            <a:r>
              <a:rPr lang="es-CO" dirty="0"/>
              <a:t>ISAE 3000</a:t>
            </a:r>
            <a:endParaRPr lang="es-ES" dirty="0"/>
          </a:p>
        </p:txBody>
      </p:sp>
      <p:sp>
        <p:nvSpPr>
          <p:cNvPr id="3" name="Subtítulo 2">
            <a:extLst>
              <a:ext uri="{FF2B5EF4-FFF2-40B4-BE49-F238E27FC236}">
                <a16:creationId xmlns:a16="http://schemas.microsoft.com/office/drawing/2014/main" id="{FB27E3D5-D6FD-40B0-9258-E3577D1D3CAC}"/>
              </a:ext>
            </a:extLst>
          </p:cNvPr>
          <p:cNvSpPr>
            <a:spLocks noGrp="1"/>
          </p:cNvSpPr>
          <p:nvPr>
            <p:ph type="subTitle" idx="1"/>
          </p:nvPr>
        </p:nvSpPr>
        <p:spPr/>
        <p:txBody>
          <a:bodyPr>
            <a:normAutofit lnSpcReduction="10000"/>
          </a:bodyPr>
          <a:lstStyle/>
          <a:p>
            <a:r>
              <a:rPr lang="en-US" dirty="0"/>
              <a:t>ASSURANCE ENGAGEMENTS OTHER THAN AUDITS OR REVIEWS OF HISTORICAL FINANCIAL INFORMATION</a:t>
            </a:r>
          </a:p>
          <a:p>
            <a:r>
              <a:rPr lang="en-US" dirty="0"/>
              <a:t>Un breve </a:t>
            </a:r>
            <a:r>
              <a:rPr lang="en-US" dirty="0" err="1"/>
              <a:t>reconocimiento</a:t>
            </a:r>
            <a:endParaRPr lang="es-ES" dirty="0"/>
          </a:p>
        </p:txBody>
      </p:sp>
      <p:sp>
        <p:nvSpPr>
          <p:cNvPr id="4" name="CuadroTexto 3">
            <a:extLst>
              <a:ext uri="{FF2B5EF4-FFF2-40B4-BE49-F238E27FC236}">
                <a16:creationId xmlns:a16="http://schemas.microsoft.com/office/drawing/2014/main" id="{79ADC18A-546F-4C9F-8F4F-739B25F9DBCA}"/>
              </a:ext>
            </a:extLst>
          </p:cNvPr>
          <p:cNvSpPr txBox="1"/>
          <p:nvPr/>
        </p:nvSpPr>
        <p:spPr>
          <a:xfrm>
            <a:off x="7799832" y="5897880"/>
            <a:ext cx="2843784" cy="369332"/>
          </a:xfrm>
          <a:prstGeom prst="rect">
            <a:avLst/>
          </a:prstGeom>
          <a:noFill/>
        </p:spPr>
        <p:txBody>
          <a:bodyPr wrap="square" rtlCol="0">
            <a:spAutoFit/>
          </a:bodyPr>
          <a:lstStyle/>
          <a:p>
            <a:r>
              <a:rPr lang="es-CO" dirty="0"/>
              <a:t>Hernando Bermúdez Gómez</a:t>
            </a:r>
            <a:endParaRPr lang="es-ES" dirty="0"/>
          </a:p>
        </p:txBody>
      </p:sp>
    </p:spTree>
    <p:extLst>
      <p:ext uri="{BB962C8B-B14F-4D97-AF65-F5344CB8AC3E}">
        <p14:creationId xmlns:p14="http://schemas.microsoft.com/office/powerpoint/2010/main" val="796353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D40A3-56C2-4D2B-AEBD-E96220D05599}"/>
              </a:ext>
            </a:extLst>
          </p:cNvPr>
          <p:cNvSpPr>
            <a:spLocks noGrp="1"/>
          </p:cNvSpPr>
          <p:nvPr>
            <p:ph type="title"/>
          </p:nvPr>
        </p:nvSpPr>
        <p:spPr/>
        <p:txBody>
          <a:bodyPr/>
          <a:lstStyle/>
          <a:p>
            <a:r>
              <a:rPr lang="es-CO" dirty="0"/>
              <a:t>alcance</a:t>
            </a:r>
            <a:endParaRPr lang="es-ES" dirty="0"/>
          </a:p>
        </p:txBody>
      </p:sp>
      <p:sp>
        <p:nvSpPr>
          <p:cNvPr id="3" name="Marcador de contenido 2">
            <a:extLst>
              <a:ext uri="{FF2B5EF4-FFF2-40B4-BE49-F238E27FC236}">
                <a16:creationId xmlns:a16="http://schemas.microsoft.com/office/drawing/2014/main" id="{4756FF1E-FCDA-41FB-B09F-BACB0A0C303B}"/>
              </a:ext>
            </a:extLst>
          </p:cNvPr>
          <p:cNvSpPr>
            <a:spLocks noGrp="1"/>
          </p:cNvSpPr>
          <p:nvPr>
            <p:ph sz="quarter" idx="13"/>
          </p:nvPr>
        </p:nvSpPr>
        <p:spPr/>
        <p:txBody>
          <a:bodyPr/>
          <a:lstStyle/>
          <a:p>
            <a:r>
              <a:rPr lang="es-CO" dirty="0"/>
              <a:t>Trata de trabajos de aseguramiento </a:t>
            </a:r>
            <a:r>
              <a:rPr lang="es-CO" dirty="0">
                <a:solidFill>
                  <a:srgbClr val="FF0000"/>
                </a:solidFill>
              </a:rPr>
              <a:t>distintos</a:t>
            </a:r>
            <a:r>
              <a:rPr lang="es-CO" dirty="0"/>
              <a:t> de los de auditoría o revisión de información financiera histórica.</a:t>
            </a:r>
          </a:p>
          <a:p>
            <a:r>
              <a:rPr lang="es-CO" dirty="0"/>
              <a:t>Aplica a los acuerdos de aseguramiento sobre atestaciones y puede adaptarse a los acuerdos de aseguramiento directos.</a:t>
            </a:r>
          </a:p>
          <a:p>
            <a:r>
              <a:rPr lang="es-CO" dirty="0"/>
              <a:t>Cubre trabajos de razonable </a:t>
            </a:r>
            <a:r>
              <a:rPr lang="es-CO" dirty="0">
                <a:solidFill>
                  <a:srgbClr val="FF0000"/>
                </a:solidFill>
              </a:rPr>
              <a:t>o</a:t>
            </a:r>
            <a:r>
              <a:rPr lang="es-CO" dirty="0"/>
              <a:t> limitada seguridad.</a:t>
            </a:r>
          </a:p>
          <a:p>
            <a:r>
              <a:rPr lang="es-CO" dirty="0"/>
              <a:t>Supone el acatamiento del código de ética y de la norma de control de calidad de los trabajos.</a:t>
            </a:r>
            <a:endParaRPr lang="es-ES" dirty="0"/>
          </a:p>
        </p:txBody>
      </p:sp>
    </p:spTree>
    <p:extLst>
      <p:ext uri="{BB962C8B-B14F-4D97-AF65-F5344CB8AC3E}">
        <p14:creationId xmlns:p14="http://schemas.microsoft.com/office/powerpoint/2010/main" val="1460626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1BDF2B-F8FA-492D-BA6E-85EA87E7B034}"/>
              </a:ext>
            </a:extLst>
          </p:cNvPr>
          <p:cNvSpPr>
            <a:spLocks noGrp="1"/>
          </p:cNvSpPr>
          <p:nvPr>
            <p:ph type="title"/>
          </p:nvPr>
        </p:nvSpPr>
        <p:spPr/>
        <p:txBody>
          <a:bodyPr/>
          <a:lstStyle/>
          <a:p>
            <a:r>
              <a:rPr lang="es-CO" dirty="0"/>
              <a:t>alcance</a:t>
            </a:r>
            <a:endParaRPr lang="es-ES" dirty="0"/>
          </a:p>
        </p:txBody>
      </p:sp>
      <p:sp>
        <p:nvSpPr>
          <p:cNvPr id="3" name="Marcador de contenido 2">
            <a:extLst>
              <a:ext uri="{FF2B5EF4-FFF2-40B4-BE49-F238E27FC236}">
                <a16:creationId xmlns:a16="http://schemas.microsoft.com/office/drawing/2014/main" id="{88ABC081-1A01-45F6-AAA4-2FCC5AB815AB}"/>
              </a:ext>
            </a:extLst>
          </p:cNvPr>
          <p:cNvSpPr>
            <a:spLocks noGrp="1"/>
          </p:cNvSpPr>
          <p:nvPr>
            <p:ph sz="quarter" idx="13"/>
          </p:nvPr>
        </p:nvSpPr>
        <p:spPr/>
        <p:txBody>
          <a:bodyPr>
            <a:normAutofit/>
          </a:bodyPr>
          <a:lstStyle/>
          <a:p>
            <a:r>
              <a:rPr lang="es-CO" dirty="0"/>
              <a:t>No cubre: </a:t>
            </a:r>
          </a:p>
          <a:p>
            <a:pPr lvl="1"/>
            <a:r>
              <a:rPr lang="es-CO" dirty="0"/>
              <a:t>servicios relacionados, </a:t>
            </a:r>
          </a:p>
          <a:p>
            <a:pPr lvl="1"/>
            <a:r>
              <a:rPr lang="es-CO" dirty="0"/>
              <a:t>servicios tributarios, </a:t>
            </a:r>
          </a:p>
          <a:p>
            <a:pPr lvl="1"/>
            <a:r>
              <a:rPr lang="es-CO" dirty="0"/>
              <a:t>consultoría, </a:t>
            </a:r>
          </a:p>
          <a:p>
            <a:pPr lvl="1"/>
            <a:r>
              <a:rPr lang="es-CO" dirty="0"/>
              <a:t>testimonios, </a:t>
            </a:r>
          </a:p>
          <a:p>
            <a:pPr lvl="1"/>
            <a:r>
              <a:rPr lang="es-CO" dirty="0"/>
              <a:t>peritajes, </a:t>
            </a:r>
          </a:p>
          <a:p>
            <a:pPr lvl="1"/>
            <a:r>
              <a:rPr lang="es-CO" dirty="0"/>
              <a:t>manifestaciones accidentales, </a:t>
            </a:r>
          </a:p>
          <a:p>
            <a:pPr lvl="1"/>
            <a:r>
              <a:rPr lang="es-CO" dirty="0"/>
              <a:t>informes confidenciales.</a:t>
            </a:r>
            <a:endParaRPr lang="es-ES" dirty="0"/>
          </a:p>
        </p:txBody>
      </p:sp>
    </p:spTree>
    <p:extLst>
      <p:ext uri="{BB962C8B-B14F-4D97-AF65-F5344CB8AC3E}">
        <p14:creationId xmlns:p14="http://schemas.microsoft.com/office/powerpoint/2010/main" val="2479612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B6F40A-5C31-472E-9FB7-9C9B2B139976}"/>
              </a:ext>
            </a:extLst>
          </p:cNvPr>
          <p:cNvSpPr>
            <a:spLocks noGrp="1"/>
          </p:cNvSpPr>
          <p:nvPr>
            <p:ph type="title"/>
          </p:nvPr>
        </p:nvSpPr>
        <p:spPr/>
        <p:txBody>
          <a:bodyPr/>
          <a:lstStyle/>
          <a:p>
            <a:r>
              <a:rPr lang="es-CO" dirty="0"/>
              <a:t>objetivos</a:t>
            </a:r>
            <a:endParaRPr lang="es-ES" dirty="0"/>
          </a:p>
        </p:txBody>
      </p:sp>
      <p:sp>
        <p:nvSpPr>
          <p:cNvPr id="3" name="Marcador de contenido 2">
            <a:extLst>
              <a:ext uri="{FF2B5EF4-FFF2-40B4-BE49-F238E27FC236}">
                <a16:creationId xmlns:a16="http://schemas.microsoft.com/office/drawing/2014/main" id="{9926FA16-5612-490C-95D2-592871986166}"/>
              </a:ext>
            </a:extLst>
          </p:cNvPr>
          <p:cNvSpPr>
            <a:spLocks noGrp="1"/>
          </p:cNvSpPr>
          <p:nvPr>
            <p:ph sz="quarter" idx="13"/>
          </p:nvPr>
        </p:nvSpPr>
        <p:spPr/>
        <p:txBody>
          <a:bodyPr/>
          <a:lstStyle/>
          <a:p>
            <a:r>
              <a:rPr lang="es-CO" dirty="0"/>
              <a:t>Establecer (en forma razonable o moderada) si una manifestación o un asunto está de acuerdo con un criterio</a:t>
            </a:r>
          </a:p>
          <a:p>
            <a:r>
              <a:rPr lang="es-CO" dirty="0"/>
              <a:t>Emitir un informe de aseguramiento</a:t>
            </a:r>
          </a:p>
          <a:p>
            <a:r>
              <a:rPr lang="es-CO" dirty="0"/>
              <a:t>enviar las comunicaciones adicionales necesarias</a:t>
            </a:r>
            <a:endParaRPr lang="es-ES" dirty="0"/>
          </a:p>
        </p:txBody>
      </p:sp>
    </p:spTree>
    <p:extLst>
      <p:ext uri="{BB962C8B-B14F-4D97-AF65-F5344CB8AC3E}">
        <p14:creationId xmlns:p14="http://schemas.microsoft.com/office/powerpoint/2010/main" val="1300791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AF0E0C-61D4-407F-916F-1E21A07D1418}"/>
              </a:ext>
            </a:extLst>
          </p:cNvPr>
          <p:cNvSpPr>
            <a:spLocks noGrp="1"/>
          </p:cNvSpPr>
          <p:nvPr>
            <p:ph type="title"/>
          </p:nvPr>
        </p:nvSpPr>
        <p:spPr/>
        <p:txBody>
          <a:bodyPr/>
          <a:lstStyle/>
          <a:p>
            <a:r>
              <a:rPr lang="es-CO" dirty="0"/>
              <a:t>definiciones</a:t>
            </a:r>
            <a:endParaRPr lang="es-ES" dirty="0"/>
          </a:p>
        </p:txBody>
      </p:sp>
      <p:sp>
        <p:nvSpPr>
          <p:cNvPr id="3" name="Marcador de contenido 2">
            <a:extLst>
              <a:ext uri="{FF2B5EF4-FFF2-40B4-BE49-F238E27FC236}">
                <a16:creationId xmlns:a16="http://schemas.microsoft.com/office/drawing/2014/main" id="{6EA1CBE6-A7CE-4A36-90DE-E01E3EF208B1}"/>
              </a:ext>
            </a:extLst>
          </p:cNvPr>
          <p:cNvSpPr>
            <a:spLocks noGrp="1"/>
          </p:cNvSpPr>
          <p:nvPr>
            <p:ph sz="quarter" idx="13"/>
          </p:nvPr>
        </p:nvSpPr>
        <p:spPr/>
        <p:txBody>
          <a:bodyPr/>
          <a:lstStyle/>
          <a:p>
            <a:r>
              <a:rPr lang="es-CO" dirty="0"/>
              <a:t>Acuerdos de aseguramiento (razonables o limitados)</a:t>
            </a:r>
          </a:p>
          <a:p>
            <a:r>
              <a:rPr lang="es-CO" dirty="0"/>
              <a:t>Aseguramiento de atestaciones y aseguramiento directo</a:t>
            </a:r>
          </a:p>
          <a:p>
            <a:r>
              <a:rPr lang="es-CO" dirty="0"/>
              <a:t>Técnicas y habilidades de aseguramiento</a:t>
            </a:r>
          </a:p>
          <a:p>
            <a:r>
              <a:rPr lang="es-CO" dirty="0"/>
              <a:t>Criterios</a:t>
            </a:r>
          </a:p>
          <a:p>
            <a:r>
              <a:rPr lang="es-CO" dirty="0"/>
              <a:t>Circunstancias del acuerdo</a:t>
            </a:r>
          </a:p>
          <a:p>
            <a:r>
              <a:rPr lang="es-CO" dirty="0"/>
              <a:t>Socio del acuerdo</a:t>
            </a:r>
          </a:p>
          <a:p>
            <a:r>
              <a:rPr lang="es-CO" dirty="0"/>
              <a:t>Riesgos del acuerdo</a:t>
            </a:r>
            <a:endParaRPr lang="es-ES" dirty="0"/>
          </a:p>
        </p:txBody>
      </p:sp>
    </p:spTree>
    <p:extLst>
      <p:ext uri="{BB962C8B-B14F-4D97-AF65-F5344CB8AC3E}">
        <p14:creationId xmlns:p14="http://schemas.microsoft.com/office/powerpoint/2010/main" val="666105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2C04FC-D21D-4D34-8094-100BC64A1716}"/>
              </a:ext>
            </a:extLst>
          </p:cNvPr>
          <p:cNvSpPr>
            <a:spLocks noGrp="1"/>
          </p:cNvSpPr>
          <p:nvPr>
            <p:ph type="title"/>
          </p:nvPr>
        </p:nvSpPr>
        <p:spPr/>
        <p:txBody>
          <a:bodyPr/>
          <a:lstStyle/>
          <a:p>
            <a:r>
              <a:rPr lang="es-CO" dirty="0"/>
              <a:t>definiciones</a:t>
            </a:r>
            <a:endParaRPr lang="es-ES" dirty="0"/>
          </a:p>
        </p:txBody>
      </p:sp>
      <p:sp>
        <p:nvSpPr>
          <p:cNvPr id="3" name="Marcador de contenido 2">
            <a:extLst>
              <a:ext uri="{FF2B5EF4-FFF2-40B4-BE49-F238E27FC236}">
                <a16:creationId xmlns:a16="http://schemas.microsoft.com/office/drawing/2014/main" id="{D8C96767-09A5-43A7-A350-E7C133C7DA5D}"/>
              </a:ext>
            </a:extLst>
          </p:cNvPr>
          <p:cNvSpPr>
            <a:spLocks noGrp="1"/>
          </p:cNvSpPr>
          <p:nvPr>
            <p:ph sz="quarter" idx="13"/>
          </p:nvPr>
        </p:nvSpPr>
        <p:spPr/>
        <p:txBody>
          <a:bodyPr/>
          <a:lstStyle/>
          <a:p>
            <a:r>
              <a:rPr lang="es-CO" dirty="0"/>
              <a:t>Partes del acuerdo</a:t>
            </a:r>
          </a:p>
          <a:p>
            <a:r>
              <a:rPr lang="es-CO" dirty="0"/>
              <a:t>Equipo del acuerdo</a:t>
            </a:r>
          </a:p>
          <a:p>
            <a:r>
              <a:rPr lang="es-CO" dirty="0"/>
              <a:t>Evidencia (suficiente y apropiada)</a:t>
            </a:r>
          </a:p>
          <a:p>
            <a:r>
              <a:rPr lang="es-CO" dirty="0"/>
              <a:t>Información financiera histórica</a:t>
            </a:r>
          </a:p>
          <a:p>
            <a:r>
              <a:rPr lang="es-CO" dirty="0"/>
              <a:t>Función de auditoría interna</a:t>
            </a:r>
          </a:p>
          <a:p>
            <a:r>
              <a:rPr lang="es-CO" dirty="0"/>
              <a:t>Destinatarios</a:t>
            </a:r>
          </a:p>
          <a:p>
            <a:r>
              <a:rPr lang="es-CO" dirty="0"/>
              <a:t>Valuador</a:t>
            </a:r>
            <a:endParaRPr lang="es-ES" dirty="0"/>
          </a:p>
        </p:txBody>
      </p:sp>
    </p:spTree>
    <p:extLst>
      <p:ext uri="{BB962C8B-B14F-4D97-AF65-F5344CB8AC3E}">
        <p14:creationId xmlns:p14="http://schemas.microsoft.com/office/powerpoint/2010/main" val="1829943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35771B-3319-4C38-8CC6-B8BD69650D28}"/>
              </a:ext>
            </a:extLst>
          </p:cNvPr>
          <p:cNvSpPr>
            <a:spLocks noGrp="1"/>
          </p:cNvSpPr>
          <p:nvPr>
            <p:ph type="title"/>
          </p:nvPr>
        </p:nvSpPr>
        <p:spPr/>
        <p:txBody>
          <a:bodyPr/>
          <a:lstStyle/>
          <a:p>
            <a:r>
              <a:rPr lang="es-ES" dirty="0"/>
              <a:t>definiciones</a:t>
            </a:r>
          </a:p>
        </p:txBody>
      </p:sp>
      <p:sp>
        <p:nvSpPr>
          <p:cNvPr id="3" name="Marcador de contenido 2">
            <a:extLst>
              <a:ext uri="{FF2B5EF4-FFF2-40B4-BE49-F238E27FC236}">
                <a16:creationId xmlns:a16="http://schemas.microsoft.com/office/drawing/2014/main" id="{C49E556B-BD3A-4160-AA94-2679567A6B91}"/>
              </a:ext>
            </a:extLst>
          </p:cNvPr>
          <p:cNvSpPr>
            <a:spLocks noGrp="1"/>
          </p:cNvSpPr>
          <p:nvPr>
            <p:ph sz="quarter" idx="13"/>
          </p:nvPr>
        </p:nvSpPr>
        <p:spPr/>
        <p:txBody>
          <a:bodyPr/>
          <a:lstStyle/>
          <a:p>
            <a:r>
              <a:rPr lang="es-CO" dirty="0"/>
              <a:t>Declaración equivocada</a:t>
            </a:r>
          </a:p>
          <a:p>
            <a:r>
              <a:rPr lang="es-CO" dirty="0"/>
              <a:t>Declaración equivocada de hecho</a:t>
            </a:r>
          </a:p>
          <a:p>
            <a:r>
              <a:rPr lang="es-CO" dirty="0"/>
              <a:t>Otra información</a:t>
            </a:r>
          </a:p>
          <a:p>
            <a:r>
              <a:rPr lang="es-CO" dirty="0"/>
              <a:t>Profesional (practicante)</a:t>
            </a:r>
          </a:p>
          <a:p>
            <a:r>
              <a:rPr lang="es-CO" dirty="0"/>
              <a:t>Experto profesional</a:t>
            </a:r>
          </a:p>
          <a:p>
            <a:r>
              <a:rPr lang="es-CO" dirty="0"/>
              <a:t>Juicio profesional</a:t>
            </a:r>
          </a:p>
          <a:p>
            <a:r>
              <a:rPr lang="es-CO" dirty="0"/>
              <a:t>Escepticismo profesional</a:t>
            </a:r>
            <a:endParaRPr lang="es-ES" dirty="0"/>
          </a:p>
        </p:txBody>
      </p:sp>
    </p:spTree>
    <p:extLst>
      <p:ext uri="{BB962C8B-B14F-4D97-AF65-F5344CB8AC3E}">
        <p14:creationId xmlns:p14="http://schemas.microsoft.com/office/powerpoint/2010/main" val="1446052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5619BA-55A9-4E78-BAC7-C0D18FF6918A}"/>
              </a:ext>
            </a:extLst>
          </p:cNvPr>
          <p:cNvSpPr>
            <a:spLocks noGrp="1"/>
          </p:cNvSpPr>
          <p:nvPr>
            <p:ph type="title"/>
          </p:nvPr>
        </p:nvSpPr>
        <p:spPr/>
        <p:txBody>
          <a:bodyPr/>
          <a:lstStyle/>
          <a:p>
            <a:r>
              <a:rPr lang="es-ES" dirty="0"/>
              <a:t>definiciones</a:t>
            </a:r>
          </a:p>
        </p:txBody>
      </p:sp>
      <p:sp>
        <p:nvSpPr>
          <p:cNvPr id="3" name="Marcador de contenido 2">
            <a:extLst>
              <a:ext uri="{FF2B5EF4-FFF2-40B4-BE49-F238E27FC236}">
                <a16:creationId xmlns:a16="http://schemas.microsoft.com/office/drawing/2014/main" id="{492D14CA-5247-44BC-9A35-A8BFFEFF1811}"/>
              </a:ext>
            </a:extLst>
          </p:cNvPr>
          <p:cNvSpPr>
            <a:spLocks noGrp="1"/>
          </p:cNvSpPr>
          <p:nvPr>
            <p:ph sz="quarter" idx="13"/>
          </p:nvPr>
        </p:nvSpPr>
        <p:spPr/>
        <p:txBody>
          <a:bodyPr/>
          <a:lstStyle/>
          <a:p>
            <a:r>
              <a:rPr lang="es-CO" dirty="0"/>
              <a:t>Parte responsable</a:t>
            </a:r>
          </a:p>
          <a:p>
            <a:r>
              <a:rPr lang="es-CO" dirty="0"/>
              <a:t>Riesgo de una Declaración equivocada material</a:t>
            </a:r>
          </a:p>
          <a:p>
            <a:r>
              <a:rPr lang="es-CO" dirty="0"/>
              <a:t>Objeto sobre el que se informa</a:t>
            </a:r>
          </a:p>
          <a:p>
            <a:r>
              <a:rPr lang="es-CO" dirty="0"/>
              <a:t>Objeto subyacente</a:t>
            </a:r>
            <a:endParaRPr lang="es-ES" dirty="0"/>
          </a:p>
        </p:txBody>
      </p:sp>
    </p:spTree>
    <p:extLst>
      <p:ext uri="{BB962C8B-B14F-4D97-AF65-F5344CB8AC3E}">
        <p14:creationId xmlns:p14="http://schemas.microsoft.com/office/powerpoint/2010/main" val="299884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1571DC-BA88-47F5-A770-4DBADF4E7CE1}"/>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A07DB995-7E1C-47BE-ADA2-D4DA295FD652}"/>
              </a:ext>
            </a:extLst>
          </p:cNvPr>
          <p:cNvSpPr>
            <a:spLocks noGrp="1"/>
          </p:cNvSpPr>
          <p:nvPr>
            <p:ph sz="quarter" idx="13"/>
          </p:nvPr>
        </p:nvSpPr>
        <p:spPr/>
        <p:txBody>
          <a:bodyPr/>
          <a:lstStyle/>
          <a:p>
            <a:r>
              <a:rPr lang="es-CO" dirty="0"/>
              <a:t>Cumplir con los estándares de aseguramiento</a:t>
            </a:r>
          </a:p>
          <a:p>
            <a:r>
              <a:rPr lang="es-CO" dirty="0"/>
              <a:t>Cumplir con el código de ética</a:t>
            </a:r>
          </a:p>
          <a:p>
            <a:r>
              <a:rPr lang="es-CO" dirty="0"/>
              <a:t>Aceptación y continuidad de un cliente: independencia, competencia del equipo, existencia de las bases exigidas para todo contrato de aseguramiento, entendimiento compartido con el cliente sobre el acuerdo.</a:t>
            </a:r>
            <a:endParaRPr lang="es-ES" dirty="0"/>
          </a:p>
        </p:txBody>
      </p:sp>
    </p:spTree>
    <p:extLst>
      <p:ext uri="{BB962C8B-B14F-4D97-AF65-F5344CB8AC3E}">
        <p14:creationId xmlns:p14="http://schemas.microsoft.com/office/powerpoint/2010/main" val="684975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ED7FB7-0EF6-4AAA-9DE9-A76B832A2189}"/>
              </a:ext>
            </a:extLst>
          </p:cNvPr>
          <p:cNvSpPr>
            <a:spLocks noGrp="1"/>
          </p:cNvSpPr>
          <p:nvPr>
            <p:ph type="title"/>
          </p:nvPr>
        </p:nvSpPr>
        <p:spPr/>
        <p:txBody>
          <a:bodyPr/>
          <a:lstStyle/>
          <a:p>
            <a:r>
              <a:rPr lang="es-CO" dirty="0"/>
              <a:t>Bases de un acuerdo</a:t>
            </a:r>
            <a:endParaRPr lang="es-ES" dirty="0"/>
          </a:p>
        </p:txBody>
      </p:sp>
      <p:sp>
        <p:nvSpPr>
          <p:cNvPr id="3" name="Marcador de contenido 2">
            <a:extLst>
              <a:ext uri="{FF2B5EF4-FFF2-40B4-BE49-F238E27FC236}">
                <a16:creationId xmlns:a16="http://schemas.microsoft.com/office/drawing/2014/main" id="{7AE57E74-A974-4287-9950-6382FE5406A1}"/>
              </a:ext>
            </a:extLst>
          </p:cNvPr>
          <p:cNvSpPr>
            <a:spLocks noGrp="1"/>
          </p:cNvSpPr>
          <p:nvPr>
            <p:ph sz="quarter" idx="13"/>
          </p:nvPr>
        </p:nvSpPr>
        <p:spPr/>
        <p:txBody>
          <a:bodyPr/>
          <a:lstStyle/>
          <a:p>
            <a:r>
              <a:rPr lang="es-CO" dirty="0"/>
              <a:t>Funciones y responsabilidades adecuadas</a:t>
            </a:r>
          </a:p>
          <a:p>
            <a:r>
              <a:rPr lang="es-CO" dirty="0"/>
              <a:t>Objeto apropiado</a:t>
            </a:r>
          </a:p>
          <a:p>
            <a:r>
              <a:rPr lang="es-CO" dirty="0"/>
              <a:t>Criterio: pertinente, íntegro, confiable, neutral, comprensible, disponible para los destinatarios</a:t>
            </a:r>
          </a:p>
          <a:p>
            <a:r>
              <a:rPr lang="es-CO" dirty="0"/>
              <a:t>Evidencia posible de obtener</a:t>
            </a:r>
          </a:p>
          <a:p>
            <a:r>
              <a:rPr lang="es-CO" dirty="0"/>
              <a:t>Informes escritos</a:t>
            </a:r>
          </a:p>
          <a:p>
            <a:r>
              <a:rPr lang="es-CO" dirty="0"/>
              <a:t>Propósito razonable</a:t>
            </a:r>
            <a:endParaRPr lang="es-ES" dirty="0"/>
          </a:p>
        </p:txBody>
      </p:sp>
    </p:spTree>
    <p:extLst>
      <p:ext uri="{BB962C8B-B14F-4D97-AF65-F5344CB8AC3E}">
        <p14:creationId xmlns:p14="http://schemas.microsoft.com/office/powerpoint/2010/main" val="3015450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CD557-3870-4C47-92BF-8C0D24D5F597}"/>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94516C45-C569-4683-ADED-566C6648B069}"/>
              </a:ext>
            </a:extLst>
          </p:cNvPr>
          <p:cNvSpPr>
            <a:spLocks noGrp="1"/>
          </p:cNvSpPr>
          <p:nvPr>
            <p:ph sz="quarter" idx="13"/>
          </p:nvPr>
        </p:nvSpPr>
        <p:spPr/>
        <p:txBody>
          <a:bodyPr/>
          <a:lstStyle/>
          <a:p>
            <a:r>
              <a:rPr lang="es-CO" dirty="0"/>
              <a:t>Control de calidad</a:t>
            </a:r>
          </a:p>
          <a:p>
            <a:pPr lvl="1"/>
            <a:r>
              <a:rPr lang="es-CO" dirty="0"/>
              <a:t>Calidades del socio del trabajo</a:t>
            </a:r>
          </a:p>
          <a:p>
            <a:pPr lvl="1"/>
            <a:r>
              <a:rPr lang="es-CO" dirty="0"/>
              <a:t>Equipo de trabajo asignado</a:t>
            </a:r>
          </a:p>
          <a:p>
            <a:pPr lvl="1"/>
            <a:r>
              <a:rPr lang="es-CO" dirty="0"/>
              <a:t>Responsabilidades del socio del trabajo: apropiados procedimientos de aceptación o continuidad, apego a los estándares, supervisión del trabajo, documentación adecuada, apoyo en expertos en todo lo necesario.</a:t>
            </a:r>
          </a:p>
          <a:p>
            <a:pPr lvl="1"/>
            <a:r>
              <a:rPr lang="es-CO" dirty="0"/>
              <a:t>Revisor del trabajo: asuntos importantes, objeto versus informe, juicios profesionales, evaluación de las conclusiones.</a:t>
            </a:r>
          </a:p>
          <a:p>
            <a:pPr lvl="1"/>
            <a:endParaRPr lang="es-ES" dirty="0"/>
          </a:p>
        </p:txBody>
      </p:sp>
    </p:spTree>
    <p:extLst>
      <p:ext uri="{BB962C8B-B14F-4D97-AF65-F5344CB8AC3E}">
        <p14:creationId xmlns:p14="http://schemas.microsoft.com/office/powerpoint/2010/main" val="329977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4AE06D-A87D-46DA-B95E-66212A8197B6}"/>
              </a:ext>
            </a:extLst>
          </p:cNvPr>
          <p:cNvSpPr>
            <a:spLocks noGrp="1"/>
          </p:cNvSpPr>
          <p:nvPr>
            <p:ph type="title"/>
          </p:nvPr>
        </p:nvSpPr>
        <p:spPr/>
        <p:txBody>
          <a:bodyPr/>
          <a:lstStyle/>
          <a:p>
            <a:r>
              <a:rPr lang="es-CO" dirty="0"/>
              <a:t>Estructura de la presentación</a:t>
            </a:r>
            <a:endParaRPr lang="es-ES" dirty="0"/>
          </a:p>
        </p:txBody>
      </p:sp>
      <p:sp>
        <p:nvSpPr>
          <p:cNvPr id="3" name="Marcador de contenido 2">
            <a:extLst>
              <a:ext uri="{FF2B5EF4-FFF2-40B4-BE49-F238E27FC236}">
                <a16:creationId xmlns:a16="http://schemas.microsoft.com/office/drawing/2014/main" id="{910D7F9F-A3F2-4062-B52F-81600BCE06C1}"/>
              </a:ext>
            </a:extLst>
          </p:cNvPr>
          <p:cNvSpPr>
            <a:spLocks noGrp="1"/>
          </p:cNvSpPr>
          <p:nvPr>
            <p:ph sz="quarter" idx="13"/>
          </p:nvPr>
        </p:nvSpPr>
        <p:spPr/>
        <p:txBody>
          <a:bodyPr/>
          <a:lstStyle/>
          <a:p>
            <a:r>
              <a:rPr lang="es-CO" dirty="0"/>
              <a:t>Antecedentes</a:t>
            </a:r>
          </a:p>
          <a:p>
            <a:r>
              <a:rPr lang="es-CO" dirty="0"/>
              <a:t>La norma colombiana</a:t>
            </a:r>
          </a:p>
          <a:p>
            <a:r>
              <a:rPr lang="es-CO" dirty="0"/>
              <a:t>La norma internacional</a:t>
            </a:r>
          </a:p>
          <a:p>
            <a:pPr lvl="1"/>
            <a:r>
              <a:rPr lang="es-CO" dirty="0"/>
              <a:t>Alcance</a:t>
            </a:r>
          </a:p>
          <a:p>
            <a:pPr lvl="1"/>
            <a:r>
              <a:rPr lang="es-CO" dirty="0"/>
              <a:t>Objetivos</a:t>
            </a:r>
          </a:p>
          <a:p>
            <a:pPr lvl="1"/>
            <a:r>
              <a:rPr lang="es-CO" dirty="0"/>
              <a:t>Definiciones</a:t>
            </a:r>
          </a:p>
          <a:p>
            <a:pPr lvl="1"/>
            <a:r>
              <a:rPr lang="es-CO" dirty="0"/>
              <a:t>Requerimientos</a:t>
            </a:r>
          </a:p>
          <a:p>
            <a:pPr lvl="1"/>
            <a:r>
              <a:rPr lang="es-CO" dirty="0"/>
              <a:t>documentación</a:t>
            </a:r>
          </a:p>
          <a:p>
            <a:pPr lvl="1"/>
            <a:endParaRPr lang="es-CO" dirty="0"/>
          </a:p>
          <a:p>
            <a:pPr lvl="1"/>
            <a:endParaRPr lang="es-CO" dirty="0"/>
          </a:p>
          <a:p>
            <a:endParaRPr lang="es-ES" dirty="0"/>
          </a:p>
        </p:txBody>
      </p:sp>
    </p:spTree>
    <p:extLst>
      <p:ext uri="{BB962C8B-B14F-4D97-AF65-F5344CB8AC3E}">
        <p14:creationId xmlns:p14="http://schemas.microsoft.com/office/powerpoint/2010/main" val="2605592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DABF5E-462F-46D2-A2B6-F0869AC46D54}"/>
              </a:ext>
            </a:extLst>
          </p:cNvPr>
          <p:cNvSpPr>
            <a:spLocks noGrp="1"/>
          </p:cNvSpPr>
          <p:nvPr>
            <p:ph type="title"/>
          </p:nvPr>
        </p:nvSpPr>
        <p:spPr/>
        <p:txBody>
          <a:bodyPr/>
          <a:lstStyle/>
          <a:p>
            <a:r>
              <a:rPr lang="es-CO"/>
              <a:t>requerimientos</a:t>
            </a:r>
            <a:endParaRPr lang="es-ES"/>
          </a:p>
        </p:txBody>
      </p:sp>
      <p:sp>
        <p:nvSpPr>
          <p:cNvPr id="3" name="Marcador de contenido 2">
            <a:extLst>
              <a:ext uri="{FF2B5EF4-FFF2-40B4-BE49-F238E27FC236}">
                <a16:creationId xmlns:a16="http://schemas.microsoft.com/office/drawing/2014/main" id="{15974D9B-0ECC-49DA-AACA-10957BC9E5A9}"/>
              </a:ext>
            </a:extLst>
          </p:cNvPr>
          <p:cNvSpPr>
            <a:spLocks noGrp="1"/>
          </p:cNvSpPr>
          <p:nvPr>
            <p:ph sz="quarter" idx="13"/>
          </p:nvPr>
        </p:nvSpPr>
        <p:spPr/>
        <p:txBody>
          <a:bodyPr/>
          <a:lstStyle/>
          <a:p>
            <a:r>
              <a:rPr lang="es-CO" dirty="0"/>
              <a:t>Escepticismo, juicio, técnicas y habilidades en aseguramiento</a:t>
            </a:r>
          </a:p>
          <a:p>
            <a:pPr lvl="1"/>
            <a:r>
              <a:rPr lang="es-CO" dirty="0"/>
              <a:t>Hay que considerar que es posible que el objeto no cumpla el criterio</a:t>
            </a:r>
          </a:p>
          <a:p>
            <a:pPr lvl="1"/>
            <a:r>
              <a:rPr lang="es-CO" dirty="0"/>
              <a:t>La naturaleza, oportunidad y alcance de las pruebas debe responder a la posibilidad de declaraciones equivocadas.</a:t>
            </a:r>
          </a:p>
          <a:p>
            <a:pPr lvl="1"/>
            <a:r>
              <a:rPr lang="es-CO" dirty="0"/>
              <a:t>El aseguramiento es un proceso sistemático e iterativo.  </a:t>
            </a:r>
          </a:p>
          <a:p>
            <a:r>
              <a:rPr lang="es-CO" dirty="0"/>
              <a:t>Planeación y desarrollo del trabajo</a:t>
            </a:r>
          </a:p>
          <a:p>
            <a:pPr lvl="1"/>
            <a:r>
              <a:rPr lang="es-CO" dirty="0"/>
              <a:t>Planeación</a:t>
            </a:r>
          </a:p>
          <a:p>
            <a:pPr lvl="2"/>
            <a:r>
              <a:rPr lang="es-CO" dirty="0"/>
              <a:t>Planeación por objetivos</a:t>
            </a:r>
            <a:endParaRPr lang="es-ES" dirty="0"/>
          </a:p>
        </p:txBody>
      </p:sp>
    </p:spTree>
    <p:extLst>
      <p:ext uri="{BB962C8B-B14F-4D97-AF65-F5344CB8AC3E}">
        <p14:creationId xmlns:p14="http://schemas.microsoft.com/office/powerpoint/2010/main" val="2363777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5D99BF-3DA8-47B0-B830-0C71D415BE4D}"/>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63F19553-9CEB-4B21-BD3A-3E218A92F200}"/>
              </a:ext>
            </a:extLst>
          </p:cNvPr>
          <p:cNvSpPr>
            <a:spLocks noGrp="1"/>
          </p:cNvSpPr>
          <p:nvPr>
            <p:ph sz="quarter" idx="13"/>
          </p:nvPr>
        </p:nvSpPr>
        <p:spPr/>
        <p:txBody>
          <a:bodyPr/>
          <a:lstStyle/>
          <a:p>
            <a:pPr lvl="2"/>
            <a:r>
              <a:rPr lang="es-CO" dirty="0"/>
              <a:t>Verificación del criterio – cumplimiento de sus características</a:t>
            </a:r>
          </a:p>
          <a:p>
            <a:pPr lvl="2"/>
            <a:r>
              <a:rPr lang="es-CO" dirty="0"/>
              <a:t>Ajustes del contrato</a:t>
            </a:r>
          </a:p>
          <a:p>
            <a:pPr lvl="2"/>
            <a:r>
              <a:rPr lang="es-CO" dirty="0"/>
              <a:t>Renuncia</a:t>
            </a:r>
          </a:p>
          <a:p>
            <a:pPr lvl="1"/>
            <a:r>
              <a:rPr lang="es-CO" dirty="0"/>
              <a:t>Materialidad</a:t>
            </a:r>
          </a:p>
          <a:p>
            <a:pPr lvl="2"/>
            <a:r>
              <a:rPr lang="es-CO" dirty="0"/>
              <a:t>Debe tenerse en cuenta  en todas las etapas del trabajo, especialmente al planear y al concluir.</a:t>
            </a:r>
          </a:p>
          <a:p>
            <a:pPr lvl="1"/>
            <a:r>
              <a:rPr lang="es-CO" dirty="0"/>
              <a:t>Comprensión del objeto y de otras circunstancias</a:t>
            </a:r>
          </a:p>
          <a:p>
            <a:pPr lvl="2"/>
            <a:r>
              <a:rPr lang="es-CO" dirty="0"/>
              <a:t>Sospecha o existencia de infracciones relacionadas con el objeto</a:t>
            </a:r>
          </a:p>
          <a:p>
            <a:pPr lvl="2"/>
            <a:r>
              <a:rPr lang="es-CO" dirty="0"/>
              <a:t>Actividades del auditor interno sobre el objeto </a:t>
            </a:r>
            <a:endParaRPr lang="es-ES" dirty="0"/>
          </a:p>
        </p:txBody>
      </p:sp>
    </p:spTree>
    <p:extLst>
      <p:ext uri="{BB962C8B-B14F-4D97-AF65-F5344CB8AC3E}">
        <p14:creationId xmlns:p14="http://schemas.microsoft.com/office/powerpoint/2010/main" val="2324571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48C6FF-004D-4DC4-9F9B-EB4BB927E669}"/>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CA8B9E01-F93F-49EC-8837-C68FB2790779}"/>
              </a:ext>
            </a:extLst>
          </p:cNvPr>
          <p:cNvSpPr>
            <a:spLocks noGrp="1"/>
          </p:cNvSpPr>
          <p:nvPr>
            <p:ph sz="quarter" idx="13"/>
          </p:nvPr>
        </p:nvSpPr>
        <p:spPr/>
        <p:txBody>
          <a:bodyPr/>
          <a:lstStyle/>
          <a:p>
            <a:pPr lvl="2"/>
            <a:r>
              <a:rPr lang="es-CO" dirty="0"/>
              <a:t>Identificación y evaluación de riesgos</a:t>
            </a:r>
          </a:p>
          <a:p>
            <a:pPr lvl="2"/>
            <a:r>
              <a:rPr lang="es-CO" dirty="0"/>
              <a:t>Respuesta a los riesgos identificados</a:t>
            </a:r>
          </a:p>
          <a:p>
            <a:pPr lvl="2"/>
            <a:r>
              <a:rPr lang="es-CO" dirty="0"/>
              <a:t>Control interno sobre el objeto: diseño, aplicación</a:t>
            </a:r>
          </a:p>
          <a:p>
            <a:pPr lvl="1"/>
            <a:r>
              <a:rPr lang="es-CO" dirty="0"/>
              <a:t>Obtener evidencia</a:t>
            </a:r>
          </a:p>
          <a:p>
            <a:pPr lvl="2"/>
            <a:r>
              <a:rPr lang="es-CO" dirty="0"/>
              <a:t>Procedimientos para responder a los riesgos para obtener evidencia apropiada y suficiente para fundamentar una conclusión.</a:t>
            </a:r>
          </a:p>
          <a:p>
            <a:pPr lvl="2"/>
            <a:r>
              <a:rPr lang="es-CO" dirty="0"/>
              <a:t>Si hay controles, establecer si son eficientes</a:t>
            </a:r>
          </a:p>
          <a:p>
            <a:pPr lvl="2"/>
            <a:r>
              <a:rPr lang="es-CO" dirty="0"/>
              <a:t>Sin la prueba de los controles puede no haber evidencia suficiente</a:t>
            </a:r>
          </a:p>
          <a:p>
            <a:pPr lvl="2"/>
            <a:r>
              <a:rPr lang="es-CO" dirty="0"/>
              <a:t>Evidencia adicional puede cambiar la posible conclusión. Cambiar la planeación.</a:t>
            </a:r>
            <a:endParaRPr lang="es-ES" dirty="0"/>
          </a:p>
        </p:txBody>
      </p:sp>
    </p:spTree>
    <p:extLst>
      <p:ext uri="{BB962C8B-B14F-4D97-AF65-F5344CB8AC3E}">
        <p14:creationId xmlns:p14="http://schemas.microsoft.com/office/powerpoint/2010/main" val="3243753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AECC52-8769-475F-94BF-50D77FFBECC0}"/>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C2595254-7CE8-41B8-8B91-4B4B275232FF}"/>
              </a:ext>
            </a:extLst>
          </p:cNvPr>
          <p:cNvSpPr>
            <a:spLocks noGrp="1"/>
          </p:cNvSpPr>
          <p:nvPr>
            <p:ph sz="quarter" idx="13"/>
          </p:nvPr>
        </p:nvSpPr>
        <p:spPr/>
        <p:txBody>
          <a:bodyPr/>
          <a:lstStyle/>
          <a:p>
            <a:pPr lvl="2"/>
            <a:r>
              <a:rPr lang="es-CO" dirty="0"/>
              <a:t>Consideración de inconsistencias</a:t>
            </a:r>
          </a:p>
          <a:p>
            <a:pPr lvl="2"/>
            <a:r>
              <a:rPr lang="es-CO" dirty="0"/>
              <a:t>Consideración de dudas sobre la confiabilidad de la evidencia.</a:t>
            </a:r>
          </a:p>
          <a:p>
            <a:pPr lvl="2"/>
            <a:r>
              <a:rPr lang="es-CO" dirty="0"/>
              <a:t>Acumulación de las declaraciones incorrectas.</a:t>
            </a:r>
          </a:p>
          <a:p>
            <a:pPr lvl="1"/>
            <a:r>
              <a:rPr lang="es-CO" dirty="0"/>
              <a:t>Trabajos desarrollados por un experto del practicante</a:t>
            </a:r>
          </a:p>
          <a:p>
            <a:pPr lvl="2"/>
            <a:r>
              <a:rPr lang="es-CO" dirty="0"/>
              <a:t>Evaluación de su competencia y su objetividad.</a:t>
            </a:r>
          </a:p>
          <a:p>
            <a:pPr lvl="2"/>
            <a:r>
              <a:rPr lang="es-CO" dirty="0"/>
              <a:t>Entendimiento del campo de trabajo del experto</a:t>
            </a:r>
          </a:p>
          <a:p>
            <a:pPr lvl="2"/>
            <a:r>
              <a:rPr lang="es-CO" dirty="0"/>
              <a:t>Acordar con el experto la naturaleza, alcance y objetivos de su intervención</a:t>
            </a:r>
          </a:p>
          <a:p>
            <a:pPr lvl="2"/>
            <a:r>
              <a:rPr lang="es-CO" dirty="0"/>
              <a:t>Evaluar si el trabajo del experto contribuye al logro de los objetivos del encargo.</a:t>
            </a:r>
          </a:p>
          <a:p>
            <a:pPr lvl="1"/>
            <a:endParaRPr lang="es-ES" dirty="0"/>
          </a:p>
        </p:txBody>
      </p:sp>
    </p:spTree>
    <p:extLst>
      <p:ext uri="{BB962C8B-B14F-4D97-AF65-F5344CB8AC3E}">
        <p14:creationId xmlns:p14="http://schemas.microsoft.com/office/powerpoint/2010/main" val="3734712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BC8E04-C796-429D-9FF5-E97543E7E004}"/>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579F0C77-8E8F-4C96-B63B-B1397937FE02}"/>
              </a:ext>
            </a:extLst>
          </p:cNvPr>
          <p:cNvSpPr>
            <a:spLocks noGrp="1"/>
          </p:cNvSpPr>
          <p:nvPr>
            <p:ph sz="quarter" idx="13"/>
          </p:nvPr>
        </p:nvSpPr>
        <p:spPr/>
        <p:txBody>
          <a:bodyPr/>
          <a:lstStyle/>
          <a:p>
            <a:pPr lvl="1"/>
            <a:r>
              <a:rPr lang="es-CO" dirty="0"/>
              <a:t>Trabajo de otros expertos</a:t>
            </a:r>
          </a:p>
          <a:p>
            <a:pPr lvl="2"/>
            <a:r>
              <a:rPr lang="es-CO" dirty="0"/>
              <a:t>Utilidad frente a los objetivos del encargo</a:t>
            </a:r>
          </a:p>
          <a:p>
            <a:pPr lvl="2"/>
            <a:r>
              <a:rPr lang="es-CO" dirty="0"/>
              <a:t>Competencia y objetividad del experto</a:t>
            </a:r>
          </a:p>
          <a:p>
            <a:pPr lvl="2"/>
            <a:r>
              <a:rPr lang="es-CO" dirty="0"/>
              <a:t>Evaluación de los resultados; ¿Es evidencia apropiada y suficiente?</a:t>
            </a:r>
          </a:p>
          <a:p>
            <a:pPr lvl="2"/>
            <a:r>
              <a:rPr lang="es-CO" dirty="0"/>
              <a:t>Auditoría interna</a:t>
            </a:r>
          </a:p>
          <a:p>
            <a:pPr lvl="3"/>
            <a:r>
              <a:rPr lang="es-CO" dirty="0"/>
              <a:t>Estructura, políticas, objetividad</a:t>
            </a:r>
          </a:p>
          <a:p>
            <a:pPr lvl="3"/>
            <a:r>
              <a:rPr lang="es-CO" dirty="0"/>
              <a:t>Competencia del personal</a:t>
            </a:r>
          </a:p>
          <a:p>
            <a:pPr lvl="3"/>
            <a:r>
              <a:rPr lang="es-CO" dirty="0"/>
              <a:t>Proceso sistemático y disciplinado</a:t>
            </a:r>
          </a:p>
          <a:p>
            <a:pPr lvl="3"/>
            <a:r>
              <a:rPr lang="es-CO" dirty="0"/>
              <a:t>Control de calidad</a:t>
            </a:r>
            <a:endParaRPr lang="es-ES" dirty="0"/>
          </a:p>
        </p:txBody>
      </p:sp>
    </p:spTree>
    <p:extLst>
      <p:ext uri="{BB962C8B-B14F-4D97-AF65-F5344CB8AC3E}">
        <p14:creationId xmlns:p14="http://schemas.microsoft.com/office/powerpoint/2010/main" val="848924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655E4-1F82-4127-8F41-2E4850FB1021}"/>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41D26C5C-CD96-424C-9CD3-7C246D43FCE0}"/>
              </a:ext>
            </a:extLst>
          </p:cNvPr>
          <p:cNvSpPr>
            <a:spLocks noGrp="1"/>
          </p:cNvSpPr>
          <p:nvPr>
            <p:ph sz="quarter" idx="13"/>
          </p:nvPr>
        </p:nvSpPr>
        <p:spPr/>
        <p:txBody>
          <a:bodyPr/>
          <a:lstStyle/>
          <a:p>
            <a:pPr lvl="1"/>
            <a:r>
              <a:rPr lang="es-CO" dirty="0"/>
              <a:t>Representaciones escritas</a:t>
            </a:r>
          </a:p>
          <a:p>
            <a:pPr lvl="2"/>
            <a:r>
              <a:rPr lang="es-CO" dirty="0"/>
              <a:t>Disponibilidad de toda la información</a:t>
            </a:r>
          </a:p>
          <a:p>
            <a:pPr lvl="2"/>
            <a:r>
              <a:rPr lang="es-CO" dirty="0"/>
              <a:t>Conformidad del objeto con el criterio</a:t>
            </a:r>
          </a:p>
          <a:p>
            <a:pPr lvl="2"/>
            <a:r>
              <a:rPr lang="es-CO" dirty="0"/>
              <a:t>Evaluar si las representaciones son consistentes y razonables</a:t>
            </a:r>
          </a:p>
          <a:p>
            <a:pPr lvl="2"/>
            <a:r>
              <a:rPr lang="es-CO" dirty="0"/>
              <a:t>Evaluar el conocimiento del emisor de las representaciones</a:t>
            </a:r>
          </a:p>
          <a:p>
            <a:pPr lvl="2"/>
            <a:r>
              <a:rPr lang="es-CO" dirty="0"/>
              <a:t>Evaluar la integridad, la competencia y la diligencia del que  hace las representaciones.</a:t>
            </a:r>
          </a:p>
          <a:p>
            <a:pPr lvl="1"/>
            <a:r>
              <a:rPr lang="es-CO" dirty="0"/>
              <a:t>Eventos posteriores</a:t>
            </a:r>
          </a:p>
          <a:p>
            <a:pPr lvl="2"/>
            <a:r>
              <a:rPr lang="es-CO" dirty="0"/>
              <a:t>Considerar su efecto sobre el informe</a:t>
            </a:r>
          </a:p>
          <a:p>
            <a:pPr lvl="2"/>
            <a:r>
              <a:rPr lang="es-CO" dirty="0"/>
              <a:t>Obrar en consecuencia</a:t>
            </a:r>
            <a:endParaRPr lang="es-ES" dirty="0"/>
          </a:p>
        </p:txBody>
      </p:sp>
    </p:spTree>
    <p:extLst>
      <p:ext uri="{BB962C8B-B14F-4D97-AF65-F5344CB8AC3E}">
        <p14:creationId xmlns:p14="http://schemas.microsoft.com/office/powerpoint/2010/main" val="1999505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7B5E2A-3864-4331-8CD2-36C5BFDCA1DF}"/>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CE35EA32-B975-4952-AD44-B9CBAA32DE37}"/>
              </a:ext>
            </a:extLst>
          </p:cNvPr>
          <p:cNvSpPr>
            <a:spLocks noGrp="1"/>
          </p:cNvSpPr>
          <p:nvPr>
            <p:ph sz="quarter" idx="13"/>
          </p:nvPr>
        </p:nvSpPr>
        <p:spPr/>
        <p:txBody>
          <a:bodyPr/>
          <a:lstStyle/>
          <a:p>
            <a:pPr lvl="1"/>
            <a:r>
              <a:rPr lang="es-CO" dirty="0"/>
              <a:t>Otra información</a:t>
            </a:r>
          </a:p>
          <a:p>
            <a:pPr lvl="2"/>
            <a:r>
              <a:rPr lang="es-CO" dirty="0"/>
              <a:t>Identificar declaraciones incorrectas</a:t>
            </a:r>
          </a:p>
          <a:p>
            <a:pPr lvl="2"/>
            <a:r>
              <a:rPr lang="es-CO" dirty="0"/>
              <a:t>Identificar inconsistencias</a:t>
            </a:r>
          </a:p>
          <a:p>
            <a:pPr lvl="2"/>
            <a:r>
              <a:rPr lang="es-CO" dirty="0"/>
              <a:t>Discutir con la parte apropiada</a:t>
            </a:r>
          </a:p>
          <a:p>
            <a:pPr lvl="1"/>
            <a:r>
              <a:rPr lang="es-CO" dirty="0"/>
              <a:t>Verificación de la descripción del criterio aplicable</a:t>
            </a:r>
          </a:p>
          <a:p>
            <a:pPr lvl="1"/>
            <a:r>
              <a:rPr lang="es-CO" dirty="0"/>
              <a:t>Conclusión</a:t>
            </a:r>
          </a:p>
          <a:p>
            <a:pPr lvl="2"/>
            <a:r>
              <a:rPr lang="es-CO" dirty="0"/>
              <a:t>Evaluar si la evidencia apropiada es suficiente</a:t>
            </a:r>
          </a:p>
          <a:p>
            <a:pPr lvl="2"/>
            <a:r>
              <a:rPr lang="es-CO" dirty="0"/>
              <a:t>Evaluar si el objeto está libre de declaraciones incorrectas materiales</a:t>
            </a:r>
          </a:p>
          <a:p>
            <a:pPr lvl="2"/>
            <a:r>
              <a:rPr lang="es-CO" dirty="0"/>
              <a:t>Escoger el tipo de informe</a:t>
            </a:r>
            <a:endParaRPr lang="es-ES" dirty="0"/>
          </a:p>
        </p:txBody>
      </p:sp>
    </p:spTree>
    <p:extLst>
      <p:ext uri="{BB962C8B-B14F-4D97-AF65-F5344CB8AC3E}">
        <p14:creationId xmlns:p14="http://schemas.microsoft.com/office/powerpoint/2010/main" val="1069904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2DA1C5-45FC-4871-BAA4-A4E0BBFA9C69}"/>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B8D29DB7-CD40-4F0C-9F42-289ACBF47A86}"/>
              </a:ext>
            </a:extLst>
          </p:cNvPr>
          <p:cNvSpPr>
            <a:spLocks noGrp="1"/>
          </p:cNvSpPr>
          <p:nvPr>
            <p:ph sz="quarter" idx="13"/>
          </p:nvPr>
        </p:nvSpPr>
        <p:spPr/>
        <p:txBody>
          <a:bodyPr/>
          <a:lstStyle/>
          <a:p>
            <a:r>
              <a:rPr lang="es-CO" dirty="0"/>
              <a:t>Preparación del informe</a:t>
            </a:r>
          </a:p>
          <a:p>
            <a:pPr lvl="1"/>
            <a:r>
              <a:rPr lang="es-CO" dirty="0"/>
              <a:t>Escrito</a:t>
            </a:r>
          </a:p>
          <a:p>
            <a:pPr lvl="1"/>
            <a:r>
              <a:rPr lang="es-CO" dirty="0"/>
              <a:t>Claro</a:t>
            </a:r>
          </a:p>
          <a:p>
            <a:pPr lvl="1"/>
            <a:r>
              <a:rPr lang="es-CO" dirty="0"/>
              <a:t>Conclusión  separada de otras informaciones</a:t>
            </a:r>
          </a:p>
          <a:p>
            <a:pPr lvl="1"/>
            <a:r>
              <a:rPr lang="es-CO" dirty="0"/>
              <a:t>Contenido del informe</a:t>
            </a:r>
          </a:p>
          <a:p>
            <a:pPr lvl="2"/>
            <a:r>
              <a:rPr lang="es-CO" dirty="0"/>
              <a:t>Título</a:t>
            </a:r>
          </a:p>
          <a:p>
            <a:pPr lvl="2"/>
            <a:r>
              <a:rPr lang="es-CO" dirty="0"/>
              <a:t>Destinatario</a:t>
            </a:r>
          </a:p>
          <a:p>
            <a:pPr lvl="2"/>
            <a:r>
              <a:rPr lang="es-CO" dirty="0"/>
              <a:t>Nivel de seguridad alcanzado</a:t>
            </a:r>
          </a:p>
        </p:txBody>
      </p:sp>
    </p:spTree>
    <p:extLst>
      <p:ext uri="{BB962C8B-B14F-4D97-AF65-F5344CB8AC3E}">
        <p14:creationId xmlns:p14="http://schemas.microsoft.com/office/powerpoint/2010/main" val="202823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B68D7-F95C-44EC-B838-FB2420DC0697}"/>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7BB02508-B962-4D7B-8068-BA0004FCC044}"/>
              </a:ext>
            </a:extLst>
          </p:cNvPr>
          <p:cNvSpPr>
            <a:spLocks noGrp="1"/>
          </p:cNvSpPr>
          <p:nvPr>
            <p:ph sz="quarter" idx="13"/>
          </p:nvPr>
        </p:nvSpPr>
        <p:spPr/>
        <p:txBody>
          <a:bodyPr/>
          <a:lstStyle/>
          <a:p>
            <a:pPr lvl="2"/>
            <a:r>
              <a:rPr lang="es-CO" dirty="0"/>
              <a:t>Criterio aplicable</a:t>
            </a:r>
          </a:p>
          <a:p>
            <a:pPr lvl="2"/>
            <a:r>
              <a:rPr lang="es-CO" dirty="0"/>
              <a:t>Limitaciones inherentes</a:t>
            </a:r>
          </a:p>
          <a:p>
            <a:pPr lvl="2"/>
            <a:r>
              <a:rPr lang="es-CO" dirty="0"/>
              <a:t>Propósito del acuerdo. Advertencia de propósitos especiales.</a:t>
            </a:r>
          </a:p>
          <a:p>
            <a:pPr lvl="2"/>
            <a:r>
              <a:rPr lang="es-CO" dirty="0"/>
              <a:t>Parte responsable</a:t>
            </a:r>
          </a:p>
          <a:p>
            <a:pPr lvl="2"/>
            <a:r>
              <a:rPr lang="es-CO" dirty="0"/>
              <a:t>Evaluador</a:t>
            </a:r>
          </a:p>
          <a:p>
            <a:pPr lvl="2"/>
            <a:r>
              <a:rPr lang="es-CO" dirty="0"/>
              <a:t>Estándares aplicados (ej. </a:t>
            </a:r>
            <a:r>
              <a:rPr lang="es-CO" dirty="0" err="1"/>
              <a:t>Isae</a:t>
            </a:r>
            <a:r>
              <a:rPr lang="es-CO" dirty="0"/>
              <a:t>)</a:t>
            </a:r>
          </a:p>
          <a:p>
            <a:pPr lvl="2"/>
            <a:r>
              <a:rPr lang="es-CO" dirty="0"/>
              <a:t>Declaración de cumplimiento de la </a:t>
            </a:r>
            <a:r>
              <a:rPr lang="es-CO" dirty="0" err="1"/>
              <a:t>isqc</a:t>
            </a:r>
            <a:r>
              <a:rPr lang="es-CO" dirty="0"/>
              <a:t> 1</a:t>
            </a:r>
          </a:p>
          <a:p>
            <a:pPr lvl="2"/>
            <a:r>
              <a:rPr lang="es-CO" dirty="0"/>
              <a:t>Declaración sobre el respeto a las exigencias éticas, especialmente respecto de la independencia.</a:t>
            </a:r>
            <a:endParaRPr lang="es-ES" dirty="0"/>
          </a:p>
        </p:txBody>
      </p:sp>
    </p:spTree>
    <p:extLst>
      <p:ext uri="{BB962C8B-B14F-4D97-AF65-F5344CB8AC3E}">
        <p14:creationId xmlns:p14="http://schemas.microsoft.com/office/powerpoint/2010/main" val="1336060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1BC6C2-C30A-4D90-8F41-A727B9F9DDB7}"/>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5029B5F0-758E-4D96-9687-CE13F8F9B68B}"/>
              </a:ext>
            </a:extLst>
          </p:cNvPr>
          <p:cNvSpPr>
            <a:spLocks noGrp="1"/>
          </p:cNvSpPr>
          <p:nvPr>
            <p:ph sz="quarter" idx="13"/>
          </p:nvPr>
        </p:nvSpPr>
        <p:spPr/>
        <p:txBody>
          <a:bodyPr/>
          <a:lstStyle/>
          <a:p>
            <a:pPr lvl="2"/>
            <a:r>
              <a:rPr lang="es-CO" dirty="0"/>
              <a:t>Trabajo desarrollado )razonable o limitada seguridad)</a:t>
            </a:r>
          </a:p>
          <a:p>
            <a:pPr lvl="2"/>
            <a:r>
              <a:rPr lang="es-CO" dirty="0"/>
              <a:t>Conclusión</a:t>
            </a:r>
          </a:p>
          <a:p>
            <a:pPr lvl="2"/>
            <a:r>
              <a:rPr lang="es-CO" dirty="0"/>
              <a:t>Si es del caso, fundamentos de la modificación de la conclusión</a:t>
            </a:r>
          </a:p>
          <a:p>
            <a:pPr lvl="2"/>
            <a:r>
              <a:rPr lang="es-CO" dirty="0"/>
              <a:t>Firma</a:t>
            </a:r>
          </a:p>
          <a:p>
            <a:pPr lvl="2"/>
            <a:r>
              <a:rPr lang="es-CO" dirty="0"/>
              <a:t>Fecha del informe</a:t>
            </a:r>
          </a:p>
          <a:p>
            <a:pPr lvl="2"/>
            <a:r>
              <a:rPr lang="es-CO" dirty="0"/>
              <a:t>Jurisdicción en la cual trabaja el asegurador.</a:t>
            </a:r>
          </a:p>
          <a:p>
            <a:pPr lvl="2"/>
            <a:r>
              <a:rPr lang="es-CO" dirty="0"/>
              <a:t>Párrafos de énfasis, párrafos de otra información </a:t>
            </a:r>
          </a:p>
          <a:p>
            <a:pPr lvl="2"/>
            <a:r>
              <a:rPr lang="es-CO" dirty="0"/>
              <a:t>Conclusiones calificadas, conclusiones adversas, negación de una conclusión.</a:t>
            </a:r>
          </a:p>
          <a:p>
            <a:pPr lvl="2"/>
            <a:endParaRPr lang="es-ES" dirty="0"/>
          </a:p>
        </p:txBody>
      </p:sp>
    </p:spTree>
    <p:extLst>
      <p:ext uri="{BB962C8B-B14F-4D97-AF65-F5344CB8AC3E}">
        <p14:creationId xmlns:p14="http://schemas.microsoft.com/office/powerpoint/2010/main" val="2339493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780D6-BCAD-4573-B02D-E2A00984DB58}"/>
              </a:ext>
            </a:extLst>
          </p:cNvPr>
          <p:cNvSpPr>
            <a:spLocks noGrp="1"/>
          </p:cNvSpPr>
          <p:nvPr>
            <p:ph type="title"/>
          </p:nvPr>
        </p:nvSpPr>
        <p:spPr/>
        <p:txBody>
          <a:bodyPr/>
          <a:lstStyle/>
          <a:p>
            <a:r>
              <a:rPr lang="es-CO" dirty="0"/>
              <a:t>ANTECEDENTES</a:t>
            </a:r>
            <a:endParaRPr lang="es-ES" dirty="0"/>
          </a:p>
        </p:txBody>
      </p:sp>
      <p:sp>
        <p:nvSpPr>
          <p:cNvPr id="3" name="Marcador de contenido 2">
            <a:extLst>
              <a:ext uri="{FF2B5EF4-FFF2-40B4-BE49-F238E27FC236}">
                <a16:creationId xmlns:a16="http://schemas.microsoft.com/office/drawing/2014/main" id="{66D573BA-BF78-483F-9166-B63653284F5A}"/>
              </a:ext>
            </a:extLst>
          </p:cNvPr>
          <p:cNvSpPr>
            <a:spLocks noGrp="1"/>
          </p:cNvSpPr>
          <p:nvPr>
            <p:ph sz="quarter" idx="13"/>
          </p:nvPr>
        </p:nvSpPr>
        <p:spPr/>
        <p:txBody>
          <a:bodyPr/>
          <a:lstStyle/>
          <a:p>
            <a:r>
              <a:rPr lang="es-CO" dirty="0"/>
              <a:t>En Estados unidos de américa, el término genérico de los servicios que agregan credibilidad es </a:t>
            </a:r>
            <a:r>
              <a:rPr lang="es-CO" dirty="0">
                <a:solidFill>
                  <a:srgbClr val="FF0000"/>
                </a:solidFill>
              </a:rPr>
              <a:t>atestaciones</a:t>
            </a:r>
            <a:r>
              <a:rPr lang="es-CO" dirty="0"/>
              <a:t>.</a:t>
            </a:r>
          </a:p>
          <a:p>
            <a:r>
              <a:rPr lang="en-US" dirty="0"/>
              <a:t> </a:t>
            </a:r>
            <a:r>
              <a:rPr lang="en-US" dirty="0" err="1"/>
              <a:t>En</a:t>
            </a:r>
            <a:r>
              <a:rPr lang="en-US" dirty="0"/>
              <a:t> </a:t>
            </a:r>
            <a:r>
              <a:rPr lang="en-US" dirty="0" err="1"/>
              <a:t>aicpa</a:t>
            </a:r>
            <a:r>
              <a:rPr lang="en-US" dirty="0"/>
              <a:t> </a:t>
            </a:r>
            <a:r>
              <a:rPr lang="en-US" dirty="0" err="1"/>
              <a:t>encontramos</a:t>
            </a:r>
            <a:r>
              <a:rPr lang="en-US" dirty="0"/>
              <a:t>: Audit and attest standards for conducting, planning and reporting on audit and attestation engagements of </a:t>
            </a:r>
            <a:r>
              <a:rPr lang="en-US" dirty="0" err="1"/>
              <a:t>nonissuers</a:t>
            </a:r>
            <a:r>
              <a:rPr lang="en-US" dirty="0"/>
              <a:t>, including clarified Statements on Auditing Standards (SASs); Statements on Standards for Attestation Engagements (SSAEs); and Statements on Quality Control Standards (SQCSs), as well as archived pre-clarity SASs.  </a:t>
            </a:r>
            <a:endParaRPr lang="es-ES" dirty="0"/>
          </a:p>
        </p:txBody>
      </p:sp>
    </p:spTree>
    <p:extLst>
      <p:ext uri="{BB962C8B-B14F-4D97-AF65-F5344CB8AC3E}">
        <p14:creationId xmlns:p14="http://schemas.microsoft.com/office/powerpoint/2010/main" val="1429240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7DF7B9-01B1-487D-B477-15BEC4D135E2}"/>
              </a:ext>
            </a:extLst>
          </p:cNvPr>
          <p:cNvSpPr>
            <a:spLocks noGrp="1"/>
          </p:cNvSpPr>
          <p:nvPr>
            <p:ph type="title"/>
          </p:nvPr>
        </p:nvSpPr>
        <p:spPr/>
        <p:txBody>
          <a:bodyPr/>
          <a:lstStyle/>
          <a:p>
            <a:r>
              <a:rPr lang="es-CO" dirty="0"/>
              <a:t>requerimientos</a:t>
            </a:r>
            <a:endParaRPr lang="es-ES" dirty="0"/>
          </a:p>
        </p:txBody>
      </p:sp>
      <p:sp>
        <p:nvSpPr>
          <p:cNvPr id="3" name="Marcador de contenido 2">
            <a:extLst>
              <a:ext uri="{FF2B5EF4-FFF2-40B4-BE49-F238E27FC236}">
                <a16:creationId xmlns:a16="http://schemas.microsoft.com/office/drawing/2014/main" id="{CDAB4D5D-BCB8-46AA-A329-01EC4634F447}"/>
              </a:ext>
            </a:extLst>
          </p:cNvPr>
          <p:cNvSpPr>
            <a:spLocks noGrp="1"/>
          </p:cNvSpPr>
          <p:nvPr>
            <p:ph sz="quarter" idx="13"/>
          </p:nvPr>
        </p:nvSpPr>
        <p:spPr/>
        <p:txBody>
          <a:bodyPr>
            <a:normAutofit fontScale="92500"/>
          </a:bodyPr>
          <a:lstStyle/>
          <a:p>
            <a:r>
              <a:rPr lang="es-CO" dirty="0"/>
              <a:t>Documentación</a:t>
            </a:r>
          </a:p>
          <a:p>
            <a:pPr lvl="1"/>
            <a:r>
              <a:rPr lang="es-CO" dirty="0"/>
              <a:t>Preparación oportuna</a:t>
            </a:r>
          </a:p>
          <a:p>
            <a:pPr lvl="1"/>
            <a:r>
              <a:rPr lang="es-CO" dirty="0"/>
              <a:t>Que otro profesional pueda:_</a:t>
            </a:r>
          </a:p>
          <a:p>
            <a:pPr lvl="2"/>
            <a:r>
              <a:rPr lang="es-CO" dirty="0"/>
              <a:t>Entender las normas legales y los estándares tenidos en cuenta</a:t>
            </a:r>
          </a:p>
          <a:p>
            <a:pPr lvl="2"/>
            <a:r>
              <a:rPr lang="es-CO" dirty="0"/>
              <a:t>Entender la naturaleza, alcance y oportunidad de los procedimientos</a:t>
            </a:r>
          </a:p>
          <a:p>
            <a:pPr lvl="2"/>
            <a:r>
              <a:rPr lang="es-CO" dirty="0"/>
              <a:t>Asuntos claves del trabajo</a:t>
            </a:r>
          </a:p>
          <a:p>
            <a:pPr lvl="1"/>
            <a:r>
              <a:rPr lang="es-CO" dirty="0"/>
              <a:t>Cierre oportuno de los papeles</a:t>
            </a:r>
          </a:p>
          <a:p>
            <a:pPr lvl="1"/>
            <a:r>
              <a:rPr lang="es-CO" dirty="0"/>
              <a:t>Conservación y protección durante el Período de retención</a:t>
            </a:r>
          </a:p>
          <a:p>
            <a:pPr lvl="1"/>
            <a:r>
              <a:rPr lang="es-CO" dirty="0"/>
              <a:t>Documentación posterior: atestación de las razones, cuando se hacen, quien las hace.</a:t>
            </a:r>
            <a:endParaRPr lang="es-ES" dirty="0"/>
          </a:p>
        </p:txBody>
      </p:sp>
    </p:spTree>
    <p:extLst>
      <p:ext uri="{BB962C8B-B14F-4D97-AF65-F5344CB8AC3E}">
        <p14:creationId xmlns:p14="http://schemas.microsoft.com/office/powerpoint/2010/main" val="427176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33D1F-7A28-4F75-A5A4-98812FFB443F}"/>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B17F8328-84F8-43DF-A357-748E9FE1C965}"/>
              </a:ext>
            </a:extLst>
          </p:cNvPr>
          <p:cNvSpPr>
            <a:spLocks noGrp="1"/>
          </p:cNvSpPr>
          <p:nvPr>
            <p:ph sz="quarter" idx="13"/>
          </p:nvPr>
        </p:nvSpPr>
        <p:spPr/>
        <p:txBody>
          <a:bodyPr/>
          <a:lstStyle/>
          <a:p>
            <a:endParaRPr lang="es-ES"/>
          </a:p>
        </p:txBody>
      </p:sp>
    </p:spTree>
    <p:extLst>
      <p:ext uri="{BB962C8B-B14F-4D97-AF65-F5344CB8AC3E}">
        <p14:creationId xmlns:p14="http://schemas.microsoft.com/office/powerpoint/2010/main" val="981343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5B0755-8E68-4DA1-A263-2B77A19B24BA}"/>
              </a:ext>
            </a:extLst>
          </p:cNvPr>
          <p:cNvSpPr>
            <a:spLocks noGrp="1"/>
          </p:cNvSpPr>
          <p:nvPr>
            <p:ph type="title"/>
          </p:nvPr>
        </p:nvSpPr>
        <p:spPr>
          <a:xfrm>
            <a:off x="913775" y="618517"/>
            <a:ext cx="10364451" cy="5416523"/>
          </a:xfrm>
        </p:spPr>
        <p:txBody>
          <a:bodyPr>
            <a:normAutofit/>
          </a:bodyPr>
          <a:lstStyle/>
          <a:p>
            <a:r>
              <a:rPr lang="es-CO" sz="9600" dirty="0"/>
              <a:t>Por su amable atención, muchas gracias</a:t>
            </a:r>
            <a:endParaRPr lang="es-ES" sz="9600" dirty="0"/>
          </a:p>
        </p:txBody>
      </p:sp>
    </p:spTree>
    <p:extLst>
      <p:ext uri="{BB962C8B-B14F-4D97-AF65-F5344CB8AC3E}">
        <p14:creationId xmlns:p14="http://schemas.microsoft.com/office/powerpoint/2010/main" val="184408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822E1B-AA7C-4F97-8719-5C03A2E28C30}"/>
              </a:ext>
            </a:extLst>
          </p:cNvPr>
          <p:cNvSpPr>
            <a:spLocks noGrp="1"/>
          </p:cNvSpPr>
          <p:nvPr>
            <p:ph type="title"/>
          </p:nvPr>
        </p:nvSpPr>
        <p:spPr/>
        <p:txBody>
          <a:bodyPr/>
          <a:lstStyle/>
          <a:p>
            <a:r>
              <a:rPr lang="es-CO" dirty="0"/>
              <a:t>antecedentes</a:t>
            </a:r>
            <a:endParaRPr lang="es-ES" dirty="0"/>
          </a:p>
        </p:txBody>
      </p:sp>
      <p:sp>
        <p:nvSpPr>
          <p:cNvPr id="3" name="Marcador de contenido 2">
            <a:extLst>
              <a:ext uri="{FF2B5EF4-FFF2-40B4-BE49-F238E27FC236}">
                <a16:creationId xmlns:a16="http://schemas.microsoft.com/office/drawing/2014/main" id="{8B103E95-EB37-44C2-B3F4-BDE1D5DB7E1C}"/>
              </a:ext>
            </a:extLst>
          </p:cNvPr>
          <p:cNvSpPr>
            <a:spLocks noGrp="1"/>
          </p:cNvSpPr>
          <p:nvPr>
            <p:ph sz="quarter" idx="13"/>
          </p:nvPr>
        </p:nvSpPr>
        <p:spPr/>
        <p:txBody>
          <a:bodyPr>
            <a:normAutofit lnSpcReduction="10000"/>
          </a:bodyPr>
          <a:lstStyle/>
          <a:p>
            <a:r>
              <a:rPr lang="es-CO" dirty="0" err="1"/>
              <a:t>Ifac</a:t>
            </a:r>
            <a:r>
              <a:rPr lang="es-CO" dirty="0"/>
              <a:t> SE OCUPÓ DE LAS NORMAS SOBRE ATESTACIONES EN LA SEGUNDA MITAD DEL SIGLO xx. ES CÉLEBRE EL FOLLETO </a:t>
            </a:r>
            <a:r>
              <a:rPr lang="en-US" dirty="0">
                <a:solidFill>
                  <a:srgbClr val="FF0000"/>
                </a:solidFill>
              </a:rPr>
              <a:t>Reporting on the credibility of information </a:t>
            </a:r>
            <a:endParaRPr lang="es-CO" dirty="0">
              <a:solidFill>
                <a:srgbClr val="FF0000"/>
              </a:solidFill>
            </a:endParaRPr>
          </a:p>
          <a:p>
            <a:r>
              <a:rPr lang="es-CO" dirty="0"/>
              <a:t>SEGÚN </a:t>
            </a:r>
            <a:r>
              <a:rPr lang="es-CO" dirty="0">
                <a:hlinkClick r:id="rId2"/>
              </a:rPr>
              <a:t>ICAEW</a:t>
            </a:r>
            <a:r>
              <a:rPr lang="es-CO" dirty="0"/>
              <a:t>: “</a:t>
            </a:r>
            <a:r>
              <a:rPr lang="en-US" dirty="0"/>
              <a:t>By 1995 there was a body of international standards produced by the International Auditing Practices Committee (IAPC) for services provided by professional accountants on financial statements covering audit, review, compilation and agreed-upon procedures engagements. Broadly speaking, these international standards accommodated the relevant and varied standards of the major national auditing standard setters but were themselves adopted only by countries that did not have their own standard setter.”</a:t>
            </a:r>
            <a:r>
              <a:rPr lang="es-CO" dirty="0"/>
              <a:t> </a:t>
            </a:r>
            <a:endParaRPr lang="es-ES" dirty="0"/>
          </a:p>
        </p:txBody>
      </p:sp>
    </p:spTree>
    <p:extLst>
      <p:ext uri="{BB962C8B-B14F-4D97-AF65-F5344CB8AC3E}">
        <p14:creationId xmlns:p14="http://schemas.microsoft.com/office/powerpoint/2010/main" val="3073966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3851F6-9872-4454-AF62-3B8E1DE7E650}"/>
              </a:ext>
            </a:extLst>
          </p:cNvPr>
          <p:cNvSpPr>
            <a:spLocks noGrp="1"/>
          </p:cNvSpPr>
          <p:nvPr>
            <p:ph type="title"/>
          </p:nvPr>
        </p:nvSpPr>
        <p:spPr/>
        <p:txBody>
          <a:bodyPr/>
          <a:lstStyle/>
          <a:p>
            <a:r>
              <a:rPr lang="es-CO" dirty="0"/>
              <a:t>antecedentes</a:t>
            </a:r>
            <a:endParaRPr lang="es-ES" dirty="0"/>
          </a:p>
        </p:txBody>
      </p:sp>
      <p:sp>
        <p:nvSpPr>
          <p:cNvPr id="3" name="Marcador de contenido 2">
            <a:extLst>
              <a:ext uri="{FF2B5EF4-FFF2-40B4-BE49-F238E27FC236}">
                <a16:creationId xmlns:a16="http://schemas.microsoft.com/office/drawing/2014/main" id="{F5E201AF-4A7F-4BF1-8F2A-210EEDDF75A0}"/>
              </a:ext>
            </a:extLst>
          </p:cNvPr>
          <p:cNvSpPr>
            <a:spLocks noGrp="1"/>
          </p:cNvSpPr>
          <p:nvPr>
            <p:ph sz="quarter" idx="13"/>
          </p:nvPr>
        </p:nvSpPr>
        <p:spPr/>
        <p:txBody>
          <a:bodyPr>
            <a:normAutofit fontScale="77500" lnSpcReduction="20000"/>
          </a:bodyPr>
          <a:lstStyle/>
          <a:p>
            <a:r>
              <a:rPr lang="es-CO" dirty="0"/>
              <a:t>En octubre de 1999, en la revista </a:t>
            </a:r>
            <a:r>
              <a:rPr lang="es-CO" dirty="0" err="1">
                <a:hlinkClick r:id="rId2"/>
              </a:rPr>
              <a:t>cpa</a:t>
            </a:r>
            <a:r>
              <a:rPr lang="es-CO" dirty="0">
                <a:hlinkClick r:id="rId2"/>
              </a:rPr>
              <a:t> </a:t>
            </a:r>
            <a:r>
              <a:rPr lang="es-CO" dirty="0" err="1">
                <a:hlinkClick r:id="rId2"/>
              </a:rPr>
              <a:t>journal</a:t>
            </a:r>
            <a:r>
              <a:rPr lang="es-CO" dirty="0"/>
              <a:t>, Robert S. </a:t>
            </a:r>
            <a:r>
              <a:rPr lang="es-CO" dirty="0" err="1"/>
              <a:t>Roussey</a:t>
            </a:r>
            <a:r>
              <a:rPr lang="es-CO" dirty="0"/>
              <a:t> explicó:</a:t>
            </a:r>
          </a:p>
          <a:p>
            <a:r>
              <a:rPr lang="en-US" dirty="0"/>
              <a:t>The Growing Information Needs of Users </a:t>
            </a:r>
            <a:r>
              <a:rPr lang="es-ES" dirty="0"/>
              <a:t>― </a:t>
            </a:r>
            <a:r>
              <a:rPr lang="en-US" dirty="0"/>
              <a:t>While there are many changes in this area, three are most important. They are the information needs arising from </a:t>
            </a:r>
            <a:r>
              <a:rPr lang="es-ES" dirty="0"/>
              <a:t>― </a:t>
            </a:r>
            <a:r>
              <a:rPr lang="en-US" dirty="0"/>
              <a:t>* the global information technology and communications revolution, * the global expansion of business, and * the global information and knowledge flow. </a:t>
            </a:r>
            <a:r>
              <a:rPr lang="es-ES" dirty="0"/>
              <a:t>― </a:t>
            </a:r>
            <a:r>
              <a:rPr lang="en-US" dirty="0"/>
              <a:t>These three changes are not just increasing the need for information but also for its reliability. Most importantly, this information is not just financial in nature, but also relates to a broad range of other areas. </a:t>
            </a:r>
            <a:r>
              <a:rPr lang="es-ES" dirty="0"/>
              <a:t>― </a:t>
            </a:r>
            <a:r>
              <a:rPr lang="en-US" dirty="0"/>
              <a:t>It is clear to the IAPC that the current financial statement audit model --the current basis of the ISAs-- does not fit the new information needs of users. The solution was the development of a new framework described in a proposed international standard on "Assurance Engagements." </a:t>
            </a:r>
            <a:r>
              <a:rPr lang="es-ES" dirty="0"/>
              <a:t>― </a:t>
            </a:r>
            <a:r>
              <a:rPr lang="en-US" dirty="0"/>
              <a:t>Part of the solution was to broaden the definition of information to include-- </a:t>
            </a:r>
            <a:r>
              <a:rPr lang="es-ES" dirty="0"/>
              <a:t>― </a:t>
            </a:r>
            <a:r>
              <a:rPr lang="en-US" dirty="0"/>
              <a:t>* nonfinancial information, </a:t>
            </a:r>
            <a:r>
              <a:rPr lang="es-ES" dirty="0"/>
              <a:t>― </a:t>
            </a:r>
            <a:r>
              <a:rPr lang="en-US" dirty="0"/>
              <a:t>* process and performance information, </a:t>
            </a:r>
            <a:r>
              <a:rPr lang="es-ES" dirty="0"/>
              <a:t>― </a:t>
            </a:r>
            <a:r>
              <a:rPr lang="en-US" dirty="0"/>
              <a:t>* qualitative information, and </a:t>
            </a:r>
            <a:r>
              <a:rPr lang="es-ES" dirty="0"/>
              <a:t>― </a:t>
            </a:r>
            <a:r>
              <a:rPr lang="en-US" dirty="0"/>
              <a:t>* database information. </a:t>
            </a:r>
            <a:endParaRPr lang="es-ES" dirty="0"/>
          </a:p>
        </p:txBody>
      </p:sp>
    </p:spTree>
    <p:extLst>
      <p:ext uri="{BB962C8B-B14F-4D97-AF65-F5344CB8AC3E}">
        <p14:creationId xmlns:p14="http://schemas.microsoft.com/office/powerpoint/2010/main" val="412378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6F13FB-404B-4AE8-90D3-A122023CBE2B}"/>
              </a:ext>
            </a:extLst>
          </p:cNvPr>
          <p:cNvSpPr>
            <a:spLocks noGrp="1"/>
          </p:cNvSpPr>
          <p:nvPr>
            <p:ph type="title"/>
          </p:nvPr>
        </p:nvSpPr>
        <p:spPr/>
        <p:txBody>
          <a:bodyPr/>
          <a:lstStyle/>
          <a:p>
            <a:r>
              <a:rPr lang="es-CO" dirty="0"/>
              <a:t>La norma colombiana</a:t>
            </a:r>
            <a:endParaRPr lang="es-ES" dirty="0"/>
          </a:p>
        </p:txBody>
      </p:sp>
      <p:sp>
        <p:nvSpPr>
          <p:cNvPr id="3" name="Marcador de contenido 2">
            <a:extLst>
              <a:ext uri="{FF2B5EF4-FFF2-40B4-BE49-F238E27FC236}">
                <a16:creationId xmlns:a16="http://schemas.microsoft.com/office/drawing/2014/main" id="{0E67664D-6DE0-4E0A-86F2-2890A7C65163}"/>
              </a:ext>
            </a:extLst>
          </p:cNvPr>
          <p:cNvSpPr>
            <a:spLocks noGrp="1"/>
          </p:cNvSpPr>
          <p:nvPr>
            <p:ph sz="quarter" idx="13"/>
          </p:nvPr>
        </p:nvSpPr>
        <p:spPr/>
        <p:txBody>
          <a:bodyPr>
            <a:normAutofit fontScale="77500" lnSpcReduction="20000"/>
          </a:bodyPr>
          <a:lstStyle/>
          <a:p>
            <a:r>
              <a:rPr lang="es-CO" dirty="0"/>
              <a:t>1. Los revisores fiscales que presten sus servicios, a entidades del grupo 1, y a las entidades del grupo 2 que tengan más de 30.000 salarios mínimos mensuales legales vigentes (</a:t>
            </a:r>
            <a:r>
              <a:rPr lang="es-CO" dirty="0" err="1"/>
              <a:t>smmlv</a:t>
            </a:r>
            <a:r>
              <a:rPr lang="es-CO" dirty="0"/>
              <a:t>) de activos o, más de 200 trabajadores, en los términos establecidos para tales efectos en el título 1 de la parte 1 del libro 1 y en el título 2 de la parte 1 del libro 1, respectivamente, del Decreto 2420 de 2015 y normas posteriores que lo modifiquen, adicionen o sustituyan, así como a los revisores fiscales que dictaminen estados financieros consolidados de estas entidades, aplicarán las NIA contenidas en el anexo 4, o el anexo que lo modifique o adicione, de dicho Decreto 2420 de 2015, en cumplimiento de las responsabilidades contenidas en los artículos 207, numeral 7º, y 208 del Código de Comercio, en relación con el dictamen de los estados financieros, y aplicarán las ISAE contenidas en dicho anexo 4, o el anexo que lo modifique o adicione, en desarrollo de las responsabilidades contenidas en el artículo 209 del Código de Comercio, relacionadas con la evaluación del cumplimiento de las disposiciones estatutarias y de la asamblea o junta de socios y con la evaluación del control interno.</a:t>
            </a:r>
            <a:endParaRPr lang="es-ES" dirty="0"/>
          </a:p>
        </p:txBody>
      </p:sp>
    </p:spTree>
    <p:extLst>
      <p:ext uri="{BB962C8B-B14F-4D97-AF65-F5344CB8AC3E}">
        <p14:creationId xmlns:p14="http://schemas.microsoft.com/office/powerpoint/2010/main" val="3883219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075C65-A3C4-40D8-B5D3-AEB98B5A3FA0}"/>
              </a:ext>
            </a:extLst>
          </p:cNvPr>
          <p:cNvSpPr>
            <a:spLocks noGrp="1"/>
          </p:cNvSpPr>
          <p:nvPr>
            <p:ph type="title"/>
          </p:nvPr>
        </p:nvSpPr>
        <p:spPr/>
        <p:txBody>
          <a:bodyPr/>
          <a:lstStyle/>
          <a:p>
            <a:r>
              <a:rPr lang="es-CO" dirty="0"/>
              <a:t>La norma internacional</a:t>
            </a:r>
            <a:endParaRPr lang="es-ES" dirty="0"/>
          </a:p>
        </p:txBody>
      </p:sp>
      <p:sp>
        <p:nvSpPr>
          <p:cNvPr id="3" name="Marcador de contenido 2">
            <a:extLst>
              <a:ext uri="{FF2B5EF4-FFF2-40B4-BE49-F238E27FC236}">
                <a16:creationId xmlns:a16="http://schemas.microsoft.com/office/drawing/2014/main" id="{DC63D253-8BCD-45C8-9510-F7CC9C7294D1}"/>
              </a:ext>
            </a:extLst>
          </p:cNvPr>
          <p:cNvSpPr>
            <a:spLocks noGrp="1"/>
          </p:cNvSpPr>
          <p:nvPr>
            <p:ph sz="quarter" idx="13"/>
          </p:nvPr>
        </p:nvSpPr>
        <p:spPr/>
        <p:txBody>
          <a:bodyPr>
            <a:normAutofit fontScale="77500" lnSpcReduction="20000"/>
          </a:bodyPr>
          <a:lstStyle/>
          <a:p>
            <a:r>
              <a:rPr lang="es-CO" dirty="0" err="1"/>
              <a:t>Isae</a:t>
            </a:r>
            <a:r>
              <a:rPr lang="es-CO" dirty="0"/>
              <a:t> 3000 revisada fue emitida en diciembre de 2013, para ser aplicada respecto de informes fechados en o después de diciembre 15 de 2015. Su preparación se inició en marzo de 2009. Según la </a:t>
            </a:r>
            <a:r>
              <a:rPr lang="es-CO" dirty="0">
                <a:hlinkClick r:id="rId2"/>
              </a:rPr>
              <a:t>memoria del respectivo proyecto</a:t>
            </a:r>
            <a:r>
              <a:rPr lang="es-CO" dirty="0"/>
              <a:t> “</a:t>
            </a:r>
            <a:r>
              <a:rPr lang="en-US" dirty="0"/>
              <a:t>At its April 2013 meeting (Agenda Item 4), the IAASB discussed a proposed revised draft of ISAE) 3000 (Revised). Amongst other matters, the IAASB deliberated issues and options on the approach to be taken with respect to direct engagements. The IAASB noted that addressing both attestation and direct engagements in a single standard results in a very complex document, and that the approach being taken by the task force may not adequately serve the needs of those that would look to the standard when performing direct engagements. Taking into account the need to complete work on ISAE 3000 (Revised) in the near future and the importance of achieving a high-quality standard, the IAASB agreed that the standard should focus on attestation engagements. Although there will be only limited references to direct engagements, practitioners may use the ISAE, adapted as appropriate, for such engagements. The IAASB also discussed different ways of wording the assurance conclusion for attestation engagements and the definition of limited assurance.”</a:t>
            </a:r>
            <a:endParaRPr lang="es-ES" dirty="0"/>
          </a:p>
        </p:txBody>
      </p:sp>
    </p:spTree>
    <p:extLst>
      <p:ext uri="{BB962C8B-B14F-4D97-AF65-F5344CB8AC3E}">
        <p14:creationId xmlns:p14="http://schemas.microsoft.com/office/powerpoint/2010/main" val="2517873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634907-75BA-4672-B2ED-8A1983F3D769}"/>
              </a:ext>
            </a:extLst>
          </p:cNvPr>
          <p:cNvSpPr>
            <a:spLocks noGrp="1"/>
          </p:cNvSpPr>
          <p:nvPr>
            <p:ph type="title"/>
          </p:nvPr>
        </p:nvSpPr>
        <p:spPr/>
        <p:txBody>
          <a:bodyPr/>
          <a:lstStyle/>
          <a:p>
            <a:r>
              <a:rPr lang="es-CO" dirty="0"/>
              <a:t>Contenido </a:t>
            </a:r>
            <a:r>
              <a:rPr lang="es-CO" dirty="0" err="1"/>
              <a:t>isae</a:t>
            </a:r>
            <a:r>
              <a:rPr lang="es-CO" dirty="0"/>
              <a:t> 3000</a:t>
            </a:r>
            <a:endParaRPr lang="es-ES" dirty="0"/>
          </a:p>
        </p:txBody>
      </p:sp>
      <p:sp>
        <p:nvSpPr>
          <p:cNvPr id="3" name="Marcador de contenido 2">
            <a:extLst>
              <a:ext uri="{FF2B5EF4-FFF2-40B4-BE49-F238E27FC236}">
                <a16:creationId xmlns:a16="http://schemas.microsoft.com/office/drawing/2014/main" id="{A78040A1-8F35-432F-A808-EA6B6FFA711F}"/>
              </a:ext>
            </a:extLst>
          </p:cNvPr>
          <p:cNvSpPr>
            <a:spLocks noGrp="1"/>
          </p:cNvSpPr>
          <p:nvPr>
            <p:ph sz="quarter" idx="13"/>
          </p:nvPr>
        </p:nvSpPr>
        <p:spPr/>
        <p:txBody>
          <a:bodyPr/>
          <a:lstStyle/>
          <a:p>
            <a:r>
              <a:rPr lang="es-CO" dirty="0"/>
              <a:t>Introducción </a:t>
            </a:r>
            <a:r>
              <a:rPr lang="es-ES" dirty="0"/>
              <a:t>― Requerimientos de ética ― Control de calidad ― </a:t>
            </a:r>
            <a:r>
              <a:rPr lang="es-CO" dirty="0"/>
              <a:t>Aceptación y continuidad del encargo </a:t>
            </a:r>
            <a:r>
              <a:rPr lang="es-ES" dirty="0"/>
              <a:t>― </a:t>
            </a:r>
            <a:r>
              <a:rPr lang="es-CO" dirty="0"/>
              <a:t>Acuerdo de los términos del encargo  ― Planificación y realización del encargo ― Utilización del trabajo de un experto </a:t>
            </a:r>
            <a:r>
              <a:rPr lang="es-ES" dirty="0"/>
              <a:t>― Obtención de evidencia ― Consideración de hechos posteriores ― Documentación ― Otras responsabilidades de información ― </a:t>
            </a:r>
            <a:r>
              <a:rPr lang="es-CO" dirty="0"/>
              <a:t>Fecha de entrada en vigor.</a:t>
            </a:r>
          </a:p>
          <a:p>
            <a:r>
              <a:rPr lang="es-CO" dirty="0"/>
              <a:t>Primera parte: 15 páginas.</a:t>
            </a:r>
            <a:endParaRPr lang="es-ES" dirty="0"/>
          </a:p>
          <a:p>
            <a:endParaRPr lang="es-ES" dirty="0"/>
          </a:p>
        </p:txBody>
      </p:sp>
    </p:spTree>
    <p:extLst>
      <p:ext uri="{BB962C8B-B14F-4D97-AF65-F5344CB8AC3E}">
        <p14:creationId xmlns:p14="http://schemas.microsoft.com/office/powerpoint/2010/main" val="2959951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811371-120F-4792-B044-0E61E6191B73}"/>
              </a:ext>
            </a:extLst>
          </p:cNvPr>
          <p:cNvSpPr>
            <a:spLocks noGrp="1"/>
          </p:cNvSpPr>
          <p:nvPr>
            <p:ph type="title"/>
          </p:nvPr>
        </p:nvSpPr>
        <p:spPr/>
        <p:txBody>
          <a:bodyPr/>
          <a:lstStyle/>
          <a:p>
            <a:r>
              <a:rPr lang="es-CO" dirty="0"/>
              <a:t>Contenido </a:t>
            </a:r>
            <a:r>
              <a:rPr lang="es-CO" dirty="0" err="1"/>
              <a:t>isae</a:t>
            </a:r>
            <a:r>
              <a:rPr lang="es-CO" dirty="0"/>
              <a:t> 3000 revisada</a:t>
            </a:r>
            <a:endParaRPr lang="es-ES" dirty="0"/>
          </a:p>
        </p:txBody>
      </p:sp>
      <p:sp>
        <p:nvSpPr>
          <p:cNvPr id="3" name="Marcador de contenido 2">
            <a:extLst>
              <a:ext uri="{FF2B5EF4-FFF2-40B4-BE49-F238E27FC236}">
                <a16:creationId xmlns:a16="http://schemas.microsoft.com/office/drawing/2014/main" id="{D37C0E6B-329A-4DCD-8FF7-DF46773AEDAE}"/>
              </a:ext>
            </a:extLst>
          </p:cNvPr>
          <p:cNvSpPr>
            <a:spLocks noGrp="1"/>
          </p:cNvSpPr>
          <p:nvPr>
            <p:ph sz="quarter" idx="13"/>
          </p:nvPr>
        </p:nvSpPr>
        <p:spPr/>
        <p:txBody>
          <a:bodyPr>
            <a:normAutofit fontScale="92500"/>
          </a:bodyPr>
          <a:lstStyle/>
          <a:p>
            <a:r>
              <a:rPr lang="es-ES" b="1" dirty="0" err="1"/>
              <a:t>Introduction</a:t>
            </a:r>
            <a:r>
              <a:rPr lang="es-ES" dirty="0"/>
              <a:t>  ―</a:t>
            </a:r>
            <a:r>
              <a:rPr lang="es-ES" dirty="0" err="1"/>
              <a:t>Scope</a:t>
            </a:r>
            <a:r>
              <a:rPr lang="es-ES" dirty="0"/>
              <a:t> ―</a:t>
            </a:r>
            <a:r>
              <a:rPr lang="es-ES" dirty="0" err="1"/>
              <a:t>Effective</a:t>
            </a:r>
            <a:r>
              <a:rPr lang="es-ES" dirty="0"/>
              <a:t> Date </a:t>
            </a:r>
            <a:r>
              <a:rPr lang="es-ES" b="1" dirty="0" err="1"/>
              <a:t>Objectives</a:t>
            </a:r>
            <a:r>
              <a:rPr lang="es-ES" dirty="0"/>
              <a:t> </a:t>
            </a:r>
            <a:r>
              <a:rPr lang="es-ES" b="1" dirty="0" err="1"/>
              <a:t>Definitions</a:t>
            </a:r>
            <a:r>
              <a:rPr lang="es-ES" dirty="0"/>
              <a:t> </a:t>
            </a:r>
            <a:r>
              <a:rPr lang="es-ES" b="1" dirty="0" err="1"/>
              <a:t>Requirements</a:t>
            </a:r>
            <a:r>
              <a:rPr lang="es-ES" dirty="0"/>
              <a:t> ―</a:t>
            </a:r>
            <a:r>
              <a:rPr lang="en-US" dirty="0"/>
              <a:t>Conduct of an Assurance Engagement in Accordance with ISAEs ―Ethical Requirements ―Acceptance and Continuance ―Quality Control ―Professional Skepticism, Professional Judgment, and Assurance Skills and Techniques ―Planning and Performing the Engagement ―Obtaining Evidence ―Subsequent Events ―Other Information ―Description of Applicable Criteria ―Forming the Assurance Conclusion ―Preparing the Assurance Report ―Unmodified and Modified Conclusions ―Other Communication Responsibilities ―Documentation </a:t>
            </a:r>
            <a:r>
              <a:rPr lang="en-US" b="1" dirty="0"/>
              <a:t>Application and Other Explanatory Material </a:t>
            </a:r>
            <a:r>
              <a:rPr lang="en-US" dirty="0"/>
              <a:t>Appendix: Roles and Responsibilities (70 </a:t>
            </a:r>
            <a:r>
              <a:rPr lang="en-US" dirty="0" err="1"/>
              <a:t>pags</a:t>
            </a:r>
            <a:r>
              <a:rPr lang="en-US" dirty="0"/>
              <a:t>.)</a:t>
            </a:r>
            <a:endParaRPr lang="es-ES" dirty="0"/>
          </a:p>
        </p:txBody>
      </p:sp>
    </p:spTree>
    <p:extLst>
      <p:ext uri="{BB962C8B-B14F-4D97-AF65-F5344CB8AC3E}">
        <p14:creationId xmlns:p14="http://schemas.microsoft.com/office/powerpoint/2010/main" val="1364461127"/>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226</TotalTime>
  <Words>1951</Words>
  <Application>Microsoft Office PowerPoint</Application>
  <PresentationFormat>Panorámica</PresentationFormat>
  <Paragraphs>199</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Tw Cen MT</vt:lpstr>
      <vt:lpstr>Gota</vt:lpstr>
      <vt:lpstr>ISAE 3000</vt:lpstr>
      <vt:lpstr>Estructura de la presentación</vt:lpstr>
      <vt:lpstr>ANTECEDENTES</vt:lpstr>
      <vt:lpstr>antecedentes</vt:lpstr>
      <vt:lpstr>antecedentes</vt:lpstr>
      <vt:lpstr>La norma colombiana</vt:lpstr>
      <vt:lpstr>La norma internacional</vt:lpstr>
      <vt:lpstr>Contenido isae 3000</vt:lpstr>
      <vt:lpstr>Contenido isae 3000 revisada</vt:lpstr>
      <vt:lpstr>alcance</vt:lpstr>
      <vt:lpstr>alcance</vt:lpstr>
      <vt:lpstr>objetivos</vt:lpstr>
      <vt:lpstr>definiciones</vt:lpstr>
      <vt:lpstr>definiciones</vt:lpstr>
      <vt:lpstr>definiciones</vt:lpstr>
      <vt:lpstr>definiciones</vt:lpstr>
      <vt:lpstr>requerimientos</vt:lpstr>
      <vt:lpstr>Bases de un acuerdo</vt:lpstr>
      <vt:lpstr>requerimientos</vt:lpstr>
      <vt:lpstr>requerimientos</vt:lpstr>
      <vt:lpstr>requerimientos</vt:lpstr>
      <vt:lpstr>requerimientos</vt:lpstr>
      <vt:lpstr>requerimientos</vt:lpstr>
      <vt:lpstr>requerimientos</vt:lpstr>
      <vt:lpstr>requerimientos</vt:lpstr>
      <vt:lpstr>requerimientos</vt:lpstr>
      <vt:lpstr>requerimientos</vt:lpstr>
      <vt:lpstr>requerimientos</vt:lpstr>
      <vt:lpstr>requerimientos</vt:lpstr>
      <vt:lpstr>requerimientos</vt:lpstr>
      <vt:lpstr>Presentación de PowerPoint</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ISAE 3000</dc:title>
  <dc:creator>Hernando Bermúdez Gómez</dc:creator>
  <cp:lastModifiedBy>Hernando Bermúdez Gómez</cp:lastModifiedBy>
  <cp:revision>50</cp:revision>
  <dcterms:created xsi:type="dcterms:W3CDTF">2017-07-28T20:36:21Z</dcterms:created>
  <dcterms:modified xsi:type="dcterms:W3CDTF">2017-07-31T16:59:26Z</dcterms:modified>
</cp:coreProperties>
</file>