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1"/>
  </p:notesMasterIdLst>
  <p:sldIdLst>
    <p:sldId id="256" r:id="rId2"/>
    <p:sldId id="259" r:id="rId3"/>
    <p:sldId id="260" r:id="rId4"/>
    <p:sldId id="257" r:id="rId5"/>
    <p:sldId id="258"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varScale="1">
        <p:scale>
          <a:sx n="70" d="100"/>
          <a:sy n="70" d="100"/>
        </p:scale>
        <p:origin x="-828" y="-90"/>
      </p:cViewPr>
      <p:guideLst>
        <p:guide orient="horz" pos="2160"/>
        <p:guide pos="2880"/>
      </p:guideLst>
    </p:cSldViewPr>
  </p:slideViewPr>
  <p:outlineViewPr>
    <p:cViewPr>
      <p:scale>
        <a:sx n="33" d="100"/>
        <a:sy n="33" d="100"/>
      </p:scale>
      <p:origin x="0" y="297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7C9D9D-BF78-4D57-8501-F1349F93AD09}" type="datetimeFigureOut">
              <a:rPr lang="es-CO" smtClean="0"/>
              <a:t>18/09/2013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A5888F-540C-4E01-9921-9DDA38DA1967}" type="slidenum">
              <a:rPr lang="es-CO" smtClean="0"/>
              <a:t>‹Nº›</a:t>
            </a:fld>
            <a:endParaRPr lang="es-CO"/>
          </a:p>
        </p:txBody>
      </p:sp>
    </p:spTree>
    <p:extLst>
      <p:ext uri="{BB962C8B-B14F-4D97-AF65-F5344CB8AC3E}">
        <p14:creationId xmlns:p14="http://schemas.microsoft.com/office/powerpoint/2010/main" val="2821736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8" name="7 Título"/>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6400800" y="6355080"/>
            <a:ext cx="2286000" cy="365760"/>
          </a:xfrm>
        </p:spPr>
        <p:txBody>
          <a:bodyPr/>
          <a:lstStyle>
            <a:lvl1pPr>
              <a:defRPr sz="1400"/>
            </a:lvl1pPr>
          </a:lstStyle>
          <a:p>
            <a:fld id="{78554B6C-F3EE-4F49-AE32-1ED8171F5B42}" type="datetime1">
              <a:rPr lang="es-CO" smtClean="0"/>
              <a:t>18/09/2013</a:t>
            </a:fld>
            <a:endParaRPr lang="es-CO"/>
          </a:p>
        </p:txBody>
      </p:sp>
      <p:sp>
        <p:nvSpPr>
          <p:cNvPr id="17" name="16 Marcador de pie de página"/>
          <p:cNvSpPr>
            <a:spLocks noGrp="1"/>
          </p:cNvSpPr>
          <p:nvPr>
            <p:ph type="ftr" sz="quarter" idx="11"/>
          </p:nvPr>
        </p:nvSpPr>
        <p:spPr>
          <a:xfrm>
            <a:off x="2898648" y="6355080"/>
            <a:ext cx="3474720" cy="365760"/>
          </a:xfrm>
        </p:spPr>
        <p:txBody>
          <a:bodyPr/>
          <a:lstStyle/>
          <a:p>
            <a:endParaRPr lang="es-CO"/>
          </a:p>
        </p:txBody>
      </p:sp>
      <p:sp>
        <p:nvSpPr>
          <p:cNvPr id="29" name="28 Marcador de número de diapositiva"/>
          <p:cNvSpPr>
            <a:spLocks noGrp="1"/>
          </p:cNvSpPr>
          <p:nvPr>
            <p:ph type="sldNum" sz="quarter" idx="12"/>
          </p:nvPr>
        </p:nvSpPr>
        <p:spPr>
          <a:xfrm>
            <a:off x="1216152" y="6355080"/>
            <a:ext cx="1219200" cy="365760"/>
          </a:xfrm>
        </p:spPr>
        <p:txBody>
          <a:bodyPr/>
          <a:lstStyle/>
          <a:p>
            <a:fld id="{6A9C9F5D-01AB-4FC2-AF0C-D2E4D6677C85}" type="slidenum">
              <a:rPr lang="es-CO" smtClean="0"/>
              <a:t>‹Nº›</a:t>
            </a:fld>
            <a:endParaRPr lang="es-CO"/>
          </a:p>
        </p:txBody>
      </p:sp>
      <p:sp>
        <p:nvSpPr>
          <p:cNvPr id="21" name="20 Rectángulo"/>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Rectángulo"/>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Rectángulo"/>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Rectángulo"/>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C724F43-FDF4-4BAD-B627-A9BA156B0F0E}" type="datetime1">
              <a:rPr lang="es-CO" smtClean="0"/>
              <a:t>18/09/2013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6A9C9F5D-01AB-4FC2-AF0C-D2E4D6677C85}"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3CFEC0E-1D83-44D0-96B8-AAB906E32B94}" type="datetime1">
              <a:rPr lang="es-CO" smtClean="0"/>
              <a:t>18/09/2013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6A9C9F5D-01AB-4FC2-AF0C-D2E4D6677C85}" type="slidenum">
              <a:rPr lang="es-CO" smtClean="0"/>
              <a:t>‹Nº›</a:t>
            </a:fld>
            <a:endParaRPr lang="es-CO"/>
          </a:p>
        </p:txBody>
      </p:sp>
      <p:sp>
        <p:nvSpPr>
          <p:cNvPr id="7" name="6 Conector recto"/>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Triángulo isósceles"/>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Conector recto"/>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8457468C-3DED-480F-8506-C9CEB41FEC82}" type="datetime1">
              <a:rPr lang="es-CO" smtClean="0"/>
              <a:t>18/09/2013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6A9C9F5D-01AB-4FC2-AF0C-D2E4D6677C85}" type="slidenum">
              <a:rPr lang="es-CO" smtClean="0"/>
              <a:t>‹Nº›</a:t>
            </a:fld>
            <a:endParaRPr lang="es-CO"/>
          </a:p>
        </p:txBody>
      </p:sp>
      <p:sp>
        <p:nvSpPr>
          <p:cNvPr id="8" name="7 Marcador de contenido"/>
          <p:cNvSpPr>
            <a:spLocks noGrp="1"/>
          </p:cNvSpPr>
          <p:nvPr>
            <p:ph sz="quarter" idx="1"/>
          </p:nvPr>
        </p:nvSpPr>
        <p:spPr>
          <a:xfrm>
            <a:off x="457200" y="1219200"/>
            <a:ext cx="8229600" cy="493776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6400800" y="6355080"/>
            <a:ext cx="2286000" cy="365760"/>
          </a:xfrm>
        </p:spPr>
        <p:txBody>
          <a:bodyPr/>
          <a:lstStyle/>
          <a:p>
            <a:fld id="{A641A0FB-F4AF-4FEB-8556-49B60E6D3FA1}" type="datetime1">
              <a:rPr lang="es-CO" smtClean="0"/>
              <a:t>18/09/2013</a:t>
            </a:fld>
            <a:endParaRPr lang="es-CO"/>
          </a:p>
        </p:txBody>
      </p:sp>
      <p:sp>
        <p:nvSpPr>
          <p:cNvPr id="5" name="4 Marcador de pie de página"/>
          <p:cNvSpPr>
            <a:spLocks noGrp="1"/>
          </p:cNvSpPr>
          <p:nvPr>
            <p:ph type="ftr" sz="quarter" idx="11"/>
          </p:nvPr>
        </p:nvSpPr>
        <p:spPr>
          <a:xfrm>
            <a:off x="2898648" y="6355080"/>
            <a:ext cx="3474720" cy="365760"/>
          </a:xfrm>
        </p:spPr>
        <p:txBody>
          <a:bodyPr/>
          <a:lstStyle/>
          <a:p>
            <a:endParaRPr lang="es-CO"/>
          </a:p>
        </p:txBody>
      </p:sp>
      <p:sp>
        <p:nvSpPr>
          <p:cNvPr id="6" name="5 Marcador de número de diapositiva"/>
          <p:cNvSpPr>
            <a:spLocks noGrp="1"/>
          </p:cNvSpPr>
          <p:nvPr>
            <p:ph type="sldNum" sz="quarter" idx="12"/>
          </p:nvPr>
        </p:nvSpPr>
        <p:spPr>
          <a:xfrm>
            <a:off x="1069848" y="6355080"/>
            <a:ext cx="1520952" cy="365760"/>
          </a:xfrm>
        </p:spPr>
        <p:txBody>
          <a:bodyPr/>
          <a:lstStyle/>
          <a:p>
            <a:fld id="{6A9C9F5D-01AB-4FC2-AF0C-D2E4D6677C85}" type="slidenum">
              <a:rPr lang="es-CO" smtClean="0"/>
              <a:t>‹Nº›</a:t>
            </a:fld>
            <a:endParaRPr lang="es-CO"/>
          </a:p>
        </p:txBody>
      </p:sp>
      <p:sp>
        <p:nvSpPr>
          <p:cNvPr id="7" name="6 Rectángulo"/>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914400"/>
          </a:xfrm>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F729AC48-28B8-4341-8310-B9256D2FFBC0}" type="datetime1">
              <a:rPr lang="es-CO" smtClean="0"/>
              <a:t>18/09/2013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6A9C9F5D-01AB-4FC2-AF0C-D2E4D6677C85}" type="slidenum">
              <a:rPr lang="es-CO" smtClean="0"/>
              <a:t>‹Nº›</a:t>
            </a:fld>
            <a:endParaRPr lang="es-CO"/>
          </a:p>
        </p:txBody>
      </p:sp>
      <p:sp>
        <p:nvSpPr>
          <p:cNvPr id="9" name="8 Marcador de contenido"/>
          <p:cNvSpPr>
            <a:spLocks noGrp="1"/>
          </p:cNvSpPr>
          <p:nvPr>
            <p:ph sz="quarter" idx="1"/>
          </p:nvPr>
        </p:nvSpPr>
        <p:spPr>
          <a:xfrm>
            <a:off x="457200" y="1219200"/>
            <a:ext cx="4041648" cy="493776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632198" y="1216152"/>
            <a:ext cx="4041648" cy="493776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914400"/>
          </a:xfrm>
        </p:spPr>
        <p:txBody>
          <a:bodyPr anchor="ctr"/>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2D20EF07-281D-4D6C-A87C-DE9F5A60E67A}" type="datetime1">
              <a:rPr lang="es-CO" smtClean="0"/>
              <a:t>18/09/2013</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6A9C9F5D-01AB-4FC2-AF0C-D2E4D6677C85}" type="slidenum">
              <a:rPr lang="es-CO" smtClean="0"/>
              <a:t>‹Nº›</a:t>
            </a:fld>
            <a:endParaRPr lang="es-CO"/>
          </a:p>
        </p:txBody>
      </p:sp>
      <p:sp>
        <p:nvSpPr>
          <p:cNvPr id="11" name="10 Marcador de contenido"/>
          <p:cNvSpPr>
            <a:spLocks noGrp="1"/>
          </p:cNvSpPr>
          <p:nvPr>
            <p:ph sz="quarter" idx="2"/>
          </p:nvPr>
        </p:nvSpPr>
        <p:spPr>
          <a:xfrm>
            <a:off x="457200" y="2133600"/>
            <a:ext cx="4038600" cy="40386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648200" y="2133600"/>
            <a:ext cx="4038600" cy="40386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914400"/>
          </a:xfrm>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B4AF6FF6-9177-4C08-9AA3-92740F29CC23}" type="datetime1">
              <a:rPr lang="es-CO" smtClean="0"/>
              <a:t>18/09/2013</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6A9C9F5D-01AB-4FC2-AF0C-D2E4D6677C85}" type="slidenum">
              <a:rPr lang="es-CO" smtClean="0"/>
              <a:t>‹Nº›</a:t>
            </a:fld>
            <a:endParaRPr lang="es-CO"/>
          </a:p>
        </p:txBody>
      </p:sp>
      <p:sp>
        <p:nvSpPr>
          <p:cNvPr id="6" name="5 Triángulo isósceles"/>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E86FD78-217C-4D58-AD17-13DB06F005C0}" type="datetime1">
              <a:rPr lang="es-CO" smtClean="0"/>
              <a:t>18/09/2013</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6A9C9F5D-01AB-4FC2-AF0C-D2E4D6677C85}" type="slidenum">
              <a:rPr lang="es-CO" smtClean="0"/>
              <a:t>‹Nº›</a:t>
            </a:fld>
            <a:endParaRPr lang="es-CO"/>
          </a:p>
        </p:txBody>
      </p:sp>
      <p:sp>
        <p:nvSpPr>
          <p:cNvPr id="5" name="4 Conector recto"/>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Triángulo isósceles"/>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A400745C-AC50-421B-B5E6-6BB34719F880}" type="datetime1">
              <a:rPr lang="es-CO" smtClean="0"/>
              <a:t>18/09/2013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6A9C9F5D-01AB-4FC2-AF0C-D2E4D6677C85}" type="slidenum">
              <a:rPr lang="es-CO" smtClean="0"/>
              <a:t>‹Nº›</a:t>
            </a:fld>
            <a:endParaRPr lang="es-CO"/>
          </a:p>
        </p:txBody>
      </p:sp>
      <p:sp>
        <p:nvSpPr>
          <p:cNvPr id="8" name="7 Conector recto"/>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Conector recto"/>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Triángulo isósceles"/>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Marcador de contenido"/>
          <p:cNvSpPr>
            <a:spLocks noGrp="1"/>
          </p:cNvSpPr>
          <p:nvPr>
            <p:ph sz="quarter" idx="1"/>
          </p:nvPr>
        </p:nvSpPr>
        <p:spPr>
          <a:xfrm>
            <a:off x="304800" y="304800"/>
            <a:ext cx="5715000" cy="5715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A1FFDB50-1B4D-4A18-94C6-166439810F31}" type="datetime1">
              <a:rPr lang="es-CO" smtClean="0"/>
              <a:t>18/09/2013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6A9C9F5D-01AB-4FC2-AF0C-D2E4D6677C85}" type="slidenum">
              <a:rPr lang="es-CO" smtClean="0"/>
              <a:t>‹Nº›</a:t>
            </a:fld>
            <a:endParaRPr lang="es-CO"/>
          </a:p>
        </p:txBody>
      </p:sp>
      <p:sp>
        <p:nvSpPr>
          <p:cNvPr id="8" name="7 Conector recto"/>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Triángulo isósceles"/>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457200" y="152400"/>
            <a:ext cx="8229600" cy="990600"/>
          </a:xfrm>
          <a:prstGeom prst="rect">
            <a:avLst/>
          </a:prstGeom>
        </p:spPr>
        <p:txBody>
          <a:bodyPr vert="horz" anchor="b" anchorCtr="0">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4" name="13 Marcador de fecha"/>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72B9EA8E-D49E-4358-8DCB-138E013593AE}" type="datetime1">
              <a:rPr lang="es-CO" smtClean="0">
                <a:solidFill>
                  <a:prstClr val="black">
                    <a:lumMod val="50000"/>
                    <a:lumOff val="50000"/>
                  </a:prstClr>
                </a:solidFill>
              </a:rPr>
              <a:t>18/09/2013</a:t>
            </a:fld>
            <a:endParaRPr lang="es-CO">
              <a:solidFill>
                <a:prstClr val="black">
                  <a:lumMod val="50000"/>
                  <a:lumOff val="50000"/>
                </a:prstClr>
              </a:solidFill>
            </a:endParaRPr>
          </a:p>
        </p:txBody>
      </p:sp>
      <p:sp>
        <p:nvSpPr>
          <p:cNvPr id="3" name="2 Marcador de pie de página"/>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s-CO">
              <a:solidFill>
                <a:prstClr val="black">
                  <a:lumMod val="50000"/>
                  <a:lumOff val="50000"/>
                </a:prstClr>
              </a:solidFill>
            </a:endParaRPr>
          </a:p>
        </p:txBody>
      </p:sp>
      <p:sp>
        <p:nvSpPr>
          <p:cNvPr id="23" name="22 Marcador de número de diapositiva"/>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7A131CAB-131A-4FCE-BCB9-59E371958921}" type="slidenum">
              <a:rPr lang="es-CO" smtClean="0">
                <a:solidFill>
                  <a:prstClr val="black">
                    <a:lumMod val="50000"/>
                    <a:lumOff val="50000"/>
                  </a:prstClr>
                </a:solidFill>
              </a:rPr>
              <a:pPr/>
              <a:t>‹Nº›</a:t>
            </a:fld>
            <a:endParaRPr lang="es-CO">
              <a:solidFill>
                <a:prstClr val="black">
                  <a:lumMod val="50000"/>
                  <a:lumOff val="50000"/>
                </a:prstClr>
              </a:solidFill>
            </a:endParaRPr>
          </a:p>
        </p:txBody>
      </p:sp>
      <p:sp>
        <p:nvSpPr>
          <p:cNvPr id="28" name="27 Conector recto"/>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Conector recto"/>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Triángulo isósceles"/>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xEl>
                                              <p:pRg st="1" end="1"/>
                                            </p:txEl>
                                          </p:spTgt>
                                        </p:tgtEl>
                                        <p:attrNameLst>
                                          <p:attrName>style.visibility</p:attrName>
                                        </p:attrNameLst>
                                      </p:cBhvr>
                                      <p:to>
                                        <p:strVal val="visible"/>
                                      </p:to>
                                    </p:set>
                                    <p:animEffect transition="in" filter="fade">
                                      <p:cBhvr>
                                        <p:cTn id="12" dur="500"/>
                                        <p:tgtEl>
                                          <p:spTgt spid="1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xEl>
                                              <p:pRg st="2" end="2"/>
                                            </p:txEl>
                                          </p:spTgt>
                                        </p:tgtEl>
                                        <p:attrNameLst>
                                          <p:attrName>style.visibility</p:attrName>
                                        </p:attrNameLst>
                                      </p:cBhvr>
                                      <p:to>
                                        <p:strVal val="visible"/>
                                      </p:to>
                                    </p:set>
                                    <p:animEffect transition="in" filter="fade">
                                      <p:cBhvr>
                                        <p:cTn id="17" dur="500"/>
                                        <p:tgtEl>
                                          <p:spTgt spid="1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xEl>
                                              <p:pRg st="3" end="3"/>
                                            </p:txEl>
                                          </p:spTgt>
                                        </p:tgtEl>
                                        <p:attrNameLst>
                                          <p:attrName>style.visibility</p:attrName>
                                        </p:attrNameLst>
                                      </p:cBhvr>
                                      <p:to>
                                        <p:strVal val="visible"/>
                                      </p:to>
                                    </p:set>
                                    <p:animEffect transition="in" filter="fade">
                                      <p:cBhvr>
                                        <p:cTn id="22" dur="500"/>
                                        <p:tgtEl>
                                          <p:spTgt spid="1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xEl>
                                              <p:pRg st="4" end="4"/>
                                            </p:txEl>
                                          </p:spTgt>
                                        </p:tgtEl>
                                        <p:attrNameLst>
                                          <p:attrName>style.visibility</p:attrName>
                                        </p:attrNameLst>
                                      </p:cBhvr>
                                      <p:to>
                                        <p:strVal val="visible"/>
                                      </p:to>
                                    </p:set>
                                    <p:animEffect transition="in" filter="fade">
                                      <p:cBhvr>
                                        <p:cTn id="27" dur="5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tmplLst>
          <p:tmpl lvl="1">
            <p:tnLst>
              <p:par>
                <p:cTn presetID="10" presetClass="entr" presetSubtype="0" fill="hold" nodeType="click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Lst>
  </p:timing>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403648" y="5229200"/>
            <a:ext cx="6400800" cy="432048"/>
          </a:xfrm>
        </p:spPr>
        <p:txBody>
          <a:bodyPr>
            <a:normAutofit fontScale="92500" lnSpcReduction="20000"/>
          </a:bodyPr>
          <a:lstStyle/>
          <a:p>
            <a:r>
              <a:rPr lang="es-CO" sz="2800" dirty="0" smtClean="0"/>
              <a:t>Hernando Bermúdez Gómez</a:t>
            </a:r>
            <a:endParaRPr lang="es-CO" sz="2800" dirty="0"/>
          </a:p>
        </p:txBody>
      </p:sp>
      <p:sp>
        <p:nvSpPr>
          <p:cNvPr id="4" name="3 Rectángulo"/>
          <p:cNvSpPr/>
          <p:nvPr/>
        </p:nvSpPr>
        <p:spPr>
          <a:xfrm>
            <a:off x="1187624" y="4005064"/>
            <a:ext cx="6840759" cy="954107"/>
          </a:xfrm>
          <a:prstGeom prst="rect">
            <a:avLst/>
          </a:prstGeom>
        </p:spPr>
        <p:txBody>
          <a:bodyPr wrap="square">
            <a:spAutoFit/>
          </a:bodyPr>
          <a:lstStyle/>
          <a:p>
            <a:r>
              <a:rPr lang="es-CO" sz="2800" dirty="0"/>
              <a:t>Idealidades del proceso de modernización contable</a:t>
            </a:r>
          </a:p>
        </p:txBody>
      </p:sp>
      <p:sp>
        <p:nvSpPr>
          <p:cNvPr id="2" name="1 Marcador de número de diapositiva"/>
          <p:cNvSpPr>
            <a:spLocks noGrp="1"/>
          </p:cNvSpPr>
          <p:nvPr>
            <p:ph type="sldNum" sz="quarter" idx="12"/>
          </p:nvPr>
        </p:nvSpPr>
        <p:spPr/>
        <p:txBody>
          <a:bodyPr/>
          <a:lstStyle/>
          <a:p>
            <a:fld id="{6A9C9F5D-01AB-4FC2-AF0C-D2E4D6677C85}" type="slidenum">
              <a:rPr lang="es-CO" smtClean="0"/>
              <a:t>1</a:t>
            </a:fld>
            <a:endParaRPr lang="es-CO"/>
          </a:p>
        </p:txBody>
      </p:sp>
    </p:spTree>
    <p:extLst>
      <p:ext uri="{BB962C8B-B14F-4D97-AF65-F5344CB8AC3E}">
        <p14:creationId xmlns:p14="http://schemas.microsoft.com/office/powerpoint/2010/main" val="8893022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Desarrollos de la Ley 1314 de 2009</a:t>
            </a:r>
            <a:endParaRPr lang="es-CO" dirty="0"/>
          </a:p>
        </p:txBody>
      </p:sp>
      <p:sp>
        <p:nvSpPr>
          <p:cNvPr id="3" name="2 Marcador de contenido"/>
          <p:cNvSpPr>
            <a:spLocks noGrp="1"/>
          </p:cNvSpPr>
          <p:nvPr>
            <p:ph sz="quarter" idx="1"/>
          </p:nvPr>
        </p:nvSpPr>
        <p:spPr/>
        <p:txBody>
          <a:bodyPr/>
          <a:lstStyle/>
          <a:p>
            <a:r>
              <a:rPr lang="es-CO" dirty="0"/>
              <a:t>Ley 1450 de 2011 (16 de junio) Por la cual se expide el Plan Nacional de Desarrollo 2010 </a:t>
            </a:r>
            <a:r>
              <a:rPr lang="es-CO" dirty="0" smtClean="0"/>
              <a:t>– 2014</a:t>
            </a:r>
          </a:p>
          <a:p>
            <a:r>
              <a:rPr lang="es-CO" dirty="0"/>
              <a:t>Decreto 3048 de 2011 (23 de agosto) Por el cual se crea la Comisión Intersectorial de Normas de Contabilidad, de Información Financiera y de Aseguramiento de la Información</a:t>
            </a:r>
          </a:p>
        </p:txBody>
      </p:sp>
      <p:sp>
        <p:nvSpPr>
          <p:cNvPr id="4" name="3 Marcador de número de diapositiva"/>
          <p:cNvSpPr>
            <a:spLocks noGrp="1"/>
          </p:cNvSpPr>
          <p:nvPr>
            <p:ph type="sldNum" sz="quarter" idx="12"/>
          </p:nvPr>
        </p:nvSpPr>
        <p:spPr/>
        <p:txBody>
          <a:bodyPr/>
          <a:lstStyle/>
          <a:p>
            <a:fld id="{6A9C9F5D-01AB-4FC2-AF0C-D2E4D6677C85}" type="slidenum">
              <a:rPr lang="es-CO" smtClean="0"/>
              <a:t>10</a:t>
            </a:fld>
            <a:endParaRPr lang="es-CO"/>
          </a:p>
        </p:txBody>
      </p:sp>
    </p:spTree>
    <p:extLst>
      <p:ext uri="{BB962C8B-B14F-4D97-AF65-F5344CB8AC3E}">
        <p14:creationId xmlns:p14="http://schemas.microsoft.com/office/powerpoint/2010/main" val="35025511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Desarrollos de la Ley 1314 de 2009</a:t>
            </a:r>
            <a:endParaRPr lang="es-CO" dirty="0"/>
          </a:p>
        </p:txBody>
      </p:sp>
      <p:sp>
        <p:nvSpPr>
          <p:cNvPr id="3" name="2 Marcador de contenido"/>
          <p:cNvSpPr>
            <a:spLocks noGrp="1"/>
          </p:cNvSpPr>
          <p:nvPr>
            <p:ph sz="quarter" idx="1"/>
          </p:nvPr>
        </p:nvSpPr>
        <p:spPr/>
        <p:txBody>
          <a:bodyPr>
            <a:normAutofit/>
          </a:bodyPr>
          <a:lstStyle/>
          <a:p>
            <a:r>
              <a:rPr lang="es-CO" dirty="0"/>
              <a:t>Decreto 3567 de 2011 (Septiembre 26) Por el cual se dictan disposiciones en materia de organización y funcionamiento del Consejo Técnico de la Contaduría </a:t>
            </a:r>
            <a:r>
              <a:rPr lang="es-CO" dirty="0" smtClean="0"/>
              <a:t>Pública</a:t>
            </a:r>
          </a:p>
          <a:p>
            <a:r>
              <a:rPr lang="es-CO" dirty="0"/>
              <a:t>Decreto 4946 de 2011 (Diciembre 30) Por el cual se dictan disposiciones en materia del ejercicio de aplicación voluntaria de las normas internacionales de contabilidad e información financiera</a:t>
            </a:r>
          </a:p>
        </p:txBody>
      </p:sp>
      <p:sp>
        <p:nvSpPr>
          <p:cNvPr id="4" name="3 Marcador de número de diapositiva"/>
          <p:cNvSpPr>
            <a:spLocks noGrp="1"/>
          </p:cNvSpPr>
          <p:nvPr>
            <p:ph type="sldNum" sz="quarter" idx="12"/>
          </p:nvPr>
        </p:nvSpPr>
        <p:spPr/>
        <p:txBody>
          <a:bodyPr/>
          <a:lstStyle/>
          <a:p>
            <a:fld id="{6A9C9F5D-01AB-4FC2-AF0C-D2E4D6677C85}" type="slidenum">
              <a:rPr lang="es-CO" smtClean="0"/>
              <a:t>11</a:t>
            </a:fld>
            <a:endParaRPr lang="es-CO"/>
          </a:p>
        </p:txBody>
      </p:sp>
    </p:spTree>
    <p:extLst>
      <p:ext uri="{BB962C8B-B14F-4D97-AF65-F5344CB8AC3E}">
        <p14:creationId xmlns:p14="http://schemas.microsoft.com/office/powerpoint/2010/main" val="22773180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Desarrollos de la Ley 1314 de 2009</a:t>
            </a:r>
            <a:endParaRPr lang="es-CO" dirty="0"/>
          </a:p>
        </p:txBody>
      </p:sp>
      <p:sp>
        <p:nvSpPr>
          <p:cNvPr id="3" name="2 Marcador de contenido"/>
          <p:cNvSpPr>
            <a:spLocks noGrp="1"/>
          </p:cNvSpPr>
          <p:nvPr>
            <p:ph sz="quarter" idx="1"/>
          </p:nvPr>
        </p:nvSpPr>
        <p:spPr/>
        <p:txBody>
          <a:bodyPr/>
          <a:lstStyle/>
          <a:p>
            <a:r>
              <a:rPr lang="es-CO" dirty="0"/>
              <a:t>Decreto 0019 de 2012 (Enero 10) Por el cual se dictan normas para suprimir o reformar regulaciones, procedimientos y trámites innecesarios existentes en la Administración </a:t>
            </a:r>
            <a:r>
              <a:rPr lang="es-CO" dirty="0" smtClean="0"/>
              <a:t>Pública</a:t>
            </a:r>
          </a:p>
          <a:p>
            <a:r>
              <a:rPr lang="es-CO" dirty="0"/>
              <a:t>Decreto 0403 de 2012 (Febrero 21) Por el cual se modifica el Decreto 4946 del 30 de diciembre de 2011 </a:t>
            </a:r>
          </a:p>
        </p:txBody>
      </p:sp>
      <p:sp>
        <p:nvSpPr>
          <p:cNvPr id="4" name="3 Marcador de número de diapositiva"/>
          <p:cNvSpPr>
            <a:spLocks noGrp="1"/>
          </p:cNvSpPr>
          <p:nvPr>
            <p:ph type="sldNum" sz="quarter" idx="12"/>
          </p:nvPr>
        </p:nvSpPr>
        <p:spPr/>
        <p:txBody>
          <a:bodyPr/>
          <a:lstStyle/>
          <a:p>
            <a:fld id="{6A9C9F5D-01AB-4FC2-AF0C-D2E4D6677C85}" type="slidenum">
              <a:rPr lang="es-CO" smtClean="0"/>
              <a:t>12</a:t>
            </a:fld>
            <a:endParaRPr lang="es-CO"/>
          </a:p>
        </p:txBody>
      </p:sp>
    </p:spTree>
    <p:extLst>
      <p:ext uri="{BB962C8B-B14F-4D97-AF65-F5344CB8AC3E}">
        <p14:creationId xmlns:p14="http://schemas.microsoft.com/office/powerpoint/2010/main" val="23900829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Desarrollos de la Ley 1314 de 2009</a:t>
            </a:r>
            <a:endParaRPr lang="es-CO" dirty="0"/>
          </a:p>
        </p:txBody>
      </p:sp>
      <p:sp>
        <p:nvSpPr>
          <p:cNvPr id="3" name="2 Marcador de contenido"/>
          <p:cNvSpPr>
            <a:spLocks noGrp="1"/>
          </p:cNvSpPr>
          <p:nvPr>
            <p:ph sz="quarter" idx="1"/>
          </p:nvPr>
        </p:nvSpPr>
        <p:spPr/>
        <p:txBody>
          <a:bodyPr/>
          <a:lstStyle/>
          <a:p>
            <a:r>
              <a:rPr lang="es-CO" dirty="0"/>
              <a:t>Decreto 1618 de 2012 (Julio 31) Por el cual se modifica el Decreto 4946 de 2011, modificado por el Decreto 403 de </a:t>
            </a:r>
            <a:r>
              <a:rPr lang="es-CO" dirty="0" smtClean="0"/>
              <a:t>2012</a:t>
            </a:r>
          </a:p>
          <a:p>
            <a:r>
              <a:rPr lang="es-CO" dirty="0"/>
              <a:t>Ley 1607 de 2012 (Diciembre 26) Por la cual se expiden normas en materia tributaria y se dictan otras disposiciones</a:t>
            </a:r>
          </a:p>
        </p:txBody>
      </p:sp>
      <p:sp>
        <p:nvSpPr>
          <p:cNvPr id="4" name="3 Marcador de número de diapositiva"/>
          <p:cNvSpPr>
            <a:spLocks noGrp="1"/>
          </p:cNvSpPr>
          <p:nvPr>
            <p:ph type="sldNum" sz="quarter" idx="12"/>
          </p:nvPr>
        </p:nvSpPr>
        <p:spPr/>
        <p:txBody>
          <a:bodyPr/>
          <a:lstStyle/>
          <a:p>
            <a:fld id="{6A9C9F5D-01AB-4FC2-AF0C-D2E4D6677C85}" type="slidenum">
              <a:rPr lang="es-CO" smtClean="0"/>
              <a:t>13</a:t>
            </a:fld>
            <a:endParaRPr lang="es-CO"/>
          </a:p>
        </p:txBody>
      </p:sp>
    </p:spTree>
    <p:extLst>
      <p:ext uri="{BB962C8B-B14F-4D97-AF65-F5344CB8AC3E}">
        <p14:creationId xmlns:p14="http://schemas.microsoft.com/office/powerpoint/2010/main" val="42056052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Desarrollos de la Ley 1314 de 2009</a:t>
            </a:r>
            <a:endParaRPr lang="es-CO" dirty="0"/>
          </a:p>
        </p:txBody>
      </p:sp>
      <p:sp>
        <p:nvSpPr>
          <p:cNvPr id="3" name="2 Marcador de contenido"/>
          <p:cNvSpPr>
            <a:spLocks noGrp="1"/>
          </p:cNvSpPr>
          <p:nvPr>
            <p:ph sz="quarter" idx="1"/>
          </p:nvPr>
        </p:nvSpPr>
        <p:spPr/>
        <p:txBody>
          <a:bodyPr>
            <a:normAutofit/>
          </a:bodyPr>
          <a:lstStyle/>
          <a:p>
            <a:r>
              <a:rPr lang="es-CO" dirty="0"/>
              <a:t>Decreto 2706 de 2012 (Diciembre 27) Por el cual se reglamenta la Ley 1314 de 2009 sobre el marco técnico normativo de información financiera para las microempresas </a:t>
            </a:r>
            <a:endParaRPr lang="es-CO" dirty="0" smtClean="0"/>
          </a:p>
          <a:p>
            <a:r>
              <a:rPr lang="es-CO" dirty="0"/>
              <a:t>Decreto 2784 de 2012 (Diciembre 28) Por el cual se reglamenta la Ley 1314 de 2009 sobre el marco técnico normativo para los preparadores de información financiera que conforman el Grupo 1. </a:t>
            </a:r>
          </a:p>
        </p:txBody>
      </p:sp>
      <p:sp>
        <p:nvSpPr>
          <p:cNvPr id="4" name="3 Marcador de número de diapositiva"/>
          <p:cNvSpPr>
            <a:spLocks noGrp="1"/>
          </p:cNvSpPr>
          <p:nvPr>
            <p:ph type="sldNum" sz="quarter" idx="12"/>
          </p:nvPr>
        </p:nvSpPr>
        <p:spPr/>
        <p:txBody>
          <a:bodyPr/>
          <a:lstStyle/>
          <a:p>
            <a:fld id="{6A9C9F5D-01AB-4FC2-AF0C-D2E4D6677C85}" type="slidenum">
              <a:rPr lang="es-CO" smtClean="0"/>
              <a:t>14</a:t>
            </a:fld>
            <a:endParaRPr lang="es-CO"/>
          </a:p>
        </p:txBody>
      </p:sp>
    </p:spTree>
    <p:extLst>
      <p:ext uri="{BB962C8B-B14F-4D97-AF65-F5344CB8AC3E}">
        <p14:creationId xmlns:p14="http://schemas.microsoft.com/office/powerpoint/2010/main" val="19294528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Desarrollos de la Ley 1314 de 2009</a:t>
            </a:r>
            <a:endParaRPr lang="es-CO" dirty="0"/>
          </a:p>
        </p:txBody>
      </p:sp>
      <p:sp>
        <p:nvSpPr>
          <p:cNvPr id="3" name="2 Marcador de contenido"/>
          <p:cNvSpPr>
            <a:spLocks noGrp="1"/>
          </p:cNvSpPr>
          <p:nvPr>
            <p:ph sz="quarter" idx="1"/>
          </p:nvPr>
        </p:nvSpPr>
        <p:spPr/>
        <p:txBody>
          <a:bodyPr/>
          <a:lstStyle/>
          <a:p>
            <a:r>
              <a:rPr lang="es-CO" dirty="0"/>
              <a:t>Decreto 1851 de 2013 (Agosto 29) Por el cual se reglamenta la Ley 1314 de 2009 sobre el marco técnico normativo para los preparadores de información financiera que se clasifican en el literal a) del parágrafo del artículo 10 del Decreto 2784 de 2012 y que hacen parte del Grupo 1 </a:t>
            </a:r>
          </a:p>
        </p:txBody>
      </p:sp>
      <p:sp>
        <p:nvSpPr>
          <p:cNvPr id="4" name="3 Marcador de número de diapositiva"/>
          <p:cNvSpPr>
            <a:spLocks noGrp="1"/>
          </p:cNvSpPr>
          <p:nvPr>
            <p:ph type="sldNum" sz="quarter" idx="12"/>
          </p:nvPr>
        </p:nvSpPr>
        <p:spPr/>
        <p:txBody>
          <a:bodyPr/>
          <a:lstStyle/>
          <a:p>
            <a:fld id="{6A9C9F5D-01AB-4FC2-AF0C-D2E4D6677C85}" type="slidenum">
              <a:rPr lang="es-CO" smtClean="0"/>
              <a:t>15</a:t>
            </a:fld>
            <a:endParaRPr lang="es-CO"/>
          </a:p>
        </p:txBody>
      </p:sp>
    </p:spTree>
    <p:extLst>
      <p:ext uri="{BB962C8B-B14F-4D97-AF65-F5344CB8AC3E}">
        <p14:creationId xmlns:p14="http://schemas.microsoft.com/office/powerpoint/2010/main" val="9825134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Lo que quisiéramos ver</a:t>
            </a:r>
            <a:endParaRPr lang="es-CO" dirty="0"/>
          </a:p>
        </p:txBody>
      </p:sp>
      <p:sp>
        <p:nvSpPr>
          <p:cNvPr id="3" name="2 Marcador de contenido"/>
          <p:cNvSpPr>
            <a:spLocks noGrp="1"/>
          </p:cNvSpPr>
          <p:nvPr>
            <p:ph sz="quarter" idx="1"/>
          </p:nvPr>
        </p:nvSpPr>
        <p:spPr/>
        <p:txBody>
          <a:bodyPr/>
          <a:lstStyle/>
          <a:p>
            <a:r>
              <a:rPr lang="es-CO" dirty="0" smtClean="0"/>
              <a:t>Instituciones más robustas</a:t>
            </a:r>
          </a:p>
          <a:p>
            <a:r>
              <a:rPr lang="es-CO" dirty="0" smtClean="0"/>
              <a:t>Instituciones más transparentes</a:t>
            </a:r>
          </a:p>
          <a:p>
            <a:r>
              <a:rPr lang="es-CO" dirty="0" smtClean="0"/>
              <a:t>Instituciones </a:t>
            </a:r>
            <a:r>
              <a:rPr lang="es-CO" dirty="0"/>
              <a:t>más comprometidas con la productividad. la competitividad y el </a:t>
            </a:r>
            <a:r>
              <a:rPr lang="es-CO" dirty="0" smtClean="0"/>
              <a:t>desarrollo</a:t>
            </a:r>
          </a:p>
          <a:p>
            <a:r>
              <a:rPr lang="es-CO" dirty="0" smtClean="0"/>
              <a:t>Instituciones más democráticas</a:t>
            </a:r>
          </a:p>
          <a:p>
            <a:r>
              <a:rPr lang="es-CO" dirty="0" smtClean="0"/>
              <a:t>Instituciones más comprometidas con el interés público</a:t>
            </a:r>
            <a:endParaRPr lang="es-CO" dirty="0"/>
          </a:p>
        </p:txBody>
      </p:sp>
      <p:sp>
        <p:nvSpPr>
          <p:cNvPr id="4" name="3 Marcador de número de diapositiva"/>
          <p:cNvSpPr>
            <a:spLocks noGrp="1"/>
          </p:cNvSpPr>
          <p:nvPr>
            <p:ph type="sldNum" sz="quarter" idx="12"/>
          </p:nvPr>
        </p:nvSpPr>
        <p:spPr/>
        <p:txBody>
          <a:bodyPr/>
          <a:lstStyle/>
          <a:p>
            <a:fld id="{6A9C9F5D-01AB-4FC2-AF0C-D2E4D6677C85}" type="slidenum">
              <a:rPr lang="es-CO" smtClean="0"/>
              <a:t>16</a:t>
            </a:fld>
            <a:endParaRPr lang="es-CO"/>
          </a:p>
        </p:txBody>
      </p:sp>
    </p:spTree>
    <p:extLst>
      <p:ext uri="{BB962C8B-B14F-4D97-AF65-F5344CB8AC3E}">
        <p14:creationId xmlns:p14="http://schemas.microsoft.com/office/powerpoint/2010/main" val="40190937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a:t>Lo que quisiéramos ver</a:t>
            </a:r>
          </a:p>
        </p:txBody>
      </p:sp>
      <p:sp>
        <p:nvSpPr>
          <p:cNvPr id="3" name="2 Marcador de contenido"/>
          <p:cNvSpPr>
            <a:spLocks noGrp="1"/>
          </p:cNvSpPr>
          <p:nvPr>
            <p:ph sz="quarter" idx="1"/>
          </p:nvPr>
        </p:nvSpPr>
        <p:spPr/>
        <p:txBody>
          <a:bodyPr/>
          <a:lstStyle/>
          <a:p>
            <a:r>
              <a:rPr lang="es-CO" dirty="0" smtClean="0"/>
              <a:t>Mayor convocatoria</a:t>
            </a:r>
          </a:p>
          <a:p>
            <a:r>
              <a:rPr lang="es-CO" dirty="0" smtClean="0"/>
              <a:t>Más conocimiento y experiencia</a:t>
            </a:r>
          </a:p>
          <a:p>
            <a:r>
              <a:rPr lang="es-CO" dirty="0" smtClean="0"/>
              <a:t>Procedimientos más transparentes</a:t>
            </a:r>
          </a:p>
          <a:p>
            <a:r>
              <a:rPr lang="es-CO" dirty="0" smtClean="0"/>
              <a:t>Procedimientos con mayor participación</a:t>
            </a:r>
          </a:p>
          <a:p>
            <a:r>
              <a:rPr lang="es-CO" dirty="0" smtClean="0"/>
              <a:t>Procedimientos más democráticos</a:t>
            </a:r>
          </a:p>
          <a:p>
            <a:r>
              <a:rPr lang="es-CO" dirty="0" smtClean="0"/>
              <a:t>Mejores argumentaciones</a:t>
            </a:r>
          </a:p>
          <a:p>
            <a:r>
              <a:rPr lang="es-CO" dirty="0" smtClean="0"/>
              <a:t>Participación internacional más significativa</a:t>
            </a:r>
            <a:endParaRPr lang="es-CO" dirty="0"/>
          </a:p>
        </p:txBody>
      </p:sp>
      <p:sp>
        <p:nvSpPr>
          <p:cNvPr id="4" name="3 Marcador de número de diapositiva"/>
          <p:cNvSpPr>
            <a:spLocks noGrp="1"/>
          </p:cNvSpPr>
          <p:nvPr>
            <p:ph type="sldNum" sz="quarter" idx="12"/>
          </p:nvPr>
        </p:nvSpPr>
        <p:spPr/>
        <p:txBody>
          <a:bodyPr/>
          <a:lstStyle/>
          <a:p>
            <a:fld id="{6A9C9F5D-01AB-4FC2-AF0C-D2E4D6677C85}" type="slidenum">
              <a:rPr lang="es-CO" smtClean="0"/>
              <a:t>17</a:t>
            </a:fld>
            <a:endParaRPr lang="es-CO"/>
          </a:p>
        </p:txBody>
      </p:sp>
    </p:spTree>
    <p:extLst>
      <p:ext uri="{BB962C8B-B14F-4D97-AF65-F5344CB8AC3E}">
        <p14:creationId xmlns:p14="http://schemas.microsoft.com/office/powerpoint/2010/main" val="24696425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a:t>Lo que quisiéramos ver</a:t>
            </a:r>
          </a:p>
        </p:txBody>
      </p:sp>
      <p:sp>
        <p:nvSpPr>
          <p:cNvPr id="3" name="2 Marcador de contenido"/>
          <p:cNvSpPr>
            <a:spLocks noGrp="1"/>
          </p:cNvSpPr>
          <p:nvPr>
            <p:ph sz="quarter" idx="1"/>
          </p:nvPr>
        </p:nvSpPr>
        <p:spPr/>
        <p:txBody>
          <a:bodyPr/>
          <a:lstStyle/>
          <a:p>
            <a:r>
              <a:rPr lang="es-CO" dirty="0" smtClean="0"/>
              <a:t>Socialización más amplia</a:t>
            </a:r>
          </a:p>
          <a:p>
            <a:r>
              <a:rPr lang="es-CO" dirty="0" smtClean="0"/>
              <a:t>Mejores medios de difusión de las normas</a:t>
            </a:r>
          </a:p>
          <a:p>
            <a:r>
              <a:rPr lang="es-CO" dirty="0" smtClean="0"/>
              <a:t>Normas mejor redactadas</a:t>
            </a:r>
          </a:p>
          <a:p>
            <a:r>
              <a:rPr lang="es-CO" dirty="0" smtClean="0"/>
              <a:t>Mayor articulación normativa</a:t>
            </a:r>
          </a:p>
          <a:p>
            <a:r>
              <a:rPr lang="es-CO" dirty="0" smtClean="0"/>
              <a:t>Autoridades con mayores claridades y posiciones más definidas</a:t>
            </a:r>
          </a:p>
          <a:p>
            <a:r>
              <a:rPr lang="es-CO" dirty="0" smtClean="0"/>
              <a:t>Menos retórica</a:t>
            </a:r>
          </a:p>
        </p:txBody>
      </p:sp>
      <p:sp>
        <p:nvSpPr>
          <p:cNvPr id="4" name="3 Marcador de número de diapositiva"/>
          <p:cNvSpPr>
            <a:spLocks noGrp="1"/>
          </p:cNvSpPr>
          <p:nvPr>
            <p:ph type="sldNum" sz="quarter" idx="12"/>
          </p:nvPr>
        </p:nvSpPr>
        <p:spPr/>
        <p:txBody>
          <a:bodyPr/>
          <a:lstStyle/>
          <a:p>
            <a:fld id="{6A9C9F5D-01AB-4FC2-AF0C-D2E4D6677C85}" type="slidenum">
              <a:rPr lang="es-CO" smtClean="0"/>
              <a:t>18</a:t>
            </a:fld>
            <a:endParaRPr lang="es-CO"/>
          </a:p>
        </p:txBody>
      </p:sp>
    </p:spTree>
    <p:extLst>
      <p:ext uri="{BB962C8B-B14F-4D97-AF65-F5344CB8AC3E}">
        <p14:creationId xmlns:p14="http://schemas.microsoft.com/office/powerpoint/2010/main" val="13862159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274638"/>
            <a:ext cx="8229600" cy="6034682"/>
          </a:xfrm>
        </p:spPr>
        <p:txBody>
          <a:bodyPr>
            <a:normAutofit fontScale="90000"/>
          </a:bodyPr>
          <a:lstStyle/>
          <a:p>
            <a:r>
              <a:rPr lang="es-CO" sz="9600" dirty="0" smtClean="0"/>
              <a:t>Por su amable atención, muchas gracias</a:t>
            </a:r>
            <a:endParaRPr lang="es-CO" sz="9600" dirty="0"/>
          </a:p>
        </p:txBody>
      </p:sp>
      <p:sp>
        <p:nvSpPr>
          <p:cNvPr id="2" name="1 Marcador de número de diapositiva"/>
          <p:cNvSpPr>
            <a:spLocks noGrp="1"/>
          </p:cNvSpPr>
          <p:nvPr>
            <p:ph type="sldNum" sz="quarter" idx="12"/>
          </p:nvPr>
        </p:nvSpPr>
        <p:spPr/>
        <p:txBody>
          <a:bodyPr/>
          <a:lstStyle/>
          <a:p>
            <a:fld id="{6A9C9F5D-01AB-4FC2-AF0C-D2E4D6677C85}" type="slidenum">
              <a:rPr lang="es-CO" smtClean="0"/>
              <a:t>19</a:t>
            </a:fld>
            <a:endParaRPr lang="es-CO"/>
          </a:p>
        </p:txBody>
      </p:sp>
    </p:spTree>
    <p:extLst>
      <p:ext uri="{BB962C8B-B14F-4D97-AF65-F5344CB8AC3E}">
        <p14:creationId xmlns:p14="http://schemas.microsoft.com/office/powerpoint/2010/main" val="40119758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Presentación</a:t>
            </a:r>
            <a:endParaRPr lang="es-CO" dirty="0"/>
          </a:p>
        </p:txBody>
      </p:sp>
      <p:sp>
        <p:nvSpPr>
          <p:cNvPr id="3" name="2 Marcador de contenido"/>
          <p:cNvSpPr>
            <a:spLocks noGrp="1"/>
          </p:cNvSpPr>
          <p:nvPr>
            <p:ph sz="quarter" idx="1"/>
          </p:nvPr>
        </p:nvSpPr>
        <p:spPr/>
        <p:txBody>
          <a:bodyPr>
            <a:normAutofit fontScale="92500" lnSpcReduction="20000"/>
          </a:bodyPr>
          <a:lstStyle/>
          <a:p>
            <a:r>
              <a:rPr lang="es-CO" dirty="0" smtClean="0"/>
              <a:t>En cuanto producto del intelecto humano, toda norma legal puede verse como una expresión de ideas. Como se sabe, lo propio de las expresiones es formar impresiones. Los estudios hermenéuticos, especialmente los basados en las teorías comunicativas, ponen de presente que no siempre hay identidad entre lo que se quiso decir por el emisor y lo que se comprende por el receptor.</a:t>
            </a:r>
          </a:p>
          <a:p>
            <a:endParaRPr lang="es-CO" dirty="0" smtClean="0"/>
          </a:p>
          <a:p>
            <a:r>
              <a:rPr lang="es-CO" dirty="0" smtClean="0"/>
              <a:t>Por otra parte, dentro del marco de la correcta interpretación, las leyes que conceden facultades a las autoridades pueden ser objeto de comprensiones minimalistas o maximalistas. Las autoridades pueden dar a tales facultades una interpretación de corto alcance y, consecuentemente, actuar en forma poco profunda. O pueden estimar las facultades concedidas en su mayor amplitud y, así, aspirar a una gran penetración de sus acciones.</a:t>
            </a:r>
          </a:p>
        </p:txBody>
      </p:sp>
      <p:sp>
        <p:nvSpPr>
          <p:cNvPr id="4" name="3 Marcador de número de diapositiva"/>
          <p:cNvSpPr>
            <a:spLocks noGrp="1"/>
          </p:cNvSpPr>
          <p:nvPr>
            <p:ph type="sldNum" sz="quarter" idx="12"/>
          </p:nvPr>
        </p:nvSpPr>
        <p:spPr/>
        <p:txBody>
          <a:bodyPr/>
          <a:lstStyle/>
          <a:p>
            <a:fld id="{6A9C9F5D-01AB-4FC2-AF0C-D2E4D6677C85}" type="slidenum">
              <a:rPr lang="es-CO" smtClean="0"/>
              <a:t>2</a:t>
            </a:fld>
            <a:endParaRPr lang="es-CO"/>
          </a:p>
        </p:txBody>
      </p:sp>
    </p:spTree>
    <p:extLst>
      <p:ext uri="{BB962C8B-B14F-4D97-AF65-F5344CB8AC3E}">
        <p14:creationId xmlns:p14="http://schemas.microsoft.com/office/powerpoint/2010/main" val="25659141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Presentación</a:t>
            </a:r>
            <a:endParaRPr lang="es-CO" dirty="0"/>
          </a:p>
        </p:txBody>
      </p:sp>
      <p:sp>
        <p:nvSpPr>
          <p:cNvPr id="3" name="2 Marcador de contenido"/>
          <p:cNvSpPr>
            <a:spLocks noGrp="1"/>
          </p:cNvSpPr>
          <p:nvPr>
            <p:ph sz="quarter" idx="1"/>
          </p:nvPr>
        </p:nvSpPr>
        <p:spPr/>
        <p:txBody>
          <a:bodyPr>
            <a:normAutofit fontScale="77500" lnSpcReduction="20000"/>
          </a:bodyPr>
          <a:lstStyle/>
          <a:p>
            <a:r>
              <a:rPr lang="es-CO" dirty="0" smtClean="0"/>
              <a:t>La ley 1314 de 2009 pretendió abrir el paso a un gran movimiento de modernización de la contabilidad y la auditoría en Colombia. Al efecto contempló varios principios y procesos, atribuyendo a las autoridades de regulación y de normalización precisas tareas para lograr volver realidad los propósitos de la ley.</a:t>
            </a:r>
          </a:p>
          <a:p>
            <a:endParaRPr lang="es-CO" dirty="0" smtClean="0"/>
          </a:p>
          <a:p>
            <a:r>
              <a:rPr lang="es-CO" dirty="0" smtClean="0"/>
              <a:t>El 13 de julio de 2013 se cumplieron 4 años de la publicación oficial de la citada ley. Así las cosas, ha transcurrido un plazo suficiente para preguntarse de qué forma han entendido las aludidas autoridades las estipulaciones de la mencionada ley y cuál ha sido en la práctica el alcance de las acciones gubernamentales desplegadas para su cumplimiento.</a:t>
            </a:r>
          </a:p>
          <a:p>
            <a:endParaRPr lang="es-CO" dirty="0" smtClean="0"/>
          </a:p>
          <a:p>
            <a:r>
              <a:rPr lang="es-CO" dirty="0" smtClean="0"/>
              <a:t>La exposición buscará contrastar visiones maximalistas, verdaderas idealidades, con las realizaciones conocidas del proceso, incitando así una posición crítica sobre el avance de la modernización contable, que permita resolver si las aspiraciones del legislador se han o no llevado a cabo.</a:t>
            </a:r>
          </a:p>
        </p:txBody>
      </p:sp>
      <p:sp>
        <p:nvSpPr>
          <p:cNvPr id="4" name="3 Marcador de número de diapositiva"/>
          <p:cNvSpPr>
            <a:spLocks noGrp="1"/>
          </p:cNvSpPr>
          <p:nvPr>
            <p:ph type="sldNum" sz="quarter" idx="12"/>
          </p:nvPr>
        </p:nvSpPr>
        <p:spPr/>
        <p:txBody>
          <a:bodyPr/>
          <a:lstStyle/>
          <a:p>
            <a:fld id="{6A9C9F5D-01AB-4FC2-AF0C-D2E4D6677C85}" type="slidenum">
              <a:rPr lang="es-CO" smtClean="0"/>
              <a:t>3</a:t>
            </a:fld>
            <a:endParaRPr lang="es-CO"/>
          </a:p>
        </p:txBody>
      </p:sp>
    </p:spTree>
    <p:extLst>
      <p:ext uri="{BB962C8B-B14F-4D97-AF65-F5344CB8AC3E}">
        <p14:creationId xmlns:p14="http://schemas.microsoft.com/office/powerpoint/2010/main" val="2054330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Ley 1314 de 2009</a:t>
            </a:r>
            <a:endParaRPr lang="es-CO" dirty="0"/>
          </a:p>
        </p:txBody>
      </p:sp>
      <p:sp>
        <p:nvSpPr>
          <p:cNvPr id="3" name="2 Marcador de contenido"/>
          <p:cNvSpPr>
            <a:spLocks noGrp="1"/>
          </p:cNvSpPr>
          <p:nvPr>
            <p:ph sz="quarter" idx="1"/>
          </p:nvPr>
        </p:nvSpPr>
        <p:spPr/>
        <p:txBody>
          <a:bodyPr/>
          <a:lstStyle/>
          <a:p>
            <a:r>
              <a:rPr lang="es-CO" dirty="0" smtClean="0"/>
              <a:t>La Ley 1314 de 2009 pretende una modernización del sistema contable colombiano.</a:t>
            </a:r>
          </a:p>
          <a:p>
            <a:r>
              <a:rPr lang="es-CO" dirty="0" smtClean="0"/>
              <a:t>Al efecto articula </a:t>
            </a:r>
            <a:r>
              <a:rPr lang="es-CO" u="sng" dirty="0" smtClean="0"/>
              <a:t>actores</a:t>
            </a:r>
            <a:r>
              <a:rPr lang="es-CO" dirty="0" smtClean="0"/>
              <a:t> y </a:t>
            </a:r>
            <a:r>
              <a:rPr lang="es-CO" u="sng" dirty="0" smtClean="0"/>
              <a:t>procedimientos</a:t>
            </a:r>
            <a:r>
              <a:rPr lang="es-CO" dirty="0" smtClean="0"/>
              <a:t> para generar un </a:t>
            </a:r>
            <a:r>
              <a:rPr lang="es-CO" u="sng" dirty="0" smtClean="0"/>
              <a:t>sistema</a:t>
            </a:r>
            <a:r>
              <a:rPr lang="es-CO" dirty="0" smtClean="0"/>
              <a:t> que rija la </a:t>
            </a:r>
            <a:r>
              <a:rPr lang="es-CO" u="sng" dirty="0" smtClean="0"/>
              <a:t>información</a:t>
            </a:r>
            <a:r>
              <a:rPr lang="es-CO" dirty="0" smtClean="0"/>
              <a:t> contable y financiera en Colombia.</a:t>
            </a:r>
            <a:endParaRPr lang="es-CO" dirty="0"/>
          </a:p>
        </p:txBody>
      </p:sp>
      <p:sp>
        <p:nvSpPr>
          <p:cNvPr id="4" name="3 Marcador de número de diapositiva"/>
          <p:cNvSpPr>
            <a:spLocks noGrp="1"/>
          </p:cNvSpPr>
          <p:nvPr>
            <p:ph type="sldNum" sz="quarter" idx="12"/>
          </p:nvPr>
        </p:nvSpPr>
        <p:spPr/>
        <p:txBody>
          <a:bodyPr/>
          <a:lstStyle/>
          <a:p>
            <a:fld id="{6A9C9F5D-01AB-4FC2-AF0C-D2E4D6677C85}" type="slidenum">
              <a:rPr lang="es-CO" smtClean="0"/>
              <a:t>4</a:t>
            </a:fld>
            <a:endParaRPr lang="es-CO"/>
          </a:p>
        </p:txBody>
      </p:sp>
    </p:spTree>
    <p:extLst>
      <p:ext uri="{BB962C8B-B14F-4D97-AF65-F5344CB8AC3E}">
        <p14:creationId xmlns:p14="http://schemas.microsoft.com/office/powerpoint/2010/main" val="12772246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032" name="Object 8"/>
          <p:cNvGraphicFramePr>
            <a:graphicFrameLocks noChangeAspect="1"/>
          </p:cNvGraphicFramePr>
          <p:nvPr>
            <p:extLst>
              <p:ext uri="{D42A27DB-BD31-4B8C-83A1-F6EECF244321}">
                <p14:modId xmlns:p14="http://schemas.microsoft.com/office/powerpoint/2010/main" val="4065366832"/>
              </p:ext>
            </p:extLst>
          </p:nvPr>
        </p:nvGraphicFramePr>
        <p:xfrm>
          <a:off x="285720" y="142852"/>
          <a:ext cx="8572560" cy="6429420"/>
        </p:xfrm>
        <a:graphic>
          <a:graphicData uri="http://schemas.openxmlformats.org/presentationml/2006/ole">
            <mc:AlternateContent xmlns:mc="http://schemas.openxmlformats.org/markup-compatibility/2006">
              <mc:Choice xmlns:v="urn:schemas-microsoft-com:vml" Requires="v">
                <p:oleObj spid="_x0000_s2067" name="Worksheet" r:id="rId3" imgW="7581900" imgH="4390949" progId="Excel.Sheet.12">
                  <p:embed/>
                </p:oleObj>
              </mc:Choice>
              <mc:Fallback>
                <p:oleObj name="Worksheet" r:id="rId3" imgW="7581900" imgH="4390949" progId="Excel.Sheet.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720" y="142852"/>
                        <a:ext cx="8572560" cy="6429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7" name="Rectangle 96"/>
          <p:cNvSpPr/>
          <p:nvPr/>
        </p:nvSpPr>
        <p:spPr>
          <a:xfrm>
            <a:off x="5429256" y="2143116"/>
            <a:ext cx="3357586" cy="1143008"/>
          </a:xfrm>
          <a:prstGeom prst="rect">
            <a:avLst/>
          </a:prstGeom>
          <a:solidFill>
            <a:schemeClr val="accent1">
              <a:alpha val="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white"/>
              </a:solidFill>
            </a:endParaRPr>
          </a:p>
        </p:txBody>
      </p:sp>
      <p:sp>
        <p:nvSpPr>
          <p:cNvPr id="96" name="Rectangle 95"/>
          <p:cNvSpPr/>
          <p:nvPr/>
        </p:nvSpPr>
        <p:spPr>
          <a:xfrm>
            <a:off x="1928794" y="1285860"/>
            <a:ext cx="3286148" cy="5286412"/>
          </a:xfrm>
          <a:prstGeom prst="rect">
            <a:avLst/>
          </a:prstGeom>
          <a:solidFill>
            <a:schemeClr val="accent1">
              <a:alpha val="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white"/>
              </a:solidFill>
            </a:endParaRPr>
          </a:p>
        </p:txBody>
      </p:sp>
      <p:cxnSp>
        <p:nvCxnSpPr>
          <p:cNvPr id="67" name="Straight Arrow Connector 66"/>
          <p:cNvCxnSpPr/>
          <p:nvPr/>
        </p:nvCxnSpPr>
        <p:spPr>
          <a:xfrm rot="5400000" flipH="1" flipV="1">
            <a:off x="1357290" y="1785926"/>
            <a:ext cx="714380" cy="57150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rot="16200000" flipH="1">
            <a:off x="1142976" y="2928934"/>
            <a:ext cx="1143008" cy="57150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rot="16200000" flipH="1">
            <a:off x="3143240" y="1857364"/>
            <a:ext cx="785818" cy="35719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rot="5400000" flipH="1" flipV="1">
            <a:off x="3143240" y="3214686"/>
            <a:ext cx="857256" cy="28575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a:off x="6858016" y="2571744"/>
            <a:ext cx="571504" cy="1588"/>
          </a:xfrm>
          <a:prstGeom prst="straightConnector1">
            <a:avLst/>
          </a:prstGeom>
          <a:ln>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p:nvPr/>
        </p:nvCxnSpPr>
        <p:spPr>
          <a:xfrm rot="16200000" flipV="1">
            <a:off x="3571868" y="1643050"/>
            <a:ext cx="857256" cy="857256"/>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p:nvPr/>
        </p:nvCxnSpPr>
        <p:spPr>
          <a:xfrm rot="5400000">
            <a:off x="3357554" y="2928934"/>
            <a:ext cx="1071570" cy="1071570"/>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p:nvPr/>
        </p:nvCxnSpPr>
        <p:spPr>
          <a:xfrm rot="5400000">
            <a:off x="2893207" y="3607595"/>
            <a:ext cx="2214578" cy="857256"/>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06" name="Straight Arrow Connector 105"/>
          <p:cNvCxnSpPr/>
          <p:nvPr/>
        </p:nvCxnSpPr>
        <p:spPr>
          <a:xfrm rot="5400000">
            <a:off x="2393141" y="4107661"/>
            <a:ext cx="3214710" cy="857256"/>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4786314" y="2643182"/>
            <a:ext cx="500066" cy="1588"/>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214282" y="4572008"/>
            <a:ext cx="514353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a:off x="4643438" y="5286388"/>
            <a:ext cx="142876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5357818" y="6000768"/>
            <a:ext cx="192882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flipH="1" flipV="1">
            <a:off x="4464843" y="3178967"/>
            <a:ext cx="564360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0800000">
            <a:off x="214282" y="357166"/>
            <a:ext cx="70723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5400000">
            <a:off x="-1893139" y="2464587"/>
            <a:ext cx="421484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1" name="Slide Number Placeholder 20"/>
          <p:cNvSpPr>
            <a:spLocks noGrp="1"/>
          </p:cNvSpPr>
          <p:nvPr>
            <p:ph type="sldNum" sz="quarter" idx="12"/>
          </p:nvPr>
        </p:nvSpPr>
        <p:spPr/>
        <p:txBody>
          <a:bodyPr/>
          <a:lstStyle/>
          <a:p>
            <a:fld id="{BB46B34C-6655-4FF6-AA68-585BFB16EC48}" type="slidenum">
              <a:rPr lang="es-CO" smtClean="0">
                <a:solidFill>
                  <a:prstClr val="black">
                    <a:lumMod val="50000"/>
                    <a:lumOff val="50000"/>
                  </a:prstClr>
                </a:solidFill>
              </a:rPr>
              <a:pPr/>
              <a:t>5</a:t>
            </a:fld>
            <a:endParaRPr lang="es-CO">
              <a:solidFill>
                <a:prstClr val="black">
                  <a:lumMod val="50000"/>
                  <a:lumOff val="50000"/>
                </a:prstClr>
              </a:solidFill>
            </a:endParaRPr>
          </a:p>
        </p:txBody>
      </p:sp>
    </p:spTree>
    <p:extLst>
      <p:ext uri="{BB962C8B-B14F-4D97-AF65-F5344CB8AC3E}">
        <p14:creationId xmlns:p14="http://schemas.microsoft.com/office/powerpoint/2010/main" val="9075284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r>
              <a:rPr lang="es-CO" dirty="0" smtClean="0"/>
              <a:t>Proceso de intervención</a:t>
            </a:r>
            <a:endParaRPr lang="es-CO" dirty="0"/>
          </a:p>
        </p:txBody>
      </p:sp>
      <p:sp>
        <p:nvSpPr>
          <p:cNvPr id="3" name="2 Marcador de número de diapositiva"/>
          <p:cNvSpPr>
            <a:spLocks noGrp="1"/>
          </p:cNvSpPr>
          <p:nvPr>
            <p:ph type="sldNum" sz="quarter" idx="12"/>
          </p:nvPr>
        </p:nvSpPr>
        <p:spPr/>
        <p:txBody>
          <a:bodyPr/>
          <a:lstStyle/>
          <a:p>
            <a:fld id="{7A131CAB-131A-4FCE-BCB9-59E371958921}" type="slidenum">
              <a:rPr lang="es-CO" smtClean="0">
                <a:solidFill>
                  <a:prstClr val="black">
                    <a:lumMod val="50000"/>
                    <a:lumOff val="50000"/>
                  </a:prstClr>
                </a:solidFill>
              </a:rPr>
              <a:pPr/>
              <a:t>6</a:t>
            </a:fld>
            <a:endParaRPr lang="es-CO">
              <a:solidFill>
                <a:prstClr val="black">
                  <a:lumMod val="50000"/>
                  <a:lumOff val="50000"/>
                </a:prstClr>
              </a:solidFill>
            </a:endParaRPr>
          </a:p>
        </p:txBody>
      </p:sp>
      <p:sp>
        <p:nvSpPr>
          <p:cNvPr id="5" name="4 Marcador de contenido"/>
          <p:cNvSpPr>
            <a:spLocks noGrp="1"/>
          </p:cNvSpPr>
          <p:nvPr>
            <p:ph sz="quarter" idx="1"/>
          </p:nvPr>
        </p:nvSpPr>
        <p:spPr/>
        <p:txBody>
          <a:bodyPr>
            <a:normAutofit fontScale="92500" lnSpcReduction="20000"/>
          </a:bodyPr>
          <a:lstStyle/>
          <a:p>
            <a:r>
              <a:rPr lang="es-CO" dirty="0" smtClean="0"/>
              <a:t>Abierto</a:t>
            </a:r>
          </a:p>
          <a:p>
            <a:r>
              <a:rPr lang="es-CO" dirty="0" smtClean="0"/>
              <a:t>Transparente</a:t>
            </a:r>
          </a:p>
          <a:p>
            <a:r>
              <a:rPr lang="es-CO" dirty="0" smtClean="0"/>
              <a:t>Público conocimiento</a:t>
            </a:r>
          </a:p>
          <a:p>
            <a:r>
              <a:rPr lang="es-CO" dirty="0" smtClean="0"/>
              <a:t>Acorde con las buenas prácticas</a:t>
            </a:r>
          </a:p>
          <a:p>
            <a:r>
              <a:rPr lang="es-CO" dirty="0" smtClean="0"/>
              <a:t>Sometido a un debido proceso</a:t>
            </a:r>
          </a:p>
          <a:p>
            <a:r>
              <a:rPr lang="es-CO" dirty="0" smtClean="0"/>
              <a:t>Evitará duplicar el trabajo efectuado por otras autoridades de normalización</a:t>
            </a:r>
          </a:p>
          <a:p>
            <a:r>
              <a:rPr lang="es-CO" dirty="0" smtClean="0"/>
              <a:t>Agilidad (tiempos razonables)</a:t>
            </a:r>
          </a:p>
          <a:p>
            <a:r>
              <a:rPr lang="es-CO" dirty="0" smtClean="0"/>
              <a:t>Flexibilidad</a:t>
            </a:r>
          </a:p>
          <a:p>
            <a:r>
              <a:rPr lang="es-CO" dirty="0" smtClean="0"/>
              <a:t>Ponderación de los costos y los beneficios (menores cargas posibles)</a:t>
            </a:r>
          </a:p>
          <a:p>
            <a:r>
              <a:rPr lang="es-CO" dirty="0" smtClean="0"/>
              <a:t>Los demás criterios que determine el Gobierno para garantizar buenas prácticas y debido proceso</a:t>
            </a:r>
            <a:endParaRPr lang="es-CO" dirty="0"/>
          </a:p>
        </p:txBody>
      </p:sp>
    </p:spTree>
    <p:extLst>
      <p:ext uri="{BB962C8B-B14F-4D97-AF65-F5344CB8AC3E}">
        <p14:creationId xmlns:p14="http://schemas.microsoft.com/office/powerpoint/2010/main" val="23089036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Sistema resultante de la intervención</a:t>
            </a:r>
            <a:endParaRPr lang="es-CO" dirty="0"/>
          </a:p>
        </p:txBody>
      </p:sp>
      <p:sp>
        <p:nvSpPr>
          <p:cNvPr id="3" name="2 Marcador de contenido"/>
          <p:cNvSpPr>
            <a:spLocks noGrp="1"/>
          </p:cNvSpPr>
          <p:nvPr>
            <p:ph sz="quarter" idx="1"/>
          </p:nvPr>
        </p:nvSpPr>
        <p:spPr/>
        <p:txBody>
          <a:bodyPr>
            <a:normAutofit/>
          </a:bodyPr>
          <a:lstStyle/>
          <a:p>
            <a:r>
              <a:rPr lang="es-CO" dirty="0" smtClean="0"/>
              <a:t>Único</a:t>
            </a:r>
          </a:p>
          <a:p>
            <a:r>
              <a:rPr lang="es-CO" dirty="0" smtClean="0"/>
              <a:t>Homogéneo</a:t>
            </a:r>
          </a:p>
          <a:p>
            <a:r>
              <a:rPr lang="es-CO" dirty="0" smtClean="0"/>
              <a:t>Alta calidad</a:t>
            </a:r>
          </a:p>
          <a:p>
            <a:r>
              <a:rPr lang="es-CO" dirty="0" smtClean="0"/>
              <a:t>Comprensible</a:t>
            </a:r>
          </a:p>
          <a:p>
            <a:r>
              <a:rPr lang="es-CO" dirty="0" smtClean="0"/>
              <a:t>Razonable</a:t>
            </a:r>
          </a:p>
          <a:p>
            <a:r>
              <a:rPr lang="es-CO" dirty="0" smtClean="0"/>
              <a:t>Apropiado</a:t>
            </a:r>
          </a:p>
          <a:p>
            <a:r>
              <a:rPr lang="es-CO" dirty="0" smtClean="0"/>
              <a:t>Forzosa observancia</a:t>
            </a:r>
          </a:p>
          <a:p>
            <a:r>
              <a:rPr lang="es-CO" dirty="0" smtClean="0"/>
              <a:t>Privilegia la realidad económica (esencia/forma)</a:t>
            </a:r>
          </a:p>
          <a:p>
            <a:r>
              <a:rPr lang="es-CO" dirty="0" smtClean="0"/>
              <a:t>Independiente de la contabilidad tributaria</a:t>
            </a:r>
          </a:p>
        </p:txBody>
      </p:sp>
      <p:sp>
        <p:nvSpPr>
          <p:cNvPr id="4" name="3 Marcador de número de diapositiva"/>
          <p:cNvSpPr>
            <a:spLocks noGrp="1"/>
          </p:cNvSpPr>
          <p:nvPr>
            <p:ph type="sldNum" sz="quarter" idx="12"/>
          </p:nvPr>
        </p:nvSpPr>
        <p:spPr/>
        <p:txBody>
          <a:bodyPr/>
          <a:lstStyle/>
          <a:p>
            <a:fld id="{6A9C9F5D-01AB-4FC2-AF0C-D2E4D6677C85}" type="slidenum">
              <a:rPr lang="es-CO" smtClean="0"/>
              <a:t>7</a:t>
            </a:fld>
            <a:endParaRPr lang="es-CO"/>
          </a:p>
        </p:txBody>
      </p:sp>
    </p:spTree>
    <p:extLst>
      <p:ext uri="{BB962C8B-B14F-4D97-AF65-F5344CB8AC3E}">
        <p14:creationId xmlns:p14="http://schemas.microsoft.com/office/powerpoint/2010/main" val="11865076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Características de la información</a:t>
            </a:r>
            <a:endParaRPr lang="es-CO" dirty="0"/>
          </a:p>
        </p:txBody>
      </p:sp>
      <p:sp>
        <p:nvSpPr>
          <p:cNvPr id="3" name="2 Marcador de contenido"/>
          <p:cNvSpPr>
            <a:spLocks noGrp="1"/>
          </p:cNvSpPr>
          <p:nvPr>
            <p:ph sz="quarter" idx="1"/>
          </p:nvPr>
        </p:nvSpPr>
        <p:spPr/>
        <p:txBody>
          <a:bodyPr>
            <a:normAutofit/>
          </a:bodyPr>
          <a:lstStyle/>
          <a:p>
            <a:r>
              <a:rPr lang="es-CO" dirty="0" smtClean="0"/>
              <a:t>Clara</a:t>
            </a:r>
          </a:p>
          <a:p>
            <a:r>
              <a:rPr lang="es-CO" dirty="0" smtClean="0"/>
              <a:t>Completa</a:t>
            </a:r>
          </a:p>
          <a:p>
            <a:r>
              <a:rPr lang="es-CO" dirty="0" smtClean="0"/>
              <a:t>Comprensible</a:t>
            </a:r>
          </a:p>
          <a:p>
            <a:r>
              <a:rPr lang="es-CO" dirty="0" smtClean="0"/>
              <a:t>Transparente</a:t>
            </a:r>
          </a:p>
          <a:p>
            <a:r>
              <a:rPr lang="es-CO" dirty="0" smtClean="0"/>
              <a:t>Comparable</a:t>
            </a:r>
          </a:p>
          <a:p>
            <a:r>
              <a:rPr lang="es-CO" dirty="0" smtClean="0"/>
              <a:t>Pertinente, relevante</a:t>
            </a:r>
          </a:p>
          <a:p>
            <a:r>
              <a:rPr lang="es-CO" dirty="0" smtClean="0"/>
              <a:t>Confiable, digna de crédito</a:t>
            </a:r>
          </a:p>
          <a:p>
            <a:r>
              <a:rPr lang="es-CO" dirty="0" smtClean="0"/>
              <a:t>Útil</a:t>
            </a:r>
          </a:p>
        </p:txBody>
      </p:sp>
      <p:sp>
        <p:nvSpPr>
          <p:cNvPr id="4" name="3 Marcador de número de diapositiva"/>
          <p:cNvSpPr>
            <a:spLocks noGrp="1"/>
          </p:cNvSpPr>
          <p:nvPr>
            <p:ph type="sldNum" sz="quarter" idx="12"/>
          </p:nvPr>
        </p:nvSpPr>
        <p:spPr/>
        <p:txBody>
          <a:bodyPr/>
          <a:lstStyle/>
          <a:p>
            <a:fld id="{6A9C9F5D-01AB-4FC2-AF0C-D2E4D6677C85}" type="slidenum">
              <a:rPr lang="es-CO" smtClean="0"/>
              <a:t>8</a:t>
            </a:fld>
            <a:endParaRPr lang="es-CO"/>
          </a:p>
        </p:txBody>
      </p:sp>
    </p:spTree>
    <p:extLst>
      <p:ext uri="{BB962C8B-B14F-4D97-AF65-F5344CB8AC3E}">
        <p14:creationId xmlns:p14="http://schemas.microsoft.com/office/powerpoint/2010/main" val="27322761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Desarrollos de la Ley 1314 de 2009</a:t>
            </a:r>
            <a:endParaRPr lang="es-CO" dirty="0"/>
          </a:p>
        </p:txBody>
      </p:sp>
      <p:sp>
        <p:nvSpPr>
          <p:cNvPr id="3" name="2 Marcador de contenido"/>
          <p:cNvSpPr>
            <a:spLocks noGrp="1"/>
          </p:cNvSpPr>
          <p:nvPr>
            <p:ph sz="quarter" idx="1"/>
          </p:nvPr>
        </p:nvSpPr>
        <p:spPr/>
        <p:txBody>
          <a:bodyPr/>
          <a:lstStyle/>
          <a:p>
            <a:r>
              <a:rPr lang="es-CO" dirty="0"/>
              <a:t>Decreto número 691 (4 de marzo) de 2010 Por el cual se modifica la conformación del Consejo Técnico de la Contaduría Pública y se dictan otras </a:t>
            </a:r>
            <a:r>
              <a:rPr lang="es-CO" dirty="0" smtClean="0"/>
              <a:t>disposiciones</a:t>
            </a:r>
          </a:p>
          <a:p>
            <a:r>
              <a:rPr lang="es-CO" dirty="0"/>
              <a:t>Decreto número 1955 (31 de mayo) de 2010 Por el cual se modifica parcialmente la estructura de la Junta Central de Contadores y se dictan otras disposiciones. </a:t>
            </a:r>
          </a:p>
        </p:txBody>
      </p:sp>
      <p:sp>
        <p:nvSpPr>
          <p:cNvPr id="4" name="3 Marcador de número de diapositiva"/>
          <p:cNvSpPr>
            <a:spLocks noGrp="1"/>
          </p:cNvSpPr>
          <p:nvPr>
            <p:ph type="sldNum" sz="quarter" idx="12"/>
          </p:nvPr>
        </p:nvSpPr>
        <p:spPr/>
        <p:txBody>
          <a:bodyPr/>
          <a:lstStyle/>
          <a:p>
            <a:fld id="{6A9C9F5D-01AB-4FC2-AF0C-D2E4D6677C85}" type="slidenum">
              <a:rPr lang="es-CO" smtClean="0"/>
              <a:t>9</a:t>
            </a:fld>
            <a:endParaRPr lang="es-CO"/>
          </a:p>
        </p:txBody>
      </p:sp>
    </p:spTree>
    <p:extLst>
      <p:ext uri="{BB962C8B-B14F-4D97-AF65-F5344CB8AC3E}">
        <p14:creationId xmlns:p14="http://schemas.microsoft.com/office/powerpoint/2010/main" val="27080519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en">
  <a:themeElements>
    <a:clrScheme name="Orige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e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e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70</TotalTime>
  <Words>1004</Words>
  <Application>Microsoft Office PowerPoint</Application>
  <PresentationFormat>Presentación en pantalla (4:3)</PresentationFormat>
  <Paragraphs>106</Paragraphs>
  <Slides>19</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19</vt:i4>
      </vt:variant>
    </vt:vector>
  </HeadingPairs>
  <TitlesOfParts>
    <vt:vector size="21" baseType="lpstr">
      <vt:lpstr>Origen</vt:lpstr>
      <vt:lpstr>Worksheet</vt:lpstr>
      <vt:lpstr>Presentación de PowerPoint</vt:lpstr>
      <vt:lpstr>Presentación</vt:lpstr>
      <vt:lpstr>Presentación</vt:lpstr>
      <vt:lpstr>Ley 1314 de 2009</vt:lpstr>
      <vt:lpstr>Presentación de PowerPoint</vt:lpstr>
      <vt:lpstr>Proceso de intervención</vt:lpstr>
      <vt:lpstr>Sistema resultante de la intervención</vt:lpstr>
      <vt:lpstr>Características de la información</vt:lpstr>
      <vt:lpstr>Desarrollos de la Ley 1314 de 2009</vt:lpstr>
      <vt:lpstr>Desarrollos de la Ley 1314 de 2009</vt:lpstr>
      <vt:lpstr>Desarrollos de la Ley 1314 de 2009</vt:lpstr>
      <vt:lpstr>Desarrollos de la Ley 1314 de 2009</vt:lpstr>
      <vt:lpstr>Desarrollos de la Ley 1314 de 2009</vt:lpstr>
      <vt:lpstr>Desarrollos de la Ley 1314 de 2009</vt:lpstr>
      <vt:lpstr>Desarrollos de la Ley 1314 de 2009</vt:lpstr>
      <vt:lpstr>Lo que quisiéramos ver</vt:lpstr>
      <vt:lpstr>Lo que quisiéramos ver</vt:lpstr>
      <vt:lpstr>Lo que quisiéramos ver</vt:lpstr>
      <vt:lpstr>Por su amable atención, muchas 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Hebego</dc:creator>
  <cp:lastModifiedBy>Hebego</cp:lastModifiedBy>
  <cp:revision>14</cp:revision>
  <dcterms:created xsi:type="dcterms:W3CDTF">2013-09-17T14:36:03Z</dcterms:created>
  <dcterms:modified xsi:type="dcterms:W3CDTF">2013-09-18T21:00:48Z</dcterms:modified>
</cp:coreProperties>
</file>