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3" r:id="rId5"/>
    <p:sldId id="275" r:id="rId6"/>
    <p:sldId id="276" r:id="rId7"/>
    <p:sldId id="259" r:id="rId8"/>
    <p:sldId id="263" r:id="rId9"/>
    <p:sldId id="264" r:id="rId10"/>
    <p:sldId id="265" r:id="rId11"/>
    <p:sldId id="267" r:id="rId12"/>
    <p:sldId id="268" r:id="rId13"/>
    <p:sldId id="270" r:id="rId14"/>
    <p:sldId id="266" r:id="rId15"/>
    <p:sldId id="262" r:id="rId16"/>
    <p:sldId id="269" r:id="rId17"/>
    <p:sldId id="271" r:id="rId18"/>
    <p:sldId id="260" r:id="rId19"/>
    <p:sldId id="261" r:id="rId20"/>
    <p:sldId id="272" r:id="rId21"/>
    <p:sldId id="274" r:id="rId2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71" autoAdjust="0"/>
  </p:normalViewPr>
  <p:slideViewPr>
    <p:cSldViewPr>
      <p:cViewPr varScale="1">
        <p:scale>
          <a:sx n="70" d="100"/>
          <a:sy n="70" d="100"/>
        </p:scale>
        <p:origin x="-51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C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CO"/>
          </a:p>
        </p:txBody>
      </p:sp>
      <p:sp>
        <p:nvSpPr>
          <p:cNvPr id="4" name="Date Placeholder 3"/>
          <p:cNvSpPr>
            <a:spLocks noGrp="1"/>
          </p:cNvSpPr>
          <p:nvPr>
            <p:ph type="dt" sz="half" idx="10"/>
          </p:nvPr>
        </p:nvSpPr>
        <p:spPr/>
        <p:txBody>
          <a:bodyPr/>
          <a:lstStyle/>
          <a:p>
            <a:fld id="{E36C51B2-6486-496E-A2A5-F290BA8E4303}" type="datetimeFigureOut">
              <a:rPr lang="es-CO" smtClean="0"/>
              <a:pPr/>
              <a:t>02/12/2009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A14CE89-815D-498E-A211-56D06AF077DD}"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O"/>
          </a:p>
        </p:txBody>
      </p:sp>
      <p:sp>
        <p:nvSpPr>
          <p:cNvPr id="4" name="Date Placeholder 3"/>
          <p:cNvSpPr>
            <a:spLocks noGrp="1"/>
          </p:cNvSpPr>
          <p:nvPr>
            <p:ph type="dt" sz="half" idx="10"/>
          </p:nvPr>
        </p:nvSpPr>
        <p:spPr/>
        <p:txBody>
          <a:bodyPr/>
          <a:lstStyle/>
          <a:p>
            <a:fld id="{E36C51B2-6486-496E-A2A5-F290BA8E4303}" type="datetimeFigureOut">
              <a:rPr lang="es-CO" smtClean="0"/>
              <a:pPr/>
              <a:t>02/12/2009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A14CE89-815D-498E-A211-56D06AF077DD}"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C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O"/>
          </a:p>
        </p:txBody>
      </p:sp>
      <p:sp>
        <p:nvSpPr>
          <p:cNvPr id="4" name="Date Placeholder 3"/>
          <p:cNvSpPr>
            <a:spLocks noGrp="1"/>
          </p:cNvSpPr>
          <p:nvPr>
            <p:ph type="dt" sz="half" idx="10"/>
          </p:nvPr>
        </p:nvSpPr>
        <p:spPr/>
        <p:txBody>
          <a:bodyPr/>
          <a:lstStyle/>
          <a:p>
            <a:fld id="{E36C51B2-6486-496E-A2A5-F290BA8E4303}" type="datetimeFigureOut">
              <a:rPr lang="es-CO" smtClean="0"/>
              <a:pPr/>
              <a:t>02/12/2009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A14CE89-815D-498E-A211-56D06AF077DD}"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O"/>
          </a:p>
        </p:txBody>
      </p:sp>
      <p:sp>
        <p:nvSpPr>
          <p:cNvPr id="4" name="Date Placeholder 3"/>
          <p:cNvSpPr>
            <a:spLocks noGrp="1"/>
          </p:cNvSpPr>
          <p:nvPr>
            <p:ph type="dt" sz="half" idx="10"/>
          </p:nvPr>
        </p:nvSpPr>
        <p:spPr/>
        <p:txBody>
          <a:bodyPr/>
          <a:lstStyle/>
          <a:p>
            <a:fld id="{E36C51B2-6486-496E-A2A5-F290BA8E4303}" type="datetimeFigureOut">
              <a:rPr lang="es-CO" smtClean="0"/>
              <a:pPr/>
              <a:t>02/12/2009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A14CE89-815D-498E-A211-56D06AF077DD}"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C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6C51B2-6486-496E-A2A5-F290BA8E4303}" type="datetimeFigureOut">
              <a:rPr lang="es-CO" smtClean="0"/>
              <a:pPr/>
              <a:t>02/12/2009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A14CE89-815D-498E-A211-56D06AF077DD}"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O"/>
          </a:p>
        </p:txBody>
      </p:sp>
      <p:sp>
        <p:nvSpPr>
          <p:cNvPr id="5" name="Date Placeholder 4"/>
          <p:cNvSpPr>
            <a:spLocks noGrp="1"/>
          </p:cNvSpPr>
          <p:nvPr>
            <p:ph type="dt" sz="half" idx="10"/>
          </p:nvPr>
        </p:nvSpPr>
        <p:spPr/>
        <p:txBody>
          <a:bodyPr/>
          <a:lstStyle/>
          <a:p>
            <a:fld id="{E36C51B2-6486-496E-A2A5-F290BA8E4303}" type="datetimeFigureOut">
              <a:rPr lang="es-CO" smtClean="0"/>
              <a:pPr/>
              <a:t>02/12/2009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CA14CE89-815D-498E-A211-56D06AF077DD}"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C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O"/>
          </a:p>
        </p:txBody>
      </p:sp>
      <p:sp>
        <p:nvSpPr>
          <p:cNvPr id="7" name="Date Placeholder 6"/>
          <p:cNvSpPr>
            <a:spLocks noGrp="1"/>
          </p:cNvSpPr>
          <p:nvPr>
            <p:ph type="dt" sz="half" idx="10"/>
          </p:nvPr>
        </p:nvSpPr>
        <p:spPr/>
        <p:txBody>
          <a:bodyPr/>
          <a:lstStyle/>
          <a:p>
            <a:fld id="{E36C51B2-6486-496E-A2A5-F290BA8E4303}" type="datetimeFigureOut">
              <a:rPr lang="es-CO" smtClean="0"/>
              <a:pPr/>
              <a:t>02/12/2009</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CA14CE89-815D-498E-A211-56D06AF077DD}"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O"/>
          </a:p>
        </p:txBody>
      </p:sp>
      <p:sp>
        <p:nvSpPr>
          <p:cNvPr id="3" name="Date Placeholder 2"/>
          <p:cNvSpPr>
            <a:spLocks noGrp="1"/>
          </p:cNvSpPr>
          <p:nvPr>
            <p:ph type="dt" sz="half" idx="10"/>
          </p:nvPr>
        </p:nvSpPr>
        <p:spPr/>
        <p:txBody>
          <a:bodyPr/>
          <a:lstStyle/>
          <a:p>
            <a:fld id="{E36C51B2-6486-496E-A2A5-F290BA8E4303}" type="datetimeFigureOut">
              <a:rPr lang="es-CO" smtClean="0"/>
              <a:pPr/>
              <a:t>02/12/2009</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CA14CE89-815D-498E-A211-56D06AF077DD}"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6C51B2-6486-496E-A2A5-F290BA8E4303}" type="datetimeFigureOut">
              <a:rPr lang="es-CO" smtClean="0"/>
              <a:pPr/>
              <a:t>02/12/2009</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CA14CE89-815D-498E-A211-56D06AF077DD}"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C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6C51B2-6486-496E-A2A5-F290BA8E4303}" type="datetimeFigureOut">
              <a:rPr lang="es-CO" smtClean="0"/>
              <a:pPr/>
              <a:t>02/12/2009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CA14CE89-815D-498E-A211-56D06AF077DD}"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C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6C51B2-6486-496E-A2A5-F290BA8E4303}" type="datetimeFigureOut">
              <a:rPr lang="es-CO" smtClean="0"/>
              <a:pPr/>
              <a:t>02/12/2009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CA14CE89-815D-498E-A211-56D06AF077DD}"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s-CO"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CO"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6C51B2-6486-496E-A2A5-F290BA8E4303}" type="datetimeFigureOut">
              <a:rPr lang="es-CO" smtClean="0"/>
              <a:pPr/>
              <a:t>02/12/2009</a:t>
            </a:fld>
            <a:endParaRPr lang="es-C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14CE89-815D-498E-A211-56D06AF077DD}" type="slidenum">
              <a:rPr lang="es-CO" smtClean="0"/>
              <a:pPr/>
              <a:t>‹Nº›</a:t>
            </a:fld>
            <a:endParaRPr lang="es-CO"/>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blinds(horizontal)">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blinds(horizontal)">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blinds(horizontal)">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blinds(horizontal)">
                                      <p:cBhvr>
                                        <p:cTn id="31" dur="500"/>
                                        <p:tgtEl>
                                          <p:spTgt spid="3">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blinds(horizontal)">
                                      <p:cBhvr>
                                        <p:cTn id="3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3" presetClass="entr" presetSubtype="1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blinds(horizontal)">
                      <p:cBhvr>
                        <p:cTn dur="500"/>
                        <p:tgtEl>
                          <p:spTgt spid="3"/>
                        </p:tgtEl>
                      </p:cBhvr>
                    </p:animEffect>
                  </p:childTnLst>
                </p:cTn>
              </p:par>
            </p:tnLst>
          </p:tmpl>
          <p:tmpl lvl="2">
            <p:tnLst>
              <p:par>
                <p:cTn presetID="3" presetClass="entr" presetSubtype="1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blinds(horizontal)">
                      <p:cBhvr>
                        <p:cTn dur="500"/>
                        <p:tgtEl>
                          <p:spTgt spid="3"/>
                        </p:tgtEl>
                      </p:cBhvr>
                    </p:animEffect>
                  </p:childTnLst>
                </p:cTn>
              </p:par>
            </p:tnLst>
          </p:tmpl>
          <p:tmpl lvl="3">
            <p:tnLst>
              <p:par>
                <p:cTn presetID="3" presetClass="entr" presetSubtype="1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blinds(horizontal)">
                      <p:cBhvr>
                        <p:cTn dur="500"/>
                        <p:tgtEl>
                          <p:spTgt spid="3"/>
                        </p:tgtEl>
                      </p:cBhvr>
                    </p:animEffect>
                  </p:childTnLst>
                </p:cTn>
              </p:par>
            </p:tnLst>
          </p:tmpl>
          <p:tmpl lvl="4">
            <p:tnLst>
              <p:par>
                <p:cTn presetID="3" presetClass="entr" presetSubtype="1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blinds(horizontal)">
                      <p:cBhvr>
                        <p:cTn dur="500"/>
                        <p:tgtEl>
                          <p:spTgt spid="3"/>
                        </p:tgtEl>
                      </p:cBhvr>
                    </p:animEffect>
                  </p:childTnLst>
                </p:cTn>
              </p:par>
            </p:tnLst>
          </p:tmpl>
          <p:tmpl lvl="5">
            <p:tnLst>
              <p:par>
                <p:cTn presetID="3" presetClass="entr" presetSubtype="1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blinds(horizontal)">
                      <p:cBhvr>
                        <p:cTn dur="500"/>
                        <p:tgtEl>
                          <p:spTgt spid="3"/>
                        </p:tgtEl>
                      </p:cBhvr>
                    </p:animEffect>
                  </p:childTnLst>
                </p:cTn>
              </p:par>
            </p:tnLst>
          </p:tmpl>
        </p:tmplLst>
      </p:bldP>
    </p:bld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buscon.rae.es/draeI/SrvltConsulta?TIPO_BUS=3&amp;LEMA=implicaci&#243;n"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buscon.rae.es/draeI/SrvltConsulta?TIPO_BUS=3&amp;LEMA=implica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javeriana.edu.co/personales/hbermude/leycontable/contadores/gaceta363-2009.pdf" TargetMode="External"/><Relationship Id="rId2" Type="http://schemas.openxmlformats.org/officeDocument/2006/relationships/hyperlink" Target="http://www.javeriana.edu.co/personales/hbermude/regulacioncontable/documentos/gaceta374.pdf" TargetMode="External"/><Relationship Id="rId1" Type="http://schemas.openxmlformats.org/officeDocument/2006/relationships/slideLayout" Target="../slideLayouts/slideLayout2.xml"/><Relationship Id="rId5" Type="http://schemas.openxmlformats.org/officeDocument/2006/relationships/hyperlink" Target="http://www.javeriana.edu.co/personales/hbermude/leycontable/contadores/2009-ley-1314(do).pdf" TargetMode="External"/><Relationship Id="rId4" Type="http://schemas.openxmlformats.org/officeDocument/2006/relationships/hyperlink" Target="http://www.actualicese.com/actualidad/2009/11/26/derecho-de-peticion-sobre-la-ley-1314-de-200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esvictoriomacho.com/descargas/medievla_FilosofiaMedieval.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s-CO" dirty="0" smtClean="0"/>
              <a:t>Implicaciones de la Ley 1314 de 2009</a:t>
            </a:r>
            <a:endParaRPr lang="es-CO" dirty="0"/>
          </a:p>
        </p:txBody>
      </p:sp>
      <p:sp>
        <p:nvSpPr>
          <p:cNvPr id="3" name="Subtitle 2"/>
          <p:cNvSpPr>
            <a:spLocks noGrp="1"/>
          </p:cNvSpPr>
          <p:nvPr>
            <p:ph type="subTitle" idx="1"/>
          </p:nvPr>
        </p:nvSpPr>
        <p:spPr/>
        <p:txBody>
          <a:bodyPr/>
          <a:lstStyle/>
          <a:p>
            <a:r>
              <a:rPr lang="es-CO" dirty="0" smtClean="0"/>
              <a:t>Hernando Bermúdez Gómez</a:t>
            </a:r>
            <a:endParaRPr lang="es-C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Tesis y antítesis</a:t>
            </a:r>
            <a:endParaRPr lang="es-CO" dirty="0"/>
          </a:p>
        </p:txBody>
      </p:sp>
      <p:sp>
        <p:nvSpPr>
          <p:cNvPr id="3" name="Content Placeholder 2"/>
          <p:cNvSpPr>
            <a:spLocks noGrp="1"/>
          </p:cNvSpPr>
          <p:nvPr>
            <p:ph idx="1"/>
          </p:nvPr>
        </p:nvSpPr>
        <p:spPr/>
        <p:txBody>
          <a:bodyPr>
            <a:normAutofit lnSpcReduction="10000"/>
          </a:bodyPr>
          <a:lstStyle/>
          <a:p>
            <a:r>
              <a:rPr lang="es-CO" dirty="0" smtClean="0"/>
              <a:t>No se puede regular la contabilidad en desarrollo de leyes de intervención económica ≠ En Colombia ya hay regulación contable expedida en desarrollo de normas de intervención</a:t>
            </a:r>
          </a:p>
          <a:p>
            <a:r>
              <a:rPr lang="es-CO" dirty="0" smtClean="0"/>
              <a:t>Los decretos expedidos en uso de las leyes de intervención no pueden restringir las libertades ≠ Es suficiente que la ley autorice restringir las libertades, como ya lo hizo</a:t>
            </a:r>
            <a:endParaRPr lang="es-CO"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Tesis y antítesis</a:t>
            </a:r>
            <a:endParaRPr lang="es-CO" dirty="0"/>
          </a:p>
        </p:txBody>
      </p:sp>
      <p:sp>
        <p:nvSpPr>
          <p:cNvPr id="3" name="Content Placeholder 2"/>
          <p:cNvSpPr>
            <a:spLocks noGrp="1"/>
          </p:cNvSpPr>
          <p:nvPr>
            <p:ph idx="1"/>
          </p:nvPr>
        </p:nvSpPr>
        <p:spPr/>
        <p:txBody>
          <a:bodyPr>
            <a:normAutofit fontScale="92500" lnSpcReduction="10000"/>
          </a:bodyPr>
          <a:lstStyle/>
          <a:p>
            <a:r>
              <a:rPr lang="es-CO" dirty="0" smtClean="0"/>
              <a:t>La ley aplica solo a los contadores ≠ La ley obliga a todos los que intervengan en los procesos de preparación, promulgación o aseguramiento de información financiera</a:t>
            </a:r>
          </a:p>
          <a:p>
            <a:r>
              <a:rPr lang="es-CO" dirty="0" smtClean="0"/>
              <a:t>La ley introdujo nuevos y desconocidos términos como aseguramiento moderado, estados abreviados, contabilidad simplificada ≠ Todos esos términos están claramente definidos y algunos de ellos ya hacían parte del derecho contable colombiano</a:t>
            </a:r>
            <a:endParaRPr lang="es-CO"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Tesis y antítesis</a:t>
            </a:r>
            <a:endParaRPr lang="es-CO" dirty="0"/>
          </a:p>
        </p:txBody>
      </p:sp>
      <p:sp>
        <p:nvSpPr>
          <p:cNvPr id="3" name="Content Placeholder 2"/>
          <p:cNvSpPr>
            <a:spLocks noGrp="1"/>
          </p:cNvSpPr>
          <p:nvPr>
            <p:ph idx="1"/>
          </p:nvPr>
        </p:nvSpPr>
        <p:spPr/>
        <p:txBody>
          <a:bodyPr>
            <a:normAutofit fontScale="92500"/>
          </a:bodyPr>
          <a:lstStyle/>
          <a:p>
            <a:r>
              <a:rPr lang="es-CO" dirty="0" smtClean="0"/>
              <a:t>No es claro que ha de entenderse por postulados, principios, limitaciones, técnicas, interpretaciones y guías ≠ Todos esos términos están claramente definidos y algunos de ellos ya hacían parte del derecho contable colombiano </a:t>
            </a:r>
          </a:p>
          <a:p>
            <a:r>
              <a:rPr lang="es-CO" dirty="0" smtClean="0"/>
              <a:t>Los estados financieros para licitaciones o concursos deberán someterse a las normas de intervención ≠ Si, pero los convocantes pueden y podrán exigir información de propósito especial</a:t>
            </a:r>
            <a:endParaRPr lang="es-CO"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Tesis y antítesis</a:t>
            </a:r>
            <a:endParaRPr lang="es-CO" dirty="0"/>
          </a:p>
        </p:txBody>
      </p:sp>
      <p:sp>
        <p:nvSpPr>
          <p:cNvPr id="3" name="Content Placeholder 2"/>
          <p:cNvSpPr>
            <a:spLocks noGrp="1"/>
          </p:cNvSpPr>
          <p:nvPr>
            <p:ph idx="1"/>
          </p:nvPr>
        </p:nvSpPr>
        <p:spPr/>
        <p:txBody>
          <a:bodyPr>
            <a:normAutofit lnSpcReduction="10000"/>
          </a:bodyPr>
          <a:lstStyle/>
          <a:p>
            <a:r>
              <a:rPr lang="es-CO" dirty="0" smtClean="0"/>
              <a:t>La ley ha debido referirse a la auditoría ≠ Es adecuado que la Ley se haya ocupado del aseguramiento</a:t>
            </a:r>
          </a:p>
          <a:p>
            <a:r>
              <a:rPr lang="es-CO" dirty="0" smtClean="0"/>
              <a:t>Solo se puede auditar información financiera histórica ≠ Se puede asegurar información financiera no histórica</a:t>
            </a:r>
          </a:p>
          <a:p>
            <a:r>
              <a:rPr lang="es-CO" dirty="0" smtClean="0"/>
              <a:t>La ley 1314 modificó la revisoría fiscal ≠ La ley 1314 fortalecerá la revisoría fiscal a través del desarrollo de las normas de aseguramiento</a:t>
            </a:r>
            <a:endParaRPr lang="es-CO"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Tesis y antítesis</a:t>
            </a:r>
            <a:endParaRPr lang="es-CO" dirty="0"/>
          </a:p>
        </p:txBody>
      </p:sp>
      <p:sp>
        <p:nvSpPr>
          <p:cNvPr id="3" name="Content Placeholder 2"/>
          <p:cNvSpPr>
            <a:spLocks noGrp="1"/>
          </p:cNvSpPr>
          <p:nvPr>
            <p:ph idx="1"/>
          </p:nvPr>
        </p:nvSpPr>
        <p:spPr/>
        <p:txBody>
          <a:bodyPr>
            <a:normAutofit lnSpcReduction="10000"/>
          </a:bodyPr>
          <a:lstStyle/>
          <a:p>
            <a:r>
              <a:rPr lang="es-CO" dirty="0" smtClean="0"/>
              <a:t>Las leyes de intervención deben tener una vigencia determinada ≠ La intervención puede ser indefinida. Cuando quiera el Congreso puede expedir nuevas leyes sobre la materia</a:t>
            </a:r>
          </a:p>
          <a:p>
            <a:r>
              <a:rPr lang="es-CO" dirty="0" smtClean="0"/>
              <a:t>Necesariamente los libros de contabilidad deben registrarse antes de usarse ≠ Como en otros países el registro podría no existir o podría ser solo anterior, solo posterior o anterior y posterior</a:t>
            </a:r>
            <a:endParaRPr lang="es-CO"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Tesis y antítesis</a:t>
            </a:r>
            <a:endParaRPr lang="es-CO" dirty="0"/>
          </a:p>
        </p:txBody>
      </p:sp>
      <p:sp>
        <p:nvSpPr>
          <p:cNvPr id="3" name="Content Placeholder 2"/>
          <p:cNvSpPr>
            <a:spLocks noGrp="1"/>
          </p:cNvSpPr>
          <p:nvPr>
            <p:ph idx="1"/>
          </p:nvPr>
        </p:nvSpPr>
        <p:spPr/>
        <p:txBody>
          <a:bodyPr>
            <a:normAutofit fontScale="92500"/>
          </a:bodyPr>
          <a:lstStyle/>
          <a:p>
            <a:r>
              <a:rPr lang="es-CO" dirty="0" smtClean="0"/>
              <a:t>La ley 1314 derogó las normas que contemplan regulaciones sobre asuntos sobre los cuales podrá versar la intervención ≠ Por regla general las normas de contabilidad  previamente expedidas seguirán vigentes hasta que sean reemplazadas</a:t>
            </a:r>
          </a:p>
          <a:p>
            <a:r>
              <a:rPr lang="es-CO" dirty="0" smtClean="0"/>
              <a:t>Es un exabrupto hacer excluido de la intervención a la contabilidad de costos ≠ Las exclusiones previstas en la Ley 1314 son adecuadas</a:t>
            </a:r>
            <a:endParaRPr lang="es-CO"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Tesis y antítesis</a:t>
            </a:r>
            <a:endParaRPr lang="es-CO" dirty="0"/>
          </a:p>
        </p:txBody>
      </p:sp>
      <p:sp>
        <p:nvSpPr>
          <p:cNvPr id="3" name="Content Placeholder 2"/>
          <p:cNvSpPr>
            <a:spLocks noGrp="1"/>
          </p:cNvSpPr>
          <p:nvPr>
            <p:ph idx="1"/>
          </p:nvPr>
        </p:nvSpPr>
        <p:spPr/>
        <p:txBody>
          <a:bodyPr>
            <a:normAutofit/>
          </a:bodyPr>
          <a:lstStyle/>
          <a:p>
            <a:r>
              <a:rPr lang="es-CO" dirty="0" smtClean="0"/>
              <a:t>El impacto contable de las normas tributarias solo desaparecerá por virtud de nuevas leyes ≠ Las normas tributarias ya no tienen efecto contable. Los registros a que haya lugar deben hacerse en las cuentas de orden fiscales</a:t>
            </a:r>
          </a:p>
          <a:p>
            <a:r>
              <a:rPr lang="es-CO" dirty="0"/>
              <a:t>E</a:t>
            </a:r>
            <a:r>
              <a:rPr lang="es-CO" dirty="0" smtClean="0"/>
              <a:t>n materia de aseguramiento de información la ley 1314 habilita a otras profesiones ≠ La ley 1314 no habilita otras profesiones</a:t>
            </a:r>
            <a:endParaRPr lang="es-CO"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Tesis y antítesis</a:t>
            </a:r>
            <a:endParaRPr lang="es-CO" dirty="0"/>
          </a:p>
        </p:txBody>
      </p:sp>
      <p:sp>
        <p:nvSpPr>
          <p:cNvPr id="3" name="Content Placeholder 2"/>
          <p:cNvSpPr>
            <a:spLocks noGrp="1"/>
          </p:cNvSpPr>
          <p:nvPr>
            <p:ph idx="1"/>
          </p:nvPr>
        </p:nvSpPr>
        <p:spPr/>
        <p:txBody>
          <a:bodyPr>
            <a:normAutofit lnSpcReduction="10000"/>
          </a:bodyPr>
          <a:lstStyle/>
          <a:p>
            <a:r>
              <a:rPr lang="es-CO" dirty="0" smtClean="0"/>
              <a:t>La ley 1314 derogó la ley 43 de 1990 ≠ Solo fueron derogadas las normas contradictorias, que son muy pocas</a:t>
            </a:r>
          </a:p>
          <a:p>
            <a:r>
              <a:rPr lang="es-CO" dirty="0" smtClean="0"/>
              <a:t>Solo las entidades contratadas para ello podrán adelantar acciones de socialización de la regulación contable ≠ Con sujeción al derecho educativo del País se podrán realizar acciones de socialización aunque no se esté específicamente contratado para ello</a:t>
            </a:r>
            <a:endParaRPr lang="es-CO"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Tesis y antítesis</a:t>
            </a:r>
            <a:endParaRPr lang="es-CO" dirty="0"/>
          </a:p>
        </p:txBody>
      </p:sp>
      <p:sp>
        <p:nvSpPr>
          <p:cNvPr id="3" name="Content Placeholder 2"/>
          <p:cNvSpPr>
            <a:spLocks noGrp="1"/>
          </p:cNvSpPr>
          <p:nvPr>
            <p:ph idx="1"/>
          </p:nvPr>
        </p:nvSpPr>
        <p:spPr/>
        <p:txBody>
          <a:bodyPr>
            <a:normAutofit lnSpcReduction="10000"/>
          </a:bodyPr>
          <a:lstStyle/>
          <a:p>
            <a:r>
              <a:rPr lang="es-CO" dirty="0" smtClean="0"/>
              <a:t>Es necesario intervenir la educación universitaria contable ≠ Debe dejarse que las universidades obren en desarrollo de su autonomía. El sistema de vigilancia actual es adecuado</a:t>
            </a:r>
          </a:p>
          <a:p>
            <a:r>
              <a:rPr lang="es-CO" dirty="0" smtClean="0"/>
              <a:t>Es necesario evitar el crecimiento de los contadores inscritos porque su número actual es exagerado ≠ El mercado es capaz de regular adecuadamente el número de profesionales</a:t>
            </a:r>
          </a:p>
          <a:p>
            <a:endParaRPr lang="es-CO"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Tesis y antítesis</a:t>
            </a:r>
            <a:endParaRPr lang="es-CO" dirty="0"/>
          </a:p>
        </p:txBody>
      </p:sp>
      <p:sp>
        <p:nvSpPr>
          <p:cNvPr id="3" name="Content Placeholder 2"/>
          <p:cNvSpPr>
            <a:spLocks noGrp="1"/>
          </p:cNvSpPr>
          <p:nvPr>
            <p:ph idx="1"/>
          </p:nvPr>
        </p:nvSpPr>
        <p:spPr/>
        <p:txBody>
          <a:bodyPr>
            <a:normAutofit lnSpcReduction="10000"/>
          </a:bodyPr>
          <a:lstStyle/>
          <a:p>
            <a:r>
              <a:rPr lang="es-CO" dirty="0" smtClean="0"/>
              <a:t>Es necesario adoptar tarifas mínimas aplicables a los servicios contables ≠ El mercado es capaz de regular eficientemente las compensaciones por los servicios de los contadores</a:t>
            </a:r>
          </a:p>
          <a:p>
            <a:r>
              <a:rPr lang="es-CO" dirty="0" smtClean="0"/>
              <a:t>Es necesario proteger más la profesión contable, porque ella es de alto riesgo ≠ La profesión contable está suficiente y equitativamente protegida</a:t>
            </a:r>
            <a:endParaRPr lang="es-CO"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Implicación</a:t>
            </a:r>
            <a:endParaRPr lang="es-CO" dirty="0"/>
          </a:p>
        </p:txBody>
      </p:sp>
      <p:sp>
        <p:nvSpPr>
          <p:cNvPr id="3" name="Content Placeholder 2"/>
          <p:cNvSpPr>
            <a:spLocks noGrp="1"/>
          </p:cNvSpPr>
          <p:nvPr>
            <p:ph idx="1"/>
          </p:nvPr>
        </p:nvSpPr>
        <p:spPr/>
        <p:txBody>
          <a:bodyPr/>
          <a:lstStyle/>
          <a:p>
            <a:r>
              <a:rPr lang="es-CO" dirty="0" smtClean="0"/>
              <a:t>(Del lat. </a:t>
            </a:r>
            <a:r>
              <a:rPr lang="es-CO" i="1" dirty="0" err="1" smtClean="0"/>
              <a:t>implicatĭo</a:t>
            </a:r>
            <a:r>
              <a:rPr lang="es-CO" i="1" dirty="0" smtClean="0"/>
              <a:t>, -</a:t>
            </a:r>
            <a:r>
              <a:rPr lang="es-CO" i="1" dirty="0" err="1" smtClean="0"/>
              <a:t>ōnis</a:t>
            </a:r>
            <a:r>
              <a:rPr lang="es-CO" dirty="0" smtClean="0"/>
              <a:t>).</a:t>
            </a:r>
          </a:p>
          <a:p>
            <a:r>
              <a:rPr lang="es-CO" b="1" dirty="0" smtClean="0"/>
              <a:t>1. </a:t>
            </a:r>
            <a:r>
              <a:rPr lang="es-CO" dirty="0" smtClean="0"/>
              <a:t>f. Acción y efecto de implicar.</a:t>
            </a:r>
          </a:p>
          <a:p>
            <a:r>
              <a:rPr lang="es-CO" b="1" dirty="0" smtClean="0"/>
              <a:t>2. </a:t>
            </a:r>
            <a:r>
              <a:rPr lang="es-CO" dirty="0" smtClean="0"/>
              <a:t>f. Contradicción, oposición de los términos entre sí.</a:t>
            </a:r>
          </a:p>
          <a:p>
            <a:r>
              <a:rPr lang="es-CO" b="1" dirty="0" smtClean="0"/>
              <a:t>3. </a:t>
            </a:r>
            <a:r>
              <a:rPr lang="es-CO" dirty="0" smtClean="0"/>
              <a:t>f. Repercusión o consecuencia de algo.</a:t>
            </a:r>
          </a:p>
          <a:p>
            <a:pPr indent="0">
              <a:buNone/>
            </a:pPr>
            <a:r>
              <a:rPr lang="es-CO" dirty="0" smtClean="0">
                <a:hlinkClick r:id="rId2"/>
              </a:rPr>
              <a:t>http://buscon.rae.es/draeI/SrvltConsulta?TIPO_BUS=3&amp;LEMA=implicación</a:t>
            </a:r>
            <a:r>
              <a:rPr lang="es-CO" dirty="0" smtClean="0"/>
              <a:t> </a:t>
            </a:r>
            <a:endParaRPr lang="es-CO"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Colofón</a:t>
            </a:r>
            <a:endParaRPr lang="es-CO" dirty="0"/>
          </a:p>
        </p:txBody>
      </p:sp>
      <p:sp>
        <p:nvSpPr>
          <p:cNvPr id="3" name="Content Placeholder 2"/>
          <p:cNvSpPr>
            <a:spLocks noGrp="1"/>
          </p:cNvSpPr>
          <p:nvPr>
            <p:ph idx="1"/>
          </p:nvPr>
        </p:nvSpPr>
        <p:spPr/>
        <p:txBody>
          <a:bodyPr>
            <a:normAutofit/>
          </a:bodyPr>
          <a:lstStyle/>
          <a:p>
            <a:r>
              <a:rPr lang="es-CO" sz="4000" dirty="0" smtClean="0"/>
              <a:t>Las tesis y las antítesis nos ayudan a ver claro</a:t>
            </a:r>
          </a:p>
          <a:p>
            <a:r>
              <a:rPr lang="es-CO" sz="4000" dirty="0" smtClean="0"/>
              <a:t>Sin embargo tales acciones no son tan productivas como la síntesis</a:t>
            </a:r>
          </a:p>
          <a:p>
            <a:r>
              <a:rPr lang="es-CO" sz="4000" dirty="0" smtClean="0"/>
              <a:t>Es válido formular preguntas, pero es más provechoso aportar respuestas</a:t>
            </a:r>
            <a:endParaRPr lang="es-CO" sz="4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14348" y="1357298"/>
            <a:ext cx="7786742" cy="4154984"/>
          </a:xfrm>
          <a:prstGeom prst="rect">
            <a:avLst/>
          </a:prstGeom>
          <a:noFill/>
        </p:spPr>
        <p:txBody>
          <a:bodyPr wrap="square" rtlCol="0">
            <a:spAutoFit/>
          </a:bodyPr>
          <a:lstStyle/>
          <a:p>
            <a:r>
              <a:rPr lang="es-CO" sz="8800" dirty="0" smtClean="0"/>
              <a:t>Por su amable atención, muchas gracias</a:t>
            </a:r>
            <a:endParaRPr lang="es-CO" sz="8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Implicar</a:t>
            </a:r>
            <a:endParaRPr lang="es-CO" dirty="0"/>
          </a:p>
        </p:txBody>
      </p:sp>
      <p:sp>
        <p:nvSpPr>
          <p:cNvPr id="3" name="Content Placeholder 2"/>
          <p:cNvSpPr>
            <a:spLocks noGrp="1"/>
          </p:cNvSpPr>
          <p:nvPr>
            <p:ph idx="1"/>
          </p:nvPr>
        </p:nvSpPr>
        <p:spPr/>
        <p:txBody>
          <a:bodyPr/>
          <a:lstStyle/>
          <a:p>
            <a:r>
              <a:rPr lang="es-CO" dirty="0" smtClean="0"/>
              <a:t>(Del lat. </a:t>
            </a:r>
            <a:r>
              <a:rPr lang="es-CO" i="1" dirty="0" err="1" smtClean="0"/>
              <a:t>implicāre</a:t>
            </a:r>
            <a:r>
              <a:rPr lang="es-CO" dirty="0" smtClean="0"/>
              <a:t>).</a:t>
            </a:r>
          </a:p>
          <a:p>
            <a:r>
              <a:rPr lang="es-CO" b="1" dirty="0" smtClean="0"/>
              <a:t>1. </a:t>
            </a:r>
            <a:r>
              <a:rPr lang="es-CO" dirty="0" err="1" smtClean="0"/>
              <a:t>tr</a:t>
            </a:r>
            <a:r>
              <a:rPr lang="es-CO" dirty="0" smtClean="0"/>
              <a:t>. Envolver, enredar. U. t. c. </a:t>
            </a:r>
            <a:r>
              <a:rPr lang="es-CO" dirty="0" err="1" smtClean="0"/>
              <a:t>prnl</a:t>
            </a:r>
            <a:r>
              <a:rPr lang="es-CO" dirty="0" smtClean="0"/>
              <a:t>.</a:t>
            </a:r>
          </a:p>
          <a:p>
            <a:r>
              <a:rPr lang="es-CO" b="1" dirty="0" smtClean="0"/>
              <a:t>2. </a:t>
            </a:r>
            <a:r>
              <a:rPr lang="es-CO" dirty="0" err="1" smtClean="0"/>
              <a:t>tr</a:t>
            </a:r>
            <a:r>
              <a:rPr lang="es-CO" dirty="0" smtClean="0"/>
              <a:t>. Contener, llevar en sí, significar.</a:t>
            </a:r>
          </a:p>
          <a:p>
            <a:r>
              <a:rPr lang="es-CO" b="1" dirty="0" smtClean="0"/>
              <a:t>3. </a:t>
            </a:r>
            <a:r>
              <a:rPr lang="es-CO" dirty="0" smtClean="0"/>
              <a:t>intr. Obstar, impedir, envolver contradicción. U. m. con </a:t>
            </a:r>
            <a:r>
              <a:rPr lang="es-CO" dirty="0" err="1" smtClean="0"/>
              <a:t>neg</a:t>
            </a:r>
            <a:r>
              <a:rPr lang="es-CO" dirty="0" smtClean="0"/>
              <a:t>.</a:t>
            </a:r>
          </a:p>
          <a:p>
            <a:pPr indent="0">
              <a:buNone/>
            </a:pPr>
            <a:r>
              <a:rPr lang="es-CO" dirty="0" smtClean="0">
                <a:hlinkClick r:id="rId2"/>
              </a:rPr>
              <a:t>http://buscon.rae.es/draeI/SrvltConsulta?TIPO_BUS=3&amp;LEMA=implicar</a:t>
            </a:r>
            <a:r>
              <a:rPr lang="es-CO" dirty="0" smtClean="0"/>
              <a:t> </a:t>
            </a:r>
            <a:endParaRPr lang="es-CO"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Tesis y antítesis</a:t>
            </a:r>
            <a:endParaRPr lang="es-CO" dirty="0"/>
          </a:p>
        </p:txBody>
      </p:sp>
      <p:sp>
        <p:nvSpPr>
          <p:cNvPr id="3" name="2 Marcador de contenido"/>
          <p:cNvSpPr>
            <a:spLocks noGrp="1"/>
          </p:cNvSpPr>
          <p:nvPr>
            <p:ph idx="1"/>
          </p:nvPr>
        </p:nvSpPr>
        <p:spPr/>
        <p:txBody>
          <a:bodyPr>
            <a:normAutofit fontScale="62500" lnSpcReduction="20000"/>
          </a:bodyPr>
          <a:lstStyle/>
          <a:p>
            <a:r>
              <a:rPr lang="es-CO" dirty="0" smtClean="0"/>
              <a:t>Ponencia para Primer Debate al Proyecto de Ley Número 165 de 2007 Cámara  por la cual el Estado colombiano adopta las Normas Internacionales de Información Financiera para la presentación de informes contables (</a:t>
            </a:r>
            <a:r>
              <a:rPr lang="es-CO" dirty="0" smtClean="0">
                <a:hlinkClick r:id="rId2" action="ppaction://hlinkfile"/>
              </a:rPr>
              <a:t>Gaceta del Congreso número 374, junio 17 de 2008, página 1</a:t>
            </a:r>
            <a:r>
              <a:rPr lang="es-CO" dirty="0" smtClean="0"/>
              <a:t>)</a:t>
            </a:r>
          </a:p>
          <a:p>
            <a:r>
              <a:rPr lang="es-CO" dirty="0" smtClean="0"/>
              <a:t>Oficio presentado al Proyecto de ley número 165 de 2007 Cámara, 203 de 2008 Senado, adopción de Normas Internacionales de Información Financiera para la presentación de informes contables (</a:t>
            </a:r>
            <a:r>
              <a:rPr lang="es-CO" dirty="0" smtClean="0">
                <a:hlinkClick r:id="rId3"/>
              </a:rPr>
              <a:t>Gaceta del Congreso número 363 del 22 de mayo de 2009</a:t>
            </a:r>
            <a:r>
              <a:rPr lang="es-CO" dirty="0" smtClean="0"/>
              <a:t>) </a:t>
            </a:r>
          </a:p>
          <a:p>
            <a:r>
              <a:rPr lang="es-CO" dirty="0" smtClean="0"/>
              <a:t>Derecho de petición sobre la Ley 1314 de 2009 – Jaime Alberto </a:t>
            </a:r>
            <a:r>
              <a:rPr lang="es-CO" dirty="0" smtClean="0"/>
              <a:t>Hernández </a:t>
            </a:r>
            <a:r>
              <a:rPr lang="es-CO" dirty="0" smtClean="0">
                <a:hlinkClick r:id="rId4"/>
              </a:rPr>
              <a:t>http</a:t>
            </a:r>
            <a:r>
              <a:rPr lang="es-CO" dirty="0" smtClean="0">
                <a:hlinkClick r:id="rId4"/>
              </a:rPr>
              <a:t>://www.actualicese.com/actualidad/2009/11/26/derecho-de-peticion-sobre-la-ley-1314-de-2009</a:t>
            </a:r>
            <a:r>
              <a:rPr lang="es-CO" dirty="0" smtClean="0">
                <a:hlinkClick r:id="rId4"/>
              </a:rPr>
              <a:t>/</a:t>
            </a:r>
            <a:r>
              <a:rPr lang="es-CO" dirty="0" smtClean="0"/>
              <a:t> </a:t>
            </a:r>
          </a:p>
          <a:p>
            <a:r>
              <a:rPr lang="es-CO" dirty="0" smtClean="0"/>
              <a:t>Ley 1314 de 2009 </a:t>
            </a:r>
            <a:r>
              <a:rPr lang="es-CO" dirty="0" smtClean="0">
                <a:hlinkClick r:id="rId5"/>
              </a:rPr>
              <a:t>http://www.javeriana.edu.co/personales/hbermude/leycontable/contadores/2009-ley-1314(do).</a:t>
            </a:r>
            <a:r>
              <a:rPr lang="es-CO" dirty="0" smtClean="0">
                <a:hlinkClick r:id="rId5"/>
              </a:rPr>
              <a:t>pdf</a:t>
            </a:r>
            <a:r>
              <a:rPr lang="es-CO" dirty="0" smtClean="0"/>
              <a:t> </a:t>
            </a:r>
            <a:endParaRPr lang="es-CO"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Método escolástico</a:t>
            </a:r>
            <a:endParaRPr lang="es-CO" dirty="0"/>
          </a:p>
        </p:txBody>
      </p:sp>
      <p:sp>
        <p:nvSpPr>
          <p:cNvPr id="3" name="2 Marcador de contenido"/>
          <p:cNvSpPr>
            <a:spLocks noGrp="1"/>
          </p:cNvSpPr>
          <p:nvPr>
            <p:ph idx="1"/>
          </p:nvPr>
        </p:nvSpPr>
        <p:spPr/>
        <p:txBody>
          <a:bodyPr>
            <a:normAutofit fontScale="70000" lnSpcReduction="20000"/>
          </a:bodyPr>
          <a:lstStyle/>
          <a:p>
            <a:r>
              <a:rPr lang="es-CO" dirty="0" smtClean="0"/>
              <a:t>“El </a:t>
            </a:r>
            <a:r>
              <a:rPr lang="es-CO" dirty="0" smtClean="0"/>
              <a:t>método escolástico básico empezaba con un comentario de un texto, la </a:t>
            </a:r>
            <a:r>
              <a:rPr lang="es-CO" i="1" dirty="0" err="1" smtClean="0"/>
              <a:t>lectio</a:t>
            </a:r>
            <a:r>
              <a:rPr lang="es-CO" dirty="0" smtClean="0"/>
              <a:t>, un estudio en profundidad que empezaba con un análisis gramatical, avanzando desde el significado literal hasta la captación del sentido y terminando en una exégesis que revelaba el contenido del texto (</a:t>
            </a:r>
            <a:r>
              <a:rPr lang="es-CO" i="1" dirty="0" err="1" smtClean="0"/>
              <a:t>sententia</a:t>
            </a:r>
            <a:r>
              <a:rPr lang="es-CO" dirty="0" smtClean="0"/>
              <a:t>) </a:t>
            </a:r>
          </a:p>
          <a:p>
            <a:r>
              <a:rPr lang="es-CO" dirty="0" smtClean="0"/>
              <a:t>Pero el comentario daba origen a un debate. La </a:t>
            </a:r>
            <a:r>
              <a:rPr lang="es-CO" i="1" dirty="0" err="1" smtClean="0"/>
              <a:t>lectio</a:t>
            </a:r>
            <a:r>
              <a:rPr lang="es-CO" i="1" dirty="0" smtClean="0"/>
              <a:t> </a:t>
            </a:r>
            <a:r>
              <a:rPr lang="es-CO" dirty="0" smtClean="0"/>
              <a:t>dio lugar a la </a:t>
            </a:r>
            <a:r>
              <a:rPr lang="es-CO" i="1" dirty="0" err="1" smtClean="0"/>
              <a:t>questio</a:t>
            </a:r>
            <a:r>
              <a:rPr lang="es-CO" dirty="0" smtClean="0"/>
              <a:t>, lo cual permitía que el lector pasase de ser pasivo a ser un activo investigador que cuestionaba el texto, con cierta audacia e independencia de la autoridad en algunos casos. </a:t>
            </a:r>
          </a:p>
          <a:p>
            <a:r>
              <a:rPr lang="es-CO" dirty="0" smtClean="0"/>
              <a:t>En el siglo XIII la </a:t>
            </a:r>
            <a:r>
              <a:rPr lang="es-CO" i="1" dirty="0" err="1" smtClean="0"/>
              <a:t>questio</a:t>
            </a:r>
            <a:r>
              <a:rPr lang="es-CO" i="1" dirty="0" smtClean="0"/>
              <a:t> </a:t>
            </a:r>
            <a:r>
              <a:rPr lang="es-CO" dirty="0" smtClean="0"/>
              <a:t>se separó del texto y llegó a ser un procedimiento autónomo de discusión. Con la participación activa de maestros y estudiantes estos debates se constituyeron en la </a:t>
            </a:r>
            <a:r>
              <a:rPr lang="es-CO" i="1" dirty="0" err="1" smtClean="0"/>
              <a:t>disputatio</a:t>
            </a:r>
            <a:r>
              <a:rPr lang="es-CO" dirty="0" smtClean="0"/>
              <a:t>. De la </a:t>
            </a:r>
            <a:r>
              <a:rPr lang="es-CO" dirty="0" err="1" smtClean="0"/>
              <a:t>lectio</a:t>
            </a:r>
            <a:r>
              <a:rPr lang="es-CO" dirty="0" smtClean="0"/>
              <a:t> procede el género literario de los Comentarios y de estos procede la </a:t>
            </a:r>
            <a:r>
              <a:rPr lang="es-CO" i="1" dirty="0" err="1" smtClean="0"/>
              <a:t>Summa</a:t>
            </a:r>
            <a:r>
              <a:rPr lang="es-CO" i="1" dirty="0" smtClean="0"/>
              <a:t> </a:t>
            </a:r>
            <a:r>
              <a:rPr lang="es-CO" dirty="0" smtClean="0"/>
              <a:t>, que era un estudio profundo de los temas surgidos en la </a:t>
            </a:r>
            <a:r>
              <a:rPr lang="es-CO" dirty="0" err="1" smtClean="0"/>
              <a:t>lectio</a:t>
            </a:r>
            <a:r>
              <a:rPr lang="es-CO" dirty="0" smtClean="0"/>
              <a:t>. </a:t>
            </a:r>
            <a:r>
              <a:rPr lang="es-CO" dirty="0" err="1" smtClean="0"/>
              <a:t>Lectio</a:t>
            </a:r>
            <a:r>
              <a:rPr lang="en-US" dirty="0" smtClean="0"/>
              <a:t>→</a:t>
            </a:r>
            <a:r>
              <a:rPr lang="es-CO" dirty="0" smtClean="0"/>
              <a:t>Comentarios</a:t>
            </a:r>
            <a:r>
              <a:rPr lang="en-US" dirty="0" smtClean="0"/>
              <a:t>→</a:t>
            </a:r>
            <a:r>
              <a:rPr lang="es-CO" dirty="0" smtClean="0"/>
              <a:t>Sumas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Método escolástico</a:t>
            </a:r>
            <a:endParaRPr lang="es-CO" dirty="0"/>
          </a:p>
        </p:txBody>
      </p:sp>
      <p:sp>
        <p:nvSpPr>
          <p:cNvPr id="3" name="2 Marcador de contenido"/>
          <p:cNvSpPr>
            <a:spLocks noGrp="1"/>
          </p:cNvSpPr>
          <p:nvPr>
            <p:ph idx="1"/>
          </p:nvPr>
        </p:nvSpPr>
        <p:spPr/>
        <p:txBody>
          <a:bodyPr>
            <a:normAutofit fontScale="62500" lnSpcReduction="20000"/>
          </a:bodyPr>
          <a:lstStyle/>
          <a:p>
            <a:r>
              <a:rPr lang="es-CO" dirty="0" smtClean="0"/>
              <a:t>Finalmente se desarrolló un nuevo género: los debates </a:t>
            </a:r>
            <a:r>
              <a:rPr lang="es-CO" i="1" dirty="0" err="1" smtClean="0"/>
              <a:t>quodlibetica</a:t>
            </a:r>
            <a:r>
              <a:rPr lang="es-CO" dirty="0" smtClean="0"/>
              <a:t>, o cuestiones </a:t>
            </a:r>
            <a:r>
              <a:rPr lang="es-CO" dirty="0" err="1" smtClean="0"/>
              <a:t>quodlibetales</a:t>
            </a:r>
            <a:r>
              <a:rPr lang="es-CO" dirty="0" smtClean="0"/>
              <a:t>. Dos veces al año los maestros podían mantener una sesión de debate surgido a partir de cualquier tema. La sesión solía empezar más bien temprano, pues las discusiones se prolongaban durante horas. En las disputas </a:t>
            </a:r>
            <a:r>
              <a:rPr lang="es-CO" dirty="0" err="1" smtClean="0"/>
              <a:t>quiodlibetales</a:t>
            </a:r>
            <a:r>
              <a:rPr lang="es-CO" dirty="0" smtClean="0"/>
              <a:t> cualquiera podía plantear cualquier cuestión, lo cual representaba un gran peligro para el maestro en el momento de responder, pues debía conciliar la necesidad de una respuesta sincera con la cautela necesaria para no contradecir la opinión establecida por las autoridades eclesiásticas, hecho que podía acarrearle desagradables problemas, como ocurrió con Guillermo de </a:t>
            </a:r>
            <a:r>
              <a:rPr lang="es-CO" dirty="0" err="1" smtClean="0"/>
              <a:t>Ockham</a:t>
            </a:r>
            <a:r>
              <a:rPr lang="es-CO" dirty="0" smtClean="0"/>
              <a:t>, ya en el siglo XIV, que fue expulsado de la Universidad de Oxford.”</a:t>
            </a:r>
          </a:p>
          <a:p>
            <a:r>
              <a:rPr lang="es-CO" i="1" dirty="0" smtClean="0"/>
              <a:t>Filosofía Medieval. Introducción a la Escolástica. IES Victorio Macho. Palencia</a:t>
            </a:r>
            <a:r>
              <a:rPr lang="es-CO" i="1" dirty="0" smtClean="0"/>
              <a:t>. </a:t>
            </a:r>
            <a:r>
              <a:rPr lang="es-CO" dirty="0" smtClean="0">
                <a:hlinkClick r:id="rId2"/>
              </a:rPr>
              <a:t>http</a:t>
            </a:r>
            <a:r>
              <a:rPr lang="es-CO" dirty="0" smtClean="0">
                <a:hlinkClick r:id="rId2"/>
              </a:rPr>
              <a:t>://</a:t>
            </a:r>
            <a:r>
              <a:rPr lang="es-CO" dirty="0" smtClean="0">
                <a:hlinkClick r:id="rId2"/>
              </a:rPr>
              <a:t>www.iesvictoriomacho.com/descargas/medievla_FilosofiaMedieval.pdf</a:t>
            </a:r>
            <a:r>
              <a:rPr lang="es-CO" dirty="0" smtClean="0"/>
              <a:t> </a:t>
            </a:r>
            <a:endParaRPr lang="es-CO"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Tesis y antítesis</a:t>
            </a:r>
            <a:endParaRPr lang="es-CO" dirty="0"/>
          </a:p>
        </p:txBody>
      </p:sp>
      <p:sp>
        <p:nvSpPr>
          <p:cNvPr id="3" name="Content Placeholder 2"/>
          <p:cNvSpPr>
            <a:spLocks noGrp="1"/>
          </p:cNvSpPr>
          <p:nvPr>
            <p:ph idx="1"/>
          </p:nvPr>
        </p:nvSpPr>
        <p:spPr/>
        <p:txBody>
          <a:bodyPr>
            <a:normAutofit lnSpcReduction="10000"/>
          </a:bodyPr>
          <a:lstStyle/>
          <a:p>
            <a:r>
              <a:rPr lang="es-CO" dirty="0" smtClean="0"/>
              <a:t>Es necesario hacer estudios para establecer el impacto de las futuras normas ≠ Los estudios nacionales e internacionales son suficientes para concluir que para el País es conveniente modernizar su infraestructura contable</a:t>
            </a:r>
          </a:p>
          <a:p>
            <a:r>
              <a:rPr lang="es-CO" dirty="0" smtClean="0"/>
              <a:t>Es necesario definir que ha de entenderse por convergencia ≠ El concepto de convergencia esta claramente definido y aceptado por la comunidad internacional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Tesis y antítesis</a:t>
            </a:r>
            <a:endParaRPr lang="es-CO" dirty="0"/>
          </a:p>
        </p:txBody>
      </p:sp>
      <p:sp>
        <p:nvSpPr>
          <p:cNvPr id="3" name="Content Placeholder 2"/>
          <p:cNvSpPr>
            <a:spLocks noGrp="1"/>
          </p:cNvSpPr>
          <p:nvPr>
            <p:ph idx="1"/>
          </p:nvPr>
        </p:nvSpPr>
        <p:spPr/>
        <p:txBody>
          <a:bodyPr>
            <a:normAutofit fontScale="85000" lnSpcReduction="10000"/>
          </a:bodyPr>
          <a:lstStyle/>
          <a:p>
            <a:r>
              <a:rPr lang="es-CO" dirty="0" smtClean="0"/>
              <a:t>Es necesario definir si la convergencia se hará considerando las USGAAP y no solo las IFRS ≠ No es necesario hacer esa distinción porque esos dos cuerpos de normas están convergiendo, de manera que se eliminarán las diferencias sustanciales</a:t>
            </a:r>
          </a:p>
          <a:p>
            <a:r>
              <a:rPr lang="es-CO" dirty="0" smtClean="0"/>
              <a:t>Se requiere conocer quiénes actúan como expertos o asesores porque pueden estar comprometidos en conflictos de interés ≠ Todos los miembros de la comunidad tienen intereses en la regulación contable, ya que ésta es un bien público. Todos los intereses pueden ser planteados.</a:t>
            </a:r>
            <a:endParaRPr lang="es-CO"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Tesis y antítesis</a:t>
            </a:r>
            <a:endParaRPr lang="es-CO" dirty="0"/>
          </a:p>
        </p:txBody>
      </p:sp>
      <p:sp>
        <p:nvSpPr>
          <p:cNvPr id="3" name="Content Placeholder 2"/>
          <p:cNvSpPr>
            <a:spLocks noGrp="1"/>
          </p:cNvSpPr>
          <p:nvPr>
            <p:ph idx="1"/>
          </p:nvPr>
        </p:nvSpPr>
        <p:spPr/>
        <p:txBody>
          <a:bodyPr>
            <a:normAutofit fontScale="92500" lnSpcReduction="10000"/>
          </a:bodyPr>
          <a:lstStyle/>
          <a:p>
            <a:r>
              <a:rPr lang="es-CO" dirty="0" smtClean="0"/>
              <a:t>Solo los contadores públicos son competentes para participar en el diseño de la regulación ≠ Todas las partes interesadas podrán participar en el diseño y evaluación de la regulación</a:t>
            </a:r>
          </a:p>
          <a:p>
            <a:r>
              <a:rPr lang="es-CO" dirty="0" smtClean="0"/>
              <a:t>La JCC no puede actuar como perito ≠ Desde antes de la Ley 1314 todas las entidades oficiales pueden ser requeridas para que presenten informes técnicos o peritaciones</a:t>
            </a:r>
          </a:p>
          <a:p>
            <a:r>
              <a:rPr lang="es-CO" dirty="0" smtClean="0"/>
              <a:t>Debe rechazarse todo esfuerzo de adopción ≠ la convergencia busca un sistema único</a:t>
            </a:r>
            <a:endParaRPr lang="es-CO"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TotalTime>
  <Words>1316</Words>
  <Application>Microsoft Office PowerPoint</Application>
  <PresentationFormat>Presentación en pantalla (4:3)</PresentationFormat>
  <Paragraphs>72</Paragraphs>
  <Slides>21</Slides>
  <Notes>0</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Office Theme</vt:lpstr>
      <vt:lpstr>Implicaciones de la Ley 1314 de 2009</vt:lpstr>
      <vt:lpstr>Implicación</vt:lpstr>
      <vt:lpstr>Implicar</vt:lpstr>
      <vt:lpstr>Tesis y antítesis</vt:lpstr>
      <vt:lpstr>Método escolástico</vt:lpstr>
      <vt:lpstr>Método escolástico</vt:lpstr>
      <vt:lpstr>Tesis y antítesis</vt:lpstr>
      <vt:lpstr>Tesis y antítesis</vt:lpstr>
      <vt:lpstr>Tesis y antítesis</vt:lpstr>
      <vt:lpstr>Tesis y antítesis</vt:lpstr>
      <vt:lpstr>Tesis y antítesis</vt:lpstr>
      <vt:lpstr>Tesis y antítesis</vt:lpstr>
      <vt:lpstr>Tesis y antítesis</vt:lpstr>
      <vt:lpstr>Tesis y antítesis</vt:lpstr>
      <vt:lpstr>Tesis y antítesis</vt:lpstr>
      <vt:lpstr>Tesis y antítesis</vt:lpstr>
      <vt:lpstr>Tesis y antítesis</vt:lpstr>
      <vt:lpstr>Tesis y antítesis</vt:lpstr>
      <vt:lpstr>Tesis y antítesis</vt:lpstr>
      <vt:lpstr>Colofón</vt:lpstr>
      <vt:lpstr>Diapositiva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Implicaciones de la Ley 1314 de 2009</dc:title>
  <dc:creator>hernando</dc:creator>
  <cp:lastModifiedBy>hbermude</cp:lastModifiedBy>
  <cp:revision>26</cp:revision>
  <dcterms:created xsi:type="dcterms:W3CDTF">2009-12-01T23:29:19Z</dcterms:created>
  <dcterms:modified xsi:type="dcterms:W3CDTF">2009-12-02T14:00:02Z</dcterms:modified>
</cp:coreProperties>
</file>