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19" autoAdjust="0"/>
    <p:restoredTop sz="94718" autoAdjust="0"/>
  </p:normalViewPr>
  <p:slideViewPr>
    <p:cSldViewPr>
      <p:cViewPr varScale="1">
        <p:scale>
          <a:sx n="65" d="100"/>
          <a:sy n="65" d="100"/>
        </p:scale>
        <p:origin x="-108" y="-330"/>
      </p:cViewPr>
      <p:guideLst>
        <p:guide orient="horz" pos="2160"/>
        <p:guide pos="2880"/>
      </p:guideLst>
    </p:cSldViewPr>
  </p:slideViewPr>
  <p:outlineViewPr>
    <p:cViewPr>
      <p:scale>
        <a:sx n="33" d="100"/>
        <a:sy n="33" d="100"/>
      </p:scale>
      <p:origin x="0" y="393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17" name="Footer Placeholder 16"/>
          <p:cNvSpPr>
            <a:spLocks noGrp="1"/>
          </p:cNvSpPr>
          <p:nvPr>
            <p:ph type="ftr" sz="quarter" idx="11"/>
          </p:nvPr>
        </p:nvSpPr>
        <p:spPr/>
        <p:txBody>
          <a:bodyPr/>
          <a:lstStyle>
            <a:extLst/>
          </a:lstStyle>
          <a:p>
            <a:endParaRPr lang="es-CO"/>
          </a:p>
        </p:txBody>
      </p:sp>
      <p:sp>
        <p:nvSpPr>
          <p:cNvPr id="29" name="Slide Number Placeholder 28"/>
          <p:cNvSpPr>
            <a:spLocks noGrp="1"/>
          </p:cNvSpPr>
          <p:nvPr>
            <p:ph type="sldNum" sz="quarter" idx="12"/>
          </p:nvPr>
        </p:nvSpPr>
        <p:spPr/>
        <p:txBody>
          <a:bodyPr/>
          <a:lstStyle>
            <a:extLst/>
          </a:lstStyle>
          <a:p>
            <a:fld id="{E76DCFA2-02E0-468C-B808-656ECC1529F6}" type="slidenum">
              <a:rPr lang="es-CO" smtClean="0"/>
              <a:pPr/>
              <a:t>‹#›</a:t>
            </a:fld>
            <a:endParaRPr lang="es-CO"/>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5" name="Footer Placeholder 4"/>
          <p:cNvSpPr>
            <a:spLocks noGrp="1"/>
          </p:cNvSpPr>
          <p:nvPr>
            <p:ph type="ftr" sz="quarter" idx="11"/>
          </p:nvPr>
        </p:nvSpPr>
        <p:spPr/>
        <p:txBody>
          <a:bodyPr/>
          <a:lstStyle>
            <a:extLst/>
          </a:lstStyle>
          <a:p>
            <a:endParaRPr lang="es-CO"/>
          </a:p>
        </p:txBody>
      </p:sp>
      <p:sp>
        <p:nvSpPr>
          <p:cNvPr id="6" name="Slide Number Placeholder 5"/>
          <p:cNvSpPr>
            <a:spLocks noGrp="1"/>
          </p:cNvSpPr>
          <p:nvPr>
            <p:ph type="sldNum" sz="quarter" idx="12"/>
          </p:nvPr>
        </p:nvSpPr>
        <p:spPr/>
        <p:txBody>
          <a:bodyPr/>
          <a:lstStyle>
            <a:extLst/>
          </a:lstStyle>
          <a:p>
            <a:fld id="{E76DCFA2-02E0-468C-B808-656ECC1529F6}" type="slidenum">
              <a:rPr lang="es-CO" smtClean="0"/>
              <a:pPr/>
              <a:t>‹#›</a:t>
            </a:fld>
            <a:endParaRPr lang="es-CO"/>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8" name="Footer Placeholder 7"/>
          <p:cNvSpPr>
            <a:spLocks noGrp="1"/>
          </p:cNvSpPr>
          <p:nvPr>
            <p:ph type="ftr" sz="quarter" idx="11"/>
          </p:nvPr>
        </p:nvSpPr>
        <p:spPr/>
        <p:txBody>
          <a:bodyPr/>
          <a:lstStyle>
            <a:extLst/>
          </a:lstStyle>
          <a:p>
            <a:endParaRPr lang="es-CO"/>
          </a:p>
        </p:txBody>
      </p:sp>
      <p:sp>
        <p:nvSpPr>
          <p:cNvPr id="9" name="Slide Number Placeholder 8"/>
          <p:cNvSpPr>
            <a:spLocks noGrp="1"/>
          </p:cNvSpPr>
          <p:nvPr>
            <p:ph type="sldNum" sz="quarter" idx="12"/>
          </p:nvPr>
        </p:nvSpPr>
        <p:spPr/>
        <p:txBody>
          <a:bodyPr/>
          <a:lstStyle>
            <a:extLst/>
          </a:lstStyle>
          <a:p>
            <a:fld id="{E76DCFA2-02E0-468C-B808-656ECC1529F6}" type="slidenum">
              <a:rPr lang="es-CO" smtClean="0"/>
              <a:pPr/>
              <a:t>‹#›</a:t>
            </a:fld>
            <a:endParaRPr lang="es-CO"/>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4" name="Footer Placeholder 3"/>
          <p:cNvSpPr>
            <a:spLocks noGrp="1"/>
          </p:cNvSpPr>
          <p:nvPr>
            <p:ph type="ftr" sz="quarter" idx="11"/>
          </p:nvPr>
        </p:nvSpPr>
        <p:spPr/>
        <p:txBody>
          <a:bodyPr/>
          <a:lstStyle>
            <a:extLst/>
          </a:lstStyle>
          <a:p>
            <a:endParaRPr lang="es-CO"/>
          </a:p>
        </p:txBody>
      </p:sp>
      <p:sp>
        <p:nvSpPr>
          <p:cNvPr id="5" name="Slide Number Placeholder 4"/>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3" name="Footer Placeholder 2"/>
          <p:cNvSpPr>
            <a:spLocks noGrp="1"/>
          </p:cNvSpPr>
          <p:nvPr>
            <p:ph type="ftr" sz="quarter" idx="11"/>
          </p:nvPr>
        </p:nvSpPr>
        <p:spPr/>
        <p:txBody>
          <a:bodyPr/>
          <a:lstStyle>
            <a:extLst/>
          </a:lstStyle>
          <a:p>
            <a:endParaRPr lang="es-CO"/>
          </a:p>
        </p:txBody>
      </p:sp>
      <p:sp>
        <p:nvSpPr>
          <p:cNvPr id="4" name="Slide Number Placeholder 3"/>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842A755-1C38-4483-A00E-E1683CE91716}" type="datetimeFigureOut">
              <a:rPr lang="es-CO" smtClean="0"/>
              <a:pPr/>
              <a:t>02/09/2009</a:t>
            </a:fld>
            <a:endParaRPr lang="es-CO"/>
          </a:p>
        </p:txBody>
      </p:sp>
      <p:sp>
        <p:nvSpPr>
          <p:cNvPr id="6" name="Footer Placeholder 5"/>
          <p:cNvSpPr>
            <a:spLocks noGrp="1"/>
          </p:cNvSpPr>
          <p:nvPr>
            <p:ph type="ftr" sz="quarter" idx="11"/>
          </p:nvPr>
        </p:nvSpPr>
        <p:spPr/>
        <p:txBody>
          <a:bodyPr/>
          <a:lstStyle>
            <a:extLst/>
          </a:lstStyle>
          <a:p>
            <a:endParaRPr lang="es-CO"/>
          </a:p>
        </p:txBody>
      </p:sp>
      <p:sp>
        <p:nvSpPr>
          <p:cNvPr id="7" name="Slide Number Placeholder 6"/>
          <p:cNvSpPr>
            <a:spLocks noGrp="1"/>
          </p:cNvSpPr>
          <p:nvPr>
            <p:ph type="sldNum" sz="quarter" idx="12"/>
          </p:nvPr>
        </p:nvSpPr>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842A755-1C38-4483-A00E-E1683CE91716}" type="datetimeFigureOut">
              <a:rPr lang="es-CO" smtClean="0"/>
              <a:pPr/>
              <a:t>02/09/2009</a:t>
            </a:fld>
            <a:endParaRPr lang="es-CO"/>
          </a:p>
        </p:txBody>
      </p:sp>
      <p:sp>
        <p:nvSpPr>
          <p:cNvPr id="6" name="Footer Placeholder 5"/>
          <p:cNvSpPr>
            <a:spLocks noGrp="1"/>
          </p:cNvSpPr>
          <p:nvPr>
            <p:ph type="ftr" sz="quarter" idx="11"/>
          </p:nvPr>
        </p:nvSpPr>
        <p:spPr>
          <a:xfrm>
            <a:off x="914400" y="55499"/>
            <a:ext cx="5562600" cy="365125"/>
          </a:xfrm>
        </p:spPr>
        <p:txBody>
          <a:bodyPr/>
          <a:lstStyle>
            <a:extLst/>
          </a:lstStyle>
          <a:p>
            <a:endParaRPr lang="es-CO"/>
          </a:p>
        </p:txBody>
      </p:sp>
      <p:sp>
        <p:nvSpPr>
          <p:cNvPr id="7" name="Slide Number Placeholder 6"/>
          <p:cNvSpPr>
            <a:spLocks noGrp="1"/>
          </p:cNvSpPr>
          <p:nvPr>
            <p:ph type="sldNum" sz="quarter" idx="12"/>
          </p:nvPr>
        </p:nvSpPr>
        <p:spPr>
          <a:xfrm>
            <a:off x="8610600" y="55499"/>
            <a:ext cx="457200" cy="365125"/>
          </a:xfrm>
        </p:spPr>
        <p:txBody>
          <a:bodyPr/>
          <a:lstStyle>
            <a:extLst/>
          </a:lstStyle>
          <a:p>
            <a:fld id="{E76DCFA2-02E0-468C-B808-656ECC1529F6}" type="slidenum">
              <a:rPr lang="es-CO" smtClean="0"/>
              <a:pPr/>
              <a:t>‹#›</a:t>
            </a:fld>
            <a:endParaRPr lang="es-CO"/>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842A755-1C38-4483-A00E-E1683CE91716}" type="datetimeFigureOut">
              <a:rPr lang="es-CO" smtClean="0"/>
              <a:pPr/>
              <a:t>02/09/2009</a:t>
            </a:fld>
            <a:endParaRPr lang="es-CO"/>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CO"/>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76DCFA2-02E0-468C-B808-656ECC1529F6}" type="slidenum">
              <a:rPr lang="es-CO" smtClean="0"/>
              <a:pPr/>
              <a:t>‹#›</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checkerboard(across)">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checkerboard(across)">
                                      <p:cBhvr>
                                        <p:cTn id="12" dur="5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3">
                                            <p:txEl>
                                              <p:pRg st="1" end="1"/>
                                            </p:txEl>
                                          </p:spTgt>
                                        </p:tgtEl>
                                        <p:attrNameLst>
                                          <p:attrName>style.visibility</p:attrName>
                                        </p:attrNameLst>
                                      </p:cBhvr>
                                      <p:to>
                                        <p:strVal val="visible"/>
                                      </p:to>
                                    </p:set>
                                    <p:animEffect transition="in" filter="checkerboard(across)">
                                      <p:cBhvr>
                                        <p:cTn id="17" dur="500"/>
                                        <p:tgtEl>
                                          <p:spTgt spid="13">
                                            <p:txEl>
                                              <p:pRg st="1" end="1"/>
                                            </p:txEl>
                                          </p:spTgt>
                                        </p:tgtEl>
                                      </p:cBhvr>
                                    </p:animEffect>
                                  </p:childTnLst>
                                </p:cTn>
                              </p:par>
                              <p:par>
                                <p:cTn id="18" presetID="5" presetClass="entr" presetSubtype="10" fill="hold" grpId="0" nodeType="withEffect">
                                  <p:stCondLst>
                                    <p:cond delay="0"/>
                                  </p:stCondLst>
                                  <p:childTnLst>
                                    <p:set>
                                      <p:cBhvr>
                                        <p:cTn id="19" dur="1" fill="hold">
                                          <p:stCondLst>
                                            <p:cond delay="0"/>
                                          </p:stCondLst>
                                        </p:cTn>
                                        <p:tgtEl>
                                          <p:spTgt spid="13">
                                            <p:txEl>
                                              <p:pRg st="2" end="2"/>
                                            </p:txEl>
                                          </p:spTgt>
                                        </p:tgtEl>
                                        <p:attrNameLst>
                                          <p:attrName>style.visibility</p:attrName>
                                        </p:attrNameLst>
                                      </p:cBhvr>
                                      <p:to>
                                        <p:strVal val="visible"/>
                                      </p:to>
                                    </p:set>
                                    <p:animEffect transition="in" filter="checkerboard(across)">
                                      <p:cBhvr>
                                        <p:cTn id="20" dur="500"/>
                                        <p:tgtEl>
                                          <p:spTgt spid="13">
                                            <p:txEl>
                                              <p:pRg st="2" end="2"/>
                                            </p:txEl>
                                          </p:spTgt>
                                        </p:tgtEl>
                                      </p:cBhvr>
                                    </p:animEffect>
                                  </p:childTnLst>
                                </p:cTn>
                              </p:par>
                              <p:par>
                                <p:cTn id="21" presetID="5" presetClass="entr" presetSubtype="10" fill="hold" grpId="0" nodeType="withEffect">
                                  <p:stCondLst>
                                    <p:cond delay="0"/>
                                  </p:stCondLst>
                                  <p:childTnLst>
                                    <p:set>
                                      <p:cBhvr>
                                        <p:cTn id="22" dur="1" fill="hold">
                                          <p:stCondLst>
                                            <p:cond delay="0"/>
                                          </p:stCondLst>
                                        </p:cTn>
                                        <p:tgtEl>
                                          <p:spTgt spid="13">
                                            <p:txEl>
                                              <p:pRg st="3" end="3"/>
                                            </p:txEl>
                                          </p:spTgt>
                                        </p:tgtEl>
                                        <p:attrNameLst>
                                          <p:attrName>style.visibility</p:attrName>
                                        </p:attrNameLst>
                                      </p:cBhvr>
                                      <p:to>
                                        <p:strVal val="visible"/>
                                      </p:to>
                                    </p:set>
                                    <p:animEffect transition="in" filter="checkerboard(across)">
                                      <p:cBhvr>
                                        <p:cTn id="23" dur="500"/>
                                        <p:tgtEl>
                                          <p:spTgt spid="1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13">
                                            <p:txEl>
                                              <p:pRg st="4" end="4"/>
                                            </p:txEl>
                                          </p:spTgt>
                                        </p:tgtEl>
                                        <p:attrNameLst>
                                          <p:attrName>style.visibility</p:attrName>
                                        </p:attrNameLst>
                                      </p:cBhvr>
                                      <p:to>
                                        <p:strVal val="visible"/>
                                      </p:to>
                                    </p:set>
                                    <p:animEffect transition="in" filter="checkerboard(across)">
                                      <p:cBhvr>
                                        <p:cTn id="28" dur="500"/>
                                        <p:tgtEl>
                                          <p:spTgt spid="1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uiExpand="1" build="p">
        <p:tmplLst>
          <p:tmpl lvl="1">
            <p:tnLst>
              <p:par>
                <p:cTn presetID="5" presetClass="entr" presetSubtype="1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checkerboard(across)">
                      <p:cBhvr>
                        <p:cTn dur="500"/>
                        <p:tgtEl>
                          <p:spTgt spid="13"/>
                        </p:tgtEl>
                      </p:cBhvr>
                    </p:animEffect>
                  </p:childTnLst>
                </p:cTn>
              </p:par>
            </p:tnLst>
          </p:tmpl>
          <p:tmpl lvl="2">
            <p:tnLst>
              <p:par>
                <p:cTn presetID="5" presetClass="entr" presetSubtype="1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checkerboard(across)">
                      <p:cBhvr>
                        <p:cTn dur="500"/>
                        <p:tgtEl>
                          <p:spTgt spid="13"/>
                        </p:tgtEl>
                      </p:cBhvr>
                    </p:animEffect>
                  </p:childTnLst>
                </p:cTn>
              </p:par>
            </p:tnLst>
          </p:tmpl>
          <p:tmpl lvl="3">
            <p:tnLst>
              <p:par>
                <p:cTn presetID="5" presetClass="entr" presetSubtype="1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checkerboard(across)">
                      <p:cBhvr>
                        <p:cTn dur="500"/>
                        <p:tgtEl>
                          <p:spTgt spid="13"/>
                        </p:tgtEl>
                      </p:cBhvr>
                    </p:animEffect>
                  </p:childTnLst>
                </p:cTn>
              </p:par>
            </p:tnLst>
          </p:tmpl>
          <p:tmpl lvl="4">
            <p:tnLst>
              <p:par>
                <p:cTn presetID="5" presetClass="entr" presetSubtype="1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checkerboard(across)">
                      <p:cBhvr>
                        <p:cTn dur="500"/>
                        <p:tgtEl>
                          <p:spTgt spid="13"/>
                        </p:tgtEl>
                      </p:cBhvr>
                    </p:animEffect>
                  </p:childTnLst>
                </p:cTn>
              </p:par>
            </p:tnLst>
          </p:tmpl>
          <p:tmpl lvl="5">
            <p:tnLst>
              <p:par>
                <p:cTn presetID="5" presetClass="entr" presetSubtype="1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checkerboard(across)">
                      <p:cBhvr>
                        <p:cTn dur="500"/>
                        <p:tgtEl>
                          <p:spTgt spid="13"/>
                        </p:tgtEl>
                      </p:cBhvr>
                    </p:animEffect>
                  </p:childTnLst>
                </p:cTn>
              </p:par>
            </p:tnLst>
          </p:tmpl>
        </p:tmplLst>
      </p:bldP>
    </p:bldLst>
  </p:timing>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buscon.rae.es/draeI/SrvltConsulta?TIPO_BUS=3&amp;LEMA=consistenci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buscon.rae.es/draeI/SrvltConsulta?TIPO_BUS=3&amp;LEMA=modernizar" TargetMode="External"/><Relationship Id="rId2" Type="http://schemas.openxmlformats.org/officeDocument/2006/relationships/hyperlink" Target="http://buscon.rae.es/draeI/SrvltConsulta?TIPO_BUS=3&amp;LEMA=modernizaci&#243;n" TargetMode="External"/><Relationship Id="rId1" Type="http://schemas.openxmlformats.org/officeDocument/2006/relationships/slideLayout" Target="../slideLayouts/slideLayout2.xml"/><Relationship Id="rId4" Type="http://schemas.openxmlformats.org/officeDocument/2006/relationships/hyperlink" Target="http://buscon.rae.es/draeI/SrvltConsulta?TIPO_BUS=3&amp;LEMA=modern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buscon.rae.es/draeI/SrvltConsulta?TIPO_BUS=3&amp;LEMA=convergir"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buscon.rae.es/draeI/SrvltConsulta?TIPO_BUS=3&amp;LEMA=sistem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buscon.rae.es/draeI/SrvltConsulta?TIPO_BUS=3&amp;LEMA=contabilidad" TargetMode="External"/><Relationship Id="rId2" Type="http://schemas.openxmlformats.org/officeDocument/2006/relationships/hyperlink" Target="http://buscon.rae.es/draeI/SrvltConsulta?TIPO_BUS=3&amp;LEMA=contable" TargetMode="External"/><Relationship Id="rId1" Type="http://schemas.openxmlformats.org/officeDocument/2006/relationships/slideLayout" Target="../slideLayouts/slideLayout2.xml"/><Relationship Id="rId5" Type="http://schemas.openxmlformats.org/officeDocument/2006/relationships/hyperlink" Target="http://buscon.rae.es/draeI/SrvltConsulta?TIPO_BUS=3&amp;LEMA=contar" TargetMode="External"/><Relationship Id="rId4" Type="http://schemas.openxmlformats.org/officeDocument/2006/relationships/hyperlink" Target="http://buscon.rae.es/draeI/SrvltConsulta?TIPO_BUS=3&amp;LEMA=cuenta"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s-CO" dirty="0" smtClean="0"/>
              <a:t>Modernización del sistema contable colombiano</a:t>
            </a:r>
            <a:endParaRPr lang="es-CO" dirty="0"/>
          </a:p>
        </p:txBody>
      </p:sp>
      <p:sp>
        <p:nvSpPr>
          <p:cNvPr id="3" name="Subtitle 2"/>
          <p:cNvSpPr>
            <a:spLocks noGrp="1"/>
          </p:cNvSpPr>
          <p:nvPr>
            <p:ph type="subTitle" idx="1"/>
          </p:nvPr>
        </p:nvSpPr>
        <p:spPr/>
        <p:txBody>
          <a:bodyPr/>
          <a:lstStyle/>
          <a:p>
            <a:r>
              <a:rPr lang="es-CO" dirty="0" smtClean="0"/>
              <a:t>Hernando Bermúdez Gómez</a:t>
            </a:r>
            <a:endParaRPr lang="es-CO"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Estancamiento</a:t>
            </a:r>
            <a:endParaRPr lang="es-CO" dirty="0"/>
          </a:p>
        </p:txBody>
      </p:sp>
      <p:sp>
        <p:nvSpPr>
          <p:cNvPr id="3" name="Content Placeholder 2"/>
          <p:cNvSpPr>
            <a:spLocks noGrp="1"/>
          </p:cNvSpPr>
          <p:nvPr>
            <p:ph idx="1"/>
          </p:nvPr>
        </p:nvSpPr>
        <p:spPr>
          <a:xfrm>
            <a:off x="928662" y="2071678"/>
            <a:ext cx="7772400" cy="3645704"/>
          </a:xfrm>
        </p:spPr>
        <p:txBody>
          <a:bodyPr/>
          <a:lstStyle/>
          <a:p>
            <a:r>
              <a:rPr lang="es-CO" dirty="0" smtClean="0"/>
              <a:t>Mientras la disciplina contable, los sistemas de información y los estándares de contabilidad fueron evolucionando, el derecho contable colombiano se atascó</a:t>
            </a:r>
          </a:p>
          <a:p>
            <a:r>
              <a:rPr lang="es-CO" dirty="0" smtClean="0"/>
              <a:t>La evolución del período 1986 – 1995 fue seguida por un largo período (1996 – 2009) de inmovilidad normativa</a:t>
            </a:r>
            <a:endParaRPr lang="es-CO" dirty="0"/>
          </a:p>
          <a:p>
            <a:endParaRPr lang="es-CO"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Diversidad y desarticulación</a:t>
            </a:r>
            <a:endParaRPr lang="es-CO" dirty="0"/>
          </a:p>
        </p:txBody>
      </p:sp>
      <p:sp>
        <p:nvSpPr>
          <p:cNvPr id="3" name="Content Placeholder 2"/>
          <p:cNvSpPr>
            <a:spLocks noGrp="1"/>
          </p:cNvSpPr>
          <p:nvPr>
            <p:ph idx="1"/>
          </p:nvPr>
        </p:nvSpPr>
        <p:spPr/>
        <p:txBody>
          <a:bodyPr>
            <a:normAutofit lnSpcReduction="10000"/>
          </a:bodyPr>
          <a:lstStyle/>
          <a:p>
            <a:r>
              <a:rPr lang="es-CO" dirty="0" smtClean="0"/>
              <a:t>Mientras las normas generales se mantuvieron sin cambio, la regulación de tercer nivel (contabilidad de industrias), expedida principalmente por las Superintendencias, fue profusa</a:t>
            </a:r>
          </a:p>
          <a:p>
            <a:r>
              <a:rPr lang="es-CO" dirty="0"/>
              <a:t>C</a:t>
            </a:r>
            <a:r>
              <a:rPr lang="es-CO" dirty="0" smtClean="0"/>
              <a:t>ada una de las autoridades obró sobre las entidades bajo su supervisión sin procurar armonizar su conducta con los demás emisores de estándares. El resultado fue un pronunciado fraccionamiento</a:t>
            </a:r>
            <a:endParaRPr lang="es-CO"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Conflictos</a:t>
            </a:r>
            <a:endParaRPr lang="es-CO" dirty="0"/>
          </a:p>
        </p:txBody>
      </p:sp>
      <p:sp>
        <p:nvSpPr>
          <p:cNvPr id="3" name="Content Placeholder 2"/>
          <p:cNvSpPr>
            <a:spLocks noGrp="1"/>
          </p:cNvSpPr>
          <p:nvPr>
            <p:ph idx="1"/>
          </p:nvPr>
        </p:nvSpPr>
        <p:spPr/>
        <p:txBody>
          <a:bodyPr>
            <a:normAutofit fontScale="92500" lnSpcReduction="20000"/>
          </a:bodyPr>
          <a:lstStyle/>
          <a:p>
            <a:r>
              <a:rPr lang="es-CO" dirty="0" smtClean="0"/>
              <a:t>En la medida en la cual la información contable era usada para la determinación de las bases gravables, las normas contables perdieron neutralidad, puesto que el monto de los impuestos determinaba el apoyo o rechazo a la regulación (por ejemplo, ajustes por inflación)</a:t>
            </a:r>
          </a:p>
          <a:p>
            <a:r>
              <a:rPr lang="es-CO" dirty="0" smtClean="0"/>
              <a:t>Los problemas de gestión tributaria generaron normas de administración fiscal con nocivos efectos contables – grandes contribuyentes, personas jurídicas, personas naturales, contribuyentes con régimen simplificado, facturación</a:t>
            </a:r>
            <a:endParaRPr lang="es-CO"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Microempresa</a:t>
            </a:r>
            <a:endParaRPr lang="es-CO" dirty="0"/>
          </a:p>
        </p:txBody>
      </p:sp>
      <p:sp>
        <p:nvSpPr>
          <p:cNvPr id="3" name="Content Placeholder 2"/>
          <p:cNvSpPr>
            <a:spLocks noGrp="1"/>
          </p:cNvSpPr>
          <p:nvPr>
            <p:ph idx="1"/>
          </p:nvPr>
        </p:nvSpPr>
        <p:spPr/>
        <p:txBody>
          <a:bodyPr>
            <a:normAutofit fontScale="92500"/>
          </a:bodyPr>
          <a:lstStyle/>
          <a:p>
            <a:r>
              <a:rPr lang="es-CO" dirty="0" smtClean="0"/>
              <a:t>La nueva legislación abolió la distinción entre comerciantes al por mayor y al por menor que contemplaban los códigos de comercio adoptados al inicio de la época republicana</a:t>
            </a:r>
          </a:p>
          <a:p>
            <a:r>
              <a:rPr lang="es-CO" dirty="0" smtClean="0"/>
              <a:t>La regulación pensada para empresas medianas ahogó las microempresas y fomentó la informalidad. La gran empresa quedó atorada en un régimen que no privilegia las necesidades de los mercados de capitales, sino los intereses de los supervisores y recaudadores</a:t>
            </a:r>
            <a:endParaRPr lang="es-CO"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Aseguramiento</a:t>
            </a:r>
            <a:endParaRPr lang="es-CO" dirty="0"/>
          </a:p>
        </p:txBody>
      </p:sp>
      <p:sp>
        <p:nvSpPr>
          <p:cNvPr id="3" name="Content Placeholder 2"/>
          <p:cNvSpPr>
            <a:spLocks noGrp="1"/>
          </p:cNvSpPr>
          <p:nvPr>
            <p:ph idx="1"/>
          </p:nvPr>
        </p:nvSpPr>
        <p:spPr>
          <a:xfrm>
            <a:off x="928662" y="2071678"/>
            <a:ext cx="7772400" cy="3431390"/>
          </a:xfrm>
        </p:spPr>
        <p:txBody>
          <a:bodyPr/>
          <a:lstStyle/>
          <a:p>
            <a:r>
              <a:rPr lang="es-CO" dirty="0" smtClean="0"/>
              <a:t>Al declararse la falta de fuerza obligatoria de los pronunciamientos del Comité Nacional de Investigaciones Contables y del Consejo Técnico de la Contaduría Pública, el País se quedo sin normas de aseguramiento que orienten las auditorías y revisiones de la información contable</a:t>
            </a:r>
            <a:endParaRPr lang="es-CO"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Institucionalidad</a:t>
            </a:r>
            <a:endParaRPr lang="es-CO" dirty="0"/>
          </a:p>
        </p:txBody>
      </p:sp>
      <p:sp>
        <p:nvSpPr>
          <p:cNvPr id="3" name="Content Placeholder 2"/>
          <p:cNvSpPr>
            <a:spLocks noGrp="1"/>
          </p:cNvSpPr>
          <p:nvPr>
            <p:ph idx="1"/>
          </p:nvPr>
        </p:nvSpPr>
        <p:spPr/>
        <p:txBody>
          <a:bodyPr/>
          <a:lstStyle/>
          <a:p>
            <a:r>
              <a:rPr lang="es-CO" dirty="0" smtClean="0"/>
              <a:t>Son múltiples los documentos en que se plasmaron descalificaciones sobre la eficacia, la legitimidad y la imparcialidad de los órganos de la profesión</a:t>
            </a:r>
          </a:p>
          <a:p>
            <a:r>
              <a:rPr lang="es-CO" dirty="0" smtClean="0"/>
              <a:t>Los órganos de la profesión se comportaron más como unidades gremiales que como entidades comprometidas por el interés público</a:t>
            </a:r>
            <a:endParaRPr lang="es-CO"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Puesta en marcha</a:t>
            </a:r>
            <a:endParaRPr lang="es-CO" dirty="0"/>
          </a:p>
        </p:txBody>
      </p:sp>
      <p:sp>
        <p:nvSpPr>
          <p:cNvPr id="3" name="Content Placeholder 2"/>
          <p:cNvSpPr>
            <a:spLocks noGrp="1"/>
          </p:cNvSpPr>
          <p:nvPr>
            <p:ph idx="1"/>
          </p:nvPr>
        </p:nvSpPr>
        <p:spPr/>
        <p:txBody>
          <a:bodyPr/>
          <a:lstStyle/>
          <a:p>
            <a:r>
              <a:rPr lang="es-CO" dirty="0" smtClean="0"/>
              <a:t>Para superar el estancamiento, la ley puso en marcha un proceso continuo de mejoramiento de las normas de contabilidad, de información financiera y de aseguramiento de información, que se extenderá indefinidamente en el tiempo, hasta que el propio Congreso resuelva otra cosa</a:t>
            </a:r>
            <a:endParaRPr lang="es-CO"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Coordinación</a:t>
            </a:r>
            <a:endParaRPr lang="es-CO" dirty="0"/>
          </a:p>
        </p:txBody>
      </p:sp>
      <p:sp>
        <p:nvSpPr>
          <p:cNvPr id="3" name="Content Placeholder 2"/>
          <p:cNvSpPr>
            <a:spLocks noGrp="1"/>
          </p:cNvSpPr>
          <p:nvPr>
            <p:ph idx="1"/>
          </p:nvPr>
        </p:nvSpPr>
        <p:spPr/>
        <p:txBody>
          <a:bodyPr/>
          <a:lstStyle/>
          <a:p>
            <a:r>
              <a:rPr lang="es-CO" dirty="0" smtClean="0"/>
              <a:t>Para superar la diversidad y la desarticulación, el proyecto ordena la conformación de un sistema UNICO de normas de contabilidad, información financiera y aseguramiento</a:t>
            </a:r>
          </a:p>
          <a:p>
            <a:r>
              <a:rPr lang="es-CO" dirty="0" smtClean="0"/>
              <a:t>Las normas de tercer nivel, expedidas por las autoridades de supervisión, deberán someterse a lo que dispongan la normas de intervención</a:t>
            </a:r>
            <a:endParaRPr lang="es-CO"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Coordinación</a:t>
            </a:r>
            <a:endParaRPr lang="es-CO" dirty="0"/>
          </a:p>
        </p:txBody>
      </p:sp>
      <p:sp>
        <p:nvSpPr>
          <p:cNvPr id="3" name="Content Placeholder 2"/>
          <p:cNvSpPr>
            <a:spLocks noGrp="1"/>
          </p:cNvSpPr>
          <p:nvPr>
            <p:ph idx="1"/>
          </p:nvPr>
        </p:nvSpPr>
        <p:spPr/>
        <p:txBody>
          <a:bodyPr>
            <a:normAutofit lnSpcReduction="10000"/>
          </a:bodyPr>
          <a:lstStyle/>
          <a:p>
            <a:r>
              <a:rPr lang="es-CO" dirty="0" smtClean="0"/>
              <a:t>Las autoridades deberán obrar en armonía</a:t>
            </a:r>
          </a:p>
          <a:p>
            <a:r>
              <a:rPr lang="es-CO" dirty="0" smtClean="0"/>
              <a:t>Los Ministerios vigilarán el comportamiento de todas las autoridades, para garantizar la transparencia de todos los procesos y para asegurar la consistencia entre las diferentes normas</a:t>
            </a:r>
          </a:p>
          <a:p>
            <a:r>
              <a:rPr lang="es-CO" dirty="0" smtClean="0"/>
              <a:t>Consistencia: Trabazón, coherencia entre las partículas de una masa o los elementos de un conjunto</a:t>
            </a:r>
          </a:p>
          <a:p>
            <a:pPr>
              <a:buNone/>
            </a:pPr>
            <a:r>
              <a:rPr lang="es-CO" sz="1500" dirty="0" smtClean="0"/>
              <a:t>	</a:t>
            </a:r>
            <a:r>
              <a:rPr lang="es-CO" sz="1500" dirty="0" smtClean="0">
                <a:hlinkClick r:id="rId2"/>
              </a:rPr>
              <a:t>http://buscon.rae.es/draeI/SrvltConsulta?TIPO_BUS=3&amp;LEMA=consistencia</a:t>
            </a:r>
            <a:r>
              <a:rPr lang="es-CO" sz="1500" dirty="0" smtClean="0"/>
              <a:t> </a:t>
            </a:r>
            <a:endParaRPr lang="es-CO" sz="15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Independencia</a:t>
            </a:r>
            <a:endParaRPr lang="es-CO" dirty="0"/>
          </a:p>
        </p:txBody>
      </p:sp>
      <p:sp>
        <p:nvSpPr>
          <p:cNvPr id="3" name="Content Placeholder 2"/>
          <p:cNvSpPr>
            <a:spLocks noGrp="1"/>
          </p:cNvSpPr>
          <p:nvPr>
            <p:ph idx="1"/>
          </p:nvPr>
        </p:nvSpPr>
        <p:spPr/>
        <p:txBody>
          <a:bodyPr>
            <a:normAutofit/>
          </a:bodyPr>
          <a:lstStyle/>
          <a:p>
            <a:r>
              <a:rPr lang="es-CO" dirty="0" smtClean="0"/>
              <a:t>La contabilidad financiera no dependerá de la contabilidad tributaria</a:t>
            </a:r>
          </a:p>
          <a:p>
            <a:r>
              <a:rPr lang="es-CO" dirty="0" smtClean="0"/>
              <a:t>La contabilidad tributaria podrá depender de la contabilidad financiera, sea por norma expresa o por vía de aplicación supletoria</a:t>
            </a:r>
          </a:p>
          <a:p>
            <a:r>
              <a:rPr lang="es-CO" dirty="0" smtClean="0"/>
              <a:t>Se estipulan reglas de vigencia que permitirán, si se quiere, ajustar la contabilidad tributaria en atención a los cambios en la contabilidad financiera</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Modernización</a:t>
            </a:r>
            <a:endParaRPr lang="es-CO" dirty="0"/>
          </a:p>
        </p:txBody>
      </p:sp>
      <p:sp>
        <p:nvSpPr>
          <p:cNvPr id="3" name="Content Placeholder 2"/>
          <p:cNvSpPr>
            <a:spLocks noGrp="1"/>
          </p:cNvSpPr>
          <p:nvPr>
            <p:ph idx="1"/>
          </p:nvPr>
        </p:nvSpPr>
        <p:spPr/>
        <p:txBody>
          <a:bodyPr>
            <a:normAutofit lnSpcReduction="10000"/>
          </a:bodyPr>
          <a:lstStyle/>
          <a:p>
            <a:r>
              <a:rPr lang="es-CO" dirty="0" smtClean="0"/>
              <a:t>Modernización: Acción y efecto de modernizar</a:t>
            </a:r>
          </a:p>
          <a:p>
            <a:pPr>
              <a:buNone/>
            </a:pPr>
            <a:r>
              <a:rPr lang="es-CO" sz="1400" dirty="0" smtClean="0"/>
              <a:t>	</a:t>
            </a:r>
            <a:r>
              <a:rPr lang="es-CO" sz="1400" dirty="0" smtClean="0">
                <a:hlinkClick r:id="rId2"/>
              </a:rPr>
              <a:t>http://buscon.rae.es/draeI/SrvltConsulta?TIPO_BUS=3&amp;LEMA=modernización</a:t>
            </a:r>
            <a:endParaRPr lang="es-CO" sz="1400" dirty="0" smtClean="0"/>
          </a:p>
          <a:p>
            <a:r>
              <a:rPr lang="es-CO" sz="3400" dirty="0" smtClean="0"/>
              <a:t>Modernizar: Hacer que alguien o algo pase a ser moderno</a:t>
            </a:r>
          </a:p>
          <a:p>
            <a:pPr>
              <a:buNone/>
            </a:pPr>
            <a:r>
              <a:rPr lang="es-CO" sz="1400" dirty="0" smtClean="0"/>
              <a:t>	</a:t>
            </a:r>
            <a:r>
              <a:rPr lang="es-CO" sz="1400" dirty="0" smtClean="0">
                <a:hlinkClick r:id="rId3"/>
              </a:rPr>
              <a:t>http://buscon.rae.es/draeI/SrvltConsulta?TIPO_BUS=3&amp;LEMA=modernizar</a:t>
            </a:r>
            <a:r>
              <a:rPr lang="es-CO" sz="1400" dirty="0" smtClean="0"/>
              <a:t> </a:t>
            </a:r>
          </a:p>
          <a:p>
            <a:r>
              <a:rPr lang="es-CO" sz="3400" dirty="0" smtClean="0"/>
              <a:t>Moderno: Perteneciente o relativo al tiempo de quien habla o a una época reciente</a:t>
            </a:r>
          </a:p>
          <a:p>
            <a:pPr>
              <a:buNone/>
            </a:pPr>
            <a:r>
              <a:rPr lang="es-CO" sz="1500" dirty="0" smtClean="0"/>
              <a:t>	</a:t>
            </a:r>
            <a:r>
              <a:rPr lang="es-CO" sz="1500" dirty="0" smtClean="0">
                <a:hlinkClick r:id="rId4"/>
              </a:rPr>
              <a:t>http://buscon.rae.es/draeI/SrvltConsulta?TIPO_BUS=3&amp;LEMA=moderno</a:t>
            </a:r>
            <a:r>
              <a:rPr lang="es-CO" sz="1500" dirty="0" smtClean="0"/>
              <a:t> </a:t>
            </a:r>
            <a:endParaRPr lang="es-CO" sz="15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Flexibilidad</a:t>
            </a:r>
            <a:endParaRPr lang="es-CO" dirty="0"/>
          </a:p>
        </p:txBody>
      </p:sp>
      <p:sp>
        <p:nvSpPr>
          <p:cNvPr id="3" name="Content Placeholder 2"/>
          <p:cNvSpPr>
            <a:spLocks noGrp="1"/>
          </p:cNvSpPr>
          <p:nvPr>
            <p:ph idx="1"/>
          </p:nvPr>
        </p:nvSpPr>
        <p:spPr>
          <a:xfrm>
            <a:off x="428596" y="2000240"/>
            <a:ext cx="8229600" cy="3328998"/>
          </a:xfrm>
        </p:spPr>
        <p:txBody>
          <a:bodyPr/>
          <a:lstStyle/>
          <a:p>
            <a:r>
              <a:rPr lang="es-CO" dirty="0" smtClean="0"/>
              <a:t>Se podrán definir estratos, categorías o clases de empresas</a:t>
            </a:r>
          </a:p>
          <a:p>
            <a:r>
              <a:rPr lang="es-CO" dirty="0" smtClean="0"/>
              <a:t>La contabilidad podrá diseñarse a la medida de las empresas</a:t>
            </a:r>
          </a:p>
          <a:p>
            <a:r>
              <a:rPr lang="es-CO" dirty="0" smtClean="0"/>
              <a:t>Podrá haber distintos grados de aseguramiento de la información</a:t>
            </a:r>
            <a:endParaRPr lang="es-CO"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Reglas para la práctica</a:t>
            </a:r>
            <a:endParaRPr lang="es-CO" dirty="0"/>
          </a:p>
        </p:txBody>
      </p:sp>
      <p:sp>
        <p:nvSpPr>
          <p:cNvPr id="3" name="Content Placeholder 2"/>
          <p:cNvSpPr>
            <a:spLocks noGrp="1"/>
          </p:cNvSpPr>
          <p:nvPr>
            <p:ph idx="1"/>
          </p:nvPr>
        </p:nvSpPr>
        <p:spPr>
          <a:xfrm>
            <a:off x="928662" y="1928802"/>
            <a:ext cx="7772400" cy="3645704"/>
          </a:xfrm>
        </p:spPr>
        <p:txBody>
          <a:bodyPr/>
          <a:lstStyle/>
          <a:p>
            <a:r>
              <a:rPr lang="es-CO" dirty="0" smtClean="0"/>
              <a:t>El vacío actual será superado por la expedición de normas de aseguramiento</a:t>
            </a:r>
          </a:p>
          <a:p>
            <a:r>
              <a:rPr lang="es-CO" dirty="0" smtClean="0"/>
              <a:t>Se distinguirá entre auditoría, revisión u otros trabajos de aseguramiento</a:t>
            </a:r>
          </a:p>
          <a:p>
            <a:r>
              <a:rPr lang="es-CO" dirty="0" smtClean="0"/>
              <a:t>Podrá desarrollarse un cuerpo normativo para los casos en que sea adecuada una auditoría integral</a:t>
            </a:r>
            <a:endParaRPr lang="es-CO"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Restructuración</a:t>
            </a:r>
            <a:endParaRPr lang="es-CO" dirty="0"/>
          </a:p>
        </p:txBody>
      </p:sp>
      <p:sp>
        <p:nvSpPr>
          <p:cNvPr id="3" name="Content Placeholder 2"/>
          <p:cNvSpPr>
            <a:spLocks noGrp="1"/>
          </p:cNvSpPr>
          <p:nvPr>
            <p:ph idx="1"/>
          </p:nvPr>
        </p:nvSpPr>
        <p:spPr/>
        <p:txBody>
          <a:bodyPr>
            <a:normAutofit/>
          </a:bodyPr>
          <a:lstStyle/>
          <a:p>
            <a:r>
              <a:rPr lang="es-CO" dirty="0" smtClean="0"/>
              <a:t>El Gobierno, cada vez que sea necesario, podrá ajustar la composición , la estructura y el funcionamiento del Consejo Técnico de la Contaduría Pública y de la Junta Central de Contadores</a:t>
            </a:r>
          </a:p>
          <a:p>
            <a:r>
              <a:rPr lang="es-CO" dirty="0" smtClean="0"/>
              <a:t>Se confirma la naturaleza estatal de estos organismos</a:t>
            </a:r>
          </a:p>
          <a:p>
            <a:r>
              <a:rPr lang="es-CO" dirty="0" smtClean="0"/>
              <a:t>Se impondrá un debido proceso</a:t>
            </a:r>
          </a:p>
          <a:p>
            <a:r>
              <a:rPr lang="es-CO" dirty="0" smtClean="0"/>
              <a:t>La democracia participativa será la regla</a:t>
            </a:r>
            <a:endParaRPr lang="es-CO"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Internacionalización</a:t>
            </a:r>
            <a:endParaRPr lang="es-CO" dirty="0"/>
          </a:p>
        </p:txBody>
      </p:sp>
      <p:sp>
        <p:nvSpPr>
          <p:cNvPr id="3" name="Content Placeholder 2"/>
          <p:cNvSpPr>
            <a:spLocks noGrp="1"/>
          </p:cNvSpPr>
          <p:nvPr>
            <p:ph idx="1"/>
          </p:nvPr>
        </p:nvSpPr>
        <p:spPr/>
        <p:txBody>
          <a:bodyPr>
            <a:normAutofit lnSpcReduction="10000"/>
          </a:bodyPr>
          <a:lstStyle/>
          <a:p>
            <a:r>
              <a:rPr lang="es-CO" dirty="0" smtClean="0"/>
              <a:t>Se procurará la convergencia con las mejores prácticas y las normas de aceptación mundial</a:t>
            </a:r>
          </a:p>
          <a:p>
            <a:r>
              <a:rPr lang="es-CO" dirty="0" smtClean="0"/>
              <a:t>Convergir</a:t>
            </a:r>
          </a:p>
          <a:p>
            <a:pPr lvl="1"/>
            <a:r>
              <a:rPr lang="es-CO" dirty="0" smtClean="0"/>
              <a:t>Dicho de dos o más líneas: Dirigirse a unirse en un punto</a:t>
            </a:r>
          </a:p>
          <a:p>
            <a:pPr lvl="1"/>
            <a:r>
              <a:rPr lang="es-CO" dirty="0" smtClean="0"/>
              <a:t>Dicho de los dictámenes, opiniones o ideas de dos o más personas: Concurrir al mismo fin</a:t>
            </a:r>
          </a:p>
          <a:p>
            <a:pPr>
              <a:buNone/>
            </a:pPr>
            <a:r>
              <a:rPr lang="es-CO" sz="1500" dirty="0" smtClean="0"/>
              <a:t>	</a:t>
            </a:r>
            <a:r>
              <a:rPr lang="es-CO" sz="1500" dirty="0" smtClean="0">
                <a:hlinkClick r:id="rId2"/>
              </a:rPr>
              <a:t>http://buscon.rae.es/draeI/SrvltConsulta?TIPO_BUS=3&amp;LEMA=convergir</a:t>
            </a:r>
            <a:r>
              <a:rPr lang="es-CO" sz="1500" dirty="0" smtClean="0"/>
              <a:t> </a:t>
            </a:r>
          </a:p>
          <a:p>
            <a:r>
              <a:rPr lang="es-CO" dirty="0" smtClean="0"/>
              <a:t>Se participará en los procesos internacionales de formación de nuevas normas</a:t>
            </a:r>
            <a:endParaRPr lang="es-CO"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69006"/>
          </a:xfrm>
        </p:spPr>
        <p:txBody>
          <a:bodyPr>
            <a:normAutofit/>
          </a:bodyPr>
          <a:lstStyle/>
          <a:p>
            <a:r>
              <a:rPr lang="es-CO" sz="8800" dirty="0" smtClean="0"/>
              <a:t>Por su amable atención, muchas gracias</a:t>
            </a:r>
            <a:endParaRPr lang="es-CO" sz="8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Sistema</a:t>
            </a:r>
            <a:endParaRPr lang="es-CO" dirty="0"/>
          </a:p>
        </p:txBody>
      </p:sp>
      <p:sp>
        <p:nvSpPr>
          <p:cNvPr id="3" name="Content Placeholder 2"/>
          <p:cNvSpPr>
            <a:spLocks noGrp="1"/>
          </p:cNvSpPr>
          <p:nvPr>
            <p:ph idx="1"/>
          </p:nvPr>
        </p:nvSpPr>
        <p:spPr>
          <a:xfrm>
            <a:off x="428596" y="2214554"/>
            <a:ext cx="8229600" cy="3114684"/>
          </a:xfrm>
        </p:spPr>
        <p:txBody>
          <a:bodyPr/>
          <a:lstStyle/>
          <a:p>
            <a:r>
              <a:rPr lang="es-CO" dirty="0" smtClean="0"/>
              <a:t>Conjunto de reglas o principios sobre una materia racionalmente enlazados entre sí</a:t>
            </a:r>
          </a:p>
          <a:p>
            <a:r>
              <a:rPr lang="es-CO" dirty="0" smtClean="0"/>
              <a:t>Conjunto de cosas que relacionadas entre sí ordenadamente contribuyen a determinado objeto</a:t>
            </a:r>
          </a:p>
          <a:p>
            <a:pPr>
              <a:buNone/>
            </a:pPr>
            <a:r>
              <a:rPr lang="es-CO" sz="1400" dirty="0" smtClean="0"/>
              <a:t>	</a:t>
            </a:r>
            <a:r>
              <a:rPr lang="es-CO" sz="1400" dirty="0" smtClean="0">
                <a:hlinkClick r:id="rId2"/>
              </a:rPr>
              <a:t>http://buscon.rae.es/draeI/SrvltConsulta?TIPO_BUS=3&amp;LEMA=sistema</a:t>
            </a:r>
            <a:r>
              <a:rPr lang="es-CO" sz="1400" dirty="0" smtClean="0"/>
              <a:t> </a:t>
            </a:r>
            <a:endParaRPr lang="es-CO"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O" dirty="0" smtClean="0"/>
              <a:t>Contable</a:t>
            </a:r>
            <a:endParaRPr lang="es-CO" dirty="0"/>
          </a:p>
        </p:txBody>
      </p:sp>
      <p:sp>
        <p:nvSpPr>
          <p:cNvPr id="3" name="Content Placeholder 2"/>
          <p:cNvSpPr>
            <a:spLocks noGrp="1"/>
          </p:cNvSpPr>
          <p:nvPr>
            <p:ph idx="1"/>
          </p:nvPr>
        </p:nvSpPr>
        <p:spPr/>
        <p:txBody>
          <a:bodyPr>
            <a:normAutofit fontScale="85000" lnSpcReduction="10000"/>
          </a:bodyPr>
          <a:lstStyle/>
          <a:p>
            <a:r>
              <a:rPr lang="es-CO" dirty="0" smtClean="0"/>
              <a:t>Contable: Perteneciente o relativo a la contabilidad</a:t>
            </a:r>
          </a:p>
          <a:p>
            <a:pPr>
              <a:buNone/>
            </a:pPr>
            <a:r>
              <a:rPr lang="es-CO" sz="1400" dirty="0" smtClean="0"/>
              <a:t>	</a:t>
            </a:r>
            <a:r>
              <a:rPr lang="es-CO" sz="1400" dirty="0" smtClean="0">
                <a:hlinkClick r:id="rId2"/>
              </a:rPr>
              <a:t>http://buscon.rae.es/draeI/SrvltConsulta?TIPO_BUS=3&amp;LEMA=contable</a:t>
            </a:r>
            <a:r>
              <a:rPr lang="es-CO" sz="1400" dirty="0" smtClean="0"/>
              <a:t> </a:t>
            </a:r>
          </a:p>
          <a:p>
            <a:r>
              <a:rPr lang="es-CO" sz="3400" dirty="0" smtClean="0"/>
              <a:t>Contabilidad: Sistema adoptado para llevar la cuenta y razón en las oficinas públicas y particulares</a:t>
            </a:r>
          </a:p>
          <a:p>
            <a:pPr>
              <a:buNone/>
            </a:pPr>
            <a:r>
              <a:rPr lang="es-CO" sz="1400" dirty="0" smtClean="0"/>
              <a:t>	</a:t>
            </a:r>
            <a:r>
              <a:rPr lang="es-CO" sz="1400" dirty="0" smtClean="0">
                <a:hlinkClick r:id="rId3"/>
              </a:rPr>
              <a:t>http://buscon.rae.es/draeI/SrvltConsulta?TIPO_BUS=3&amp;LEMA=contabilidad</a:t>
            </a:r>
            <a:r>
              <a:rPr lang="es-CO" sz="1400" dirty="0" smtClean="0"/>
              <a:t> </a:t>
            </a:r>
          </a:p>
          <a:p>
            <a:r>
              <a:rPr lang="es-CO" sz="3400" dirty="0" smtClean="0"/>
              <a:t>Cuenta: Acción y efecto de contar</a:t>
            </a:r>
          </a:p>
          <a:p>
            <a:pPr>
              <a:buNone/>
            </a:pPr>
            <a:r>
              <a:rPr lang="es-CO" sz="1500" dirty="0" smtClean="0"/>
              <a:t>	</a:t>
            </a:r>
            <a:r>
              <a:rPr lang="es-CO" sz="1500" dirty="0" smtClean="0">
                <a:hlinkClick r:id="rId4"/>
              </a:rPr>
              <a:t>http://buscon.rae.es/draeI/SrvltConsulta?TIPO_BUS=3&amp;LEMA=cuenta</a:t>
            </a:r>
            <a:r>
              <a:rPr lang="es-CO" sz="1500" dirty="0" smtClean="0"/>
              <a:t> </a:t>
            </a:r>
          </a:p>
          <a:p>
            <a:r>
              <a:rPr lang="es-CO" sz="3400" dirty="0" smtClean="0"/>
              <a:t>Contar: Numerar o computar las cosas considerándolas como unidades homogéneas</a:t>
            </a:r>
          </a:p>
          <a:p>
            <a:pPr>
              <a:buNone/>
            </a:pPr>
            <a:r>
              <a:rPr lang="es-CO" sz="1600" dirty="0" smtClean="0"/>
              <a:t>	</a:t>
            </a:r>
            <a:r>
              <a:rPr lang="es-CO" sz="1600" dirty="0" smtClean="0">
                <a:hlinkClick r:id="rId5"/>
              </a:rPr>
              <a:t>http://buscon.rae.es/draeI/SrvltConsulta?TIPO_BUS=3&amp;LEMA=contar</a:t>
            </a:r>
            <a:r>
              <a:rPr lang="es-CO" sz="1600" dirty="0" smtClean="0"/>
              <a:t> </a:t>
            </a:r>
            <a:endParaRPr lang="es-CO"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357166"/>
            <a:ext cx="7772400" cy="1071570"/>
          </a:xfrm>
        </p:spPr>
        <p:txBody>
          <a:bodyPr>
            <a:normAutofit fontScale="90000"/>
          </a:bodyPr>
          <a:lstStyle/>
          <a:p>
            <a:r>
              <a:rPr lang="es-CO" dirty="0" smtClean="0"/>
              <a:t>Objetivos (artículo 1 de la Ley 1314)</a:t>
            </a:r>
            <a:endParaRPr lang="es-CO" dirty="0"/>
          </a:p>
        </p:txBody>
      </p:sp>
      <p:sp>
        <p:nvSpPr>
          <p:cNvPr id="3" name="Content Placeholder 2"/>
          <p:cNvSpPr>
            <a:spLocks noGrp="1"/>
          </p:cNvSpPr>
          <p:nvPr>
            <p:ph idx="1"/>
          </p:nvPr>
        </p:nvSpPr>
        <p:spPr>
          <a:xfrm>
            <a:off x="785754" y="1643050"/>
            <a:ext cx="8358246" cy="4857784"/>
          </a:xfrm>
        </p:spPr>
        <p:txBody>
          <a:bodyPr>
            <a:noAutofit/>
          </a:bodyPr>
          <a:lstStyle/>
          <a:p>
            <a:r>
              <a:rPr lang="es-CO" sz="2200" dirty="0"/>
              <a:t>E</a:t>
            </a:r>
            <a:r>
              <a:rPr lang="es-CO" sz="2200" dirty="0" smtClean="0"/>
              <a:t>xpedir normas contables, de información financiera y de aseguramiento de la información</a:t>
            </a:r>
          </a:p>
          <a:p>
            <a:r>
              <a:rPr lang="es-CO" sz="2200" dirty="0"/>
              <a:t>Q</a:t>
            </a:r>
            <a:r>
              <a:rPr lang="es-CO" sz="2200" dirty="0" smtClean="0"/>
              <a:t>ue conformen un </a:t>
            </a:r>
            <a:r>
              <a:rPr lang="es-CO" sz="2200" b="1" i="1" u="sng" dirty="0" smtClean="0"/>
              <a:t>sistema</a:t>
            </a:r>
            <a:r>
              <a:rPr lang="es-CO" sz="2200" dirty="0" smtClean="0"/>
              <a:t> único y homogéneo de alta calidad, comprensible y de forzosa observancia</a:t>
            </a:r>
          </a:p>
          <a:p>
            <a:r>
              <a:rPr lang="es-CO" sz="2200" dirty="0"/>
              <a:t>P</a:t>
            </a:r>
            <a:r>
              <a:rPr lang="es-CO" sz="2200" dirty="0" smtClean="0"/>
              <a:t>or cuya virtud los informes contables y, en particular, los estados financieros, brinden información financiera comprensible, transparente y comparable, pertinente y confiable, útil para la toma de decisiones económicas por parte del Estado, los propietarios, funcionarios y empleados de las empresas, los inversionistas actuales o potenciales y otras partes interesadas</a:t>
            </a:r>
          </a:p>
          <a:p>
            <a:r>
              <a:rPr lang="es-CO" sz="2200" dirty="0" smtClean="0"/>
              <a:t>Para mejorar la productividad,  la competitividad y el desarrollo armónico de la actividad empresarial de las personas naturales y jurídicas, nacionales o extranjeras</a:t>
            </a:r>
            <a:endParaRPr lang="es-CO"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39850"/>
          </a:xfrm>
        </p:spPr>
        <p:txBody>
          <a:bodyPr>
            <a:normAutofit fontScale="90000"/>
          </a:bodyPr>
          <a:lstStyle/>
          <a:p>
            <a:r>
              <a:rPr lang="es-CO" dirty="0" smtClean="0"/>
              <a:t>Normas de contabilidad - artículo 3° de la Ley 1314 de 2009</a:t>
            </a:r>
            <a:endParaRPr lang="es-CO" dirty="0"/>
          </a:p>
        </p:txBody>
      </p:sp>
      <p:sp>
        <p:nvSpPr>
          <p:cNvPr id="3" name="Content Placeholder 2"/>
          <p:cNvSpPr>
            <a:spLocks noGrp="1"/>
          </p:cNvSpPr>
          <p:nvPr>
            <p:ph idx="1"/>
          </p:nvPr>
        </p:nvSpPr>
        <p:spPr>
          <a:xfrm>
            <a:off x="428596" y="2000240"/>
            <a:ext cx="8229600" cy="4525963"/>
          </a:xfrm>
        </p:spPr>
        <p:txBody>
          <a:bodyPr>
            <a:normAutofit fontScale="92500" lnSpcReduction="20000"/>
          </a:bodyPr>
          <a:lstStyle/>
          <a:p>
            <a:r>
              <a:rPr lang="es-CO" dirty="0"/>
              <a:t>S</a:t>
            </a:r>
            <a:r>
              <a:rPr lang="es-CO" dirty="0" smtClean="0"/>
              <a:t>e entiende por normas de contabilidad y de información financiera el </a:t>
            </a:r>
            <a:r>
              <a:rPr lang="es-CO" b="1" i="1" u="sng" dirty="0" smtClean="0"/>
              <a:t>sistema</a:t>
            </a:r>
            <a:r>
              <a:rPr lang="es-CO" dirty="0" smtClean="0"/>
              <a:t> compuesto por postulados, principios, limitaciones, conceptos, normas técnicas generales, normas técnicas específicas, normas técnicas especiales, normas técnicas sobre revelaciones, normas técnicas sobre registros y libros, interpretaciones y guías, que permiten identificar, medir, clasificar, reconocer, interpretar, analizar, evaluar e informar, las operaciones económicas de un ente, de forma clara y completa, relevante, digna de crédito y comparable</a:t>
            </a:r>
            <a:endParaRPr lang="es-CO"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54164"/>
          </a:xfrm>
        </p:spPr>
        <p:txBody>
          <a:bodyPr>
            <a:normAutofit fontScale="90000"/>
          </a:bodyPr>
          <a:lstStyle/>
          <a:p>
            <a:r>
              <a:rPr lang="es-CO" dirty="0" smtClean="0"/>
              <a:t>Sistema documental contable - artículo 1° de la Ley 1314 de 2009</a:t>
            </a:r>
            <a:endParaRPr lang="es-CO" dirty="0"/>
          </a:p>
        </p:txBody>
      </p:sp>
      <p:sp>
        <p:nvSpPr>
          <p:cNvPr id="3" name="Content Placeholder 2"/>
          <p:cNvSpPr>
            <a:spLocks noGrp="1"/>
          </p:cNvSpPr>
          <p:nvPr>
            <p:ph idx="1"/>
          </p:nvPr>
        </p:nvSpPr>
        <p:spPr>
          <a:xfrm>
            <a:off x="428596" y="2285992"/>
            <a:ext cx="8229600" cy="3471874"/>
          </a:xfrm>
        </p:spPr>
        <p:txBody>
          <a:bodyPr>
            <a:normAutofit/>
          </a:bodyPr>
          <a:lstStyle/>
          <a:p>
            <a:r>
              <a:rPr lang="es-CO" dirty="0" smtClean="0"/>
              <a:t>Se podrá permitir y ordenar que tanto el </a:t>
            </a:r>
            <a:r>
              <a:rPr lang="es-CO" b="1" i="1" u="sng" dirty="0" smtClean="0"/>
              <a:t>sistema</a:t>
            </a:r>
            <a:r>
              <a:rPr lang="es-CO" dirty="0" smtClean="0"/>
              <a:t> documental contable, que incluye los soportes, los comprobantes y los libros, como los informes de gestión y la información contable, en especial los estados financieros con sus notas, sean preparados, conservados y difundidos electrónicamente</a:t>
            </a:r>
            <a:endParaRPr lang="es-C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654164"/>
          </a:xfrm>
        </p:spPr>
        <p:txBody>
          <a:bodyPr>
            <a:normAutofit fontScale="90000"/>
          </a:bodyPr>
          <a:lstStyle/>
          <a:p>
            <a:r>
              <a:rPr lang="es-CO" dirty="0" smtClean="0"/>
              <a:t>Normas de aseguramiento - artículo 5° de la Ley 1314 de 2009</a:t>
            </a:r>
            <a:endParaRPr lang="es-CO" dirty="0"/>
          </a:p>
        </p:txBody>
      </p:sp>
      <p:sp>
        <p:nvSpPr>
          <p:cNvPr id="3" name="Content Placeholder 2"/>
          <p:cNvSpPr>
            <a:spLocks noGrp="1"/>
          </p:cNvSpPr>
          <p:nvPr>
            <p:ph idx="1"/>
          </p:nvPr>
        </p:nvSpPr>
        <p:spPr>
          <a:xfrm>
            <a:off x="428596" y="2357430"/>
            <a:ext cx="8229600" cy="3686188"/>
          </a:xfrm>
        </p:spPr>
        <p:txBody>
          <a:bodyPr/>
          <a:lstStyle/>
          <a:p>
            <a:r>
              <a:rPr lang="es-CO" dirty="0"/>
              <a:t>S</a:t>
            </a:r>
            <a:r>
              <a:rPr lang="es-CO" dirty="0" smtClean="0"/>
              <a:t>e entiende por normas de aseguramiento de información el </a:t>
            </a:r>
            <a:r>
              <a:rPr lang="es-CO" b="1" i="1" u="sng" dirty="0" smtClean="0"/>
              <a:t>sistema</a:t>
            </a:r>
            <a:r>
              <a:rPr lang="es-CO" dirty="0" smtClean="0"/>
              <a:t> compuesto por principios, conceptos, técnicas, interpretaciones y guías, que regulan las cualidades personales, el comportamiento, la ejecución del trabajo y los informes de un trabajo de aseguramiento de información</a:t>
            </a:r>
            <a:endParaRPr lang="es-CO"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25602"/>
          </a:xfrm>
        </p:spPr>
        <p:txBody>
          <a:bodyPr>
            <a:normAutofit fontScale="90000"/>
          </a:bodyPr>
          <a:lstStyle/>
          <a:p>
            <a:r>
              <a:rPr lang="es-CO" dirty="0" smtClean="0"/>
              <a:t>Las causas - Ponencia para segundo debate en la Cámara de Representantes</a:t>
            </a:r>
            <a:endParaRPr lang="es-CO" dirty="0"/>
          </a:p>
        </p:txBody>
      </p:sp>
      <p:sp>
        <p:nvSpPr>
          <p:cNvPr id="3" name="Content Placeholder 2"/>
          <p:cNvSpPr>
            <a:spLocks noGrp="1"/>
          </p:cNvSpPr>
          <p:nvPr>
            <p:ph idx="1"/>
          </p:nvPr>
        </p:nvSpPr>
        <p:spPr>
          <a:xfrm>
            <a:off x="428596" y="2357430"/>
            <a:ext cx="8229600" cy="4071966"/>
          </a:xfrm>
        </p:spPr>
        <p:txBody>
          <a:bodyPr>
            <a:normAutofit lnSpcReduction="10000"/>
          </a:bodyPr>
          <a:lstStyle/>
          <a:p>
            <a:r>
              <a:rPr lang="es-CO" sz="2400" dirty="0" smtClean="0"/>
              <a:t>Ante el paulatino estancamiento de nuestro sistema contable frente a las necesidades del país, la diversidad y desarticulación de las regulaciones en materia contable, los conflictos con la contabilidad tributaria, la incorrecta consideración en las normas contables de la microempresa, la ausencia de normas de aseguramiento y las inquietudes surgidas desde y sobre los mismos los órganos de la profesión contable, nos proponemos con este proyecto de ley abordar dos grandes asuntos: las normas de contabilidad y de información financiera para empresas y las normas de aseguramiento de información – Gaceta del Congreso 731 de 2008</a:t>
            </a:r>
            <a:endParaRPr lang="es-CO"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184</TotalTime>
  <Words>1233</Words>
  <Application>Microsoft Office PowerPoint</Application>
  <PresentationFormat>On-screen Show (4:3)</PresentationFormat>
  <Paragraphs>87</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Metro</vt:lpstr>
      <vt:lpstr>Modernización del sistema contable colombiano</vt:lpstr>
      <vt:lpstr>Modernización</vt:lpstr>
      <vt:lpstr>Sistema</vt:lpstr>
      <vt:lpstr>Contable</vt:lpstr>
      <vt:lpstr>Objetivos (artículo 1 de la Ley 1314)</vt:lpstr>
      <vt:lpstr>Normas de contabilidad - artículo 3° de la Ley 1314 de 2009</vt:lpstr>
      <vt:lpstr>Sistema documental contable - artículo 1° de la Ley 1314 de 2009</vt:lpstr>
      <vt:lpstr>Normas de aseguramiento - artículo 5° de la Ley 1314 de 2009</vt:lpstr>
      <vt:lpstr>Las causas - Ponencia para segundo debate en la Cámara de Representantes</vt:lpstr>
      <vt:lpstr>Estancamiento</vt:lpstr>
      <vt:lpstr>Diversidad y desarticulación</vt:lpstr>
      <vt:lpstr>Conflictos</vt:lpstr>
      <vt:lpstr>Microempresa</vt:lpstr>
      <vt:lpstr>Aseguramiento</vt:lpstr>
      <vt:lpstr>Institucionalidad</vt:lpstr>
      <vt:lpstr>Puesta en marcha</vt:lpstr>
      <vt:lpstr>Coordinación</vt:lpstr>
      <vt:lpstr>Coordinación</vt:lpstr>
      <vt:lpstr>Independencia</vt:lpstr>
      <vt:lpstr>Flexibilidad</vt:lpstr>
      <vt:lpstr>Reglas para la práctica</vt:lpstr>
      <vt:lpstr>Restructuración</vt:lpstr>
      <vt:lpstr>Internacionalización</vt:lpstr>
      <vt:lpstr>Por su amable atención, muchas 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Modernización del sistema contable colombiano</dc:title>
  <dc:creator>hernando</dc:creator>
  <cp:lastModifiedBy>hernando</cp:lastModifiedBy>
  <cp:revision>34</cp:revision>
  <dcterms:created xsi:type="dcterms:W3CDTF">2009-08-24T22:37:25Z</dcterms:created>
  <dcterms:modified xsi:type="dcterms:W3CDTF">2009-09-02T21:03:09Z</dcterms:modified>
</cp:coreProperties>
</file>