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9" autoAdjust="0"/>
    <p:restoredTop sz="94660"/>
  </p:normalViewPr>
  <p:slideViewPr>
    <p:cSldViewPr>
      <p:cViewPr varScale="1">
        <p:scale>
          <a:sx n="69" d="100"/>
          <a:sy n="6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9FC02E8-3FE5-4049-A760-10C0D4F10894}" type="datetimeFigureOut">
              <a:rPr lang="es-CO" smtClean="0"/>
              <a:pPr/>
              <a:t>29/10/2009</a:t>
            </a:fld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D29E3A9-D2AB-4E2F-9D0A-B94AF9B8516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307181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57422" y="5214950"/>
            <a:ext cx="6400800" cy="614370"/>
          </a:xfrm>
        </p:spPr>
        <p:txBody>
          <a:bodyPr/>
          <a:lstStyle/>
          <a:p>
            <a:r>
              <a:rPr lang="es-CO" dirty="0" smtClean="0"/>
              <a:t>Hernando Bermúdez Gómez</a:t>
            </a:r>
            <a:endParaRPr lang="es-CO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428596" y="642918"/>
            <a:ext cx="6400800" cy="10001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CO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XXV Congreso Nacional de Derecho Comercial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3257560"/>
          </a:xfrm>
        </p:spPr>
        <p:txBody>
          <a:bodyPr/>
          <a:lstStyle/>
          <a:p>
            <a:r>
              <a:rPr lang="es-CO" dirty="0" smtClean="0"/>
              <a:t>Evaluación del costo – beneficio</a:t>
            </a:r>
          </a:p>
          <a:p>
            <a:r>
              <a:rPr lang="es-CO" dirty="0" smtClean="0"/>
              <a:t>Comités técnicos: autoridades, preparadores, aseguradores y usuarios</a:t>
            </a:r>
          </a:p>
          <a:p>
            <a:r>
              <a:rPr lang="es-CO" dirty="0" smtClean="0"/>
              <a:t>Participación en los organismos internacionales: IASB, IESBA, IAASB, ISAR, IFIAR, IVSC, XBRL</a:t>
            </a:r>
          </a:p>
          <a:p>
            <a:endParaRPr lang="es-CO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Socialización: más allá de la educación formal</a:t>
            </a:r>
          </a:p>
          <a:p>
            <a:r>
              <a:rPr lang="es-CO" dirty="0" smtClean="0"/>
              <a:t>Todos los prestados de servicios contables sometidos a la autoridad disciplinaria</a:t>
            </a:r>
          </a:p>
          <a:p>
            <a:r>
              <a:rPr lang="es-CO" dirty="0" smtClean="0"/>
              <a:t>Unificado el régimen de todas las autoridades de inspección vigilancia y control</a:t>
            </a:r>
          </a:p>
          <a:p>
            <a:r>
              <a:rPr lang="es-CO" dirty="0" smtClean="0"/>
              <a:t>Sistema legal de múltiples niveles: Constitución, Ley, Decretos de Intervención, Normas técnicas especiales, Interpretaciones y Guías</a:t>
            </a:r>
            <a:endParaRPr lang="es-CO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Aplicación del Código disciplinario a todos los funcionarios y asesores, miembros, empleados y contratistas de los organismos de regulación y normalización</a:t>
            </a:r>
          </a:p>
          <a:p>
            <a:r>
              <a:rPr lang="es-CO" dirty="0" smtClean="0"/>
              <a:t>El Gobierno ajustará la composición, estructura y funcionamiento de la JCC y del CTCP</a:t>
            </a:r>
          </a:p>
          <a:p>
            <a:r>
              <a:rPr lang="es-CO" dirty="0" smtClean="0"/>
              <a:t>El presupuesto del CTCP se administrará por el MCIT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Coordinación obligatoria entre todas las entidades de regulación y supervisión – incluye a las autoridades con competencia sobre entidades estatales</a:t>
            </a:r>
          </a:p>
          <a:p>
            <a:r>
              <a:rPr lang="es-CO" dirty="0" smtClean="0"/>
              <a:t>Primacía del principio características y prácticas de cada industria</a:t>
            </a:r>
          </a:p>
          <a:p>
            <a:r>
              <a:rPr lang="es-CO" dirty="0" smtClean="0"/>
              <a:t>Vigencia escalonada</a:t>
            </a:r>
          </a:p>
          <a:p>
            <a:r>
              <a:rPr lang="es-CO" dirty="0" smtClean="0"/>
              <a:t>Aplicación extensiva del régimen societario</a:t>
            </a:r>
            <a:endParaRPr lang="es-CO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rmAutofit/>
          </a:bodyPr>
          <a:lstStyle/>
          <a:p>
            <a:r>
              <a:rPr lang="es-CO" sz="8000" dirty="0" smtClean="0"/>
              <a:t>Por su amable atención, muchas gracias</a:t>
            </a:r>
            <a:endParaRPr lang="es-CO" sz="80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Intervención mediante regulaciones – del reglamento a la regulación</a:t>
            </a:r>
          </a:p>
          <a:p>
            <a:r>
              <a:rPr lang="es-CO" dirty="0" smtClean="0"/>
              <a:t>El Presidente de la República es el director del proceso de intervención</a:t>
            </a:r>
          </a:p>
          <a:p>
            <a:r>
              <a:rPr lang="es-CO" dirty="0" smtClean="0"/>
              <a:t>La contabilidad es un instrumento. Los fines de la intervención son la productividad, la competitividad, el desarrollo armónico de la actividad empresarial, la internacionalización de las relaciones económicas</a:t>
            </a:r>
            <a:endParaRPr lang="es-CO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Convergencia, mejores prácticas internacionales, evolución de los negocios, en el marco de la equidad, reciprocidad y conveniencia nacional</a:t>
            </a:r>
          </a:p>
          <a:p>
            <a:r>
              <a:rPr lang="es-CO" dirty="0" smtClean="0"/>
              <a:t>Normas de información financiera, no solo normas de contabilidad</a:t>
            </a:r>
          </a:p>
          <a:p>
            <a:r>
              <a:rPr lang="es-CO" dirty="0" smtClean="0"/>
              <a:t>Sistema contable financiero único en lugar de múltiples sistemas especiales</a:t>
            </a:r>
          </a:p>
          <a:p>
            <a:endParaRPr lang="es-CO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3400436"/>
          </a:xfrm>
        </p:spPr>
        <p:txBody>
          <a:bodyPr/>
          <a:lstStyle/>
          <a:p>
            <a:r>
              <a:rPr lang="es-CO" dirty="0" smtClean="0"/>
              <a:t>Inclusión de la transparencia dentro de las cualidades de la información</a:t>
            </a:r>
          </a:p>
          <a:p>
            <a:r>
              <a:rPr lang="es-CO" dirty="0" smtClean="0"/>
              <a:t>Requisitos materiales – subsistema intelectual – </a:t>
            </a:r>
            <a:r>
              <a:rPr lang="es-CO" dirty="0" err="1" smtClean="0"/>
              <a:t>accounting</a:t>
            </a:r>
            <a:endParaRPr lang="es-CO" dirty="0" smtClean="0"/>
          </a:p>
          <a:p>
            <a:r>
              <a:rPr lang="es-CO" dirty="0" smtClean="0"/>
              <a:t>Requisitos formales – subsistema documental – </a:t>
            </a:r>
            <a:r>
              <a:rPr lang="es-CO" dirty="0" err="1" smtClean="0"/>
              <a:t>bookkeeping</a:t>
            </a:r>
            <a:endParaRPr lang="es-CO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2828932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Preparación, registro, conservación y difusión electrónica</a:t>
            </a:r>
          </a:p>
          <a:p>
            <a:r>
              <a:rPr lang="es-CO" dirty="0" smtClean="0"/>
              <a:t> Registro posterior de  los libros</a:t>
            </a:r>
          </a:p>
          <a:p>
            <a:r>
              <a:rPr lang="es-CO" dirty="0" smtClean="0"/>
              <a:t>Régimen único. Superado el dualismo comerciantes y entidades sin ánimo de lucro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2786082"/>
          </a:xfrm>
        </p:spPr>
        <p:txBody>
          <a:bodyPr/>
          <a:lstStyle/>
          <a:p>
            <a:r>
              <a:rPr lang="es-CO" dirty="0" smtClean="0"/>
              <a:t>Contabilidad por estratos: grandes, medianos, pequeños, microempresarios</a:t>
            </a:r>
          </a:p>
          <a:p>
            <a:r>
              <a:rPr lang="es-CO" dirty="0" smtClean="0"/>
              <a:t>Contabilidad simplificada, estados abreviados, aseguramiento moderado</a:t>
            </a:r>
          </a:p>
          <a:p>
            <a:r>
              <a:rPr lang="es-CO" dirty="0" smtClean="0"/>
              <a:t>Realidad económica: principio legal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Las disposiciones tributarias únicamente tienen efectos fiscales</a:t>
            </a:r>
          </a:p>
          <a:p>
            <a:r>
              <a:rPr lang="es-CO" dirty="0" smtClean="0"/>
              <a:t>Normas de aseguramiento, no solo de auditoría</a:t>
            </a:r>
          </a:p>
          <a:p>
            <a:r>
              <a:rPr lang="es-CO" dirty="0" smtClean="0"/>
              <a:t>Aseguramiento: ética, calidad, auditoría de información financiera histórica, revisión de información financiera histórica,  otras formas de aseguramiento de la información, auditoría integral</a:t>
            </a:r>
          </a:p>
          <a:p>
            <a:endParaRPr lang="es-CO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3971940"/>
          </a:xfrm>
        </p:spPr>
        <p:txBody>
          <a:bodyPr/>
          <a:lstStyle/>
          <a:p>
            <a:r>
              <a:rPr lang="es-CO" dirty="0" smtClean="0"/>
              <a:t>Regulación, normalización, socialización, supervisión</a:t>
            </a:r>
          </a:p>
          <a:p>
            <a:r>
              <a:rPr lang="es-CO" dirty="0" smtClean="0"/>
              <a:t>MHCP y MCIT obrarán en forma conjunta</a:t>
            </a:r>
          </a:p>
          <a:p>
            <a:r>
              <a:rPr lang="es-CO" dirty="0" smtClean="0"/>
              <a:t>Debido proceso: abierto, transparente y público</a:t>
            </a:r>
          </a:p>
          <a:p>
            <a:r>
              <a:rPr lang="es-CO" dirty="0" smtClean="0"/>
              <a:t>Todos a participar: gobierno, expertos, empresarios, público</a:t>
            </a:r>
            <a:endParaRPr lang="es-CO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Novedades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Documentos motivados. Obligación de difundir las bases de las conclusiones</a:t>
            </a:r>
          </a:p>
          <a:p>
            <a:r>
              <a:rPr lang="es-CO" dirty="0" smtClean="0"/>
              <a:t>Supervisión sobre todos los reguladores para procurar la consistencia de las normas y el carácter abierto y transparente de los procesos de adopción de regulaciones</a:t>
            </a:r>
          </a:p>
          <a:p>
            <a:r>
              <a:rPr lang="es-CO" dirty="0" smtClean="0"/>
              <a:t>Intervención planeada (planes ajustados semestralmente)</a:t>
            </a:r>
            <a:endParaRPr lang="es-CO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93</TotalTime>
  <Words>527</Words>
  <Application>Microsoft Office PowerPoint</Application>
  <PresentationFormat>Presentación en pantalla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Fundición</vt:lpstr>
      <vt:lpstr>Ley 1314 de 2009 Novedades</vt:lpstr>
      <vt:lpstr>Ley 1314 de 2009 Novedades</vt:lpstr>
      <vt:lpstr>Ley 1314 de 2009 Novedades</vt:lpstr>
      <vt:lpstr>Ley 1314 de 2009 Novedades</vt:lpstr>
      <vt:lpstr>Ley 1314 de 2009 Novedades</vt:lpstr>
      <vt:lpstr>Ley 1314 de 2009 Novedades</vt:lpstr>
      <vt:lpstr>Ley 1314 de 2009 Novedades</vt:lpstr>
      <vt:lpstr>Ley 1314 de 2009 Novedades</vt:lpstr>
      <vt:lpstr>Ley 1314 de 2009 Novedades</vt:lpstr>
      <vt:lpstr>Ley 1314 de 2009 Novedades</vt:lpstr>
      <vt:lpstr>Ley 1314 de 2009 Novedades</vt:lpstr>
      <vt:lpstr>Ley 1314 de 2009 Novedades</vt:lpstr>
      <vt:lpstr>Ley 1314 de 2009 Novedades</vt:lpstr>
      <vt:lpstr>Por su amable atención, muchas gracias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1314 de 2009 Novedades</dc:title>
  <dc:creator>hbermude</dc:creator>
  <cp:lastModifiedBy>hbermude</cp:lastModifiedBy>
  <cp:revision>19</cp:revision>
  <dcterms:created xsi:type="dcterms:W3CDTF">2009-10-28T21:34:02Z</dcterms:created>
  <dcterms:modified xsi:type="dcterms:W3CDTF">2009-10-29T16:10:27Z</dcterms:modified>
</cp:coreProperties>
</file>