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2" r:id="rId6"/>
    <p:sldId id="263" r:id="rId7"/>
    <p:sldId id="264" r:id="rId8"/>
    <p:sldId id="265" r:id="rId9"/>
    <p:sldId id="266" r:id="rId10"/>
    <p:sldId id="267" r:id="rId11"/>
    <p:sldId id="268" r:id="rId12"/>
    <p:sldId id="269" r:id="rId13"/>
    <p:sldId id="270" r:id="rId14"/>
  </p:sldIdLst>
  <p:sldSz cx="10080625" cy="7740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2" d="100"/>
          <a:sy n="102" d="100"/>
        </p:scale>
        <p:origin x="1626"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756047" y="1266815"/>
            <a:ext cx="8568531" cy="2694893"/>
          </a:xfrm>
        </p:spPr>
        <p:txBody>
          <a:bodyPr anchor="b"/>
          <a:lstStyle>
            <a:lvl1pPr algn="ctr">
              <a:defRPr sz="6614"/>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260078" y="4065633"/>
            <a:ext cx="7560469" cy="1868865"/>
          </a:xfrm>
        </p:spPr>
        <p:txBody>
          <a:bodyPr/>
          <a:lstStyle>
            <a:lvl1pPr marL="0" indent="0" algn="ctr">
              <a:buNone/>
              <a:defRPr sz="2646"/>
            </a:lvl1pPr>
            <a:lvl2pPr marL="504017" indent="0" algn="ctr">
              <a:buNone/>
              <a:defRPr sz="2205"/>
            </a:lvl2pPr>
            <a:lvl3pPr marL="1008035" indent="0" algn="ctr">
              <a:buNone/>
              <a:defRPr sz="1984"/>
            </a:lvl3pPr>
            <a:lvl4pPr marL="1512052" indent="0" algn="ctr">
              <a:buNone/>
              <a:defRPr sz="1764"/>
            </a:lvl4pPr>
            <a:lvl5pPr marL="2016069" indent="0" algn="ctr">
              <a:buNone/>
              <a:defRPr sz="1764"/>
            </a:lvl5pPr>
            <a:lvl6pPr marL="2520086" indent="0" algn="ctr">
              <a:buNone/>
              <a:defRPr sz="1764"/>
            </a:lvl6pPr>
            <a:lvl7pPr marL="3024104" indent="0" algn="ctr">
              <a:buNone/>
              <a:defRPr sz="1764"/>
            </a:lvl7pPr>
            <a:lvl8pPr marL="3528121" indent="0" algn="ctr">
              <a:buNone/>
              <a:defRPr sz="1764"/>
            </a:lvl8pPr>
            <a:lvl9pPr marL="4032138" indent="0" algn="ctr">
              <a:buNone/>
              <a:defRPr sz="1764"/>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EBD47C18-0B12-437E-A355-8C8AB0B382EE}" type="datetimeFigureOut">
              <a:rPr lang="es-CO" smtClean="0"/>
              <a:t>18/08/2017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92B629B-8BF1-469D-950E-6211B06FF455}" type="slidenum">
              <a:rPr lang="es-CO" smtClean="0"/>
              <a:t>‹Nº›</a:t>
            </a:fld>
            <a:endParaRPr lang="es-CO"/>
          </a:p>
        </p:txBody>
      </p:sp>
    </p:spTree>
    <p:extLst>
      <p:ext uri="{BB962C8B-B14F-4D97-AF65-F5344CB8AC3E}">
        <p14:creationId xmlns:p14="http://schemas.microsoft.com/office/powerpoint/2010/main" val="1671482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BD47C18-0B12-437E-A355-8C8AB0B382EE}" type="datetimeFigureOut">
              <a:rPr lang="es-CO" smtClean="0"/>
              <a:t>18/08/2017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92B629B-8BF1-469D-950E-6211B06FF455}" type="slidenum">
              <a:rPr lang="es-CO" smtClean="0"/>
              <a:t>‹Nº›</a:t>
            </a:fld>
            <a:endParaRPr lang="es-CO"/>
          </a:p>
        </p:txBody>
      </p:sp>
    </p:spTree>
    <p:extLst>
      <p:ext uri="{BB962C8B-B14F-4D97-AF65-F5344CB8AC3E}">
        <p14:creationId xmlns:p14="http://schemas.microsoft.com/office/powerpoint/2010/main" val="3307238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13948" y="412118"/>
            <a:ext cx="2173635" cy="655984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93044" y="412118"/>
            <a:ext cx="6394896" cy="6559843"/>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BD47C18-0B12-437E-A355-8C8AB0B382EE}" type="datetimeFigureOut">
              <a:rPr lang="es-CO" smtClean="0"/>
              <a:t>18/08/2017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92B629B-8BF1-469D-950E-6211B06FF455}" type="slidenum">
              <a:rPr lang="es-CO" smtClean="0"/>
              <a:t>‹Nº›</a:t>
            </a:fld>
            <a:endParaRPr lang="es-CO"/>
          </a:p>
        </p:txBody>
      </p:sp>
    </p:spTree>
    <p:extLst>
      <p:ext uri="{BB962C8B-B14F-4D97-AF65-F5344CB8AC3E}">
        <p14:creationId xmlns:p14="http://schemas.microsoft.com/office/powerpoint/2010/main" val="17471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BD47C18-0B12-437E-A355-8C8AB0B382EE}" type="datetimeFigureOut">
              <a:rPr lang="es-CO" smtClean="0"/>
              <a:t>18/08/2017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92B629B-8BF1-469D-950E-6211B06FF455}" type="slidenum">
              <a:rPr lang="es-CO" smtClean="0"/>
              <a:t>‹Nº›</a:t>
            </a:fld>
            <a:endParaRPr lang="es-CO"/>
          </a:p>
        </p:txBody>
      </p:sp>
    </p:spTree>
    <p:extLst>
      <p:ext uri="{BB962C8B-B14F-4D97-AF65-F5344CB8AC3E}">
        <p14:creationId xmlns:p14="http://schemas.microsoft.com/office/powerpoint/2010/main" val="399591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7793" y="1929789"/>
            <a:ext cx="8694539" cy="3219895"/>
          </a:xfrm>
        </p:spPr>
        <p:txBody>
          <a:bodyPr anchor="b"/>
          <a:lstStyle>
            <a:lvl1pPr>
              <a:defRPr sz="6614"/>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7793" y="5180145"/>
            <a:ext cx="8694539" cy="1693267"/>
          </a:xfrm>
        </p:spPr>
        <p:txBody>
          <a:bodyPr/>
          <a:lstStyle>
            <a:lvl1pPr marL="0" indent="0">
              <a:buNone/>
              <a:defRPr sz="2646">
                <a:solidFill>
                  <a:schemeClr val="tx1"/>
                </a:solidFill>
              </a:defRPr>
            </a:lvl1pPr>
            <a:lvl2pPr marL="504017" indent="0">
              <a:buNone/>
              <a:defRPr sz="2205">
                <a:solidFill>
                  <a:schemeClr val="tx1">
                    <a:tint val="75000"/>
                  </a:schemeClr>
                </a:solidFill>
              </a:defRPr>
            </a:lvl2pPr>
            <a:lvl3pPr marL="1008035" indent="0">
              <a:buNone/>
              <a:defRPr sz="1984">
                <a:solidFill>
                  <a:schemeClr val="tx1">
                    <a:tint val="75000"/>
                  </a:schemeClr>
                </a:solidFill>
              </a:defRPr>
            </a:lvl3pPr>
            <a:lvl4pPr marL="1512052" indent="0">
              <a:buNone/>
              <a:defRPr sz="1764">
                <a:solidFill>
                  <a:schemeClr val="tx1">
                    <a:tint val="75000"/>
                  </a:schemeClr>
                </a:solidFill>
              </a:defRPr>
            </a:lvl4pPr>
            <a:lvl5pPr marL="2016069" indent="0">
              <a:buNone/>
              <a:defRPr sz="1764">
                <a:solidFill>
                  <a:schemeClr val="tx1">
                    <a:tint val="75000"/>
                  </a:schemeClr>
                </a:solidFill>
              </a:defRPr>
            </a:lvl5pPr>
            <a:lvl6pPr marL="2520086" indent="0">
              <a:buNone/>
              <a:defRPr sz="1764">
                <a:solidFill>
                  <a:schemeClr val="tx1">
                    <a:tint val="75000"/>
                  </a:schemeClr>
                </a:solidFill>
              </a:defRPr>
            </a:lvl6pPr>
            <a:lvl7pPr marL="3024104" indent="0">
              <a:buNone/>
              <a:defRPr sz="1764">
                <a:solidFill>
                  <a:schemeClr val="tx1">
                    <a:tint val="75000"/>
                  </a:schemeClr>
                </a:solidFill>
              </a:defRPr>
            </a:lvl7pPr>
            <a:lvl8pPr marL="3528121" indent="0">
              <a:buNone/>
              <a:defRPr sz="1764">
                <a:solidFill>
                  <a:schemeClr val="tx1">
                    <a:tint val="75000"/>
                  </a:schemeClr>
                </a:solidFill>
              </a:defRPr>
            </a:lvl8pPr>
            <a:lvl9pPr marL="4032138" indent="0">
              <a:buNone/>
              <a:defRPr sz="1764">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EBD47C18-0B12-437E-A355-8C8AB0B382EE}" type="datetimeFigureOut">
              <a:rPr lang="es-CO" smtClean="0"/>
              <a:t>18/08/2017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92B629B-8BF1-469D-950E-6211B06FF455}" type="slidenum">
              <a:rPr lang="es-CO" smtClean="0"/>
              <a:t>‹Nº›</a:t>
            </a:fld>
            <a:endParaRPr lang="es-CO"/>
          </a:p>
        </p:txBody>
      </p:sp>
    </p:spTree>
    <p:extLst>
      <p:ext uri="{BB962C8B-B14F-4D97-AF65-F5344CB8AC3E}">
        <p14:creationId xmlns:p14="http://schemas.microsoft.com/office/powerpoint/2010/main" val="1645922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93043" y="2060590"/>
            <a:ext cx="4284266" cy="491137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103316" y="2060590"/>
            <a:ext cx="4284266" cy="491137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BD47C18-0B12-437E-A355-8C8AB0B382EE}" type="datetimeFigureOut">
              <a:rPr lang="es-CO" smtClean="0"/>
              <a:t>18/08/2017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A92B629B-8BF1-469D-950E-6211B06FF455}" type="slidenum">
              <a:rPr lang="es-CO" smtClean="0"/>
              <a:t>‹Nº›</a:t>
            </a:fld>
            <a:endParaRPr lang="es-CO"/>
          </a:p>
        </p:txBody>
      </p:sp>
    </p:spTree>
    <p:extLst>
      <p:ext uri="{BB962C8B-B14F-4D97-AF65-F5344CB8AC3E}">
        <p14:creationId xmlns:p14="http://schemas.microsoft.com/office/powerpoint/2010/main" val="749337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94356" y="412120"/>
            <a:ext cx="8694539" cy="149616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94357" y="1897535"/>
            <a:ext cx="4264576" cy="929953"/>
          </a:xfrm>
        </p:spPr>
        <p:txBody>
          <a:bodyPr anchor="b"/>
          <a:lstStyle>
            <a:lvl1pPr marL="0" indent="0">
              <a:buNone/>
              <a:defRPr sz="2646" b="1"/>
            </a:lvl1pPr>
            <a:lvl2pPr marL="504017" indent="0">
              <a:buNone/>
              <a:defRPr sz="2205" b="1"/>
            </a:lvl2pPr>
            <a:lvl3pPr marL="1008035" indent="0">
              <a:buNone/>
              <a:defRPr sz="1984" b="1"/>
            </a:lvl3pPr>
            <a:lvl4pPr marL="1512052" indent="0">
              <a:buNone/>
              <a:defRPr sz="1764" b="1"/>
            </a:lvl4pPr>
            <a:lvl5pPr marL="2016069" indent="0">
              <a:buNone/>
              <a:defRPr sz="1764" b="1"/>
            </a:lvl5pPr>
            <a:lvl6pPr marL="2520086" indent="0">
              <a:buNone/>
              <a:defRPr sz="1764" b="1"/>
            </a:lvl6pPr>
            <a:lvl7pPr marL="3024104" indent="0">
              <a:buNone/>
              <a:defRPr sz="1764" b="1"/>
            </a:lvl7pPr>
            <a:lvl8pPr marL="3528121" indent="0">
              <a:buNone/>
              <a:defRPr sz="1764" b="1"/>
            </a:lvl8pPr>
            <a:lvl9pPr marL="4032138" indent="0">
              <a:buNone/>
              <a:defRPr sz="1764" b="1"/>
            </a:lvl9pPr>
          </a:lstStyle>
          <a:p>
            <a:pPr lvl="0"/>
            <a:r>
              <a:rPr lang="es-ES"/>
              <a:t>Editar el estilo de texto del patrón</a:t>
            </a:r>
          </a:p>
        </p:txBody>
      </p:sp>
      <p:sp>
        <p:nvSpPr>
          <p:cNvPr id="4" name="Content Placeholder 3"/>
          <p:cNvSpPr>
            <a:spLocks noGrp="1"/>
          </p:cNvSpPr>
          <p:nvPr>
            <p:ph sz="half" idx="2"/>
          </p:nvPr>
        </p:nvSpPr>
        <p:spPr>
          <a:xfrm>
            <a:off x="694357" y="2827487"/>
            <a:ext cx="4264576" cy="415880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103317" y="1897535"/>
            <a:ext cx="4285579" cy="929953"/>
          </a:xfrm>
        </p:spPr>
        <p:txBody>
          <a:bodyPr anchor="b"/>
          <a:lstStyle>
            <a:lvl1pPr marL="0" indent="0">
              <a:buNone/>
              <a:defRPr sz="2646" b="1"/>
            </a:lvl1pPr>
            <a:lvl2pPr marL="504017" indent="0">
              <a:buNone/>
              <a:defRPr sz="2205" b="1"/>
            </a:lvl2pPr>
            <a:lvl3pPr marL="1008035" indent="0">
              <a:buNone/>
              <a:defRPr sz="1984" b="1"/>
            </a:lvl3pPr>
            <a:lvl4pPr marL="1512052" indent="0">
              <a:buNone/>
              <a:defRPr sz="1764" b="1"/>
            </a:lvl4pPr>
            <a:lvl5pPr marL="2016069" indent="0">
              <a:buNone/>
              <a:defRPr sz="1764" b="1"/>
            </a:lvl5pPr>
            <a:lvl6pPr marL="2520086" indent="0">
              <a:buNone/>
              <a:defRPr sz="1764" b="1"/>
            </a:lvl6pPr>
            <a:lvl7pPr marL="3024104" indent="0">
              <a:buNone/>
              <a:defRPr sz="1764" b="1"/>
            </a:lvl7pPr>
            <a:lvl8pPr marL="3528121" indent="0">
              <a:buNone/>
              <a:defRPr sz="1764" b="1"/>
            </a:lvl8pPr>
            <a:lvl9pPr marL="4032138" indent="0">
              <a:buNone/>
              <a:defRPr sz="1764" b="1"/>
            </a:lvl9pPr>
          </a:lstStyle>
          <a:p>
            <a:pPr lvl="0"/>
            <a:r>
              <a:rPr lang="es-ES"/>
              <a:t>Editar el estilo de texto del patrón</a:t>
            </a:r>
          </a:p>
        </p:txBody>
      </p:sp>
      <p:sp>
        <p:nvSpPr>
          <p:cNvPr id="6" name="Content Placeholder 5"/>
          <p:cNvSpPr>
            <a:spLocks noGrp="1"/>
          </p:cNvSpPr>
          <p:nvPr>
            <p:ph sz="quarter" idx="4"/>
          </p:nvPr>
        </p:nvSpPr>
        <p:spPr>
          <a:xfrm>
            <a:off x="5103317" y="2827487"/>
            <a:ext cx="4285579" cy="415880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BD47C18-0B12-437E-A355-8C8AB0B382EE}" type="datetimeFigureOut">
              <a:rPr lang="es-CO" smtClean="0"/>
              <a:t>18/08/2017</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A92B629B-8BF1-469D-950E-6211B06FF455}" type="slidenum">
              <a:rPr lang="es-CO" smtClean="0"/>
              <a:t>‹Nº›</a:t>
            </a:fld>
            <a:endParaRPr lang="es-CO"/>
          </a:p>
        </p:txBody>
      </p:sp>
    </p:spTree>
    <p:extLst>
      <p:ext uri="{BB962C8B-B14F-4D97-AF65-F5344CB8AC3E}">
        <p14:creationId xmlns:p14="http://schemas.microsoft.com/office/powerpoint/2010/main" val="2604116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BD47C18-0B12-437E-A355-8C8AB0B382EE}" type="datetimeFigureOut">
              <a:rPr lang="es-CO" smtClean="0"/>
              <a:t>18/08/2017</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A92B629B-8BF1-469D-950E-6211B06FF455}" type="slidenum">
              <a:rPr lang="es-CO" smtClean="0"/>
              <a:t>‹Nº›</a:t>
            </a:fld>
            <a:endParaRPr lang="es-CO"/>
          </a:p>
        </p:txBody>
      </p:sp>
    </p:spTree>
    <p:extLst>
      <p:ext uri="{BB962C8B-B14F-4D97-AF65-F5344CB8AC3E}">
        <p14:creationId xmlns:p14="http://schemas.microsoft.com/office/powerpoint/2010/main" val="1322936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D47C18-0B12-437E-A355-8C8AB0B382EE}" type="datetimeFigureOut">
              <a:rPr lang="es-CO" smtClean="0"/>
              <a:t>18/08/2017</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A92B629B-8BF1-469D-950E-6211B06FF455}" type="slidenum">
              <a:rPr lang="es-CO" smtClean="0"/>
              <a:t>‹Nº›</a:t>
            </a:fld>
            <a:endParaRPr lang="es-CO"/>
          </a:p>
        </p:txBody>
      </p:sp>
    </p:spTree>
    <p:extLst>
      <p:ext uri="{BB962C8B-B14F-4D97-AF65-F5344CB8AC3E}">
        <p14:creationId xmlns:p14="http://schemas.microsoft.com/office/powerpoint/2010/main" val="160323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94356" y="516043"/>
            <a:ext cx="3251264" cy="1806152"/>
          </a:xfrm>
        </p:spPr>
        <p:txBody>
          <a:bodyPr anchor="b"/>
          <a:lstStyle>
            <a:lvl1pPr>
              <a:defRPr sz="3528"/>
            </a:lvl1pPr>
          </a:lstStyle>
          <a:p>
            <a:r>
              <a:rPr lang="es-ES"/>
              <a:t>Haga clic para modificar el estilo de título del patrón</a:t>
            </a:r>
            <a:endParaRPr lang="en-US" dirty="0"/>
          </a:p>
        </p:txBody>
      </p:sp>
      <p:sp>
        <p:nvSpPr>
          <p:cNvPr id="3" name="Content Placeholder 2"/>
          <p:cNvSpPr>
            <a:spLocks noGrp="1"/>
          </p:cNvSpPr>
          <p:nvPr>
            <p:ph idx="1"/>
          </p:nvPr>
        </p:nvSpPr>
        <p:spPr>
          <a:xfrm>
            <a:off x="4285579" y="1114512"/>
            <a:ext cx="5103316" cy="5500879"/>
          </a:xfrm>
        </p:spPr>
        <p:txBody>
          <a:bodyPr/>
          <a:lstStyle>
            <a:lvl1pPr>
              <a:defRPr sz="3528"/>
            </a:lvl1pPr>
            <a:lvl2pPr>
              <a:defRPr sz="3087"/>
            </a:lvl2pPr>
            <a:lvl3pPr>
              <a:defRPr sz="2646"/>
            </a:lvl3pPr>
            <a:lvl4pPr>
              <a:defRPr sz="2205"/>
            </a:lvl4pPr>
            <a:lvl5pPr>
              <a:defRPr sz="2205"/>
            </a:lvl5pPr>
            <a:lvl6pPr>
              <a:defRPr sz="2205"/>
            </a:lvl6pPr>
            <a:lvl7pPr>
              <a:defRPr sz="2205"/>
            </a:lvl7pPr>
            <a:lvl8pPr>
              <a:defRPr sz="2205"/>
            </a:lvl8pPr>
            <a:lvl9pPr>
              <a:defRPr sz="2205"/>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94356" y="2322195"/>
            <a:ext cx="3251264" cy="4302153"/>
          </a:xfrm>
        </p:spPr>
        <p:txBody>
          <a:bodyPr/>
          <a:lstStyle>
            <a:lvl1pPr marL="0" indent="0">
              <a:buNone/>
              <a:defRPr sz="1764"/>
            </a:lvl1pPr>
            <a:lvl2pPr marL="504017" indent="0">
              <a:buNone/>
              <a:defRPr sz="1543"/>
            </a:lvl2pPr>
            <a:lvl3pPr marL="1008035" indent="0">
              <a:buNone/>
              <a:defRPr sz="1323"/>
            </a:lvl3pPr>
            <a:lvl4pPr marL="1512052" indent="0">
              <a:buNone/>
              <a:defRPr sz="1102"/>
            </a:lvl4pPr>
            <a:lvl5pPr marL="2016069" indent="0">
              <a:buNone/>
              <a:defRPr sz="1102"/>
            </a:lvl5pPr>
            <a:lvl6pPr marL="2520086" indent="0">
              <a:buNone/>
              <a:defRPr sz="1102"/>
            </a:lvl6pPr>
            <a:lvl7pPr marL="3024104" indent="0">
              <a:buNone/>
              <a:defRPr sz="1102"/>
            </a:lvl7pPr>
            <a:lvl8pPr marL="3528121" indent="0">
              <a:buNone/>
              <a:defRPr sz="1102"/>
            </a:lvl8pPr>
            <a:lvl9pPr marL="4032138" indent="0">
              <a:buNone/>
              <a:defRPr sz="1102"/>
            </a:lvl9pPr>
          </a:lstStyle>
          <a:p>
            <a:pPr lvl="0"/>
            <a:r>
              <a:rPr lang="es-ES"/>
              <a:t>Editar el estilo de texto del patrón</a:t>
            </a:r>
          </a:p>
        </p:txBody>
      </p:sp>
      <p:sp>
        <p:nvSpPr>
          <p:cNvPr id="5" name="Date Placeholder 4"/>
          <p:cNvSpPr>
            <a:spLocks noGrp="1"/>
          </p:cNvSpPr>
          <p:nvPr>
            <p:ph type="dt" sz="half" idx="10"/>
          </p:nvPr>
        </p:nvSpPr>
        <p:spPr/>
        <p:txBody>
          <a:bodyPr/>
          <a:lstStyle/>
          <a:p>
            <a:fld id="{EBD47C18-0B12-437E-A355-8C8AB0B382EE}" type="datetimeFigureOut">
              <a:rPr lang="es-CO" smtClean="0"/>
              <a:t>18/08/2017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A92B629B-8BF1-469D-950E-6211B06FF455}" type="slidenum">
              <a:rPr lang="es-CO" smtClean="0"/>
              <a:t>‹Nº›</a:t>
            </a:fld>
            <a:endParaRPr lang="es-CO"/>
          </a:p>
        </p:txBody>
      </p:sp>
    </p:spTree>
    <p:extLst>
      <p:ext uri="{BB962C8B-B14F-4D97-AF65-F5344CB8AC3E}">
        <p14:creationId xmlns:p14="http://schemas.microsoft.com/office/powerpoint/2010/main" val="1220671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94356" y="516043"/>
            <a:ext cx="3251264" cy="1806152"/>
          </a:xfrm>
        </p:spPr>
        <p:txBody>
          <a:bodyPr anchor="b"/>
          <a:lstStyle>
            <a:lvl1pPr>
              <a:defRPr sz="3528"/>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285579" y="1114512"/>
            <a:ext cx="5103316" cy="5500879"/>
          </a:xfrm>
        </p:spPr>
        <p:txBody>
          <a:bodyPr anchor="t"/>
          <a:lstStyle>
            <a:lvl1pPr marL="0" indent="0">
              <a:buNone/>
              <a:defRPr sz="3528"/>
            </a:lvl1pPr>
            <a:lvl2pPr marL="504017" indent="0">
              <a:buNone/>
              <a:defRPr sz="3087"/>
            </a:lvl2pPr>
            <a:lvl3pPr marL="1008035" indent="0">
              <a:buNone/>
              <a:defRPr sz="2646"/>
            </a:lvl3pPr>
            <a:lvl4pPr marL="1512052" indent="0">
              <a:buNone/>
              <a:defRPr sz="2205"/>
            </a:lvl4pPr>
            <a:lvl5pPr marL="2016069" indent="0">
              <a:buNone/>
              <a:defRPr sz="2205"/>
            </a:lvl5pPr>
            <a:lvl6pPr marL="2520086" indent="0">
              <a:buNone/>
              <a:defRPr sz="2205"/>
            </a:lvl6pPr>
            <a:lvl7pPr marL="3024104" indent="0">
              <a:buNone/>
              <a:defRPr sz="2205"/>
            </a:lvl7pPr>
            <a:lvl8pPr marL="3528121" indent="0">
              <a:buNone/>
              <a:defRPr sz="2205"/>
            </a:lvl8pPr>
            <a:lvl9pPr marL="4032138" indent="0">
              <a:buNone/>
              <a:defRPr sz="2205"/>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94356" y="2322195"/>
            <a:ext cx="3251264" cy="4302153"/>
          </a:xfrm>
        </p:spPr>
        <p:txBody>
          <a:bodyPr/>
          <a:lstStyle>
            <a:lvl1pPr marL="0" indent="0">
              <a:buNone/>
              <a:defRPr sz="1764"/>
            </a:lvl1pPr>
            <a:lvl2pPr marL="504017" indent="0">
              <a:buNone/>
              <a:defRPr sz="1543"/>
            </a:lvl2pPr>
            <a:lvl3pPr marL="1008035" indent="0">
              <a:buNone/>
              <a:defRPr sz="1323"/>
            </a:lvl3pPr>
            <a:lvl4pPr marL="1512052" indent="0">
              <a:buNone/>
              <a:defRPr sz="1102"/>
            </a:lvl4pPr>
            <a:lvl5pPr marL="2016069" indent="0">
              <a:buNone/>
              <a:defRPr sz="1102"/>
            </a:lvl5pPr>
            <a:lvl6pPr marL="2520086" indent="0">
              <a:buNone/>
              <a:defRPr sz="1102"/>
            </a:lvl6pPr>
            <a:lvl7pPr marL="3024104" indent="0">
              <a:buNone/>
              <a:defRPr sz="1102"/>
            </a:lvl7pPr>
            <a:lvl8pPr marL="3528121" indent="0">
              <a:buNone/>
              <a:defRPr sz="1102"/>
            </a:lvl8pPr>
            <a:lvl9pPr marL="4032138" indent="0">
              <a:buNone/>
              <a:defRPr sz="1102"/>
            </a:lvl9pPr>
          </a:lstStyle>
          <a:p>
            <a:pPr lvl="0"/>
            <a:r>
              <a:rPr lang="es-ES"/>
              <a:t>Editar el estilo de texto del patrón</a:t>
            </a:r>
          </a:p>
        </p:txBody>
      </p:sp>
      <p:sp>
        <p:nvSpPr>
          <p:cNvPr id="5" name="Date Placeholder 4"/>
          <p:cNvSpPr>
            <a:spLocks noGrp="1"/>
          </p:cNvSpPr>
          <p:nvPr>
            <p:ph type="dt" sz="half" idx="10"/>
          </p:nvPr>
        </p:nvSpPr>
        <p:spPr/>
        <p:txBody>
          <a:bodyPr/>
          <a:lstStyle/>
          <a:p>
            <a:fld id="{EBD47C18-0B12-437E-A355-8C8AB0B382EE}" type="datetimeFigureOut">
              <a:rPr lang="es-CO" smtClean="0"/>
              <a:t>18/08/2017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A92B629B-8BF1-469D-950E-6211B06FF455}" type="slidenum">
              <a:rPr lang="es-CO" smtClean="0"/>
              <a:t>‹Nº›</a:t>
            </a:fld>
            <a:endParaRPr lang="es-CO"/>
          </a:p>
        </p:txBody>
      </p:sp>
    </p:spTree>
    <p:extLst>
      <p:ext uri="{BB962C8B-B14F-4D97-AF65-F5344CB8AC3E}">
        <p14:creationId xmlns:p14="http://schemas.microsoft.com/office/powerpoint/2010/main" val="1725601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3043" y="412120"/>
            <a:ext cx="8694539" cy="149616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93043" y="2060590"/>
            <a:ext cx="8694539" cy="4911371"/>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93043" y="7174437"/>
            <a:ext cx="2268141" cy="412118"/>
          </a:xfrm>
          <a:prstGeom prst="rect">
            <a:avLst/>
          </a:prstGeom>
        </p:spPr>
        <p:txBody>
          <a:bodyPr vert="horz" lIns="91440" tIns="45720" rIns="91440" bIns="45720" rtlCol="0" anchor="ctr"/>
          <a:lstStyle>
            <a:lvl1pPr algn="l">
              <a:defRPr sz="1323">
                <a:solidFill>
                  <a:schemeClr val="tx1">
                    <a:tint val="75000"/>
                  </a:schemeClr>
                </a:solidFill>
              </a:defRPr>
            </a:lvl1pPr>
          </a:lstStyle>
          <a:p>
            <a:fld id="{EBD47C18-0B12-437E-A355-8C8AB0B382EE}" type="datetimeFigureOut">
              <a:rPr lang="es-CO" smtClean="0"/>
              <a:t>18/08/2017</a:t>
            </a:fld>
            <a:endParaRPr lang="es-CO"/>
          </a:p>
        </p:txBody>
      </p:sp>
      <p:sp>
        <p:nvSpPr>
          <p:cNvPr id="5" name="Footer Placeholder 4"/>
          <p:cNvSpPr>
            <a:spLocks noGrp="1"/>
          </p:cNvSpPr>
          <p:nvPr>
            <p:ph type="ftr" sz="quarter" idx="3"/>
          </p:nvPr>
        </p:nvSpPr>
        <p:spPr>
          <a:xfrm>
            <a:off x="3339207" y="7174437"/>
            <a:ext cx="3402211" cy="412118"/>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7119441" y="7174437"/>
            <a:ext cx="2268141" cy="412118"/>
          </a:xfrm>
          <a:prstGeom prst="rect">
            <a:avLst/>
          </a:prstGeom>
        </p:spPr>
        <p:txBody>
          <a:bodyPr vert="horz" lIns="91440" tIns="45720" rIns="91440" bIns="45720" rtlCol="0" anchor="ctr"/>
          <a:lstStyle>
            <a:lvl1pPr algn="r">
              <a:defRPr sz="1323">
                <a:solidFill>
                  <a:schemeClr val="tx1">
                    <a:tint val="75000"/>
                  </a:schemeClr>
                </a:solidFill>
              </a:defRPr>
            </a:lvl1pPr>
          </a:lstStyle>
          <a:p>
            <a:fld id="{A92B629B-8BF1-469D-950E-6211B06FF455}" type="slidenum">
              <a:rPr lang="es-CO" smtClean="0"/>
              <a:t>‹Nº›</a:t>
            </a:fld>
            <a:endParaRPr lang="es-CO"/>
          </a:p>
        </p:txBody>
      </p:sp>
    </p:spTree>
    <p:extLst>
      <p:ext uri="{BB962C8B-B14F-4D97-AF65-F5344CB8AC3E}">
        <p14:creationId xmlns:p14="http://schemas.microsoft.com/office/powerpoint/2010/main" val="34926233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8035" rtl="0" eaLnBrk="1" latinLnBrk="0" hangingPunct="1">
        <a:lnSpc>
          <a:spcPct val="90000"/>
        </a:lnSpc>
        <a:spcBef>
          <a:spcPct val="0"/>
        </a:spcBef>
        <a:buNone/>
        <a:defRPr sz="4851" kern="1200">
          <a:solidFill>
            <a:schemeClr val="tx1"/>
          </a:solidFill>
          <a:latin typeface="+mj-lt"/>
          <a:ea typeface="+mj-ea"/>
          <a:cs typeface="+mj-cs"/>
        </a:defRPr>
      </a:lvl1pPr>
    </p:titleStyle>
    <p:bodyStyle>
      <a:lvl1pPr marL="252009" indent="-252009" algn="l" defTabSz="1008035" rtl="0" eaLnBrk="1" latinLnBrk="0" hangingPunct="1">
        <a:lnSpc>
          <a:spcPct val="90000"/>
        </a:lnSpc>
        <a:spcBef>
          <a:spcPts val="1102"/>
        </a:spcBef>
        <a:buFont typeface="Arial" panose="020B0604020202020204" pitchFamily="34" charset="0"/>
        <a:buChar char="•"/>
        <a:defRPr sz="3087" kern="1200">
          <a:solidFill>
            <a:schemeClr val="tx1"/>
          </a:solidFill>
          <a:latin typeface="+mn-lt"/>
          <a:ea typeface="+mn-ea"/>
          <a:cs typeface="+mn-cs"/>
        </a:defRPr>
      </a:lvl1pPr>
      <a:lvl2pPr marL="756026" indent="-252009" algn="l" defTabSz="1008035"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60043" indent="-252009" algn="l" defTabSz="1008035"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4060" indent="-252009" algn="l" defTabSz="1008035"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8078" indent="-252009" algn="l" defTabSz="1008035"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2095" indent="-252009" algn="l" defTabSz="1008035"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6112" indent="-252009" algn="l" defTabSz="1008035"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80130" indent="-252009" algn="l" defTabSz="1008035"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4147" indent="-252009" algn="l" defTabSz="1008035"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8035" rtl="0" eaLnBrk="1" latinLnBrk="0" hangingPunct="1">
        <a:defRPr sz="1984" kern="1200">
          <a:solidFill>
            <a:schemeClr val="tx1"/>
          </a:solidFill>
          <a:latin typeface="+mn-lt"/>
          <a:ea typeface="+mn-ea"/>
          <a:cs typeface="+mn-cs"/>
        </a:defRPr>
      </a:lvl1pPr>
      <a:lvl2pPr marL="504017" algn="l" defTabSz="1008035" rtl="0" eaLnBrk="1" latinLnBrk="0" hangingPunct="1">
        <a:defRPr sz="1984" kern="1200">
          <a:solidFill>
            <a:schemeClr val="tx1"/>
          </a:solidFill>
          <a:latin typeface="+mn-lt"/>
          <a:ea typeface="+mn-ea"/>
          <a:cs typeface="+mn-cs"/>
        </a:defRPr>
      </a:lvl2pPr>
      <a:lvl3pPr marL="1008035" algn="l" defTabSz="1008035" rtl="0" eaLnBrk="1" latinLnBrk="0" hangingPunct="1">
        <a:defRPr sz="1984" kern="1200">
          <a:solidFill>
            <a:schemeClr val="tx1"/>
          </a:solidFill>
          <a:latin typeface="+mn-lt"/>
          <a:ea typeface="+mn-ea"/>
          <a:cs typeface="+mn-cs"/>
        </a:defRPr>
      </a:lvl3pPr>
      <a:lvl4pPr marL="1512052" algn="l" defTabSz="1008035" rtl="0" eaLnBrk="1" latinLnBrk="0" hangingPunct="1">
        <a:defRPr sz="1984" kern="1200">
          <a:solidFill>
            <a:schemeClr val="tx1"/>
          </a:solidFill>
          <a:latin typeface="+mn-lt"/>
          <a:ea typeface="+mn-ea"/>
          <a:cs typeface="+mn-cs"/>
        </a:defRPr>
      </a:lvl4pPr>
      <a:lvl5pPr marL="2016069" algn="l" defTabSz="1008035" rtl="0" eaLnBrk="1" latinLnBrk="0" hangingPunct="1">
        <a:defRPr sz="1984" kern="1200">
          <a:solidFill>
            <a:schemeClr val="tx1"/>
          </a:solidFill>
          <a:latin typeface="+mn-lt"/>
          <a:ea typeface="+mn-ea"/>
          <a:cs typeface="+mn-cs"/>
        </a:defRPr>
      </a:lvl5pPr>
      <a:lvl6pPr marL="2520086" algn="l" defTabSz="1008035" rtl="0" eaLnBrk="1" latinLnBrk="0" hangingPunct="1">
        <a:defRPr sz="1984" kern="1200">
          <a:solidFill>
            <a:schemeClr val="tx1"/>
          </a:solidFill>
          <a:latin typeface="+mn-lt"/>
          <a:ea typeface="+mn-ea"/>
          <a:cs typeface="+mn-cs"/>
        </a:defRPr>
      </a:lvl6pPr>
      <a:lvl7pPr marL="3024104" algn="l" defTabSz="1008035" rtl="0" eaLnBrk="1" latinLnBrk="0" hangingPunct="1">
        <a:defRPr sz="1984" kern="1200">
          <a:solidFill>
            <a:schemeClr val="tx1"/>
          </a:solidFill>
          <a:latin typeface="+mn-lt"/>
          <a:ea typeface="+mn-ea"/>
          <a:cs typeface="+mn-cs"/>
        </a:defRPr>
      </a:lvl7pPr>
      <a:lvl8pPr marL="3528121" algn="l" defTabSz="1008035" rtl="0" eaLnBrk="1" latinLnBrk="0" hangingPunct="1">
        <a:defRPr sz="1984" kern="1200">
          <a:solidFill>
            <a:schemeClr val="tx1"/>
          </a:solidFill>
          <a:latin typeface="+mn-lt"/>
          <a:ea typeface="+mn-ea"/>
          <a:cs typeface="+mn-cs"/>
        </a:defRPr>
      </a:lvl8pPr>
      <a:lvl9pPr marL="4032138" algn="l" defTabSz="1008035"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8" y="0"/>
            <a:ext cx="10092079" cy="7740650"/>
          </a:xfrm>
          <a:prstGeom prst="rect">
            <a:avLst/>
          </a:prstGeom>
        </p:spPr>
      </p:pic>
      <p:sp>
        <p:nvSpPr>
          <p:cNvPr id="2" name="Título 1"/>
          <p:cNvSpPr>
            <a:spLocks noGrp="1"/>
          </p:cNvSpPr>
          <p:nvPr>
            <p:ph type="ctrTitle"/>
          </p:nvPr>
        </p:nvSpPr>
        <p:spPr>
          <a:xfrm>
            <a:off x="746620" y="804901"/>
            <a:ext cx="8568531" cy="2694893"/>
          </a:xfrm>
        </p:spPr>
        <p:txBody>
          <a:bodyPr>
            <a:normAutofit fontScale="90000"/>
          </a:bodyPr>
          <a:lstStyle/>
          <a:p>
            <a:r>
              <a:rPr lang="es-CO" smtClean="0"/>
              <a:t>Responsabilidades </a:t>
            </a:r>
            <a:r>
              <a:rPr lang="es-CO" dirty="0"/>
              <a:t>bajo el nuevo marco internacional: Auditor, Revisor fiscal</a:t>
            </a:r>
          </a:p>
        </p:txBody>
      </p:sp>
      <p:sp>
        <p:nvSpPr>
          <p:cNvPr id="3" name="Subtítulo 2"/>
          <p:cNvSpPr>
            <a:spLocks noGrp="1"/>
          </p:cNvSpPr>
          <p:nvPr>
            <p:ph type="subTitle" idx="1"/>
          </p:nvPr>
        </p:nvSpPr>
        <p:spPr>
          <a:xfrm>
            <a:off x="1246975" y="3860276"/>
            <a:ext cx="7560469" cy="1868865"/>
          </a:xfrm>
        </p:spPr>
        <p:txBody>
          <a:bodyPr/>
          <a:lstStyle/>
          <a:p>
            <a:r>
              <a:rPr lang="es-CO" dirty="0"/>
              <a:t>Hernando Bermúdez Gómez</a:t>
            </a:r>
          </a:p>
        </p:txBody>
      </p:sp>
    </p:spTree>
    <p:extLst>
      <p:ext uri="{BB962C8B-B14F-4D97-AF65-F5344CB8AC3E}">
        <p14:creationId xmlns:p14="http://schemas.microsoft.com/office/powerpoint/2010/main" val="3962283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8" y="0"/>
            <a:ext cx="10092079" cy="7740650"/>
          </a:xfrm>
          <a:prstGeom prst="rect">
            <a:avLst/>
          </a:prstGeom>
        </p:spPr>
      </p:pic>
      <p:sp>
        <p:nvSpPr>
          <p:cNvPr id="2" name="Título 1"/>
          <p:cNvSpPr>
            <a:spLocks noGrp="1"/>
          </p:cNvSpPr>
          <p:nvPr>
            <p:ph type="title"/>
          </p:nvPr>
        </p:nvSpPr>
        <p:spPr/>
        <p:txBody>
          <a:bodyPr>
            <a:normAutofit/>
          </a:bodyPr>
          <a:lstStyle/>
          <a:p>
            <a:r>
              <a:rPr lang="es-CO" dirty="0" smtClean="0"/>
              <a:t>Dinámica</a:t>
            </a:r>
            <a:endParaRPr lang="es-CO" dirty="0"/>
          </a:p>
        </p:txBody>
      </p:sp>
      <p:sp>
        <p:nvSpPr>
          <p:cNvPr id="3" name="Subtítulo 2"/>
          <p:cNvSpPr>
            <a:spLocks noGrp="1"/>
          </p:cNvSpPr>
          <p:nvPr>
            <p:ph idx="1"/>
          </p:nvPr>
        </p:nvSpPr>
        <p:spPr/>
        <p:txBody>
          <a:bodyPr>
            <a:normAutofit/>
          </a:bodyPr>
          <a:lstStyle/>
          <a:p>
            <a:r>
              <a:rPr lang="es-CO" dirty="0" smtClean="0"/>
              <a:t>Al ritmo de la comunidad internacional, liderada por el IAASB, el país hará una actualización paulatina de sus normas de aseguramiento de información.</a:t>
            </a:r>
          </a:p>
          <a:p>
            <a:r>
              <a:rPr lang="es-CO" dirty="0" smtClean="0"/>
              <a:t>Por lo tanto, serán mayores las exigencias en materia de actualización profesional</a:t>
            </a:r>
          </a:p>
        </p:txBody>
      </p:sp>
    </p:spTree>
    <p:extLst>
      <p:ext uri="{BB962C8B-B14F-4D97-AF65-F5344CB8AC3E}">
        <p14:creationId xmlns:p14="http://schemas.microsoft.com/office/powerpoint/2010/main" val="2909287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8" y="0"/>
            <a:ext cx="10092079" cy="7740650"/>
          </a:xfrm>
          <a:prstGeom prst="rect">
            <a:avLst/>
          </a:prstGeom>
        </p:spPr>
      </p:pic>
      <p:sp>
        <p:nvSpPr>
          <p:cNvPr id="2" name="Título 1"/>
          <p:cNvSpPr>
            <a:spLocks noGrp="1"/>
          </p:cNvSpPr>
          <p:nvPr>
            <p:ph type="title"/>
          </p:nvPr>
        </p:nvSpPr>
        <p:spPr/>
        <p:txBody>
          <a:bodyPr>
            <a:normAutofit/>
          </a:bodyPr>
          <a:lstStyle/>
          <a:p>
            <a:r>
              <a:rPr lang="es-CO" dirty="0" smtClean="0"/>
              <a:t>Retos</a:t>
            </a:r>
            <a:endParaRPr lang="es-CO" dirty="0"/>
          </a:p>
        </p:txBody>
      </p:sp>
      <p:sp>
        <p:nvSpPr>
          <p:cNvPr id="3" name="Subtítulo 2"/>
          <p:cNvSpPr>
            <a:spLocks noGrp="1"/>
          </p:cNvSpPr>
          <p:nvPr>
            <p:ph idx="1"/>
          </p:nvPr>
        </p:nvSpPr>
        <p:spPr/>
        <p:txBody>
          <a:bodyPr>
            <a:normAutofit/>
          </a:bodyPr>
          <a:lstStyle/>
          <a:p>
            <a:r>
              <a:rPr lang="es-CO" dirty="0" smtClean="0"/>
              <a:t>Dominar las materias objeto de aseguramiento (estados financieros, control interno, cumplimiento de disposiciones, información no financiera, etc.)</a:t>
            </a:r>
          </a:p>
          <a:p>
            <a:r>
              <a:rPr lang="es-CO" dirty="0" smtClean="0"/>
              <a:t>Estar atento de los proyectos de IAASB desde que comienzan hasta que terminan</a:t>
            </a:r>
          </a:p>
          <a:p>
            <a:r>
              <a:rPr lang="es-CO" dirty="0" smtClean="0"/>
              <a:t>Mejorar la lectura de materiales en inglés</a:t>
            </a:r>
          </a:p>
        </p:txBody>
      </p:sp>
    </p:spTree>
    <p:extLst>
      <p:ext uri="{BB962C8B-B14F-4D97-AF65-F5344CB8AC3E}">
        <p14:creationId xmlns:p14="http://schemas.microsoft.com/office/powerpoint/2010/main" val="993165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8" y="0"/>
            <a:ext cx="10092079" cy="7740650"/>
          </a:xfrm>
          <a:prstGeom prst="rect">
            <a:avLst/>
          </a:prstGeom>
        </p:spPr>
      </p:pic>
      <p:sp>
        <p:nvSpPr>
          <p:cNvPr id="2" name="Título 1"/>
          <p:cNvSpPr>
            <a:spLocks noGrp="1"/>
          </p:cNvSpPr>
          <p:nvPr>
            <p:ph type="title"/>
          </p:nvPr>
        </p:nvSpPr>
        <p:spPr/>
        <p:txBody>
          <a:bodyPr>
            <a:normAutofit/>
          </a:bodyPr>
          <a:lstStyle/>
          <a:p>
            <a:r>
              <a:rPr lang="es-CO" dirty="0" smtClean="0"/>
              <a:t>Rentabilidad</a:t>
            </a:r>
            <a:endParaRPr lang="es-CO" dirty="0"/>
          </a:p>
        </p:txBody>
      </p:sp>
      <p:sp>
        <p:nvSpPr>
          <p:cNvPr id="3" name="Subtítulo 2"/>
          <p:cNvSpPr>
            <a:spLocks noGrp="1"/>
          </p:cNvSpPr>
          <p:nvPr>
            <p:ph idx="1"/>
          </p:nvPr>
        </p:nvSpPr>
        <p:spPr/>
        <p:txBody>
          <a:bodyPr>
            <a:normAutofit/>
          </a:bodyPr>
          <a:lstStyle/>
          <a:p>
            <a:r>
              <a:rPr lang="es-CO" dirty="0" smtClean="0"/>
              <a:t>Hay que trabajar para que los clientes visualicen la calidad de los trabajos</a:t>
            </a:r>
          </a:p>
          <a:p>
            <a:r>
              <a:rPr lang="es-CO" dirty="0" smtClean="0"/>
              <a:t>Hay que contribuir, sin perder la independencia, a la generación de valor de las empresas</a:t>
            </a:r>
          </a:p>
          <a:p>
            <a:r>
              <a:rPr lang="es-CO" dirty="0" smtClean="0"/>
              <a:t>Hay que procurar cerrar las brechas de expectativas y de información</a:t>
            </a:r>
          </a:p>
          <a:p>
            <a:r>
              <a:rPr lang="es-CO" dirty="0" smtClean="0"/>
              <a:t>Hay que influir más en la cultura contable de la comunidad</a:t>
            </a:r>
          </a:p>
          <a:p>
            <a:r>
              <a:rPr lang="es-CO" dirty="0" smtClean="0"/>
              <a:t>Hay que cobrar mejor (¿horas </a:t>
            </a:r>
            <a:r>
              <a:rPr lang="es-CO" dirty="0" err="1" smtClean="0"/>
              <a:t>ó</a:t>
            </a:r>
            <a:r>
              <a:rPr lang="es-CO" dirty="0" smtClean="0"/>
              <a:t> resultados?)</a:t>
            </a:r>
          </a:p>
          <a:p>
            <a:endParaRPr lang="es-CO" dirty="0" smtClean="0"/>
          </a:p>
          <a:p>
            <a:endParaRPr lang="es-CO" dirty="0" smtClean="0"/>
          </a:p>
        </p:txBody>
      </p:sp>
    </p:spTree>
    <p:extLst>
      <p:ext uri="{BB962C8B-B14F-4D97-AF65-F5344CB8AC3E}">
        <p14:creationId xmlns:p14="http://schemas.microsoft.com/office/powerpoint/2010/main" val="2275483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8" y="0"/>
            <a:ext cx="10092079" cy="7740650"/>
          </a:xfrm>
          <a:prstGeom prst="rect">
            <a:avLst/>
          </a:prstGeom>
        </p:spPr>
      </p:pic>
      <p:sp>
        <p:nvSpPr>
          <p:cNvPr id="4" name="Título 3"/>
          <p:cNvSpPr>
            <a:spLocks noGrp="1"/>
          </p:cNvSpPr>
          <p:nvPr>
            <p:ph type="title"/>
          </p:nvPr>
        </p:nvSpPr>
        <p:spPr>
          <a:xfrm>
            <a:off x="693043" y="412119"/>
            <a:ext cx="8694539" cy="5555047"/>
          </a:xfrm>
        </p:spPr>
        <p:txBody>
          <a:bodyPr>
            <a:noAutofit/>
          </a:bodyPr>
          <a:lstStyle/>
          <a:p>
            <a:r>
              <a:rPr lang="es-CO" sz="9600" dirty="0" smtClean="0"/>
              <a:t>Por su amable atención, muchas gracias</a:t>
            </a:r>
            <a:endParaRPr lang="es-CO" sz="9600" dirty="0"/>
          </a:p>
        </p:txBody>
      </p:sp>
    </p:spTree>
    <p:extLst>
      <p:ext uri="{BB962C8B-B14F-4D97-AF65-F5344CB8AC3E}">
        <p14:creationId xmlns:p14="http://schemas.microsoft.com/office/powerpoint/2010/main" val="106481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8" y="0"/>
            <a:ext cx="10092079" cy="7740650"/>
          </a:xfrm>
          <a:prstGeom prst="rect">
            <a:avLst/>
          </a:prstGeom>
        </p:spPr>
      </p:pic>
      <p:sp>
        <p:nvSpPr>
          <p:cNvPr id="2" name="Título 1"/>
          <p:cNvSpPr>
            <a:spLocks noGrp="1"/>
          </p:cNvSpPr>
          <p:nvPr>
            <p:ph type="title"/>
          </p:nvPr>
        </p:nvSpPr>
        <p:spPr/>
        <p:txBody>
          <a:bodyPr>
            <a:normAutofit/>
          </a:bodyPr>
          <a:lstStyle/>
          <a:p>
            <a:r>
              <a:rPr lang="es-CO" dirty="0"/>
              <a:t>Polisemia</a:t>
            </a:r>
          </a:p>
        </p:txBody>
      </p:sp>
      <p:sp>
        <p:nvSpPr>
          <p:cNvPr id="3" name="Subtítulo 2"/>
          <p:cNvSpPr>
            <a:spLocks noGrp="1"/>
          </p:cNvSpPr>
          <p:nvPr>
            <p:ph idx="1"/>
          </p:nvPr>
        </p:nvSpPr>
        <p:spPr/>
        <p:txBody>
          <a:bodyPr/>
          <a:lstStyle/>
          <a:p>
            <a:r>
              <a:rPr lang="es-CO" dirty="0"/>
              <a:t>La palabra responsabilidad admite diversos significados.</a:t>
            </a:r>
          </a:p>
          <a:p>
            <a:pPr lvl="1"/>
            <a:r>
              <a:rPr lang="es-CO" dirty="0"/>
              <a:t>Se dice que una persona es responsable porque es juiciosa.</a:t>
            </a:r>
          </a:p>
          <a:p>
            <a:pPr lvl="1"/>
            <a:r>
              <a:rPr lang="es-CO" dirty="0"/>
              <a:t>Se dice que una persona tiene muchas responsabilidades porque se le han asignado muchas tareas.</a:t>
            </a:r>
          </a:p>
          <a:p>
            <a:pPr lvl="1"/>
            <a:r>
              <a:rPr lang="es-CO" dirty="0"/>
              <a:t>Se dice que una persona es responsable porque es culpable de un daño o una infracción.</a:t>
            </a:r>
          </a:p>
        </p:txBody>
      </p:sp>
    </p:spTree>
    <p:extLst>
      <p:ext uri="{BB962C8B-B14F-4D97-AF65-F5344CB8AC3E}">
        <p14:creationId xmlns:p14="http://schemas.microsoft.com/office/powerpoint/2010/main" val="3398404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8" y="0"/>
            <a:ext cx="10092079" cy="7740650"/>
          </a:xfrm>
          <a:prstGeom prst="rect">
            <a:avLst/>
          </a:prstGeom>
        </p:spPr>
      </p:pic>
      <p:sp>
        <p:nvSpPr>
          <p:cNvPr id="2" name="Título 1"/>
          <p:cNvSpPr>
            <a:spLocks noGrp="1"/>
          </p:cNvSpPr>
          <p:nvPr>
            <p:ph type="title"/>
          </p:nvPr>
        </p:nvSpPr>
        <p:spPr/>
        <p:txBody>
          <a:bodyPr>
            <a:normAutofit/>
          </a:bodyPr>
          <a:lstStyle/>
          <a:p>
            <a:r>
              <a:rPr lang="es-CO" dirty="0"/>
              <a:t>Nuevo marco</a:t>
            </a:r>
          </a:p>
        </p:txBody>
      </p:sp>
      <p:sp>
        <p:nvSpPr>
          <p:cNvPr id="3" name="Subtítulo 2"/>
          <p:cNvSpPr>
            <a:spLocks noGrp="1"/>
          </p:cNvSpPr>
          <p:nvPr>
            <p:ph idx="1"/>
          </p:nvPr>
        </p:nvSpPr>
        <p:spPr/>
        <p:txBody>
          <a:bodyPr/>
          <a:lstStyle/>
          <a:p>
            <a:r>
              <a:rPr lang="es-CO" dirty="0"/>
              <a:t>Las normas de aseguramiento de información son mucho más que un marco técnico.</a:t>
            </a:r>
          </a:p>
          <a:p>
            <a:r>
              <a:rPr lang="es-CO" dirty="0"/>
              <a:t>En Colombia no rigen normas internacionales, sino normas colombianas con origen internacional</a:t>
            </a:r>
          </a:p>
          <a:p>
            <a:r>
              <a:rPr lang="es-CO" dirty="0"/>
              <a:t>Debido a los atrasos en la incorporación, las normas vigentes para los colombianos, no son las mismas que el IAASB de IFAC piensa que están vigentes.</a:t>
            </a:r>
          </a:p>
        </p:txBody>
      </p:sp>
    </p:spTree>
    <p:extLst>
      <p:ext uri="{BB962C8B-B14F-4D97-AF65-F5344CB8AC3E}">
        <p14:creationId xmlns:p14="http://schemas.microsoft.com/office/powerpoint/2010/main" val="2036959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8" y="0"/>
            <a:ext cx="10092079" cy="7740650"/>
          </a:xfrm>
          <a:prstGeom prst="rect">
            <a:avLst/>
          </a:prstGeom>
        </p:spPr>
      </p:pic>
      <p:sp>
        <p:nvSpPr>
          <p:cNvPr id="2" name="Título 1"/>
          <p:cNvSpPr>
            <a:spLocks noGrp="1"/>
          </p:cNvSpPr>
          <p:nvPr>
            <p:ph type="title"/>
          </p:nvPr>
        </p:nvSpPr>
        <p:spPr/>
        <p:txBody>
          <a:bodyPr>
            <a:normAutofit/>
          </a:bodyPr>
          <a:lstStyle/>
          <a:p>
            <a:r>
              <a:rPr lang="es-CO" dirty="0"/>
              <a:t>Naturaleza de las nuevas disposiciones</a:t>
            </a:r>
          </a:p>
        </p:txBody>
      </p:sp>
      <p:sp>
        <p:nvSpPr>
          <p:cNvPr id="3" name="Subtítulo 2"/>
          <p:cNvSpPr>
            <a:spLocks noGrp="1"/>
          </p:cNvSpPr>
          <p:nvPr>
            <p:ph idx="1"/>
          </p:nvPr>
        </p:nvSpPr>
        <p:spPr/>
        <p:txBody>
          <a:bodyPr/>
          <a:lstStyle/>
          <a:p>
            <a:r>
              <a:rPr lang="es-CO" dirty="0"/>
              <a:t>Los diferentes decretos expedidos en desarrollo de la Ley 1314 de 2009, después compilados por el Gobierno, han sido todo decretos reglamentarios. Este tipo de manifestación jurídica no puede crear, modificar o abrogar ninguna norma de superior jerarquía, es decir, las leyes precedentes no fueron modificadas.</a:t>
            </a:r>
          </a:p>
          <a:p>
            <a:r>
              <a:rPr lang="es-CO" dirty="0"/>
              <a:t>Toda interpretación debe hacerse buscando la armonía que corresponde entre una ley y su reglamento.</a:t>
            </a:r>
          </a:p>
        </p:txBody>
      </p:sp>
    </p:spTree>
    <p:extLst>
      <p:ext uri="{BB962C8B-B14F-4D97-AF65-F5344CB8AC3E}">
        <p14:creationId xmlns:p14="http://schemas.microsoft.com/office/powerpoint/2010/main" val="1770191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8" y="0"/>
            <a:ext cx="10092079" cy="7740650"/>
          </a:xfrm>
          <a:prstGeom prst="rect">
            <a:avLst/>
          </a:prstGeom>
        </p:spPr>
      </p:pic>
      <p:sp>
        <p:nvSpPr>
          <p:cNvPr id="2" name="Título 1"/>
          <p:cNvSpPr>
            <a:spLocks noGrp="1"/>
          </p:cNvSpPr>
          <p:nvPr>
            <p:ph type="title"/>
          </p:nvPr>
        </p:nvSpPr>
        <p:spPr/>
        <p:txBody>
          <a:bodyPr>
            <a:normAutofit/>
          </a:bodyPr>
          <a:lstStyle/>
          <a:p>
            <a:r>
              <a:rPr lang="es-CO" dirty="0"/>
              <a:t>El deseo de los legisladores</a:t>
            </a:r>
          </a:p>
        </p:txBody>
      </p:sp>
      <p:sp>
        <p:nvSpPr>
          <p:cNvPr id="3" name="Subtítulo 2"/>
          <p:cNvSpPr>
            <a:spLocks noGrp="1"/>
          </p:cNvSpPr>
          <p:nvPr>
            <p:ph idx="1"/>
          </p:nvPr>
        </p:nvSpPr>
        <p:spPr/>
        <p:txBody>
          <a:bodyPr>
            <a:normAutofit fontScale="92500" lnSpcReduction="20000"/>
          </a:bodyPr>
          <a:lstStyle/>
          <a:p>
            <a:r>
              <a:rPr lang="es-CO" dirty="0"/>
              <a:t>Se lee en las ponencias de lo que hoy es la Ley 1314 de 2009:</a:t>
            </a:r>
          </a:p>
          <a:p>
            <a:pPr lvl="1"/>
            <a:r>
              <a:rPr lang="es-CO" dirty="0" smtClean="0"/>
              <a:t>“Existen </a:t>
            </a:r>
            <a:r>
              <a:rPr lang="es-CO" dirty="0"/>
              <a:t>varios sistemas de control del cumplimiento de las normas contables. Tales Sistemas son el autocontrol, también conocido como control interno, la revisoría fiscal, la instancia de aprobación de los estados financieros, la supervisión administrativa, los fallos de los jueces penales y la opinión pública.  </a:t>
            </a:r>
          </a:p>
          <a:p>
            <a:endParaRPr lang="es-CO" dirty="0"/>
          </a:p>
          <a:p>
            <a:pPr lvl="1"/>
            <a:r>
              <a:rPr lang="es-CO" dirty="0"/>
              <a:t>La regulación del control interno y la estructura de la revisoría fiscal, las mecánicas de aprobación de los estados financieros y los mecanismos de expresión de la opinión pública no son objeto de este proyecto. Se refuerza la revisoría fiscal con la adopción de normas de aseguramiento, se precisa la actividad de los supervisores y, se adiciona una protección penal, como pasa  a explicarse</a:t>
            </a:r>
            <a:r>
              <a:rPr lang="es-CO" dirty="0" smtClean="0"/>
              <a:t>.”</a:t>
            </a:r>
            <a:endParaRPr lang="es-CO" dirty="0"/>
          </a:p>
          <a:p>
            <a:endParaRPr lang="es-CO" dirty="0"/>
          </a:p>
        </p:txBody>
      </p:sp>
    </p:spTree>
    <p:extLst>
      <p:ext uri="{BB962C8B-B14F-4D97-AF65-F5344CB8AC3E}">
        <p14:creationId xmlns:p14="http://schemas.microsoft.com/office/powerpoint/2010/main" val="3785273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8" y="0"/>
            <a:ext cx="10092079" cy="7740650"/>
          </a:xfrm>
          <a:prstGeom prst="rect">
            <a:avLst/>
          </a:prstGeom>
        </p:spPr>
      </p:pic>
      <p:sp>
        <p:nvSpPr>
          <p:cNvPr id="2" name="Título 1"/>
          <p:cNvSpPr>
            <a:spLocks noGrp="1"/>
          </p:cNvSpPr>
          <p:nvPr>
            <p:ph type="title"/>
          </p:nvPr>
        </p:nvSpPr>
        <p:spPr/>
        <p:txBody>
          <a:bodyPr>
            <a:normAutofit/>
          </a:bodyPr>
          <a:lstStyle/>
          <a:p>
            <a:r>
              <a:rPr lang="es-CO" dirty="0" smtClean="0"/>
              <a:t>Lo antiguo y lo nuevo</a:t>
            </a:r>
            <a:endParaRPr lang="es-CO" dirty="0"/>
          </a:p>
        </p:txBody>
      </p:sp>
      <p:sp>
        <p:nvSpPr>
          <p:cNvPr id="3" name="Subtítulo 2"/>
          <p:cNvSpPr>
            <a:spLocks noGrp="1"/>
          </p:cNvSpPr>
          <p:nvPr>
            <p:ph idx="1"/>
          </p:nvPr>
        </p:nvSpPr>
        <p:spPr/>
        <p:txBody>
          <a:bodyPr>
            <a:normAutofit/>
          </a:bodyPr>
          <a:lstStyle/>
          <a:p>
            <a:r>
              <a:rPr lang="es-CO" dirty="0" smtClean="0"/>
              <a:t>Lo antiguo</a:t>
            </a:r>
          </a:p>
          <a:p>
            <a:pPr lvl="1"/>
            <a:r>
              <a:rPr lang="es-CO" dirty="0" smtClean="0"/>
              <a:t>Código de ética</a:t>
            </a:r>
          </a:p>
          <a:p>
            <a:pPr lvl="1"/>
            <a:r>
              <a:rPr lang="es-CO" dirty="0" smtClean="0"/>
              <a:t>Normas de auditoría (ahora llamadas normas de auditoría de información financiera histórica)</a:t>
            </a:r>
          </a:p>
          <a:p>
            <a:r>
              <a:rPr lang="es-CO" dirty="0" smtClean="0"/>
              <a:t>Lo nuevo</a:t>
            </a:r>
          </a:p>
          <a:p>
            <a:pPr lvl="1"/>
            <a:r>
              <a:rPr lang="es-CO" dirty="0"/>
              <a:t>Normas Internacionales de Control de Calidad (NICC</a:t>
            </a:r>
            <a:r>
              <a:rPr lang="es-CO" dirty="0" smtClean="0"/>
              <a:t>)</a:t>
            </a:r>
          </a:p>
          <a:p>
            <a:pPr lvl="1"/>
            <a:r>
              <a:rPr lang="es-CO" dirty="0"/>
              <a:t>Normas Internacionales de Trabajos de </a:t>
            </a:r>
            <a:r>
              <a:rPr lang="es-CO" dirty="0" smtClean="0"/>
              <a:t>Revisión (NITR) </a:t>
            </a:r>
          </a:p>
          <a:p>
            <a:pPr lvl="1"/>
            <a:r>
              <a:rPr lang="es-CO" dirty="0" smtClean="0"/>
              <a:t>Normas para acuerdos de aseguramiento de la auditoría y la revisión de información financiera histórica (ISAE)</a:t>
            </a:r>
          </a:p>
          <a:p>
            <a:pPr lvl="1"/>
            <a:r>
              <a:rPr lang="es-CO" dirty="0">
                <a:solidFill>
                  <a:srgbClr val="00B050"/>
                </a:solidFill>
              </a:rPr>
              <a:t>Normas Internacionales de Servicios Relacionados (NISR)</a:t>
            </a:r>
          </a:p>
        </p:txBody>
      </p:sp>
    </p:spTree>
    <p:extLst>
      <p:ext uri="{BB962C8B-B14F-4D97-AF65-F5344CB8AC3E}">
        <p14:creationId xmlns:p14="http://schemas.microsoft.com/office/powerpoint/2010/main" val="3193260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8" y="0"/>
            <a:ext cx="10092079" cy="7740650"/>
          </a:xfrm>
          <a:prstGeom prst="rect">
            <a:avLst/>
          </a:prstGeom>
        </p:spPr>
      </p:pic>
      <p:sp>
        <p:nvSpPr>
          <p:cNvPr id="2" name="Título 1"/>
          <p:cNvSpPr>
            <a:spLocks noGrp="1"/>
          </p:cNvSpPr>
          <p:nvPr>
            <p:ph type="title"/>
          </p:nvPr>
        </p:nvSpPr>
        <p:spPr/>
        <p:txBody>
          <a:bodyPr>
            <a:normAutofit/>
          </a:bodyPr>
          <a:lstStyle/>
          <a:p>
            <a:r>
              <a:rPr lang="es-CO" dirty="0" smtClean="0"/>
              <a:t>Concepto general</a:t>
            </a:r>
            <a:endParaRPr lang="es-CO" dirty="0"/>
          </a:p>
        </p:txBody>
      </p:sp>
      <p:sp>
        <p:nvSpPr>
          <p:cNvPr id="3" name="Subtítulo 2"/>
          <p:cNvSpPr>
            <a:spLocks noGrp="1"/>
          </p:cNvSpPr>
          <p:nvPr>
            <p:ph idx="1"/>
          </p:nvPr>
        </p:nvSpPr>
        <p:spPr/>
        <p:txBody>
          <a:bodyPr>
            <a:normAutofit/>
          </a:bodyPr>
          <a:lstStyle/>
          <a:p>
            <a:r>
              <a:rPr lang="es-CO" dirty="0" smtClean="0"/>
              <a:t>No ha habido cambios esenciales</a:t>
            </a:r>
          </a:p>
          <a:p>
            <a:r>
              <a:rPr lang="es-CO" dirty="0" smtClean="0"/>
              <a:t>Respecto de la técnica de los servicios de aseguramiento y los servicios relacionados simplemente se han acogido los estándares de mayor aceptación a nivel mundial</a:t>
            </a:r>
          </a:p>
          <a:p>
            <a:r>
              <a:rPr lang="es-CO" dirty="0" smtClean="0"/>
              <a:t>Como corresponde a normas de carácter reglamentario, se han hecho presiones accidentales (según Aristóteles: lugar</a:t>
            </a:r>
            <a:r>
              <a:rPr lang="es-CO" dirty="0"/>
              <a:t>, cantidad, </a:t>
            </a:r>
            <a:r>
              <a:rPr lang="es-CO" dirty="0" smtClean="0"/>
              <a:t>cualidad, relación, actividad, pasión, tiempo, lugar, situación, pertenencia)</a:t>
            </a:r>
            <a:endParaRPr lang="es-CO" dirty="0"/>
          </a:p>
        </p:txBody>
      </p:sp>
    </p:spTree>
    <p:extLst>
      <p:ext uri="{BB962C8B-B14F-4D97-AF65-F5344CB8AC3E}">
        <p14:creationId xmlns:p14="http://schemas.microsoft.com/office/powerpoint/2010/main" val="267766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8" y="0"/>
            <a:ext cx="10092079" cy="7740650"/>
          </a:xfrm>
          <a:prstGeom prst="rect">
            <a:avLst/>
          </a:prstGeom>
        </p:spPr>
      </p:pic>
      <p:sp>
        <p:nvSpPr>
          <p:cNvPr id="2" name="Título 1"/>
          <p:cNvSpPr>
            <a:spLocks noGrp="1"/>
          </p:cNvSpPr>
          <p:nvPr>
            <p:ph type="title"/>
          </p:nvPr>
        </p:nvSpPr>
        <p:spPr/>
        <p:txBody>
          <a:bodyPr>
            <a:normAutofit/>
          </a:bodyPr>
          <a:lstStyle/>
          <a:p>
            <a:r>
              <a:rPr lang="es-CO" dirty="0" smtClean="0"/>
              <a:t>Menos libertad, más orden</a:t>
            </a:r>
            <a:endParaRPr lang="es-CO" dirty="0"/>
          </a:p>
        </p:txBody>
      </p:sp>
      <p:sp>
        <p:nvSpPr>
          <p:cNvPr id="3" name="Subtítulo 2"/>
          <p:cNvSpPr>
            <a:spLocks noGrp="1"/>
          </p:cNvSpPr>
          <p:nvPr>
            <p:ph idx="1"/>
          </p:nvPr>
        </p:nvSpPr>
        <p:spPr/>
        <p:txBody>
          <a:bodyPr>
            <a:normAutofit/>
          </a:bodyPr>
          <a:lstStyle/>
          <a:p>
            <a:r>
              <a:rPr lang="es-CO" dirty="0" smtClean="0"/>
              <a:t>Como siempre sucede cuando se expide una norma, los contadores han perdido libertad, pues ahora todos deben actuar guiándose por las mismas reglas.</a:t>
            </a:r>
          </a:p>
          <a:p>
            <a:r>
              <a:rPr lang="es-CO" dirty="0" smtClean="0"/>
              <a:t>Se termina la valoración subjetiva de los trabajos (según el criterio del funcionario), para dar paso a una evaluación objetiva (según las reglas)</a:t>
            </a:r>
            <a:endParaRPr lang="es-CO" dirty="0"/>
          </a:p>
        </p:txBody>
      </p:sp>
    </p:spTree>
    <p:extLst>
      <p:ext uri="{BB962C8B-B14F-4D97-AF65-F5344CB8AC3E}">
        <p14:creationId xmlns:p14="http://schemas.microsoft.com/office/powerpoint/2010/main" val="3659190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8" y="0"/>
            <a:ext cx="10092079" cy="7740650"/>
          </a:xfrm>
          <a:prstGeom prst="rect">
            <a:avLst/>
          </a:prstGeom>
        </p:spPr>
      </p:pic>
      <p:sp>
        <p:nvSpPr>
          <p:cNvPr id="2" name="Título 1"/>
          <p:cNvSpPr>
            <a:spLocks noGrp="1"/>
          </p:cNvSpPr>
          <p:nvPr>
            <p:ph type="title"/>
          </p:nvPr>
        </p:nvSpPr>
        <p:spPr/>
        <p:txBody>
          <a:bodyPr>
            <a:normAutofit/>
          </a:bodyPr>
          <a:lstStyle/>
          <a:p>
            <a:r>
              <a:rPr lang="es-CO" dirty="0" smtClean="0"/>
              <a:t>Ajustes</a:t>
            </a:r>
            <a:endParaRPr lang="es-CO" dirty="0"/>
          </a:p>
        </p:txBody>
      </p:sp>
      <p:sp>
        <p:nvSpPr>
          <p:cNvPr id="3" name="Subtítulo 2"/>
          <p:cNvSpPr>
            <a:spLocks noGrp="1"/>
          </p:cNvSpPr>
          <p:nvPr>
            <p:ph idx="1"/>
          </p:nvPr>
        </p:nvSpPr>
        <p:spPr/>
        <p:txBody>
          <a:bodyPr>
            <a:normAutofit/>
          </a:bodyPr>
          <a:lstStyle/>
          <a:p>
            <a:r>
              <a:rPr lang="es-CO" dirty="0" smtClean="0"/>
              <a:t>Todos debemos actualizar nuestros conocimientos, desarrollar nuevas habilidades, esforzarnos más en actuar según los principios éticos</a:t>
            </a:r>
          </a:p>
          <a:p>
            <a:r>
              <a:rPr lang="es-CO" dirty="0" smtClean="0"/>
              <a:t>Quienes no venían aplicando la técnica de la profesión, tendrán que asegurar la competencia de sus equipos, invertir más tiempo en sus trabajos, adoptar ciertas metodologías, ser más escépticos, cuidar más la independencia, cerciorarse de la calidad de sus juicios y mejorar su documentación.</a:t>
            </a:r>
          </a:p>
        </p:txBody>
      </p:sp>
    </p:spTree>
    <p:extLst>
      <p:ext uri="{BB962C8B-B14F-4D97-AF65-F5344CB8AC3E}">
        <p14:creationId xmlns:p14="http://schemas.microsoft.com/office/powerpoint/2010/main" val="323074232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290</TotalTime>
  <Words>762</Words>
  <Application>Microsoft Office PowerPoint</Application>
  <PresentationFormat>Personalizado</PresentationFormat>
  <Paragraphs>52</Paragraphs>
  <Slides>13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Arial</vt:lpstr>
      <vt:lpstr>Calibri</vt:lpstr>
      <vt:lpstr>Calibri Light</vt:lpstr>
      <vt:lpstr>Tema de Office</vt:lpstr>
      <vt:lpstr>Responsabilidades bajo el nuevo marco internacional: Auditor, Revisor fiscal</vt:lpstr>
      <vt:lpstr>Polisemia</vt:lpstr>
      <vt:lpstr>Nuevo marco</vt:lpstr>
      <vt:lpstr>Naturaleza de las nuevas disposiciones</vt:lpstr>
      <vt:lpstr>El deseo de los legisladores</vt:lpstr>
      <vt:lpstr>Lo antiguo y lo nuevo</vt:lpstr>
      <vt:lpstr>Concepto general</vt:lpstr>
      <vt:lpstr>Menos libertad, más orden</vt:lpstr>
      <vt:lpstr>Ajustes</vt:lpstr>
      <vt:lpstr>Dinámica</vt:lpstr>
      <vt:lpstr>Retos</vt:lpstr>
      <vt:lpstr>Rentabilidad</vt:lpstr>
      <vt:lpstr>Por su amable atención, muchas 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Diseño</dc:creator>
  <cp:lastModifiedBy>Hernando Bermudez Gomez</cp:lastModifiedBy>
  <cp:revision>20</cp:revision>
  <dcterms:created xsi:type="dcterms:W3CDTF">2017-07-10T13:55:04Z</dcterms:created>
  <dcterms:modified xsi:type="dcterms:W3CDTF">2017-08-18T13:43:36Z</dcterms:modified>
</cp:coreProperties>
</file>