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72" r:id="rId3"/>
    <p:sldId id="257" r:id="rId4"/>
    <p:sldId id="258" r:id="rId5"/>
    <p:sldId id="263" r:id="rId6"/>
    <p:sldId id="259" r:id="rId7"/>
    <p:sldId id="268" r:id="rId8"/>
    <p:sldId id="260" r:id="rId9"/>
    <p:sldId id="261" r:id="rId10"/>
    <p:sldId id="262" r:id="rId11"/>
    <p:sldId id="264" r:id="rId12"/>
    <p:sldId id="265" r:id="rId13"/>
    <p:sldId id="266" r:id="rId14"/>
    <p:sldId id="267" r:id="rId15"/>
    <p:sldId id="269" r:id="rId16"/>
    <p:sldId id="270" r:id="rId17"/>
    <p:sldId id="271" r:id="rId1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39DBC-907B-4756-AC2B-79A2776ECAAC}" type="datetimeFigureOut">
              <a:rPr lang="es-CO" smtClean="0"/>
              <a:t>01/03/2012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9C6AA5-C399-4C24-B51B-DB9851C0A548}" type="slidenum">
              <a:rPr lang="es-CO" smtClean="0"/>
              <a:t>‹Nº›</a:t>
            </a:fld>
            <a:endParaRPr lang="es-CO"/>
          </a:p>
        </p:txBody>
      </p:sp>
    </p:spTree>
    <p:extLst>
      <p:ext uri="{BB962C8B-B14F-4D97-AF65-F5344CB8AC3E}">
        <p14:creationId xmlns:p14="http://schemas.microsoft.com/office/powerpoint/2010/main" val="315839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r>
              <a:rPr lang="es-CO" smtClean="0"/>
              <a:t>Marzo 2 de 2012</a:t>
            </a:r>
            <a:endParaRPr lang="es-CO" dirty="0"/>
          </a:p>
        </p:txBody>
      </p:sp>
      <p:sp>
        <p:nvSpPr>
          <p:cNvPr id="5" name="Footer Placeholder 4"/>
          <p:cNvSpPr>
            <a:spLocks noGrp="1"/>
          </p:cNvSpPr>
          <p:nvPr>
            <p:ph type="ftr" sz="quarter" idx="11"/>
          </p:nvPr>
        </p:nvSpPr>
        <p:spPr/>
        <p:txBody>
          <a:bodyPr/>
          <a:lstStyle/>
          <a:p>
            <a:r>
              <a:rPr lang="es-CO" dirty="0" smtClean="0"/>
              <a:t>Hernando Bermúdez Gómez</a:t>
            </a:r>
            <a:endParaRPr lang="es-CO" dirty="0"/>
          </a:p>
        </p:txBody>
      </p:sp>
      <p:sp>
        <p:nvSpPr>
          <p:cNvPr id="6" name="Slide Number Placeholder 5"/>
          <p:cNvSpPr>
            <a:spLocks noGrp="1"/>
          </p:cNvSpPr>
          <p:nvPr>
            <p:ph type="sldNum" sz="quarter" idx="12"/>
          </p:nvPr>
        </p:nvSpPr>
        <p:spPr/>
        <p:txBody>
          <a:bodyPr/>
          <a:lstStyle/>
          <a:p>
            <a:fld id="{7F9EBB5F-770C-4170-B937-6B827F8548AC}" type="slidenum">
              <a:rPr lang="es-CO" smtClean="0"/>
              <a:t>‹Nº›</a:t>
            </a:fld>
            <a:endParaRPr lang="es-CO"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CO" smtClean="0"/>
              <a:t>Marzo 2 de 2012</a:t>
            </a:r>
            <a:endParaRPr lang="es-CO"/>
          </a:p>
        </p:txBody>
      </p:sp>
      <p:sp>
        <p:nvSpPr>
          <p:cNvPr id="5" name="Footer Placeholder 4"/>
          <p:cNvSpPr>
            <a:spLocks noGrp="1"/>
          </p:cNvSpPr>
          <p:nvPr>
            <p:ph type="ftr" sz="quarter" idx="11"/>
          </p:nvPr>
        </p:nvSpPr>
        <p:spPr/>
        <p:txBody>
          <a:bodyPr/>
          <a:lstStyle/>
          <a:p>
            <a:r>
              <a:rPr lang="es-CO" smtClean="0"/>
              <a:t>Hernando Bermúdez Gómez</a:t>
            </a:r>
            <a:endParaRPr lang="es-CO"/>
          </a:p>
        </p:txBody>
      </p:sp>
      <p:sp>
        <p:nvSpPr>
          <p:cNvPr id="6" name="Slide Number Placeholder 5"/>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CO" smtClean="0"/>
              <a:t>Marzo 2 de 2012</a:t>
            </a:r>
            <a:endParaRPr lang="es-CO"/>
          </a:p>
        </p:txBody>
      </p:sp>
      <p:sp>
        <p:nvSpPr>
          <p:cNvPr id="5" name="Footer Placeholder 4"/>
          <p:cNvSpPr>
            <a:spLocks noGrp="1"/>
          </p:cNvSpPr>
          <p:nvPr>
            <p:ph type="ftr" sz="quarter" idx="11"/>
          </p:nvPr>
        </p:nvSpPr>
        <p:spPr/>
        <p:txBody>
          <a:bodyPr/>
          <a:lstStyle/>
          <a:p>
            <a:r>
              <a:rPr lang="es-CO" smtClean="0"/>
              <a:t>Hernando Bermúdez Gómez</a:t>
            </a:r>
            <a:endParaRPr lang="es-CO"/>
          </a:p>
        </p:txBody>
      </p:sp>
      <p:sp>
        <p:nvSpPr>
          <p:cNvPr id="6" name="Slide Number Placeholder 5"/>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r>
              <a:rPr lang="es-CO" smtClean="0"/>
              <a:t>Marzo 2 de 2012</a:t>
            </a:r>
            <a:endParaRPr lang="es-CO"/>
          </a:p>
        </p:txBody>
      </p:sp>
      <p:sp>
        <p:nvSpPr>
          <p:cNvPr id="5" name="Footer Placeholder 4"/>
          <p:cNvSpPr>
            <a:spLocks noGrp="1"/>
          </p:cNvSpPr>
          <p:nvPr>
            <p:ph type="ftr" sz="quarter" idx="11"/>
          </p:nvPr>
        </p:nvSpPr>
        <p:spPr/>
        <p:txBody>
          <a:bodyPr/>
          <a:lstStyle/>
          <a:p>
            <a:r>
              <a:rPr lang="es-CO" smtClean="0"/>
              <a:t>Hernando Bermúdez Gómez</a:t>
            </a:r>
            <a:endParaRPr lang="es-CO" dirty="0"/>
          </a:p>
        </p:txBody>
      </p:sp>
      <p:sp>
        <p:nvSpPr>
          <p:cNvPr id="6" name="Slide Number Placeholder 5"/>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r>
              <a:rPr lang="es-CO" smtClean="0"/>
              <a:t>Marzo 2 de 2012</a:t>
            </a:r>
            <a:endParaRPr lang="es-CO"/>
          </a:p>
        </p:txBody>
      </p:sp>
      <p:sp>
        <p:nvSpPr>
          <p:cNvPr id="5" name="Footer Placeholder 4"/>
          <p:cNvSpPr>
            <a:spLocks noGrp="1"/>
          </p:cNvSpPr>
          <p:nvPr>
            <p:ph type="ftr" sz="quarter" idx="11"/>
          </p:nvPr>
        </p:nvSpPr>
        <p:spPr/>
        <p:txBody>
          <a:bodyPr/>
          <a:lstStyle>
            <a:lvl1pPr>
              <a:defRPr/>
            </a:lvl1pPr>
          </a:lstStyle>
          <a:p>
            <a:r>
              <a:rPr lang="es-CO" smtClean="0"/>
              <a:t>Hernando Bermúdez Gómez</a:t>
            </a:r>
            <a:endParaRPr lang="es-CO" dirty="0"/>
          </a:p>
        </p:txBody>
      </p:sp>
      <p:sp>
        <p:nvSpPr>
          <p:cNvPr id="6" name="Slide Number Placeholder 5"/>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r>
              <a:rPr lang="es-CO" smtClean="0"/>
              <a:t>Marzo 2 de 2012</a:t>
            </a:r>
            <a:endParaRPr lang="es-CO"/>
          </a:p>
        </p:txBody>
      </p:sp>
      <p:sp>
        <p:nvSpPr>
          <p:cNvPr id="6" name="Footer Placeholder 5"/>
          <p:cNvSpPr>
            <a:spLocks noGrp="1"/>
          </p:cNvSpPr>
          <p:nvPr>
            <p:ph type="ftr" sz="quarter" idx="11"/>
          </p:nvPr>
        </p:nvSpPr>
        <p:spPr/>
        <p:txBody>
          <a:bodyPr/>
          <a:lstStyle/>
          <a:p>
            <a:r>
              <a:rPr lang="es-CO" smtClean="0"/>
              <a:t>Hernando Bermúdez Gómez</a:t>
            </a:r>
            <a:endParaRPr lang="es-CO"/>
          </a:p>
        </p:txBody>
      </p:sp>
      <p:sp>
        <p:nvSpPr>
          <p:cNvPr id="7" name="Slide Number Placeholder 6"/>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r>
              <a:rPr lang="es-CO" smtClean="0"/>
              <a:t>Marzo 2 de 2012</a:t>
            </a:r>
            <a:endParaRPr lang="es-CO"/>
          </a:p>
        </p:txBody>
      </p:sp>
      <p:sp>
        <p:nvSpPr>
          <p:cNvPr id="8" name="Footer Placeholder 7"/>
          <p:cNvSpPr>
            <a:spLocks noGrp="1"/>
          </p:cNvSpPr>
          <p:nvPr>
            <p:ph type="ftr" sz="quarter" idx="11"/>
          </p:nvPr>
        </p:nvSpPr>
        <p:spPr/>
        <p:txBody>
          <a:bodyPr/>
          <a:lstStyle/>
          <a:p>
            <a:r>
              <a:rPr lang="es-CO" smtClean="0"/>
              <a:t>Hernando Bermúdez Gómez</a:t>
            </a:r>
            <a:endParaRPr lang="es-CO"/>
          </a:p>
        </p:txBody>
      </p:sp>
      <p:sp>
        <p:nvSpPr>
          <p:cNvPr id="9" name="Slide Number Placeholder 8"/>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r>
              <a:rPr lang="es-CO" smtClean="0"/>
              <a:t>Marzo 2 de 2012</a:t>
            </a:r>
            <a:endParaRPr lang="es-CO"/>
          </a:p>
        </p:txBody>
      </p:sp>
      <p:sp>
        <p:nvSpPr>
          <p:cNvPr id="4" name="Footer Placeholder 3"/>
          <p:cNvSpPr>
            <a:spLocks noGrp="1"/>
          </p:cNvSpPr>
          <p:nvPr>
            <p:ph type="ftr" sz="quarter" idx="11"/>
          </p:nvPr>
        </p:nvSpPr>
        <p:spPr/>
        <p:txBody>
          <a:bodyPr/>
          <a:lstStyle/>
          <a:p>
            <a:r>
              <a:rPr lang="es-CO" smtClean="0"/>
              <a:t>Hernando Bermúdez Gómez</a:t>
            </a:r>
            <a:endParaRPr lang="es-CO"/>
          </a:p>
        </p:txBody>
      </p:sp>
      <p:sp>
        <p:nvSpPr>
          <p:cNvPr id="5" name="Slide Number Placeholder 4"/>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s-CO" smtClean="0"/>
              <a:t>Marzo 2 de 2012</a:t>
            </a:r>
            <a:endParaRPr lang="es-CO"/>
          </a:p>
        </p:txBody>
      </p:sp>
      <p:sp>
        <p:nvSpPr>
          <p:cNvPr id="3" name="Footer Placeholder 2"/>
          <p:cNvSpPr>
            <a:spLocks noGrp="1"/>
          </p:cNvSpPr>
          <p:nvPr>
            <p:ph type="ftr" sz="quarter" idx="11"/>
          </p:nvPr>
        </p:nvSpPr>
        <p:spPr/>
        <p:txBody>
          <a:bodyPr/>
          <a:lstStyle/>
          <a:p>
            <a:r>
              <a:rPr lang="es-CO" smtClean="0"/>
              <a:t>Hernando Bermúdez Gómez</a:t>
            </a:r>
            <a:endParaRPr lang="es-CO"/>
          </a:p>
        </p:txBody>
      </p:sp>
      <p:sp>
        <p:nvSpPr>
          <p:cNvPr id="4" name="Slide Number Placeholder 3"/>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r>
              <a:rPr lang="es-CO" smtClean="0"/>
              <a:t>Marzo 2 de 2012</a:t>
            </a:r>
            <a:endParaRPr lang="es-CO"/>
          </a:p>
        </p:txBody>
      </p:sp>
      <p:sp>
        <p:nvSpPr>
          <p:cNvPr id="6" name="Footer Placeholder 5"/>
          <p:cNvSpPr>
            <a:spLocks noGrp="1"/>
          </p:cNvSpPr>
          <p:nvPr>
            <p:ph type="ftr" sz="quarter" idx="11"/>
          </p:nvPr>
        </p:nvSpPr>
        <p:spPr/>
        <p:txBody>
          <a:bodyPr/>
          <a:lstStyle/>
          <a:p>
            <a:r>
              <a:rPr lang="es-CO" smtClean="0"/>
              <a:t>Hernando Bermúdez Gómez</a:t>
            </a:r>
            <a:endParaRPr lang="es-CO"/>
          </a:p>
        </p:txBody>
      </p:sp>
      <p:sp>
        <p:nvSpPr>
          <p:cNvPr id="7" name="Slide Number Placeholder 6"/>
          <p:cNvSpPr>
            <a:spLocks noGrp="1"/>
          </p:cNvSpPr>
          <p:nvPr>
            <p:ph type="sldNum" sz="quarter" idx="12"/>
          </p:nvPr>
        </p:nvSpPr>
        <p:spPr/>
        <p:txBody>
          <a:bodyPr/>
          <a:lstStyle/>
          <a:p>
            <a:fld id="{2CCB634A-84B0-4F86-B1E8-646C72228106}"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r>
              <a:rPr lang="es-CO" smtClean="0"/>
              <a:t>Marzo 2 de 2012</a:t>
            </a:r>
            <a:endParaRPr lang="es-CO"/>
          </a:p>
        </p:txBody>
      </p:sp>
      <p:sp>
        <p:nvSpPr>
          <p:cNvPr id="6" name="Footer Placeholder 5"/>
          <p:cNvSpPr>
            <a:spLocks noGrp="1"/>
          </p:cNvSpPr>
          <p:nvPr>
            <p:ph type="ftr" sz="quarter" idx="11"/>
          </p:nvPr>
        </p:nvSpPr>
        <p:spPr/>
        <p:txBody>
          <a:bodyPr/>
          <a:lstStyle/>
          <a:p>
            <a:r>
              <a:rPr lang="es-CO" smtClean="0"/>
              <a:t>Hernando Bermúdez Gómez</a:t>
            </a:r>
            <a:endParaRPr lang="es-CO"/>
          </a:p>
        </p:txBody>
      </p:sp>
      <p:sp>
        <p:nvSpPr>
          <p:cNvPr id="7" name="Slide Number Placeholder 6"/>
          <p:cNvSpPr>
            <a:spLocks noGrp="1"/>
          </p:cNvSpPr>
          <p:nvPr>
            <p:ph type="sldNum" sz="quarter" idx="12"/>
          </p:nvPr>
        </p:nvSpPr>
        <p:spPr/>
        <p:txBody>
          <a:bodyPr/>
          <a:lstStyle/>
          <a:p>
            <a:fld id="{2CCB634A-84B0-4F86-B1E8-646C72228106}" type="slidenum">
              <a:rPr lang="es-CO" smtClean="0"/>
              <a:t>‹Nº›</a:t>
            </a:fld>
            <a:endParaRPr lang="es-CO"/>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s-ES" smtClean="0"/>
              <a:t>Haga clic en el icono para agregar una imagen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r>
              <a:rPr lang="es-CO" smtClean="0"/>
              <a:t>Marzo 2 de 2012</a:t>
            </a:r>
            <a:endParaRPr lang="es-CO"/>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r>
              <a:rPr lang="es-CO" dirty="0" smtClean="0"/>
              <a:t>Hernando Bermúdez Gómez</a:t>
            </a:r>
            <a:endParaRPr lang="es-CO"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2CCB634A-84B0-4F86-B1E8-646C72228106}" type="slidenum">
              <a:rPr lang="es-CO" smtClean="0"/>
              <a:t>‹Nº›</a:t>
            </a:fld>
            <a:endParaRPr lang="es-CO"/>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Reflexiones en la coyuntura actual</a:t>
            </a:r>
            <a:endParaRPr lang="es-CO" dirty="0"/>
          </a:p>
        </p:txBody>
      </p:sp>
      <p:sp>
        <p:nvSpPr>
          <p:cNvPr id="3" name="2 Subtítulo"/>
          <p:cNvSpPr>
            <a:spLocks noGrp="1"/>
          </p:cNvSpPr>
          <p:nvPr>
            <p:ph type="subTitle" idx="1"/>
          </p:nvPr>
        </p:nvSpPr>
        <p:spPr/>
        <p:txBody>
          <a:bodyPr/>
          <a:lstStyle/>
          <a:p>
            <a:r>
              <a:rPr lang="es-CO" dirty="0" smtClean="0"/>
              <a:t>Hernando Bermúdez Gómez</a:t>
            </a:r>
            <a:endParaRPr lang="es-CO" dirty="0"/>
          </a:p>
        </p:txBody>
      </p:sp>
    </p:spTree>
    <p:extLst>
      <p:ext uri="{BB962C8B-B14F-4D97-AF65-F5344CB8AC3E}">
        <p14:creationId xmlns:p14="http://schemas.microsoft.com/office/powerpoint/2010/main" val="22927896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Coherencia</a:t>
            </a:r>
            <a:endParaRPr lang="es-CO" dirty="0"/>
          </a:p>
        </p:txBody>
      </p:sp>
      <p:sp>
        <p:nvSpPr>
          <p:cNvPr id="3" name="2 Marcador de contenido"/>
          <p:cNvSpPr>
            <a:spLocks noGrp="1"/>
          </p:cNvSpPr>
          <p:nvPr>
            <p:ph idx="1"/>
          </p:nvPr>
        </p:nvSpPr>
        <p:spPr/>
        <p:txBody>
          <a:bodyPr>
            <a:normAutofit/>
          </a:bodyPr>
          <a:lstStyle/>
          <a:p>
            <a:r>
              <a:rPr lang="es-CO" sz="2400" dirty="0" smtClean="0"/>
              <a:t>No es la retórica la que da valor a los discursos. Lo que les da valor son el peso de los argumentos y su consonancia con la realidad. La coherencia es, también, un imperativo moral. No tiene sentido descalificar a diestra y siniestra a los contadores aduciendo que no saben y, por el otro lado, empujar la puesta en marcha de lo que no se sabe.</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10</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64906722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Discernimiento</a:t>
            </a:r>
            <a:endParaRPr lang="es-CO" dirty="0"/>
          </a:p>
        </p:txBody>
      </p:sp>
      <p:sp>
        <p:nvSpPr>
          <p:cNvPr id="3" name="2 Marcador de contenido"/>
          <p:cNvSpPr>
            <a:spLocks noGrp="1"/>
          </p:cNvSpPr>
          <p:nvPr>
            <p:ph idx="1"/>
          </p:nvPr>
        </p:nvSpPr>
        <p:spPr/>
        <p:txBody>
          <a:bodyPr>
            <a:normAutofit/>
          </a:bodyPr>
          <a:lstStyle/>
          <a:p>
            <a:r>
              <a:rPr lang="es-CO" sz="2400" dirty="0" smtClean="0"/>
              <a:t>Solo el que sabe, sabe qué sabe. Solo el que sabe, sabe qué no sabe. </a:t>
            </a:r>
            <a:endParaRPr lang="es-CO" sz="2400" dirty="0"/>
          </a:p>
          <a:p>
            <a:r>
              <a:rPr lang="es-CO" sz="2400" dirty="0" smtClean="0"/>
              <a:t>Debemos poner cuidado a los que estudian, no simplemente a los que hacen manifestaciones.</a:t>
            </a:r>
          </a:p>
          <a:p>
            <a:r>
              <a:rPr lang="es-CO" sz="2400" dirty="0" smtClean="0"/>
              <a:t>Debemos poner cuidado a los que investigan, no solo a los que piensan que “su” mundo es “el” mundo.</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11</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14787507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Calidad</a:t>
            </a:r>
            <a:endParaRPr lang="es-CO" dirty="0"/>
          </a:p>
        </p:txBody>
      </p:sp>
      <p:sp>
        <p:nvSpPr>
          <p:cNvPr id="3" name="2 Marcador de contenido"/>
          <p:cNvSpPr>
            <a:spLocks noGrp="1"/>
          </p:cNvSpPr>
          <p:nvPr>
            <p:ph idx="1"/>
          </p:nvPr>
        </p:nvSpPr>
        <p:spPr/>
        <p:txBody>
          <a:bodyPr>
            <a:normAutofit/>
          </a:bodyPr>
          <a:lstStyle/>
          <a:p>
            <a:r>
              <a:rPr lang="it-IT" sz="2400" i="1" dirty="0" smtClean="0"/>
              <a:t>Chi va piano, va sano e va lontano. </a:t>
            </a:r>
            <a:r>
              <a:rPr lang="it-IT" sz="2400" dirty="0" smtClean="0"/>
              <a:t>La modernización del sistema contable colombiano no es sólo cuestión de rapidez. Ante todo es cuestión de calidad. Si se impone un cambio para el cual no se esté preparado, se creará una situación de tensión y de desgaste. Ésta ciertamente se superará, pero el costo de ella no es justificable.</a:t>
            </a:r>
            <a:endParaRPr lang="es-CO" sz="2400" i="1"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12</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431236744"/>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No hay marcha atrás</a:t>
            </a:r>
            <a:endParaRPr lang="es-CO" dirty="0"/>
          </a:p>
        </p:txBody>
      </p:sp>
      <p:sp>
        <p:nvSpPr>
          <p:cNvPr id="3" name="2 Marcador de contenido"/>
          <p:cNvSpPr>
            <a:spLocks noGrp="1"/>
          </p:cNvSpPr>
          <p:nvPr>
            <p:ph idx="1"/>
          </p:nvPr>
        </p:nvSpPr>
        <p:spPr/>
        <p:txBody>
          <a:bodyPr>
            <a:normAutofit/>
          </a:bodyPr>
          <a:lstStyle/>
          <a:p>
            <a:r>
              <a:rPr lang="es-CO" sz="2400" dirty="0" smtClean="0"/>
              <a:t>La convergencia es inevitable. Pero no como consecuencia del poderío del G-20. Es inevitable porque es saludable. La convergencia no es poner comillas a las reglas expedidas por otros. La convergencia implica ser y comportarse como “ciudadano” del mundo. Se converge hacia lo que se ayuda a concebir.</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13</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328877347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Comunidad</a:t>
            </a:r>
            <a:endParaRPr lang="es-CO" dirty="0"/>
          </a:p>
        </p:txBody>
      </p:sp>
      <p:sp>
        <p:nvSpPr>
          <p:cNvPr id="3" name="2 Marcador de contenido"/>
          <p:cNvSpPr>
            <a:spLocks noGrp="1"/>
          </p:cNvSpPr>
          <p:nvPr>
            <p:ph idx="1"/>
          </p:nvPr>
        </p:nvSpPr>
        <p:spPr/>
        <p:txBody>
          <a:bodyPr>
            <a:normAutofit/>
          </a:bodyPr>
          <a:lstStyle/>
          <a:p>
            <a:r>
              <a:rPr lang="es-CO" sz="2400" dirty="0" smtClean="0"/>
              <a:t>Atrás deben ir quedando las individualidades. Lo contable y el aseguramiento no pueden depender de los pareceres particulares de los funcionarios de cada institución ministerial, reguladora, normalizadora, supervisora o disciplinaria. Hay quienes no piensan someterse a las nuevas normas. Por eso no están asumiendo compromisos.</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14</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37344756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Justicia</a:t>
            </a:r>
            <a:endParaRPr lang="es-CO" dirty="0"/>
          </a:p>
        </p:txBody>
      </p:sp>
      <p:sp>
        <p:nvSpPr>
          <p:cNvPr id="3" name="2 Marcador de contenido"/>
          <p:cNvSpPr>
            <a:spLocks noGrp="1"/>
          </p:cNvSpPr>
          <p:nvPr>
            <p:ph idx="1"/>
          </p:nvPr>
        </p:nvSpPr>
        <p:spPr/>
        <p:txBody>
          <a:bodyPr>
            <a:normAutofit/>
          </a:bodyPr>
          <a:lstStyle/>
          <a:p>
            <a:r>
              <a:rPr lang="es-CO" sz="2400" dirty="0" smtClean="0"/>
              <a:t>La teoría de la diferencia de objeto y finalidades, con la cual se relativizó el principio de “no repetir en lo mismo”, debe ser combatida. Los contadores tienen derecho a un solo juicio y una sola pena. Es inaceptable la diversidad de instancias de investigación, juzgamiento y sanción.</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15</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316782370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Perspectiva</a:t>
            </a:r>
            <a:endParaRPr lang="es-CO" dirty="0"/>
          </a:p>
        </p:txBody>
      </p:sp>
      <p:sp>
        <p:nvSpPr>
          <p:cNvPr id="3" name="2 Marcador de contenido"/>
          <p:cNvSpPr>
            <a:spLocks noGrp="1"/>
          </p:cNvSpPr>
          <p:nvPr>
            <p:ph idx="1"/>
          </p:nvPr>
        </p:nvSpPr>
        <p:spPr/>
        <p:txBody>
          <a:bodyPr>
            <a:normAutofit/>
          </a:bodyPr>
          <a:lstStyle/>
          <a:p>
            <a:r>
              <a:rPr lang="es-CO" sz="2400" dirty="0" smtClean="0"/>
              <a:t>El vaso esta medio lleno, no medio vacío.</a:t>
            </a:r>
          </a:p>
          <a:p>
            <a:r>
              <a:rPr lang="es-CO" sz="2400" dirty="0" smtClean="0"/>
              <a:t>Son más los contadores competentes que los incompetentes.</a:t>
            </a:r>
          </a:p>
          <a:p>
            <a:r>
              <a:rPr lang="es-CO" sz="2400" dirty="0" smtClean="0"/>
              <a:t>Son más los contadores honrados que los deshonestos.</a:t>
            </a:r>
          </a:p>
          <a:p>
            <a:r>
              <a:rPr lang="es-CO" sz="2400" dirty="0" smtClean="0"/>
              <a:t>Son más las buenas escuelas que las deficientes.</a:t>
            </a:r>
          </a:p>
          <a:p>
            <a:r>
              <a:rPr lang="es-CO" sz="2400" dirty="0" smtClean="0"/>
              <a:t>Es más lo que podemos hacer, que lo que nos falta.</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16</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52692118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602634"/>
          </a:xfrm>
        </p:spPr>
        <p:txBody>
          <a:bodyPr>
            <a:normAutofit fontScale="90000"/>
          </a:bodyPr>
          <a:lstStyle/>
          <a:p>
            <a:pPr algn="ctr"/>
            <a:r>
              <a:rPr lang="es-CO" sz="9600" dirty="0" smtClean="0"/>
              <a:t>Por su amable atención, muchas gracias</a:t>
            </a:r>
            <a:endParaRPr lang="es-CO" sz="9600" dirty="0"/>
          </a:p>
        </p:txBody>
      </p:sp>
      <p:sp>
        <p:nvSpPr>
          <p:cNvPr id="3" name="2 Marcador de número de diapositiva"/>
          <p:cNvSpPr>
            <a:spLocks noGrp="1"/>
          </p:cNvSpPr>
          <p:nvPr>
            <p:ph type="sldNum" sz="quarter" idx="12"/>
          </p:nvPr>
        </p:nvSpPr>
        <p:spPr/>
        <p:txBody>
          <a:bodyPr/>
          <a:lstStyle/>
          <a:p>
            <a:fld id="{2CCB634A-84B0-4F86-B1E8-646C72228106}" type="slidenum">
              <a:rPr lang="es-CO" smtClean="0"/>
              <a:t>17</a:t>
            </a:fld>
            <a:endParaRPr lang="es-CO"/>
          </a:p>
        </p:txBody>
      </p:sp>
      <p:sp>
        <p:nvSpPr>
          <p:cNvPr id="5" name="4 Marcador de fecha"/>
          <p:cNvSpPr>
            <a:spLocks noGrp="1"/>
          </p:cNvSpPr>
          <p:nvPr>
            <p:ph type="dt" sz="half" idx="10"/>
          </p:nvPr>
        </p:nvSpPr>
        <p:spPr/>
        <p:txBody>
          <a:bodyPr/>
          <a:lstStyle/>
          <a:p>
            <a:r>
              <a:rPr lang="es-CO" smtClean="0"/>
              <a:t>Marzo 2 de 2012</a:t>
            </a:r>
            <a:endParaRPr lang="es-CO"/>
          </a:p>
        </p:txBody>
      </p:sp>
      <p:sp>
        <p:nvSpPr>
          <p:cNvPr id="6" name="5 Marcador de pie de página"/>
          <p:cNvSpPr>
            <a:spLocks noGrp="1"/>
          </p:cNvSpPr>
          <p:nvPr>
            <p:ph type="ftr" sz="quarter" idx="11"/>
          </p:nvPr>
        </p:nvSpPr>
        <p:spPr/>
        <p:txBody>
          <a:bodyPr/>
          <a:lstStyle/>
          <a:p>
            <a:r>
              <a:rPr lang="es-CO" smtClean="0"/>
              <a:t>Hernando Bermúdez Gómez</a:t>
            </a:r>
            <a:endParaRPr lang="es-CO"/>
          </a:p>
        </p:txBody>
      </p:sp>
    </p:spTree>
    <p:extLst>
      <p:ext uri="{BB962C8B-B14F-4D97-AF65-F5344CB8AC3E}">
        <p14:creationId xmlns:p14="http://schemas.microsoft.com/office/powerpoint/2010/main" val="21665487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Coyuntura</a:t>
            </a:r>
            <a:endParaRPr lang="es-CO" dirty="0"/>
          </a:p>
        </p:txBody>
      </p:sp>
      <p:sp>
        <p:nvSpPr>
          <p:cNvPr id="3" name="2 Marcador de contenido"/>
          <p:cNvSpPr>
            <a:spLocks noGrp="1"/>
          </p:cNvSpPr>
          <p:nvPr>
            <p:ph idx="1"/>
          </p:nvPr>
        </p:nvSpPr>
        <p:spPr/>
        <p:txBody>
          <a:bodyPr>
            <a:normAutofit fontScale="92500" lnSpcReduction="10000"/>
          </a:bodyPr>
          <a:lstStyle/>
          <a:p>
            <a:r>
              <a:rPr lang="es-CO" sz="2400" dirty="0" smtClean="0"/>
              <a:t>Convergencia en ciernes</a:t>
            </a:r>
          </a:p>
          <a:p>
            <a:r>
              <a:rPr lang="es-CO" sz="2400" dirty="0" smtClean="0"/>
              <a:t>Función disciplinaria en aprietos</a:t>
            </a:r>
          </a:p>
          <a:p>
            <a:r>
              <a:rPr lang="es-CO" sz="2400" dirty="0" smtClean="0"/>
              <a:t>Retraso en la definición de nuevos requisitos mínimos para los programas de Contaduría Pública</a:t>
            </a:r>
          </a:p>
          <a:p>
            <a:r>
              <a:rPr lang="es-CO" sz="2400" dirty="0" smtClean="0"/>
              <a:t>Nuevo formulario 110 para la declaración de renta</a:t>
            </a:r>
          </a:p>
          <a:p>
            <a:r>
              <a:rPr lang="es-CO" sz="2400" dirty="0" smtClean="0"/>
              <a:t>Proyecto de ley para reformar la Ley 1314 de 2009</a:t>
            </a:r>
          </a:p>
          <a:p>
            <a:r>
              <a:rPr lang="es-CO" sz="2400" dirty="0" smtClean="0"/>
              <a:t>Anteproyectos de colegiatura</a:t>
            </a:r>
            <a:endParaRPr lang="es-CO" sz="2400" dirty="0"/>
          </a:p>
        </p:txBody>
      </p:sp>
      <p:sp>
        <p:nvSpPr>
          <p:cNvPr id="4" name="3 Marcador de fecha"/>
          <p:cNvSpPr>
            <a:spLocks noGrp="1"/>
          </p:cNvSpPr>
          <p:nvPr>
            <p:ph type="dt" sz="half" idx="10"/>
          </p:nvPr>
        </p:nvSpPr>
        <p:spPr/>
        <p:txBody>
          <a:bodyPr/>
          <a:lstStyle/>
          <a:p>
            <a:r>
              <a:rPr lang="es-CO" smtClean="0"/>
              <a:t>Marzo 2 de 2012</a:t>
            </a:r>
            <a:endParaRPr lang="es-CO"/>
          </a:p>
        </p:txBody>
      </p:sp>
      <p:sp>
        <p:nvSpPr>
          <p:cNvPr id="5" name="4 Marcador de pie de página"/>
          <p:cNvSpPr>
            <a:spLocks noGrp="1"/>
          </p:cNvSpPr>
          <p:nvPr>
            <p:ph type="ftr" sz="quarter" idx="11"/>
          </p:nvPr>
        </p:nvSpPr>
        <p:spPr/>
        <p:txBody>
          <a:bodyPr/>
          <a:lstStyle/>
          <a:p>
            <a:r>
              <a:rPr lang="es-CO" dirty="0" smtClean="0"/>
              <a:t>Hernando Bermúdez Gómez</a:t>
            </a:r>
            <a:endParaRPr lang="es-CO" dirty="0"/>
          </a:p>
        </p:txBody>
      </p:sp>
      <p:sp>
        <p:nvSpPr>
          <p:cNvPr id="6" name="5 Marcador de número de diapositiva"/>
          <p:cNvSpPr>
            <a:spLocks noGrp="1"/>
          </p:cNvSpPr>
          <p:nvPr>
            <p:ph type="sldNum" sz="quarter" idx="12"/>
          </p:nvPr>
        </p:nvSpPr>
        <p:spPr/>
        <p:txBody>
          <a:bodyPr/>
          <a:lstStyle/>
          <a:p>
            <a:fld id="{2CCB634A-84B0-4F86-B1E8-646C72228106}" type="slidenum">
              <a:rPr lang="es-CO" smtClean="0"/>
              <a:t>2</a:t>
            </a:fld>
            <a:endParaRPr lang="es-CO"/>
          </a:p>
        </p:txBody>
      </p:sp>
    </p:spTree>
    <p:extLst>
      <p:ext uri="{BB962C8B-B14F-4D97-AF65-F5344CB8AC3E}">
        <p14:creationId xmlns:p14="http://schemas.microsoft.com/office/powerpoint/2010/main" val="399965184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Más allá de las normas</a:t>
            </a:r>
            <a:endParaRPr lang="es-CO" dirty="0"/>
          </a:p>
        </p:txBody>
      </p:sp>
      <p:sp>
        <p:nvSpPr>
          <p:cNvPr id="3" name="2 Marcador de contenido"/>
          <p:cNvSpPr>
            <a:spLocks noGrp="1"/>
          </p:cNvSpPr>
          <p:nvPr>
            <p:ph idx="1"/>
          </p:nvPr>
        </p:nvSpPr>
        <p:spPr/>
        <p:txBody>
          <a:bodyPr>
            <a:normAutofit/>
          </a:bodyPr>
          <a:lstStyle/>
          <a:p>
            <a:r>
              <a:rPr lang="es-CO" sz="2400" dirty="0" smtClean="0"/>
              <a:t>El propósito del proceso de modernización del sistema contable colombiano no es, simplemente, expedir normas. La meta es “mejorar la productividad, la competitividad y el desarrollo armónico de la actividad empresarial de las personas naturales y jurídicas, nacionales o extranjeras.” (artículo 1 de la Ley 1314 de 2009)</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3</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40417596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Imperativo moral</a:t>
            </a:r>
            <a:endParaRPr lang="es-CO" dirty="0"/>
          </a:p>
        </p:txBody>
      </p:sp>
      <p:sp>
        <p:nvSpPr>
          <p:cNvPr id="3" name="2 Marcador de contenido"/>
          <p:cNvSpPr>
            <a:spLocks noGrp="1"/>
          </p:cNvSpPr>
          <p:nvPr>
            <p:ph idx="1"/>
          </p:nvPr>
        </p:nvSpPr>
        <p:spPr/>
        <p:txBody>
          <a:bodyPr>
            <a:normAutofit/>
          </a:bodyPr>
          <a:lstStyle/>
          <a:p>
            <a:r>
              <a:rPr lang="es-CO" sz="2400" dirty="0" smtClean="0"/>
              <a:t>Hay deberes que no están escritos. No necesitan estarlo. Del proceso de modernización del sistema contable colombiano debe salir fortalecida nuestra profesión contable. </a:t>
            </a:r>
          </a:p>
          <a:p>
            <a:r>
              <a:rPr lang="es-CO" sz="2400" dirty="0" smtClean="0"/>
              <a:t>Esto se logrará empujando hacia adelante y no descalificando a los contadores de a pie.</a:t>
            </a:r>
          </a:p>
        </p:txBody>
      </p:sp>
      <p:sp>
        <p:nvSpPr>
          <p:cNvPr id="5" name="4 Marcador de número de diapositiva"/>
          <p:cNvSpPr>
            <a:spLocks noGrp="1"/>
          </p:cNvSpPr>
          <p:nvPr>
            <p:ph type="sldNum" sz="quarter" idx="12"/>
          </p:nvPr>
        </p:nvSpPr>
        <p:spPr/>
        <p:txBody>
          <a:bodyPr/>
          <a:lstStyle/>
          <a:p>
            <a:fld id="{2CCB634A-84B0-4F86-B1E8-646C72228106}" type="slidenum">
              <a:rPr lang="es-CO" smtClean="0"/>
              <a:t>4</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18687186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Fomento</a:t>
            </a:r>
            <a:endParaRPr lang="es-CO" dirty="0"/>
          </a:p>
        </p:txBody>
      </p:sp>
      <p:sp>
        <p:nvSpPr>
          <p:cNvPr id="3" name="2 Marcador de contenido"/>
          <p:cNvSpPr>
            <a:spLocks noGrp="1"/>
          </p:cNvSpPr>
          <p:nvPr>
            <p:ph idx="1"/>
          </p:nvPr>
        </p:nvSpPr>
        <p:spPr/>
        <p:txBody>
          <a:bodyPr>
            <a:normAutofit/>
          </a:bodyPr>
          <a:lstStyle/>
          <a:p>
            <a:r>
              <a:rPr lang="es-CO" sz="2400" dirty="0" smtClean="0"/>
              <a:t>Muchas demandas, pocas ofertas. ¿Dónde están las propuestas para fomentar la profesión contable colombiana? ¿Cuáles son los actos que demuestran como la importancia mencionada en los discursos se expresa en realidades concretas? Busquemos una remuneración digna y un acceso razonable a la actualización profesional.</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5</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19649589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Democracia</a:t>
            </a:r>
            <a:endParaRPr lang="es-CO" dirty="0"/>
          </a:p>
        </p:txBody>
      </p:sp>
      <p:sp>
        <p:nvSpPr>
          <p:cNvPr id="3" name="2 Marcador de contenido"/>
          <p:cNvSpPr>
            <a:spLocks noGrp="1"/>
          </p:cNvSpPr>
          <p:nvPr>
            <p:ph idx="1"/>
          </p:nvPr>
        </p:nvSpPr>
        <p:spPr/>
        <p:txBody>
          <a:bodyPr>
            <a:normAutofit/>
          </a:bodyPr>
          <a:lstStyle/>
          <a:p>
            <a:r>
              <a:rPr lang="es-CO" sz="2400" dirty="0" smtClean="0"/>
              <a:t>El proceso de modernización del sistema contable colombiano debe fundarse en principios y actitudes democráticas. En la democracia es lícito estar en desacuerdo. En la democracia el desacuerdo se respeta, no se estigmatiza.</a:t>
            </a:r>
          </a:p>
          <a:p>
            <a:r>
              <a:rPr lang="es-CO" sz="2400" dirty="0" smtClean="0"/>
              <a:t>Quien disiente no es un enemigo. Es un individuo en la plenitud de sus derechos.</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6</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23845972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Diversidad</a:t>
            </a:r>
            <a:endParaRPr lang="es-CO" dirty="0"/>
          </a:p>
        </p:txBody>
      </p:sp>
      <p:sp>
        <p:nvSpPr>
          <p:cNvPr id="3" name="2 Marcador de contenido"/>
          <p:cNvSpPr>
            <a:spLocks noGrp="1"/>
          </p:cNvSpPr>
          <p:nvPr>
            <p:ph idx="1"/>
          </p:nvPr>
        </p:nvSpPr>
        <p:spPr/>
        <p:txBody>
          <a:bodyPr>
            <a:normAutofit/>
          </a:bodyPr>
          <a:lstStyle/>
          <a:p>
            <a:r>
              <a:rPr lang="es-CO" sz="2400" dirty="0" smtClean="0"/>
              <a:t>Mal hacen los que quieren meter a toda la profesión en un solo redil. Una profesión fuerte debe reconocer y respetar la diversidad. Debe practicar la tolerancia. Debe privilegiar las libertades de opinión y de asociación. La unidad no se logra destruyendo las individualidades ni atándolas a través de estructuras legales.</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7</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90997253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Orden</a:t>
            </a:r>
            <a:endParaRPr lang="es-CO" dirty="0"/>
          </a:p>
        </p:txBody>
      </p:sp>
      <p:sp>
        <p:nvSpPr>
          <p:cNvPr id="3" name="2 Marcador de contenido"/>
          <p:cNvSpPr>
            <a:spLocks noGrp="1"/>
          </p:cNvSpPr>
          <p:nvPr>
            <p:ph idx="1"/>
          </p:nvPr>
        </p:nvSpPr>
        <p:spPr/>
        <p:txBody>
          <a:bodyPr>
            <a:normAutofit/>
          </a:bodyPr>
          <a:lstStyle/>
          <a:p>
            <a:r>
              <a:rPr lang="es-CO" sz="2400" dirty="0" smtClean="0"/>
              <a:t>Las prácticas más importantes en Colombia no son la contabilidad financiera y el aseguramiento. La práctica más importante es la contabilidad tributaria.</a:t>
            </a:r>
          </a:p>
          <a:p>
            <a:r>
              <a:rPr lang="es-CO" sz="2400" dirty="0" smtClean="0"/>
              <a:t>En términos de Nación y no de simples unidades monetarias, lo más importante no es la gran empresa. Lo más importante es la pequeña empresa.</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8</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381835690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Participación</a:t>
            </a:r>
            <a:endParaRPr lang="es-CO" dirty="0"/>
          </a:p>
        </p:txBody>
      </p:sp>
      <p:sp>
        <p:nvSpPr>
          <p:cNvPr id="3" name="2 Marcador de contenido"/>
          <p:cNvSpPr>
            <a:spLocks noGrp="1"/>
          </p:cNvSpPr>
          <p:nvPr>
            <p:ph idx="1"/>
          </p:nvPr>
        </p:nvSpPr>
        <p:spPr/>
        <p:txBody>
          <a:bodyPr>
            <a:normAutofit/>
          </a:bodyPr>
          <a:lstStyle/>
          <a:p>
            <a:r>
              <a:rPr lang="es-CO" sz="2400" dirty="0" smtClean="0"/>
              <a:t>La participación no es cuestión de demanda, de exigencia. La participación se fomenta, se incita, se atrae, se cuida.</a:t>
            </a:r>
          </a:p>
          <a:p>
            <a:r>
              <a:rPr lang="es-CO" sz="2400" dirty="0" smtClean="0"/>
              <a:t>Los procesos sin suficiente participación carecen de legitimidad. Puede que sean lícitos, pero no son representativos. En términos de cultura ciudadana y de bien común, la legitimidad es más importante que la licitud.</a:t>
            </a:r>
            <a:endParaRPr lang="es-CO" sz="2400" dirty="0"/>
          </a:p>
        </p:txBody>
      </p:sp>
      <p:sp>
        <p:nvSpPr>
          <p:cNvPr id="5" name="4 Marcador de número de diapositiva"/>
          <p:cNvSpPr>
            <a:spLocks noGrp="1"/>
          </p:cNvSpPr>
          <p:nvPr>
            <p:ph type="sldNum" sz="quarter" idx="12"/>
          </p:nvPr>
        </p:nvSpPr>
        <p:spPr/>
        <p:txBody>
          <a:bodyPr/>
          <a:lstStyle/>
          <a:p>
            <a:fld id="{2CCB634A-84B0-4F86-B1E8-646C72228106}" type="slidenum">
              <a:rPr lang="es-CO" smtClean="0"/>
              <a:t>9</a:t>
            </a:fld>
            <a:endParaRPr lang="es-CO"/>
          </a:p>
        </p:txBody>
      </p:sp>
      <p:sp>
        <p:nvSpPr>
          <p:cNvPr id="6" name="5 Marcador de fecha"/>
          <p:cNvSpPr>
            <a:spLocks noGrp="1"/>
          </p:cNvSpPr>
          <p:nvPr>
            <p:ph type="dt" sz="half" idx="10"/>
          </p:nvPr>
        </p:nvSpPr>
        <p:spPr/>
        <p:txBody>
          <a:bodyPr/>
          <a:lstStyle/>
          <a:p>
            <a:r>
              <a:rPr lang="es-CO" smtClean="0"/>
              <a:t>Marzo 2 de 2012</a:t>
            </a:r>
            <a:endParaRPr lang="es-CO"/>
          </a:p>
        </p:txBody>
      </p:sp>
      <p:sp>
        <p:nvSpPr>
          <p:cNvPr id="7" name="6 Marcador de pie de página"/>
          <p:cNvSpPr>
            <a:spLocks noGrp="1"/>
          </p:cNvSpPr>
          <p:nvPr>
            <p:ph type="ftr" sz="quarter" idx="11"/>
          </p:nvPr>
        </p:nvSpPr>
        <p:spPr/>
        <p:txBody>
          <a:bodyPr/>
          <a:lstStyle/>
          <a:p>
            <a:r>
              <a:rPr lang="es-CO" smtClean="0"/>
              <a:t>Hernando Bermúdez Gómez</a:t>
            </a:r>
            <a:endParaRPr lang="es-CO" dirty="0"/>
          </a:p>
        </p:txBody>
      </p:sp>
    </p:spTree>
    <p:extLst>
      <p:ext uri="{BB962C8B-B14F-4D97-AF65-F5344CB8AC3E}">
        <p14:creationId xmlns:p14="http://schemas.microsoft.com/office/powerpoint/2010/main" val="92887826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TC102455610[[fn=Otoño]]</Template>
  <TotalTime>170</TotalTime>
  <Words>997</Words>
  <Application>Microsoft Office PowerPoint</Application>
  <PresentationFormat>Presentación en pantalla (4:3)</PresentationFormat>
  <Paragraphs>96</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Autumn</vt:lpstr>
      <vt:lpstr>Reflexiones en la coyuntura actual</vt:lpstr>
      <vt:lpstr>Coyuntura</vt:lpstr>
      <vt:lpstr>Más allá de las normas</vt:lpstr>
      <vt:lpstr>Imperativo moral</vt:lpstr>
      <vt:lpstr>Fomento</vt:lpstr>
      <vt:lpstr>Democracia</vt:lpstr>
      <vt:lpstr>Diversidad</vt:lpstr>
      <vt:lpstr>Orden</vt:lpstr>
      <vt:lpstr>Participación</vt:lpstr>
      <vt:lpstr>Coherencia</vt:lpstr>
      <vt:lpstr>Discernimiento</vt:lpstr>
      <vt:lpstr>Calidad</vt:lpstr>
      <vt:lpstr>No hay marcha atrás</vt:lpstr>
      <vt:lpstr>Comunidad</vt:lpstr>
      <vt:lpstr>Justicia</vt:lpstr>
      <vt:lpstr>Perspectiva</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Reflexiones en la coyuntura actual</dc:title>
  <dc:creator>Hebego</dc:creator>
  <cp:lastModifiedBy>Hebego</cp:lastModifiedBy>
  <cp:revision>27</cp:revision>
  <dcterms:created xsi:type="dcterms:W3CDTF">2012-02-29T18:09:09Z</dcterms:created>
  <dcterms:modified xsi:type="dcterms:W3CDTF">2012-03-01T13:07:27Z</dcterms:modified>
</cp:coreProperties>
</file>