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7" r:id="rId20"/>
    <p:sldId id="274" r:id="rId21"/>
    <p:sldId id="276" r:id="rId22"/>
    <p:sldId id="275" r:id="rId23"/>
    <p:sldId id="278" r:id="rId24"/>
    <p:sldId id="279" r:id="rId25"/>
    <p:sldId id="280" r:id="rId26"/>
    <p:sldId id="281" r:id="rId27"/>
    <p:sldId id="282" r:id="rId28"/>
    <p:sldId id="283" r:id="rId29"/>
    <p:sldId id="284" r:id="rId30"/>
    <p:sldId id="285" r:id="rId31"/>
    <p:sldId id="286" r:id="rId32"/>
    <p:sldId id="288" r:id="rId33"/>
    <p:sldId id="287" r:id="rId34"/>
    <p:sldId id="289"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485" autoAdjust="0"/>
    <p:restoredTop sz="86410"/>
  </p:normalViewPr>
  <p:slideViewPr>
    <p:cSldViewPr snapToGrid="0">
      <p:cViewPr varScale="1">
        <p:scale>
          <a:sx n="65" d="100"/>
          <a:sy n="65" d="100"/>
        </p:scale>
        <p:origin x="144"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F6B62455-4FB9-4084-9D6D-1C68C31D98FF}" type="datetimeFigureOut">
              <a:rPr lang="es-ES" smtClean="0"/>
              <a:t>07/03/2017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726404D-6F90-4155-B2B4-07D5F4C77F9A}"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6774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B62455-4FB9-4084-9D6D-1C68C31D98FF}" type="datetimeFigureOut">
              <a:rPr lang="es-ES" smtClean="0"/>
              <a:t>07/03/2017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726404D-6F90-4155-B2B4-07D5F4C77F9A}" type="slidenum">
              <a:rPr lang="es-ES" smtClean="0"/>
              <a:t>‹Nº›</a:t>
            </a:fld>
            <a:endParaRPr lang="es-ES"/>
          </a:p>
        </p:txBody>
      </p:sp>
    </p:spTree>
    <p:extLst>
      <p:ext uri="{BB962C8B-B14F-4D97-AF65-F5344CB8AC3E}">
        <p14:creationId xmlns:p14="http://schemas.microsoft.com/office/powerpoint/2010/main" val="827116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B62455-4FB9-4084-9D6D-1C68C31D98FF}" type="datetimeFigureOut">
              <a:rPr lang="es-ES" smtClean="0"/>
              <a:t>07/03/2017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726404D-6F90-4155-B2B4-07D5F4C77F9A}" type="slidenum">
              <a:rPr lang="es-ES" smtClean="0"/>
              <a:t>‹Nº›</a:t>
            </a:fld>
            <a:endParaRPr lang="es-E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120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B62455-4FB9-4084-9D6D-1C68C31D98FF}" type="datetimeFigureOut">
              <a:rPr lang="es-ES" smtClean="0"/>
              <a:t>07/03/2017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726404D-6F90-4155-B2B4-07D5F4C77F9A}" type="slidenum">
              <a:rPr lang="es-ES" smtClean="0"/>
              <a:t>‹Nº›</a:t>
            </a:fld>
            <a:endParaRPr lang="es-ES"/>
          </a:p>
        </p:txBody>
      </p:sp>
    </p:spTree>
    <p:extLst>
      <p:ext uri="{BB962C8B-B14F-4D97-AF65-F5344CB8AC3E}">
        <p14:creationId xmlns:p14="http://schemas.microsoft.com/office/powerpoint/2010/main" val="1911837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F6B62455-4FB9-4084-9D6D-1C68C31D98FF}" type="datetimeFigureOut">
              <a:rPr lang="es-ES" smtClean="0"/>
              <a:t>07/03/2017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726404D-6F90-4155-B2B4-07D5F4C77F9A}"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4769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6B62455-4FB9-4084-9D6D-1C68C31D98FF}" type="datetimeFigureOut">
              <a:rPr lang="es-ES" smtClean="0"/>
              <a:t>07/03/2017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726404D-6F90-4155-B2B4-07D5F4C77F9A}" type="slidenum">
              <a:rPr lang="es-ES" smtClean="0"/>
              <a:t>‹Nº›</a:t>
            </a:fld>
            <a:endParaRPr lang="es-ES"/>
          </a:p>
        </p:txBody>
      </p:sp>
    </p:spTree>
    <p:extLst>
      <p:ext uri="{BB962C8B-B14F-4D97-AF65-F5344CB8AC3E}">
        <p14:creationId xmlns:p14="http://schemas.microsoft.com/office/powerpoint/2010/main" val="2470809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Editar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6B62455-4FB9-4084-9D6D-1C68C31D98FF}" type="datetimeFigureOut">
              <a:rPr lang="es-ES" smtClean="0"/>
              <a:t>07/03/2017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5726404D-6F90-4155-B2B4-07D5F4C77F9A}" type="slidenum">
              <a:rPr lang="es-ES" smtClean="0"/>
              <a:t>‹Nº›</a:t>
            </a:fld>
            <a:endParaRPr lang="es-ES"/>
          </a:p>
        </p:txBody>
      </p:sp>
    </p:spTree>
    <p:extLst>
      <p:ext uri="{BB962C8B-B14F-4D97-AF65-F5344CB8AC3E}">
        <p14:creationId xmlns:p14="http://schemas.microsoft.com/office/powerpoint/2010/main" val="931168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6B62455-4FB9-4084-9D6D-1C68C31D98FF}" type="datetimeFigureOut">
              <a:rPr lang="es-ES" smtClean="0"/>
              <a:t>07/03/2017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5726404D-6F90-4155-B2B4-07D5F4C77F9A}" type="slidenum">
              <a:rPr lang="es-ES" smtClean="0"/>
              <a:t>‹Nº›</a:t>
            </a:fld>
            <a:endParaRPr lang="es-ES"/>
          </a:p>
        </p:txBody>
      </p:sp>
    </p:spTree>
    <p:extLst>
      <p:ext uri="{BB962C8B-B14F-4D97-AF65-F5344CB8AC3E}">
        <p14:creationId xmlns:p14="http://schemas.microsoft.com/office/powerpoint/2010/main" val="4065552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B62455-4FB9-4084-9D6D-1C68C31D98FF}" type="datetimeFigureOut">
              <a:rPr lang="es-ES" smtClean="0"/>
              <a:t>07/03/2017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5726404D-6F90-4155-B2B4-07D5F4C77F9A}" type="slidenum">
              <a:rPr lang="es-ES" smtClean="0"/>
              <a:t>‹Nº›</a:t>
            </a:fld>
            <a:endParaRPr lang="es-ES"/>
          </a:p>
        </p:txBody>
      </p:sp>
    </p:spTree>
    <p:extLst>
      <p:ext uri="{BB962C8B-B14F-4D97-AF65-F5344CB8AC3E}">
        <p14:creationId xmlns:p14="http://schemas.microsoft.com/office/powerpoint/2010/main" val="41332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F6B62455-4FB9-4084-9D6D-1C68C31D98FF}" type="datetimeFigureOut">
              <a:rPr lang="es-ES" smtClean="0"/>
              <a:t>07/03/2017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726404D-6F90-4155-B2B4-07D5F4C77F9A}" type="slidenum">
              <a:rPr lang="es-ES" smtClean="0"/>
              <a:t>‹Nº›</a:t>
            </a:fld>
            <a:endParaRPr lang="es-ES"/>
          </a:p>
        </p:txBody>
      </p:sp>
    </p:spTree>
    <p:extLst>
      <p:ext uri="{BB962C8B-B14F-4D97-AF65-F5344CB8AC3E}">
        <p14:creationId xmlns:p14="http://schemas.microsoft.com/office/powerpoint/2010/main" val="565404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F6B62455-4FB9-4084-9D6D-1C68C31D98FF}" type="datetimeFigureOut">
              <a:rPr lang="es-ES" smtClean="0"/>
              <a:t>07/03/2017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726404D-6F90-4155-B2B4-07D5F4C77F9A}"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5733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6B62455-4FB9-4084-9D6D-1C68C31D98FF}" type="datetimeFigureOut">
              <a:rPr lang="es-ES" smtClean="0"/>
              <a:t>07/03/2017</a:t>
            </a:fld>
            <a:endParaRPr lang="es-E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726404D-6F90-4155-B2B4-07D5F4C77F9A}" type="slidenum">
              <a:rPr lang="es-ES" smtClean="0"/>
              <a:t>‹Nº›</a:t>
            </a:fld>
            <a:endParaRPr lang="es-E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934746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boe.es/doue/2008/162/L00039-00040.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icaew.com/-/media/corporate/files/members/regulations-standards-and-guidance/disciplinary-bye-laws-october-2016.ashx?la=en"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iso.org/obp/ui#iso:std:iso:26000:ed-1:v1:es:sec:2"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iso.org/obp/ui#iso:std:iso:26000:ed-1:v1:e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CO" dirty="0"/>
              <a:t>Introducción a la responsabilidad del revisor fiscal</a:t>
            </a:r>
            <a:endParaRPr lang="es-ES" dirty="0"/>
          </a:p>
        </p:txBody>
      </p:sp>
      <p:sp>
        <p:nvSpPr>
          <p:cNvPr id="3" name="Subtítulo 2"/>
          <p:cNvSpPr>
            <a:spLocks noGrp="1"/>
          </p:cNvSpPr>
          <p:nvPr>
            <p:ph type="subTitle" idx="1"/>
          </p:nvPr>
        </p:nvSpPr>
        <p:spPr>
          <a:xfrm>
            <a:off x="2725271" y="6193690"/>
            <a:ext cx="9144000" cy="458974"/>
          </a:xfrm>
        </p:spPr>
        <p:txBody>
          <a:bodyPr/>
          <a:lstStyle/>
          <a:p>
            <a:pPr algn="r"/>
            <a:r>
              <a:rPr lang="es-CO" dirty="0"/>
              <a:t>Hernando Bermúdez Gómez</a:t>
            </a:r>
            <a:endParaRPr lang="es-ES" dirty="0"/>
          </a:p>
        </p:txBody>
      </p:sp>
    </p:spTree>
    <p:extLst>
      <p:ext uri="{BB962C8B-B14F-4D97-AF65-F5344CB8AC3E}">
        <p14:creationId xmlns:p14="http://schemas.microsoft.com/office/powerpoint/2010/main" val="1032114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Responsabilidad civil</a:t>
            </a:r>
            <a:endParaRPr lang="es-ES" dirty="0"/>
          </a:p>
        </p:txBody>
      </p:sp>
      <p:sp>
        <p:nvSpPr>
          <p:cNvPr id="3" name="Marcador de contenido 2"/>
          <p:cNvSpPr>
            <a:spLocks noGrp="1"/>
          </p:cNvSpPr>
          <p:nvPr>
            <p:ph idx="1"/>
          </p:nvPr>
        </p:nvSpPr>
        <p:spPr/>
        <p:txBody>
          <a:bodyPr/>
          <a:lstStyle/>
          <a:p>
            <a:r>
              <a:rPr lang="es-CO" dirty="0"/>
              <a:t>Preocupación de la comunidad contable: las responsabilidades ilimitadas. </a:t>
            </a:r>
          </a:p>
          <a:p>
            <a:r>
              <a:rPr lang="es-CO" dirty="0"/>
              <a:t>La lucha por la limitación de la responsabilidad, sea legal o contractual.</a:t>
            </a:r>
          </a:p>
          <a:p>
            <a:r>
              <a:rPr lang="es-CO" dirty="0"/>
              <a:t>Avances notorios en Europa:</a:t>
            </a:r>
          </a:p>
          <a:p>
            <a:r>
              <a:rPr lang="es-ES" dirty="0">
                <a:hlinkClick r:id="rId2"/>
              </a:rPr>
              <a:t>http://www.boe.es/doue/2008/162/L00039-00040.pdf</a:t>
            </a:r>
            <a:r>
              <a:rPr lang="es-ES" dirty="0"/>
              <a:t> </a:t>
            </a:r>
          </a:p>
        </p:txBody>
      </p:sp>
    </p:spTree>
    <p:extLst>
      <p:ext uri="{BB962C8B-B14F-4D97-AF65-F5344CB8AC3E}">
        <p14:creationId xmlns:p14="http://schemas.microsoft.com/office/powerpoint/2010/main" val="3890988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Responsabilidad por la gestión fiscal</a:t>
            </a:r>
            <a:endParaRPr lang="es-ES" dirty="0"/>
          </a:p>
        </p:txBody>
      </p:sp>
      <p:sp>
        <p:nvSpPr>
          <p:cNvPr id="3" name="Marcador de contenido 2"/>
          <p:cNvSpPr>
            <a:spLocks noGrp="1"/>
          </p:cNvSpPr>
          <p:nvPr>
            <p:ph idx="1"/>
          </p:nvPr>
        </p:nvSpPr>
        <p:spPr/>
        <p:txBody>
          <a:bodyPr>
            <a:normAutofit fontScale="92500" lnSpcReduction="20000"/>
          </a:bodyPr>
          <a:lstStyle/>
          <a:p>
            <a:r>
              <a:rPr lang="es-ES" dirty="0"/>
              <a:t>LEY 610 DE 2000</a:t>
            </a:r>
          </a:p>
          <a:p>
            <a:r>
              <a:rPr lang="es-CO" dirty="0"/>
              <a:t>Artículo  1°. Definición. El proceso de responsabilidad fiscal es el conjunto de actuaciones administrativas adelantadas por las Contralorías con el fin de determinar y establecer la responsabilidad de los servidores públicos y de los particulares, cuando en el ejercicio de la gestión fiscal o con ocasión de ésta, causen por acción u omisión y en forma dolosa o culposa un daño al patrimonio del Estado. </a:t>
            </a:r>
          </a:p>
          <a:p>
            <a:r>
              <a:rPr lang="es-CO" dirty="0"/>
              <a:t>Artículo  3°. Gestión fiscal. Para los efectos de la presente ley, se entiende por gestión fiscal el conjunto de actividades económicas, jurídicas y tecnológicas, que realizan los servidores públicos y las personas de derecho privado que manejen o administren recursos o fondos públicos, tendientes a la adecuada y correcta adquisición, planeación, conservación, administración, custodia, explotación, enajenación, consumo, adjudicación, gasto, inversión y disposición de los bienes públicos, así como a la recaudación, manejo e inversión de sus rentas en orden a cumplir los fines esenciales del Estado, con sujeción a los principios de legalidad, eficiencia, economía, eficacia, equidad, imparcialidad, moralidad, transparencia, publicidad y valoración de los costos ambientales. </a:t>
            </a:r>
            <a:endParaRPr lang="es-ES" dirty="0"/>
          </a:p>
        </p:txBody>
      </p:sp>
    </p:spTree>
    <p:extLst>
      <p:ext uri="{BB962C8B-B14F-4D97-AF65-F5344CB8AC3E}">
        <p14:creationId xmlns:p14="http://schemas.microsoft.com/office/powerpoint/2010/main" val="2301898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Responsabilidad por la gestión fiscal</a:t>
            </a:r>
            <a:endParaRPr lang="es-ES" dirty="0"/>
          </a:p>
        </p:txBody>
      </p:sp>
      <p:sp>
        <p:nvSpPr>
          <p:cNvPr id="3" name="Marcador de contenido 2"/>
          <p:cNvSpPr>
            <a:spLocks noGrp="1"/>
          </p:cNvSpPr>
          <p:nvPr>
            <p:ph idx="1"/>
          </p:nvPr>
        </p:nvSpPr>
        <p:spPr/>
        <p:txBody>
          <a:bodyPr>
            <a:normAutofit fontScale="92500"/>
          </a:bodyPr>
          <a:lstStyle/>
          <a:p>
            <a:r>
              <a:rPr lang="es-ES" dirty="0"/>
              <a:t>LEY 610 DE 2000</a:t>
            </a:r>
          </a:p>
          <a:p>
            <a:r>
              <a:rPr lang="es-CO" dirty="0"/>
              <a:t>Artículo  4°. Objeto de la responsabilidad fiscal. La responsabilidad fiscal tiene por objeto el resarcimiento de los daños ocasionados al patrimonio público como consecuencia de la conducta dolosa o culposa de quienes realizan gestión fiscal mediante el pago de una indemnización pecuniaria que compense el perjuicio sufrido por la respectiva entidad estatal. Para el establecimiento de responsabilidad fiscal en cada caso, se tendrá en cuenta el cumplimiento de los principios rectores de la función administrativa y de la gestión fiscal. Parágrafo 1°. La responsabilidad fiscal es autónoma e independiente y se entiende sin perjuicio de cualquier otra clase de responsabilidad.</a:t>
            </a:r>
          </a:p>
          <a:p>
            <a:r>
              <a:rPr lang="es-CO" dirty="0"/>
              <a:t>Artículo  5°. Elementos de la responsabilidad fiscal. La responsabilidad fiscal estará integrada por los siguientes elementos: - Una conducta dolosa o culposa atribuible a una persona que realiza gestión fiscal. - Un daño patrimonial al Estado. - Un nexo causal entre los dos elementos anteriores. </a:t>
            </a:r>
            <a:endParaRPr lang="es-ES" dirty="0"/>
          </a:p>
        </p:txBody>
      </p:sp>
    </p:spTree>
    <p:extLst>
      <p:ext uri="{BB962C8B-B14F-4D97-AF65-F5344CB8AC3E}">
        <p14:creationId xmlns:p14="http://schemas.microsoft.com/office/powerpoint/2010/main" val="3151618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Responsabilidad por la gestión fiscal</a:t>
            </a:r>
            <a:endParaRPr lang="es-ES" dirty="0"/>
          </a:p>
        </p:txBody>
      </p:sp>
      <p:sp>
        <p:nvSpPr>
          <p:cNvPr id="3" name="Marcador de contenido 2"/>
          <p:cNvSpPr>
            <a:spLocks noGrp="1"/>
          </p:cNvSpPr>
          <p:nvPr>
            <p:ph idx="1"/>
          </p:nvPr>
        </p:nvSpPr>
        <p:spPr/>
        <p:txBody>
          <a:bodyPr/>
          <a:lstStyle/>
          <a:p>
            <a:r>
              <a:rPr lang="es-CO" dirty="0"/>
              <a:t>Posición de la Contraloría General de la República:</a:t>
            </a:r>
          </a:p>
          <a:p>
            <a:r>
              <a:rPr lang="es-CO" dirty="0"/>
              <a:t>“Si como lo señala en su consulta los informes del revisor fiscal resultan siempre sin salvedades, resultando ello contradictorio con los informes de auditoría de la CGR, debe proceder a realizar las denuncias a que hubiera lugar pues a los revisores fiscales les cabe la responsabilidad civil, contravencional o administrativa, penal, y disciplinaria derivada del incumplimiento de la ley o de la presunta incursión en un delito, y eventualmente responsabilidad fiscal dependiendo de cada caso en particular.” –Concepto 80112 – EE58439,  Bogotá, D.C., Octubre 20 de 2009.</a:t>
            </a:r>
          </a:p>
          <a:p>
            <a:endParaRPr lang="es-ES" dirty="0"/>
          </a:p>
        </p:txBody>
      </p:sp>
    </p:spTree>
    <p:extLst>
      <p:ext uri="{BB962C8B-B14F-4D97-AF65-F5344CB8AC3E}">
        <p14:creationId xmlns:p14="http://schemas.microsoft.com/office/powerpoint/2010/main" val="2374717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Responsabilidad por la gestión fiscal</a:t>
            </a:r>
            <a:endParaRPr lang="es-ES" dirty="0"/>
          </a:p>
        </p:txBody>
      </p:sp>
      <p:sp>
        <p:nvSpPr>
          <p:cNvPr id="3" name="Marcador de contenido 2"/>
          <p:cNvSpPr>
            <a:spLocks noGrp="1"/>
          </p:cNvSpPr>
          <p:nvPr>
            <p:ph idx="1"/>
          </p:nvPr>
        </p:nvSpPr>
        <p:spPr/>
        <p:txBody>
          <a:bodyPr>
            <a:normAutofit/>
          </a:bodyPr>
          <a:lstStyle/>
          <a:p>
            <a:r>
              <a:rPr lang="es-CO" dirty="0"/>
              <a:t>Posición del Consejo de Estado:</a:t>
            </a:r>
          </a:p>
          <a:p>
            <a:r>
              <a:rPr lang="es-CO" dirty="0"/>
              <a:t>“Siguiendo estos criterios, es evidente que las funciones del revisor fiscal son diferentes a las actividades económicas, jurídicas y tecnológicas de quienes tienen la competencia o capacidad para realizar uno o más de los verbos asociados a la gestión fiscal de los recursos y bienes públicos, ni tienen el alcance de atribuir al revisor fiscal capacidad decisoria alguna o la posibilidad de vetar las determinaciones de los responsables frente a los fondos o bienes del erario o puestos a cargo de la empresa para la cual realiza su labor.” - Sentencia 2004-00307 de febrero 17 de 2011, Consejo de Estado, Sala de Lo Contencioso Administrativo, Sección Primera.</a:t>
            </a:r>
          </a:p>
          <a:p>
            <a:endParaRPr lang="es-ES" dirty="0"/>
          </a:p>
        </p:txBody>
      </p:sp>
    </p:spTree>
    <p:extLst>
      <p:ext uri="{BB962C8B-B14F-4D97-AF65-F5344CB8AC3E}">
        <p14:creationId xmlns:p14="http://schemas.microsoft.com/office/powerpoint/2010/main" val="945423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Responsabilidad penal</a:t>
            </a:r>
            <a:endParaRPr lang="es-ES" dirty="0"/>
          </a:p>
        </p:txBody>
      </p:sp>
      <p:sp>
        <p:nvSpPr>
          <p:cNvPr id="3" name="Marcador de contenido 2"/>
          <p:cNvSpPr>
            <a:spLocks noGrp="1"/>
          </p:cNvSpPr>
          <p:nvPr>
            <p:ph idx="1"/>
          </p:nvPr>
        </p:nvSpPr>
        <p:spPr/>
        <p:txBody>
          <a:bodyPr/>
          <a:lstStyle/>
          <a:p>
            <a:r>
              <a:rPr lang="es-CO" dirty="0"/>
              <a:t>Código Penal</a:t>
            </a:r>
          </a:p>
          <a:p>
            <a:r>
              <a:rPr lang="es-CO" dirty="0"/>
              <a:t>ART. 9º—Conducta punible. Para que la conducta sea punible se requiere que sea típica, antijurídica y culpable. La causalidad por sí sola no basta para la imputación jurídica del resultado. </a:t>
            </a:r>
            <a:r>
              <a:rPr lang="es-CO" dirty="0">
                <a:latin typeface="Calibri" panose="020F0502020204030204" pitchFamily="34" charset="0"/>
                <a:cs typeface="Calibri" panose="020F0502020204030204" pitchFamily="34" charset="0"/>
              </a:rPr>
              <a:t>―</a:t>
            </a:r>
            <a:r>
              <a:rPr lang="es-CO" dirty="0"/>
              <a:t>Para que la conducta del inimputable sea punible se requiere que sea típica, antijurídica y se constate la inexistencia de causales de ausencia de responsabilidad.</a:t>
            </a:r>
          </a:p>
          <a:p>
            <a:r>
              <a:rPr lang="es-CO" dirty="0"/>
              <a:t>ART. 19.—Delitos y contravenciones. Las conductas punibles se dividen en delitos y contravenciones.</a:t>
            </a:r>
          </a:p>
          <a:p>
            <a:r>
              <a:rPr lang="es-CO" dirty="0"/>
              <a:t>ART. 21.—Modalidades de la conducta punible. La conducta es dolosa, culposa o preterintencional. La culpa y la </a:t>
            </a:r>
            <a:r>
              <a:rPr lang="es-CO" dirty="0" err="1"/>
              <a:t>preterintención</a:t>
            </a:r>
            <a:r>
              <a:rPr lang="es-CO" dirty="0"/>
              <a:t> sólo son punibles en los casos expresamente señalados por la ley.</a:t>
            </a:r>
            <a:endParaRPr lang="es-ES" dirty="0"/>
          </a:p>
        </p:txBody>
      </p:sp>
    </p:spTree>
    <p:extLst>
      <p:ext uri="{BB962C8B-B14F-4D97-AF65-F5344CB8AC3E}">
        <p14:creationId xmlns:p14="http://schemas.microsoft.com/office/powerpoint/2010/main" val="521366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Responsabilidad penal</a:t>
            </a:r>
          </a:p>
        </p:txBody>
      </p:sp>
      <p:sp>
        <p:nvSpPr>
          <p:cNvPr id="3" name="Marcador de contenido 2"/>
          <p:cNvSpPr>
            <a:spLocks noGrp="1"/>
          </p:cNvSpPr>
          <p:nvPr>
            <p:ph idx="1"/>
          </p:nvPr>
        </p:nvSpPr>
        <p:spPr/>
        <p:txBody>
          <a:bodyPr/>
          <a:lstStyle/>
          <a:p>
            <a:r>
              <a:rPr lang="es-CO" dirty="0"/>
              <a:t>Código Penal</a:t>
            </a:r>
          </a:p>
          <a:p>
            <a:r>
              <a:rPr lang="es-CO" dirty="0"/>
              <a:t>ART. 25.—Acción y omisión. La conducta punible puede ser realizada por acción o por omisión. </a:t>
            </a:r>
            <a:r>
              <a:rPr lang="es-CO" dirty="0">
                <a:latin typeface="Calibri" panose="020F0502020204030204" pitchFamily="34" charset="0"/>
                <a:cs typeface="Calibri" panose="020F0502020204030204" pitchFamily="34" charset="0"/>
              </a:rPr>
              <a:t>―</a:t>
            </a:r>
            <a:r>
              <a:rPr lang="es-CO" dirty="0"/>
              <a:t>Quien tuviere el deber jurídico de impedir un resultado perteneciente a una descripción típica y no lo llevare a cabo, estando en posibilidad de hacerlo, quedará sujeto a la pena contemplada en la respectiva norma penal. A tal efecto, se requiere que el agente tenga a su cargo la protección en concreto del bien jurídico protegido, o que se le haya encomendado como garante la vigilancia de una determinada fuente de riesgo, conforme a la Constitución o a la ley. (…)</a:t>
            </a:r>
            <a:endParaRPr lang="es-ES" dirty="0"/>
          </a:p>
        </p:txBody>
      </p:sp>
    </p:spTree>
    <p:extLst>
      <p:ext uri="{BB962C8B-B14F-4D97-AF65-F5344CB8AC3E}">
        <p14:creationId xmlns:p14="http://schemas.microsoft.com/office/powerpoint/2010/main" val="2105943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Responsabilidad penal</a:t>
            </a:r>
          </a:p>
        </p:txBody>
      </p:sp>
      <p:sp>
        <p:nvSpPr>
          <p:cNvPr id="3" name="Marcador de contenido 2"/>
          <p:cNvSpPr>
            <a:spLocks noGrp="1"/>
          </p:cNvSpPr>
          <p:nvPr>
            <p:ph idx="1"/>
          </p:nvPr>
        </p:nvSpPr>
        <p:spPr/>
        <p:txBody>
          <a:bodyPr>
            <a:normAutofit lnSpcReduction="10000"/>
          </a:bodyPr>
          <a:lstStyle/>
          <a:p>
            <a:r>
              <a:rPr lang="es-CO" dirty="0"/>
              <a:t>Código Penal</a:t>
            </a:r>
          </a:p>
          <a:p>
            <a:r>
              <a:rPr lang="es-CO" dirty="0"/>
              <a:t>ART. 28.—Concurso de personas en la conducta punible. Concurren en la realización de la conducta punible los autores y los partícipes. </a:t>
            </a:r>
          </a:p>
          <a:p>
            <a:r>
              <a:rPr lang="es-CO" dirty="0"/>
              <a:t>29.—Autores. Es autor quien realice la conducta punible por sí mismo o utilizando a otro como instrumento. </a:t>
            </a:r>
            <a:r>
              <a:rPr lang="es-CO" dirty="0">
                <a:latin typeface="Calibri" panose="020F0502020204030204" pitchFamily="34" charset="0"/>
                <a:cs typeface="Calibri" panose="020F0502020204030204" pitchFamily="34" charset="0"/>
              </a:rPr>
              <a:t>―</a:t>
            </a:r>
            <a:r>
              <a:rPr lang="es-CO" dirty="0"/>
              <a:t>Son coautores los que, mediando un acuerdo común, actúan con división del trabajo criminal atendiendo la importancia del aporte. </a:t>
            </a:r>
            <a:r>
              <a:rPr lang="es-CO" dirty="0">
                <a:latin typeface="Calibri" panose="020F0502020204030204" pitchFamily="34" charset="0"/>
                <a:cs typeface="Calibri" panose="020F0502020204030204" pitchFamily="34" charset="0"/>
              </a:rPr>
              <a:t>―</a:t>
            </a:r>
            <a:r>
              <a:rPr lang="es-CO" dirty="0"/>
              <a:t>También es autor quien actúa como miembro u órgano de representación autorizado o de hecho de una persona jurídica, de un ente colectivo sin tal atributo, o de una persona natural cuya representación voluntaria se detente, y realiza la conducta punible, aunque los elementos especiales que fundamentan la penalidad de la figura punible respectiva no concurran en él, pero sí en la persona o ente colectivo representado. </a:t>
            </a:r>
            <a:r>
              <a:rPr lang="es-CO" dirty="0">
                <a:latin typeface="Calibri" panose="020F0502020204030204" pitchFamily="34" charset="0"/>
                <a:cs typeface="Calibri" panose="020F0502020204030204" pitchFamily="34" charset="0"/>
              </a:rPr>
              <a:t>―</a:t>
            </a:r>
            <a:r>
              <a:rPr lang="es-CO" dirty="0"/>
              <a:t>El autor en sus diversas modalidades incurrirá en la pena prevista para la conducta punible.</a:t>
            </a:r>
            <a:endParaRPr lang="es-ES" dirty="0"/>
          </a:p>
        </p:txBody>
      </p:sp>
    </p:spTree>
    <p:extLst>
      <p:ext uri="{BB962C8B-B14F-4D97-AF65-F5344CB8AC3E}">
        <p14:creationId xmlns:p14="http://schemas.microsoft.com/office/powerpoint/2010/main" val="3958675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Responsabilidad penal</a:t>
            </a:r>
          </a:p>
        </p:txBody>
      </p:sp>
      <p:sp>
        <p:nvSpPr>
          <p:cNvPr id="3" name="Marcador de contenido 2"/>
          <p:cNvSpPr>
            <a:spLocks noGrp="1"/>
          </p:cNvSpPr>
          <p:nvPr>
            <p:ph idx="1"/>
          </p:nvPr>
        </p:nvSpPr>
        <p:spPr/>
        <p:txBody>
          <a:bodyPr/>
          <a:lstStyle/>
          <a:p>
            <a:r>
              <a:rPr lang="es-CO" dirty="0"/>
              <a:t>Código Penal</a:t>
            </a:r>
          </a:p>
          <a:p>
            <a:r>
              <a:rPr lang="es-CO" dirty="0"/>
              <a:t>ART. 30.—Partícipes. Son partícipes el determinador y el cómplice. </a:t>
            </a:r>
            <a:r>
              <a:rPr lang="es-CO" dirty="0">
                <a:latin typeface="Calibri" panose="020F0502020204030204" pitchFamily="34" charset="0"/>
                <a:cs typeface="Calibri" panose="020F0502020204030204" pitchFamily="34" charset="0"/>
              </a:rPr>
              <a:t>―</a:t>
            </a:r>
            <a:r>
              <a:rPr lang="es-CO" dirty="0"/>
              <a:t>Quien determine a otro a realizar la conducta antijurídica incurrirá en la pena prevista para la infracción. </a:t>
            </a:r>
            <a:r>
              <a:rPr lang="es-CO" dirty="0">
                <a:latin typeface="Calibri" panose="020F0502020204030204" pitchFamily="34" charset="0"/>
                <a:cs typeface="Calibri" panose="020F0502020204030204" pitchFamily="34" charset="0"/>
              </a:rPr>
              <a:t>―</a:t>
            </a:r>
            <a:r>
              <a:rPr lang="es-CO" dirty="0"/>
              <a:t>Quien contribuya a la realización de la conducta antijurídica o preste una ayuda posterior, por concierto previo o concomitante a la misma, incurrirá en la pena prevista para la correspondiente infracción disminuida de una sexta parte a la mitad. </a:t>
            </a:r>
            <a:r>
              <a:rPr lang="es-CO" dirty="0">
                <a:latin typeface="Calibri" panose="020F0502020204030204" pitchFamily="34" charset="0"/>
                <a:cs typeface="Calibri" panose="020F0502020204030204" pitchFamily="34" charset="0"/>
              </a:rPr>
              <a:t>―</a:t>
            </a:r>
            <a:r>
              <a:rPr lang="es-CO" dirty="0"/>
              <a:t>Al interviniente que no teniendo las calidades especiales exigidas en el tipo penal concurra en su realización, se le rebajará la pena en una cuarta parte.</a:t>
            </a:r>
          </a:p>
        </p:txBody>
      </p:sp>
    </p:spTree>
    <p:extLst>
      <p:ext uri="{BB962C8B-B14F-4D97-AF65-F5344CB8AC3E}">
        <p14:creationId xmlns:p14="http://schemas.microsoft.com/office/powerpoint/2010/main" val="515073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Responsabilidad penal</a:t>
            </a:r>
          </a:p>
        </p:txBody>
      </p:sp>
      <p:sp>
        <p:nvSpPr>
          <p:cNvPr id="3" name="Marcador de contenido 2"/>
          <p:cNvSpPr>
            <a:spLocks noGrp="1"/>
          </p:cNvSpPr>
          <p:nvPr>
            <p:ph idx="1"/>
          </p:nvPr>
        </p:nvSpPr>
        <p:spPr/>
        <p:txBody>
          <a:bodyPr>
            <a:normAutofit/>
          </a:bodyPr>
          <a:lstStyle/>
          <a:p>
            <a:r>
              <a:rPr lang="es-CO" dirty="0"/>
              <a:t>Código Penal</a:t>
            </a:r>
          </a:p>
          <a:p>
            <a:r>
              <a:rPr lang="es-CO" dirty="0"/>
              <a:t>De los atentados contra la confidencialidad, la integridad y la disponibilidad de los datos y de los sistemas informáticos, De los atentados informáticos y otras infracciones </a:t>
            </a:r>
          </a:p>
          <a:p>
            <a:r>
              <a:rPr lang="es-CO" dirty="0"/>
              <a:t>De los delitos contra los derechos de autor </a:t>
            </a:r>
          </a:p>
          <a:p>
            <a:r>
              <a:rPr lang="es-CO" dirty="0"/>
              <a:t>De la falsedad en documentos </a:t>
            </a:r>
          </a:p>
          <a:p>
            <a:r>
              <a:rPr lang="es-CO" dirty="0"/>
              <a:t>De las falsas imputaciones ante las autoridades, De la omisión de denuncia de particular, Del falso testimonio, </a:t>
            </a:r>
          </a:p>
          <a:p>
            <a:r>
              <a:rPr lang="es-CO" dirty="0"/>
              <a:t>De la infidelidad a los deberes profesionales, Del encubrimiento, Del fraude procesal y otras infracciones, Delitos contra medios de prueba y otras infracciones</a:t>
            </a:r>
            <a:endParaRPr lang="es-ES" dirty="0"/>
          </a:p>
        </p:txBody>
      </p:sp>
    </p:spTree>
    <p:extLst>
      <p:ext uri="{BB962C8B-B14F-4D97-AF65-F5344CB8AC3E}">
        <p14:creationId xmlns:p14="http://schemas.microsoft.com/office/powerpoint/2010/main" val="1519710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La responsabilidad desde la perspectiva del sujeto</a:t>
            </a:r>
            <a:endParaRPr lang="es-ES" dirty="0"/>
          </a:p>
        </p:txBody>
      </p:sp>
      <p:sp>
        <p:nvSpPr>
          <p:cNvPr id="3" name="Marcador de contenido 2"/>
          <p:cNvSpPr>
            <a:spLocks noGrp="1"/>
          </p:cNvSpPr>
          <p:nvPr>
            <p:ph idx="1"/>
          </p:nvPr>
        </p:nvSpPr>
        <p:spPr/>
        <p:txBody>
          <a:bodyPr/>
          <a:lstStyle/>
          <a:p>
            <a:r>
              <a:rPr lang="es-CO" dirty="0"/>
              <a:t>Se entiende por responsabilidad, según el </a:t>
            </a:r>
            <a:r>
              <a:rPr lang="es-CO" cap="small" dirty="0" err="1"/>
              <a:t>Drae</a:t>
            </a:r>
            <a:r>
              <a:rPr lang="es-CO" dirty="0"/>
              <a:t>: “4. f. Der. Capacidad existente en todo sujeto activo de derecho para reconocer y aceptar las consecuencias de un hecho realizado libremente.”</a:t>
            </a:r>
          </a:p>
          <a:p>
            <a:r>
              <a:rPr lang="es-CO" dirty="0"/>
              <a:t>La ley no reconoce responsabilidad plena a ciertos individuos, como a los infantes, los dementes y los disipadores, pues los considera incapaces.</a:t>
            </a:r>
          </a:p>
          <a:p>
            <a:r>
              <a:rPr lang="es-CO" dirty="0"/>
              <a:t>En materia de personas jurídicas, la capacidad se haya circunscrita al objeto de la entidad.</a:t>
            </a:r>
          </a:p>
          <a:p>
            <a:r>
              <a:rPr lang="es-CO" dirty="0"/>
              <a:t>Solo quienes son plenamente capaces pueden asumir derechos y obligaciones y, correlativamente, son los únicos de quien se espera que asuman las consecuencias de sus propios hechos.</a:t>
            </a:r>
            <a:endParaRPr lang="es-ES" dirty="0"/>
          </a:p>
        </p:txBody>
      </p:sp>
    </p:spTree>
    <p:extLst>
      <p:ext uri="{BB962C8B-B14F-4D97-AF65-F5344CB8AC3E}">
        <p14:creationId xmlns:p14="http://schemas.microsoft.com/office/powerpoint/2010/main" val="3630393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Obligación de denuncia</a:t>
            </a:r>
            <a:endParaRPr lang="es-ES" dirty="0"/>
          </a:p>
        </p:txBody>
      </p:sp>
      <p:sp>
        <p:nvSpPr>
          <p:cNvPr id="3" name="Marcador de contenido 2"/>
          <p:cNvSpPr>
            <a:spLocks noGrp="1"/>
          </p:cNvSpPr>
          <p:nvPr>
            <p:ph idx="1"/>
          </p:nvPr>
        </p:nvSpPr>
        <p:spPr/>
        <p:txBody>
          <a:bodyPr>
            <a:normAutofit fontScale="92500" lnSpcReduction="10000"/>
          </a:bodyPr>
          <a:lstStyle/>
          <a:p>
            <a:r>
              <a:rPr lang="es-CO" dirty="0"/>
              <a:t>Código Penal</a:t>
            </a:r>
          </a:p>
          <a:p>
            <a:r>
              <a:rPr lang="es-CO" u="sng" dirty="0"/>
              <a:t>delitos contra la administración pública </a:t>
            </a:r>
          </a:p>
          <a:p>
            <a:r>
              <a:rPr lang="es-CO" dirty="0"/>
              <a:t>Del peculado, De la concusión </a:t>
            </a:r>
          </a:p>
          <a:p>
            <a:r>
              <a:rPr lang="es-CO" dirty="0"/>
              <a:t>Del cohecho, De la celebración indebida de contratos </a:t>
            </a:r>
          </a:p>
          <a:p>
            <a:r>
              <a:rPr lang="es-CO" dirty="0"/>
              <a:t>Del tráfico de influencias, Del enriquecimiento ilícito </a:t>
            </a:r>
          </a:p>
          <a:p>
            <a:r>
              <a:rPr lang="es-CO" dirty="0"/>
              <a:t>Del prevaricato, De los abusos de autoridad y otras infracciones </a:t>
            </a:r>
          </a:p>
          <a:p>
            <a:r>
              <a:rPr lang="es-CO" dirty="0"/>
              <a:t>De la usurpación y abuso de funciones públicas, De los delitos contra los servidores públicos </a:t>
            </a:r>
          </a:p>
          <a:p>
            <a:r>
              <a:rPr lang="es-CO" dirty="0"/>
              <a:t>De la utilización indebida de información y de influencias derivadas del ejercicio de función pública </a:t>
            </a:r>
          </a:p>
          <a:p>
            <a:r>
              <a:rPr lang="es-CO" dirty="0"/>
              <a:t>Omisión de activos o inclusión de pasivos </a:t>
            </a:r>
            <a:r>
              <a:rPr lang="es-CO" dirty="0" smtClean="0"/>
              <a:t>inexistentes</a:t>
            </a:r>
            <a:endParaRPr lang="es-CO" dirty="0"/>
          </a:p>
        </p:txBody>
      </p:sp>
    </p:spTree>
    <p:extLst>
      <p:ext uri="{BB962C8B-B14F-4D97-AF65-F5344CB8AC3E}">
        <p14:creationId xmlns:p14="http://schemas.microsoft.com/office/powerpoint/2010/main" val="1123149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Obligación de denuncia</a:t>
            </a:r>
          </a:p>
        </p:txBody>
      </p:sp>
      <p:sp>
        <p:nvSpPr>
          <p:cNvPr id="3" name="Marcador de contenido 2"/>
          <p:cNvSpPr>
            <a:spLocks noGrp="1"/>
          </p:cNvSpPr>
          <p:nvPr>
            <p:ph idx="1"/>
          </p:nvPr>
        </p:nvSpPr>
        <p:spPr/>
        <p:txBody>
          <a:bodyPr>
            <a:normAutofit lnSpcReduction="10000"/>
          </a:bodyPr>
          <a:lstStyle/>
          <a:p>
            <a:r>
              <a:rPr lang="es-CO" dirty="0"/>
              <a:t>Código Penal</a:t>
            </a:r>
          </a:p>
          <a:p>
            <a:r>
              <a:rPr lang="es-CO" u="sng" dirty="0"/>
              <a:t>delitos contra el orden económico y social</a:t>
            </a:r>
          </a:p>
          <a:p>
            <a:r>
              <a:rPr lang="es-CO" dirty="0"/>
              <a:t>Del acaparamiento, la especulación y otras infracciones </a:t>
            </a:r>
          </a:p>
          <a:p>
            <a:r>
              <a:rPr lang="es-CO" dirty="0"/>
              <a:t>De los delitos contra el sistema financiero </a:t>
            </a:r>
          </a:p>
          <a:p>
            <a:r>
              <a:rPr lang="es-CO" dirty="0"/>
              <a:t>De la urbanización ilegal </a:t>
            </a:r>
          </a:p>
          <a:p>
            <a:r>
              <a:rPr lang="es-CO" dirty="0"/>
              <a:t>Del contrabando </a:t>
            </a:r>
          </a:p>
          <a:p>
            <a:r>
              <a:rPr lang="es-CO" dirty="0"/>
              <a:t>Del lavado de activos </a:t>
            </a:r>
          </a:p>
          <a:p>
            <a:r>
              <a:rPr lang="es-CO" dirty="0"/>
              <a:t>Del apoderamiento de los hidrocarburos, sus derivados, biocombustibles o mezclas que los contengan y otras disposiciones </a:t>
            </a:r>
            <a:endParaRPr lang="es-ES" dirty="0"/>
          </a:p>
        </p:txBody>
      </p:sp>
    </p:spTree>
    <p:extLst>
      <p:ext uri="{BB962C8B-B14F-4D97-AF65-F5344CB8AC3E}">
        <p14:creationId xmlns:p14="http://schemas.microsoft.com/office/powerpoint/2010/main" val="4238605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Obligación de denuncia</a:t>
            </a:r>
          </a:p>
        </p:txBody>
      </p:sp>
      <p:sp>
        <p:nvSpPr>
          <p:cNvPr id="3" name="Marcador de contenido 2"/>
          <p:cNvSpPr>
            <a:spLocks noGrp="1"/>
          </p:cNvSpPr>
          <p:nvPr>
            <p:ph idx="1"/>
          </p:nvPr>
        </p:nvSpPr>
        <p:spPr/>
        <p:txBody>
          <a:bodyPr>
            <a:normAutofit fontScale="92500" lnSpcReduction="20000"/>
          </a:bodyPr>
          <a:lstStyle/>
          <a:p>
            <a:r>
              <a:rPr lang="es-CO" dirty="0"/>
              <a:t>Código Penal</a:t>
            </a:r>
          </a:p>
          <a:p>
            <a:r>
              <a:rPr lang="es-CO" u="sng" dirty="0"/>
              <a:t>delitos contra el patrimonio económico</a:t>
            </a:r>
          </a:p>
          <a:p>
            <a:r>
              <a:rPr lang="es-CO" dirty="0"/>
              <a:t>Del hurto </a:t>
            </a:r>
          </a:p>
          <a:p>
            <a:r>
              <a:rPr lang="es-CO" dirty="0"/>
              <a:t>De la extorsión </a:t>
            </a:r>
          </a:p>
          <a:p>
            <a:r>
              <a:rPr lang="es-CO" dirty="0"/>
              <a:t>De la estafa </a:t>
            </a:r>
          </a:p>
          <a:p>
            <a:r>
              <a:rPr lang="es-CO" dirty="0"/>
              <a:t>Fraude mediante cheque </a:t>
            </a:r>
          </a:p>
          <a:p>
            <a:r>
              <a:rPr lang="es-CO" dirty="0"/>
              <a:t>Del abuso de confianza </a:t>
            </a:r>
          </a:p>
          <a:p>
            <a:r>
              <a:rPr lang="es-CO" dirty="0"/>
              <a:t>De las defraudaciones </a:t>
            </a:r>
          </a:p>
          <a:p>
            <a:r>
              <a:rPr lang="es-CO" dirty="0"/>
              <a:t>De la usurpación </a:t>
            </a:r>
          </a:p>
          <a:p>
            <a:r>
              <a:rPr lang="es-CO" dirty="0"/>
              <a:t>Del daño </a:t>
            </a:r>
            <a:endParaRPr lang="es-ES" dirty="0"/>
          </a:p>
        </p:txBody>
      </p:sp>
    </p:spTree>
    <p:extLst>
      <p:ext uri="{BB962C8B-B14F-4D97-AF65-F5344CB8AC3E}">
        <p14:creationId xmlns:p14="http://schemas.microsoft.com/office/powerpoint/2010/main" val="3788156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Contravenciones</a:t>
            </a:r>
            <a:endParaRPr lang="es-CO" dirty="0"/>
          </a:p>
        </p:txBody>
      </p:sp>
      <p:sp>
        <p:nvSpPr>
          <p:cNvPr id="3" name="Marcador de contenido 2"/>
          <p:cNvSpPr>
            <a:spLocks noGrp="1"/>
          </p:cNvSpPr>
          <p:nvPr>
            <p:ph idx="1"/>
          </p:nvPr>
        </p:nvSpPr>
        <p:spPr/>
        <p:txBody>
          <a:bodyPr/>
          <a:lstStyle/>
          <a:p>
            <a:r>
              <a:rPr lang="es-CO" dirty="0" smtClean="0"/>
              <a:t>Clases</a:t>
            </a:r>
          </a:p>
          <a:p>
            <a:r>
              <a:rPr lang="es-CO" dirty="0" smtClean="0"/>
              <a:t>- Contravenciones penales</a:t>
            </a:r>
          </a:p>
          <a:p>
            <a:r>
              <a:rPr lang="es-CO" dirty="0" smtClean="0"/>
              <a:t>- Contravenciones de policía </a:t>
            </a:r>
            <a:r>
              <a:rPr lang="es-CO" dirty="0"/>
              <a:t>- </a:t>
            </a:r>
            <a:r>
              <a:rPr lang="es-CO" dirty="0" smtClean="0"/>
              <a:t>Ley 1801 de 2016 (</a:t>
            </a:r>
            <a:r>
              <a:rPr lang="es-CO" dirty="0"/>
              <a:t>Julio 29</a:t>
            </a:r>
            <a:r>
              <a:rPr lang="es-CO" dirty="0" smtClean="0"/>
              <a:t>) “</a:t>
            </a:r>
            <a:r>
              <a:rPr lang="es-CO" dirty="0"/>
              <a:t>Por la cual se expide el Código Nacional de Policía y Convivencia</a:t>
            </a:r>
            <a:r>
              <a:rPr lang="es-CO" dirty="0" smtClean="0"/>
              <a:t>”.</a:t>
            </a:r>
          </a:p>
          <a:p>
            <a:r>
              <a:rPr lang="es-CO" dirty="0" smtClean="0"/>
              <a:t>- Contravenciones administrativas:</a:t>
            </a:r>
          </a:p>
          <a:p>
            <a:pPr lvl="1"/>
            <a:r>
              <a:rPr lang="es-CO" dirty="0" smtClean="0"/>
              <a:t>Derecho de sociedades</a:t>
            </a:r>
          </a:p>
          <a:p>
            <a:pPr lvl="1"/>
            <a:r>
              <a:rPr lang="es-CO" dirty="0" smtClean="0"/>
              <a:t>Derecho Financiero</a:t>
            </a:r>
          </a:p>
          <a:p>
            <a:pPr lvl="1"/>
            <a:r>
              <a:rPr lang="es-CO" dirty="0" smtClean="0"/>
              <a:t>Derecho Tributario</a:t>
            </a:r>
          </a:p>
          <a:p>
            <a:pPr lvl="1"/>
            <a:r>
              <a:rPr lang="es-CO" dirty="0" smtClean="0"/>
              <a:t>Derecho ambiental</a:t>
            </a:r>
          </a:p>
          <a:p>
            <a:pPr lvl="1"/>
            <a:r>
              <a:rPr lang="es-CO" dirty="0" smtClean="0"/>
              <a:t>Derecho profesional</a:t>
            </a:r>
            <a:endParaRPr lang="es-CO" dirty="0"/>
          </a:p>
        </p:txBody>
      </p:sp>
    </p:spTree>
    <p:extLst>
      <p:ext uri="{BB962C8B-B14F-4D97-AF65-F5344CB8AC3E}">
        <p14:creationId xmlns:p14="http://schemas.microsoft.com/office/powerpoint/2010/main" val="3633618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Contravenciones</a:t>
            </a:r>
          </a:p>
        </p:txBody>
      </p:sp>
      <p:sp>
        <p:nvSpPr>
          <p:cNvPr id="3" name="Marcador de contenido 2"/>
          <p:cNvSpPr>
            <a:spLocks noGrp="1"/>
          </p:cNvSpPr>
          <p:nvPr>
            <p:ph idx="1"/>
          </p:nvPr>
        </p:nvSpPr>
        <p:spPr/>
        <p:txBody>
          <a:bodyPr>
            <a:normAutofit/>
          </a:bodyPr>
          <a:lstStyle/>
          <a:p>
            <a:r>
              <a:rPr lang="es-CO" dirty="0" smtClean="0"/>
              <a:t>Normas en blanco</a:t>
            </a:r>
          </a:p>
          <a:p>
            <a:r>
              <a:rPr lang="es-CO" dirty="0" smtClean="0"/>
              <a:t>Ley 222 de 1995</a:t>
            </a:r>
          </a:p>
          <a:p>
            <a:r>
              <a:rPr lang="es-CO" dirty="0"/>
              <a:t>ART. 86.—Otras funciones. Además la Superintendencia de Sociedades cumplirá las siguientes funciones: (…) 3. Imponer sanciones o multas, sucesivas o no, hasta de doscientos salarios mínimos legales mensuales, cualquiera sea el caso, a quienes incumplan sus órdenes, la ley o los estatutos</a:t>
            </a:r>
            <a:r>
              <a:rPr lang="es-CO" dirty="0" smtClean="0"/>
              <a:t>. (…)</a:t>
            </a:r>
            <a:endParaRPr lang="es-CO" dirty="0"/>
          </a:p>
        </p:txBody>
      </p:sp>
    </p:spTree>
    <p:extLst>
      <p:ext uri="{BB962C8B-B14F-4D97-AF65-F5344CB8AC3E}">
        <p14:creationId xmlns:p14="http://schemas.microsoft.com/office/powerpoint/2010/main" val="2117410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Contravenciones</a:t>
            </a:r>
          </a:p>
        </p:txBody>
      </p:sp>
      <p:sp>
        <p:nvSpPr>
          <p:cNvPr id="3" name="Marcador de contenido 2"/>
          <p:cNvSpPr>
            <a:spLocks noGrp="1"/>
          </p:cNvSpPr>
          <p:nvPr>
            <p:ph idx="1"/>
          </p:nvPr>
        </p:nvSpPr>
        <p:spPr/>
        <p:txBody>
          <a:bodyPr>
            <a:normAutofit lnSpcReduction="10000"/>
          </a:bodyPr>
          <a:lstStyle/>
          <a:p>
            <a:r>
              <a:rPr lang="es-CO" dirty="0" smtClean="0"/>
              <a:t>Estatuto Orgánico del Sistema Financiero</a:t>
            </a:r>
          </a:p>
          <a:p>
            <a:r>
              <a:rPr lang="es-CO" dirty="0"/>
              <a:t>ART. 209.—Sustituido. L. 795/2003, art. 45. Sanciones administrativas personales. La Superintendencia Bancaria podrá imponer las sanciones previstas en el presente estatuto a los directores, administradores, representantes legales, revisores fiscales u otros funcionarios o empleados de una institución sujeta a su vigilancia cuando incurran en cualquiera de los siguientes eventos</a:t>
            </a:r>
            <a:r>
              <a:rPr lang="es-CO" dirty="0" smtClean="0"/>
              <a:t>:</a:t>
            </a:r>
          </a:p>
          <a:p>
            <a:r>
              <a:rPr lang="es-CO" dirty="0"/>
              <a:t>a) Incumplan los deberes o las obligaciones legales que les correspondan en desarrollo de sus funciones</a:t>
            </a:r>
            <a:r>
              <a:rPr lang="es-CO" dirty="0" smtClean="0"/>
              <a:t>;</a:t>
            </a:r>
            <a:endParaRPr lang="es-CO" dirty="0"/>
          </a:p>
          <a:p>
            <a:r>
              <a:rPr lang="es-CO" dirty="0"/>
              <a:t>b) Ejecuten actos que resulten violatorios de la ley, de las normas que expida el Gobierno Nacional de acuerdo con la Constitución y la ley en desarrollo de sus facultades de intervención, de los estatutos sociales o de cualquier norma legal a la que éstos en ejercicio de sus funciones o la institución vigilada deban </a:t>
            </a:r>
            <a:r>
              <a:rPr lang="es-CO" dirty="0" smtClean="0"/>
              <a:t>sujetarse;</a:t>
            </a:r>
          </a:p>
        </p:txBody>
      </p:sp>
    </p:spTree>
    <p:extLst>
      <p:ext uri="{BB962C8B-B14F-4D97-AF65-F5344CB8AC3E}">
        <p14:creationId xmlns:p14="http://schemas.microsoft.com/office/powerpoint/2010/main" val="3732505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Contravenciones</a:t>
            </a:r>
            <a:endParaRPr lang="es-CO" dirty="0"/>
          </a:p>
        </p:txBody>
      </p:sp>
      <p:sp>
        <p:nvSpPr>
          <p:cNvPr id="3" name="Marcador de contenido 2"/>
          <p:cNvSpPr>
            <a:spLocks noGrp="1"/>
          </p:cNvSpPr>
          <p:nvPr>
            <p:ph idx="1"/>
          </p:nvPr>
        </p:nvSpPr>
        <p:spPr/>
        <p:txBody>
          <a:bodyPr>
            <a:normAutofit fontScale="25000" lnSpcReduction="20000"/>
          </a:bodyPr>
          <a:lstStyle/>
          <a:p>
            <a:r>
              <a:rPr lang="es-CO" sz="8600" dirty="0" smtClean="0"/>
              <a:t>c) Incumplan las normas, órdenes, requerimientos o instrucciones que expida la Superintendencia Bancaria en ejercicio de sus atribuciones, cuando dicho incumplimiento constituya infracción a la ley;</a:t>
            </a:r>
          </a:p>
          <a:p>
            <a:r>
              <a:rPr lang="es-CO" sz="8600" dirty="0" smtClean="0"/>
              <a:t>d) Autoricen o no eviten debiendo hacerlo, actos que resulten violatorios de la ley, de los reglamentos expedidos por el Gobierno Nacional de acuerdo con la Constitución y la ley en desarrollo de sus facultades de intervención, de los estatutos sociales, o de normas o instrucciones que expida la Superintendencia Bancaria en el ejercicio de sus atribuciones.</a:t>
            </a:r>
          </a:p>
          <a:p>
            <a:r>
              <a:rPr lang="es-CO" sz="8600" dirty="0" smtClean="0"/>
              <a:t>Lo anterior sin perjuicio de las demás acciones o sanciones a que haya lugar.</a:t>
            </a:r>
            <a:endParaRPr lang="es-CO" dirty="0"/>
          </a:p>
        </p:txBody>
      </p:sp>
    </p:spTree>
    <p:extLst>
      <p:ext uri="{BB962C8B-B14F-4D97-AF65-F5344CB8AC3E}">
        <p14:creationId xmlns:p14="http://schemas.microsoft.com/office/powerpoint/2010/main" val="35968030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CONTRAVENCIONES PROFESIONALES</a:t>
            </a:r>
            <a:endParaRPr lang="es-CO" dirty="0"/>
          </a:p>
        </p:txBody>
      </p:sp>
      <p:sp>
        <p:nvSpPr>
          <p:cNvPr id="3" name="Marcador de contenido 2"/>
          <p:cNvSpPr>
            <a:spLocks noGrp="1"/>
          </p:cNvSpPr>
          <p:nvPr>
            <p:ph idx="1"/>
          </p:nvPr>
        </p:nvSpPr>
        <p:spPr/>
        <p:txBody>
          <a:bodyPr>
            <a:normAutofit/>
          </a:bodyPr>
          <a:lstStyle/>
          <a:p>
            <a:r>
              <a:rPr lang="es-CO" dirty="0" smtClean="0"/>
              <a:t>Ley 43 de 1990</a:t>
            </a:r>
          </a:p>
          <a:p>
            <a:r>
              <a:rPr lang="es-CO" dirty="0"/>
              <a:t>ART. 23.—De las sanciones. La Junta Central de Contadores podrá imponer las siguientes sanciones: </a:t>
            </a:r>
          </a:p>
          <a:p>
            <a:r>
              <a:rPr lang="es-CO" dirty="0"/>
              <a:t>1. Amonestaciones en el caso de fallas leves. </a:t>
            </a:r>
          </a:p>
          <a:p>
            <a:r>
              <a:rPr lang="es-CO" dirty="0"/>
              <a:t>2. Multas sucesivas hasta de cinco salarios mínimos cada una. </a:t>
            </a:r>
          </a:p>
          <a:p>
            <a:r>
              <a:rPr lang="es-CO" dirty="0"/>
              <a:t>3. Suspensión de la inscripción. </a:t>
            </a:r>
          </a:p>
          <a:p>
            <a:r>
              <a:rPr lang="es-CO" dirty="0"/>
              <a:t>4. Cancelación de la inscripción. </a:t>
            </a:r>
          </a:p>
        </p:txBody>
      </p:sp>
    </p:spTree>
    <p:extLst>
      <p:ext uri="{BB962C8B-B14F-4D97-AF65-F5344CB8AC3E}">
        <p14:creationId xmlns:p14="http://schemas.microsoft.com/office/powerpoint/2010/main" val="17509218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CONTRAVENCIONES PROFESIONALES</a:t>
            </a:r>
          </a:p>
        </p:txBody>
      </p:sp>
      <p:sp>
        <p:nvSpPr>
          <p:cNvPr id="3" name="Marcador de contenido 2"/>
          <p:cNvSpPr>
            <a:spLocks noGrp="1"/>
          </p:cNvSpPr>
          <p:nvPr>
            <p:ph idx="1"/>
          </p:nvPr>
        </p:nvSpPr>
        <p:spPr/>
        <p:txBody>
          <a:bodyPr/>
          <a:lstStyle/>
          <a:p>
            <a:r>
              <a:rPr lang="es-CO" dirty="0"/>
              <a:t>ART. 24.—De las multas. Se aplicará esta sanción cuando la falta no conlleve la comisión de delito o violación grave de la ética profesional. El monto de las multas que imponga la Junta Central de Contadores, será proporcional a la gravedad de las faltas cometidas. Dichas multas se decretarán en favor del tesoro nacional. </a:t>
            </a:r>
          </a:p>
        </p:txBody>
      </p:sp>
    </p:spTree>
    <p:extLst>
      <p:ext uri="{BB962C8B-B14F-4D97-AF65-F5344CB8AC3E}">
        <p14:creationId xmlns:p14="http://schemas.microsoft.com/office/powerpoint/2010/main" val="32367339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CONTRAVENCIONES PROFESIONALES</a:t>
            </a:r>
          </a:p>
        </p:txBody>
      </p:sp>
      <p:sp>
        <p:nvSpPr>
          <p:cNvPr id="3" name="Marcador de contenido 2"/>
          <p:cNvSpPr>
            <a:spLocks noGrp="1"/>
          </p:cNvSpPr>
          <p:nvPr>
            <p:ph idx="1"/>
          </p:nvPr>
        </p:nvSpPr>
        <p:spPr/>
        <p:txBody>
          <a:bodyPr>
            <a:normAutofit fontScale="77500" lnSpcReduction="20000"/>
          </a:bodyPr>
          <a:lstStyle/>
          <a:p>
            <a:r>
              <a:rPr lang="es-CO" dirty="0"/>
              <a:t>ART. 25.—De la suspensión. Son causales de suspensión de la inscripción de un contador público hasta el término de un (1) año, las siguientes: </a:t>
            </a:r>
          </a:p>
          <a:p>
            <a:r>
              <a:rPr lang="es-CO" dirty="0"/>
              <a:t>1. La enajenación mental, la embriaguez habitual u otro vicio o incapacidad grave judicialmente declarado, que lo inhabilite temporalmente para el correcto ejercicio de la profesión. </a:t>
            </a:r>
          </a:p>
          <a:p>
            <a:r>
              <a:rPr lang="es-CO" dirty="0"/>
              <a:t>2. La violación </a:t>
            </a:r>
            <a:r>
              <a:rPr lang="es-CO" dirty="0" smtClean="0"/>
              <a:t>de </a:t>
            </a:r>
            <a:r>
              <a:rPr lang="es-CO" dirty="0"/>
              <a:t>las normas de ética profesional. </a:t>
            </a:r>
          </a:p>
          <a:p>
            <a:r>
              <a:rPr lang="es-CO" dirty="0" smtClean="0"/>
              <a:t>3</a:t>
            </a:r>
            <a:r>
              <a:rPr lang="es-CO" dirty="0"/>
              <a:t>. Actuar </a:t>
            </a:r>
            <a:r>
              <a:rPr lang="es-CO" dirty="0" smtClean="0"/>
              <a:t>con </a:t>
            </a:r>
            <a:r>
              <a:rPr lang="es-CO" dirty="0"/>
              <a:t>quebrantamiento de las normas de auditoría generalmente aceptadas. </a:t>
            </a:r>
          </a:p>
          <a:p>
            <a:r>
              <a:rPr lang="es-CO" dirty="0" smtClean="0"/>
              <a:t>4</a:t>
            </a:r>
            <a:r>
              <a:rPr lang="es-CO" dirty="0"/>
              <a:t>. Desconocer </a:t>
            </a:r>
            <a:r>
              <a:rPr lang="es-CO" dirty="0" smtClean="0"/>
              <a:t>las </a:t>
            </a:r>
            <a:r>
              <a:rPr lang="es-CO" dirty="0"/>
              <a:t>normas jurídicas vigentes sobre la manera de ejercer la profesión. </a:t>
            </a:r>
          </a:p>
          <a:p>
            <a:r>
              <a:rPr lang="es-CO" dirty="0" smtClean="0"/>
              <a:t>5</a:t>
            </a:r>
            <a:r>
              <a:rPr lang="es-CO" dirty="0"/>
              <a:t>. Desconocer flagrantemente los principios de contabilidad generalmente aceptados en Colombia como fuente de registro e informaciones contables. </a:t>
            </a:r>
          </a:p>
          <a:p>
            <a:r>
              <a:rPr lang="es-CO" dirty="0"/>
              <a:t>6. Incurrir en violación de la reserva comercial de los libros, papeles e informaciones que hubiere conocido en el ejercicio de la profesión</a:t>
            </a:r>
            <a:r>
              <a:rPr lang="es-CO" dirty="0" smtClean="0"/>
              <a:t>.</a:t>
            </a:r>
            <a:endParaRPr lang="es-CO" dirty="0"/>
          </a:p>
          <a:p>
            <a:r>
              <a:rPr lang="es-CO" dirty="0"/>
              <a:t>7. Reincidir por tercera vez en causales que den lugar a imposición de multas. </a:t>
            </a:r>
            <a:endParaRPr lang="es-CO" dirty="0" smtClean="0"/>
          </a:p>
          <a:p>
            <a:r>
              <a:rPr lang="es-CO" dirty="0" smtClean="0"/>
              <a:t>8</a:t>
            </a:r>
            <a:r>
              <a:rPr lang="es-CO" dirty="0"/>
              <a:t>. Las demás que establezcan las leyes. </a:t>
            </a:r>
          </a:p>
        </p:txBody>
      </p:sp>
    </p:spTree>
    <p:extLst>
      <p:ext uri="{BB962C8B-B14F-4D97-AF65-F5344CB8AC3E}">
        <p14:creationId xmlns:p14="http://schemas.microsoft.com/office/powerpoint/2010/main" val="589988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La responsabilidad desde la perspectiva de su objeto</a:t>
            </a:r>
            <a:endParaRPr lang="es-ES" dirty="0"/>
          </a:p>
        </p:txBody>
      </p:sp>
      <p:sp>
        <p:nvSpPr>
          <p:cNvPr id="3" name="Marcador de contenido 2"/>
          <p:cNvSpPr>
            <a:spLocks noGrp="1"/>
          </p:cNvSpPr>
          <p:nvPr>
            <p:ph idx="1"/>
          </p:nvPr>
        </p:nvSpPr>
        <p:spPr/>
        <p:txBody>
          <a:bodyPr/>
          <a:lstStyle/>
          <a:p>
            <a:r>
              <a:rPr lang="es-CO" dirty="0"/>
              <a:t>Según el objeto sobre el cual recaiga la responsabilidad, esta se clasifica en:</a:t>
            </a:r>
          </a:p>
          <a:p>
            <a:r>
              <a:rPr lang="es-CO" dirty="0"/>
              <a:t>- Civil o patrimonial</a:t>
            </a:r>
          </a:p>
          <a:p>
            <a:r>
              <a:rPr lang="es-CO" dirty="0"/>
              <a:t>- Por la gestión fiscal</a:t>
            </a:r>
          </a:p>
          <a:p>
            <a:r>
              <a:rPr lang="es-CO" dirty="0"/>
              <a:t>- Penal</a:t>
            </a:r>
          </a:p>
          <a:p>
            <a:r>
              <a:rPr lang="es-CO" dirty="0"/>
              <a:t>- Contravencional</a:t>
            </a:r>
          </a:p>
          <a:p>
            <a:r>
              <a:rPr lang="es-CO" dirty="0"/>
              <a:t>- Profesional</a:t>
            </a:r>
          </a:p>
          <a:p>
            <a:r>
              <a:rPr lang="es-CO" dirty="0"/>
              <a:t>- Disciplinaria</a:t>
            </a:r>
          </a:p>
          <a:p>
            <a:r>
              <a:rPr lang="es-CO" dirty="0"/>
              <a:t>- Social</a:t>
            </a:r>
          </a:p>
          <a:p>
            <a:endParaRPr lang="es-ES" dirty="0"/>
          </a:p>
        </p:txBody>
      </p:sp>
    </p:spTree>
    <p:extLst>
      <p:ext uri="{BB962C8B-B14F-4D97-AF65-F5344CB8AC3E}">
        <p14:creationId xmlns:p14="http://schemas.microsoft.com/office/powerpoint/2010/main" val="38494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CONTRAVENCIONES PROFESIONALES</a:t>
            </a:r>
          </a:p>
        </p:txBody>
      </p:sp>
      <p:sp>
        <p:nvSpPr>
          <p:cNvPr id="3" name="Marcador de contenido 2"/>
          <p:cNvSpPr>
            <a:spLocks noGrp="1"/>
          </p:cNvSpPr>
          <p:nvPr>
            <p:ph idx="1"/>
          </p:nvPr>
        </p:nvSpPr>
        <p:spPr/>
        <p:txBody>
          <a:bodyPr>
            <a:normAutofit/>
          </a:bodyPr>
          <a:lstStyle/>
          <a:p>
            <a:r>
              <a:rPr lang="es-CO" dirty="0"/>
              <a:t>ART. 26.—De la cancelación. Son causales de cancelación de la inscripción de un contador público las siguientes: </a:t>
            </a:r>
          </a:p>
          <a:p>
            <a:r>
              <a:rPr lang="es-CO" dirty="0"/>
              <a:t>1. Haber sido condenado por delito contra la fe pública, contra la propiedad, la economía nacional o la administración de justicia, por razón del ejercicio de la profesión. </a:t>
            </a:r>
          </a:p>
          <a:p>
            <a:r>
              <a:rPr lang="es-CO" dirty="0"/>
              <a:t>2. Haber ejercido la profesión durante el tiempo de suspensión de la inscripción. </a:t>
            </a:r>
          </a:p>
          <a:p>
            <a:r>
              <a:rPr lang="es-CO" dirty="0"/>
              <a:t>3. Ser reincidente por tercera vez en sanciones de suspensión por razón del ejercicio de la contaduría pública. </a:t>
            </a:r>
          </a:p>
          <a:p>
            <a:r>
              <a:rPr lang="es-CO" dirty="0"/>
              <a:t>4. Haber obtenido la inscripción con base en documentos falsos, apócrifos o adulterados. </a:t>
            </a:r>
          </a:p>
        </p:txBody>
      </p:sp>
    </p:spTree>
    <p:extLst>
      <p:ext uri="{BB962C8B-B14F-4D97-AF65-F5344CB8AC3E}">
        <p14:creationId xmlns:p14="http://schemas.microsoft.com/office/powerpoint/2010/main" val="37391713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CONTRAVENCIONES PROFESIONALES</a:t>
            </a:r>
          </a:p>
        </p:txBody>
      </p:sp>
      <p:sp>
        <p:nvSpPr>
          <p:cNvPr id="3" name="Marcador de contenido 2"/>
          <p:cNvSpPr>
            <a:spLocks noGrp="1"/>
          </p:cNvSpPr>
          <p:nvPr>
            <p:ph idx="1"/>
          </p:nvPr>
        </p:nvSpPr>
        <p:spPr/>
        <p:txBody>
          <a:bodyPr/>
          <a:lstStyle/>
          <a:p>
            <a:r>
              <a:rPr lang="es-CO" dirty="0"/>
              <a:t>5. Los revisores fiscales tendrán la obligación de denunciar ante las autoridades penales, disciplinarias y administrativas, los actos de corrupción así como la presunta realización de un delito contra la administración pública, un delito contra el orden económico y social, o un delito contra el patrimonio económico que hubiere detectado en el ejercicio de su cargo. También deberán poner estos hechos en conocimiento de los órganos sociales y de la administración de la sociedad. Las denuncias correspondientes deberán presentarse dentro de los seis (6) meses siguientes al momento en que el revisor fiscal hubiere tenido conocimiento de los hechos. Para los efectos de este artículo, no será aplicable el régimen de secreto profesional que ampara a los revisores fiscales</a:t>
            </a:r>
            <a:r>
              <a:rPr lang="es-CO" dirty="0" smtClean="0"/>
              <a:t>.</a:t>
            </a:r>
            <a:endParaRPr lang="es-CO" dirty="0"/>
          </a:p>
        </p:txBody>
      </p:sp>
    </p:spTree>
    <p:extLst>
      <p:ext uri="{BB962C8B-B14F-4D97-AF65-F5344CB8AC3E}">
        <p14:creationId xmlns:p14="http://schemas.microsoft.com/office/powerpoint/2010/main" val="4050018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CONTRAVENCIONES PROFESIONALES</a:t>
            </a:r>
          </a:p>
        </p:txBody>
      </p:sp>
      <p:sp>
        <p:nvSpPr>
          <p:cNvPr id="3" name="Marcador de contenido 2"/>
          <p:cNvSpPr>
            <a:spLocks noGrp="1"/>
          </p:cNvSpPr>
          <p:nvPr>
            <p:ph idx="1"/>
          </p:nvPr>
        </p:nvSpPr>
        <p:spPr/>
        <p:txBody>
          <a:bodyPr>
            <a:normAutofit fontScale="92500" lnSpcReduction="20000"/>
          </a:bodyPr>
          <a:lstStyle/>
          <a:p>
            <a:r>
              <a:rPr lang="es-CO" dirty="0"/>
              <a:t>PAR. 1º—Se podrá cancelar el permiso de funcionamiento de las sociedades de contadores públicos en los siguientes casos: </a:t>
            </a:r>
          </a:p>
          <a:p>
            <a:r>
              <a:rPr lang="es-CO" dirty="0"/>
              <a:t>a) Cuando por grave negligencia o dolo de la firma, sus socios o los dependientes de la compañía, actuaren a nombre de la sociedad de contadores públicos y desarrollaren actividades contrarias a la ley o a la ética </a:t>
            </a:r>
            <a:r>
              <a:rPr lang="es-CO" dirty="0" smtClean="0"/>
              <a:t>profesional.</a:t>
            </a:r>
            <a:endParaRPr lang="es-CO" dirty="0"/>
          </a:p>
          <a:p>
            <a:r>
              <a:rPr lang="es-CO" dirty="0"/>
              <a:t>b) Cuando la sociedad de contadores públicos desarrolle su objeto sin cumplir los requisitos establecidos en esta misma ley. Para la aplicación de las sanciones previstas en este artículo, se seguirá el mismo procedimiento establecido en el artículo 28 de la presente ley. Y los pliegos de cargos y notificaciones a que haya lugar se cumplirán ante el representante legal de la sociedad infractora. </a:t>
            </a:r>
            <a:r>
              <a:rPr lang="es-CO" i="1" dirty="0" smtClean="0"/>
              <a:t>(</a:t>
            </a:r>
            <a:r>
              <a:rPr lang="es-CO" i="1" dirty="0"/>
              <a:t>Nota: El parágrafo primero del presente artículo fue declarado exequible por la Corte Constitucional en la Sentencia C-530 de 2000, M.P. Antonio Barrera Carbonell, con los condicionamientos señalados en el punto 1.3 de la parte motiva de ésta </a:t>
            </a:r>
            <a:r>
              <a:rPr lang="es-CO" i="1" dirty="0" smtClean="0"/>
              <a:t>sentencia)</a:t>
            </a:r>
          </a:p>
          <a:p>
            <a:r>
              <a:rPr lang="es-CO" dirty="0" smtClean="0"/>
              <a:t>PAR</a:t>
            </a:r>
            <a:r>
              <a:rPr lang="es-CO" dirty="0"/>
              <a:t>. 2º—La sanción de cancelación al contador público podrá ser levantada a los diez (10) años o antes, si la justicia penal rehabilitare al condenado. </a:t>
            </a:r>
          </a:p>
        </p:txBody>
      </p:sp>
    </p:spTree>
    <p:extLst>
      <p:ext uri="{BB962C8B-B14F-4D97-AF65-F5344CB8AC3E}">
        <p14:creationId xmlns:p14="http://schemas.microsoft.com/office/powerpoint/2010/main" val="6207056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Contravenciones disciplinarias</a:t>
            </a:r>
            <a:endParaRPr lang="es-CO" dirty="0"/>
          </a:p>
        </p:txBody>
      </p:sp>
      <p:sp>
        <p:nvSpPr>
          <p:cNvPr id="3" name="Marcador de contenido 2"/>
          <p:cNvSpPr>
            <a:spLocks noGrp="1"/>
          </p:cNvSpPr>
          <p:nvPr>
            <p:ph idx="1"/>
          </p:nvPr>
        </p:nvSpPr>
        <p:spPr/>
        <p:txBody>
          <a:bodyPr/>
          <a:lstStyle/>
          <a:p>
            <a:r>
              <a:rPr lang="es-CO" dirty="0" smtClean="0"/>
              <a:t>Según el </a:t>
            </a:r>
            <a:r>
              <a:rPr lang="es-CO" cap="small" dirty="0" err="1" smtClean="0"/>
              <a:t>Drae</a:t>
            </a:r>
            <a:r>
              <a:rPr lang="es-CO" dirty="0"/>
              <a:t>, Disciplina: 3. f. Especialmente en la milicia y en los estados eclesiásticos secular y regular, observancia de las leyes y ordenamientos de la profesión o instituto</a:t>
            </a:r>
            <a:r>
              <a:rPr lang="es-CO" dirty="0" smtClean="0"/>
              <a:t>.</a:t>
            </a:r>
          </a:p>
          <a:p>
            <a:r>
              <a:rPr lang="es-CO" dirty="0" smtClean="0"/>
              <a:t>Violación de los estatutos y demás normas expedidas por las agremiaciones profesionales o por las firmas de contadores a las que se pertenece.</a:t>
            </a:r>
          </a:p>
          <a:p>
            <a:r>
              <a:rPr lang="es-CO" dirty="0" smtClean="0"/>
              <a:t>Ejemplo:</a:t>
            </a:r>
          </a:p>
          <a:p>
            <a:r>
              <a:rPr lang="es-CO" dirty="0">
                <a:hlinkClick r:id="rId2"/>
              </a:rPr>
              <a:t>http://www.icaew.com/-/</a:t>
            </a:r>
            <a:r>
              <a:rPr lang="es-CO" dirty="0" smtClean="0">
                <a:hlinkClick r:id="rId2"/>
              </a:rPr>
              <a:t>media/corporate/files/members/regulations-standards-and-guidance/disciplinary-bye-laws-october-2016.ashx?la=en</a:t>
            </a:r>
            <a:r>
              <a:rPr lang="es-CO" dirty="0" smtClean="0"/>
              <a:t> </a:t>
            </a:r>
            <a:endParaRPr lang="es-CO" dirty="0"/>
          </a:p>
        </p:txBody>
      </p:sp>
    </p:spTree>
    <p:extLst>
      <p:ext uri="{BB962C8B-B14F-4D97-AF65-F5344CB8AC3E}">
        <p14:creationId xmlns:p14="http://schemas.microsoft.com/office/powerpoint/2010/main" val="20592776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Responsabilidad social</a:t>
            </a:r>
            <a:endParaRPr lang="es-CO" dirty="0"/>
          </a:p>
        </p:txBody>
      </p:sp>
      <p:sp>
        <p:nvSpPr>
          <p:cNvPr id="3" name="Marcador de contenido 2"/>
          <p:cNvSpPr>
            <a:spLocks noGrp="1"/>
          </p:cNvSpPr>
          <p:nvPr>
            <p:ph idx="1"/>
          </p:nvPr>
        </p:nvSpPr>
        <p:spPr/>
        <p:txBody>
          <a:bodyPr>
            <a:normAutofit fontScale="77500" lnSpcReduction="20000"/>
          </a:bodyPr>
          <a:lstStyle/>
          <a:p>
            <a:r>
              <a:rPr lang="es-CO" dirty="0"/>
              <a:t>ISO 26000 </a:t>
            </a:r>
            <a:r>
              <a:rPr lang="es-CO" dirty="0">
                <a:hlinkClick r:id="rId2"/>
              </a:rPr>
              <a:t>https://</a:t>
            </a:r>
            <a:r>
              <a:rPr lang="es-CO" dirty="0" smtClean="0">
                <a:hlinkClick r:id="rId2"/>
              </a:rPr>
              <a:t>www.iso.org/obp/ui#iso:std:iso:26000:ed-1:v1:es:sec:2</a:t>
            </a:r>
            <a:r>
              <a:rPr lang="es-CO" dirty="0" smtClean="0"/>
              <a:t> </a:t>
            </a:r>
          </a:p>
          <a:p>
            <a:r>
              <a:rPr lang="es-CO" dirty="0" smtClean="0"/>
              <a:t>2.18 responsabilidad social</a:t>
            </a:r>
            <a:endParaRPr lang="es-CO" dirty="0"/>
          </a:p>
          <a:p>
            <a:r>
              <a:rPr lang="es-CO" dirty="0"/>
              <a:t>responsabilidad de una organización (2.12) ante los impactos (2.9) que sus decisiones y actividades ocasionan en la sociedad y el medio ambiente (2.6), mediante un comportamiento ético (2.7) y transparente que: </a:t>
            </a:r>
          </a:p>
          <a:p>
            <a:r>
              <a:rPr lang="es-CO" dirty="0"/>
              <a:t>— contribuya al desarrollo sostenible (2.23), incluyendo la salud y el bienestar de la sociedad</a:t>
            </a:r>
            <a:r>
              <a:rPr lang="es-CO" dirty="0" smtClean="0"/>
              <a:t>;</a:t>
            </a:r>
            <a:endParaRPr lang="es-CO" dirty="0"/>
          </a:p>
          <a:p>
            <a:r>
              <a:rPr lang="es-CO" dirty="0"/>
              <a:t>— tome en consideración las expectativas de sus partes interesadas (2.20</a:t>
            </a:r>
            <a:r>
              <a:rPr lang="es-CO" dirty="0" smtClean="0"/>
              <a:t>);</a:t>
            </a:r>
            <a:endParaRPr lang="es-CO" dirty="0"/>
          </a:p>
          <a:p>
            <a:r>
              <a:rPr lang="es-CO" dirty="0"/>
              <a:t>— cumpla con la legislación aplicable y sea coherente con la normativa internacional de comportamiento (2.11); </a:t>
            </a:r>
            <a:r>
              <a:rPr lang="es-CO" dirty="0" smtClean="0"/>
              <a:t>y</a:t>
            </a:r>
            <a:endParaRPr lang="es-CO" dirty="0"/>
          </a:p>
          <a:p>
            <a:r>
              <a:rPr lang="es-CO" dirty="0"/>
              <a:t>— esté integrada en toda la organización (2.12) y se lleve a la práctica en sus </a:t>
            </a:r>
            <a:r>
              <a:rPr lang="es-CO" dirty="0" smtClean="0"/>
              <a:t>relaciones</a:t>
            </a:r>
            <a:endParaRPr lang="es-CO" dirty="0"/>
          </a:p>
          <a:p>
            <a:r>
              <a:rPr lang="es-CO" dirty="0"/>
              <a:t>Nota 1 a la entrada: Las actividades incluyen productos, servicios y procesos</a:t>
            </a:r>
            <a:r>
              <a:rPr lang="es-CO" dirty="0" smtClean="0"/>
              <a:t>.</a:t>
            </a:r>
            <a:endParaRPr lang="es-CO" dirty="0"/>
          </a:p>
          <a:p>
            <a:r>
              <a:rPr lang="es-CO" dirty="0"/>
              <a:t>Nota 2 a la entrada: Las relaciones se refieren a las actividades de una organización dentro de su esfera de influencia (2.19).</a:t>
            </a:r>
          </a:p>
        </p:txBody>
      </p:sp>
    </p:spTree>
    <p:extLst>
      <p:ext uri="{BB962C8B-B14F-4D97-AF65-F5344CB8AC3E}">
        <p14:creationId xmlns:p14="http://schemas.microsoft.com/office/powerpoint/2010/main" val="3250944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Responsabilidad social</a:t>
            </a:r>
          </a:p>
        </p:txBody>
      </p:sp>
      <p:sp>
        <p:nvSpPr>
          <p:cNvPr id="3" name="Marcador de contenido 2"/>
          <p:cNvSpPr>
            <a:spLocks noGrp="1"/>
          </p:cNvSpPr>
          <p:nvPr>
            <p:ph idx="1"/>
          </p:nvPr>
        </p:nvSpPr>
        <p:spPr/>
        <p:txBody>
          <a:bodyPr/>
          <a:lstStyle/>
          <a:p>
            <a:r>
              <a:rPr lang="es-CO" dirty="0"/>
              <a:t>Figura 1 — Visión esquemática de la Norma ISO </a:t>
            </a:r>
            <a:r>
              <a:rPr lang="es-CO" dirty="0" smtClean="0"/>
              <a:t>26000</a:t>
            </a:r>
          </a:p>
          <a:p>
            <a:r>
              <a:rPr lang="es-CO" dirty="0">
                <a:hlinkClick r:id="rId2"/>
              </a:rPr>
              <a:t>https://</a:t>
            </a:r>
            <a:r>
              <a:rPr lang="es-CO" dirty="0" smtClean="0">
                <a:hlinkClick r:id="rId2"/>
              </a:rPr>
              <a:t>www.iso.org/obp/ui#iso:std:iso:26000:ed-1:v1:es</a:t>
            </a:r>
            <a:r>
              <a:rPr lang="es-CO" dirty="0" smtClean="0"/>
              <a:t> </a:t>
            </a:r>
            <a:endParaRPr lang="es-CO" dirty="0"/>
          </a:p>
        </p:txBody>
      </p:sp>
    </p:spTree>
    <p:extLst>
      <p:ext uri="{BB962C8B-B14F-4D97-AF65-F5344CB8AC3E}">
        <p14:creationId xmlns:p14="http://schemas.microsoft.com/office/powerpoint/2010/main" val="21091030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585216"/>
            <a:ext cx="10641846" cy="5904074"/>
          </a:xfrm>
        </p:spPr>
        <p:txBody>
          <a:bodyPr>
            <a:normAutofit/>
          </a:bodyPr>
          <a:lstStyle/>
          <a:p>
            <a:r>
              <a:rPr lang="es-CO" sz="9600" dirty="0" smtClean="0"/>
              <a:t>Por su amable atención,</a:t>
            </a:r>
            <a:br>
              <a:rPr lang="es-CO" sz="9600" dirty="0" smtClean="0"/>
            </a:br>
            <a:r>
              <a:rPr lang="es-CO" sz="9600" dirty="0" smtClean="0"/>
              <a:t>muchas gracias</a:t>
            </a:r>
            <a:endParaRPr lang="es-CO" sz="9600" dirty="0"/>
          </a:p>
        </p:txBody>
      </p:sp>
    </p:spTree>
    <p:extLst>
      <p:ext uri="{BB962C8B-B14F-4D97-AF65-F5344CB8AC3E}">
        <p14:creationId xmlns:p14="http://schemas.microsoft.com/office/powerpoint/2010/main" val="1992001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Fuentes de la responsabilidad</a:t>
            </a:r>
            <a:endParaRPr lang="es-ES" dirty="0"/>
          </a:p>
        </p:txBody>
      </p:sp>
      <p:sp>
        <p:nvSpPr>
          <p:cNvPr id="3" name="Marcador de contenido 2"/>
          <p:cNvSpPr>
            <a:spLocks noGrp="1"/>
          </p:cNvSpPr>
          <p:nvPr>
            <p:ph idx="1"/>
          </p:nvPr>
        </p:nvSpPr>
        <p:spPr/>
        <p:txBody>
          <a:bodyPr/>
          <a:lstStyle/>
          <a:p>
            <a:r>
              <a:rPr lang="es-CO" dirty="0"/>
              <a:t>- El daño</a:t>
            </a:r>
          </a:p>
          <a:p>
            <a:r>
              <a:rPr lang="es-CO" dirty="0"/>
              <a:t>- El incumplimiento de los deberes legales</a:t>
            </a:r>
          </a:p>
          <a:p>
            <a:r>
              <a:rPr lang="es-CO" dirty="0"/>
              <a:t>- El mandato legal</a:t>
            </a:r>
            <a:endParaRPr lang="es-ES" dirty="0"/>
          </a:p>
        </p:txBody>
      </p:sp>
    </p:spTree>
    <p:extLst>
      <p:ext uri="{BB962C8B-B14F-4D97-AF65-F5344CB8AC3E}">
        <p14:creationId xmlns:p14="http://schemas.microsoft.com/office/powerpoint/2010/main" val="385160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Principales obligaciones de un contador público</a:t>
            </a:r>
            <a:endParaRPr lang="es-ES" dirty="0"/>
          </a:p>
        </p:txBody>
      </p:sp>
      <p:sp>
        <p:nvSpPr>
          <p:cNvPr id="3" name="Marcador de contenido 2"/>
          <p:cNvSpPr>
            <a:spLocks noGrp="1"/>
          </p:cNvSpPr>
          <p:nvPr>
            <p:ph idx="1"/>
          </p:nvPr>
        </p:nvSpPr>
        <p:spPr/>
        <p:txBody>
          <a:bodyPr/>
          <a:lstStyle/>
          <a:p>
            <a:pPr algn="just"/>
            <a:r>
              <a:rPr lang="es-CO" dirty="0"/>
              <a:t>Ley 43 de 1990</a:t>
            </a:r>
          </a:p>
          <a:p>
            <a:r>
              <a:rPr lang="es-CO" dirty="0"/>
              <a:t>ART. 8º—De las normas que deben observar los contadores públicos. Los contadores públicos están obligados a:</a:t>
            </a:r>
          </a:p>
          <a:p>
            <a:r>
              <a:rPr lang="es-CO" dirty="0"/>
              <a:t>1. Observar las normas de ética profesional.</a:t>
            </a:r>
          </a:p>
          <a:p>
            <a:r>
              <a:rPr lang="es-CO" dirty="0"/>
              <a:t>2. Actuar con sujeción a las normas de auditoría generalmente aceptadas.</a:t>
            </a:r>
          </a:p>
          <a:p>
            <a:r>
              <a:rPr lang="es-CO" dirty="0"/>
              <a:t>3. Cumplir las normas legales vigentes, (</a:t>
            </a:r>
            <a:r>
              <a:rPr lang="es-CO" strike="sngStrike" dirty="0"/>
              <a:t>así como las disposiciones emanadas de los organismos de vigilancia y dirección de la profesión</a:t>
            </a:r>
            <a:r>
              <a:rPr lang="es-CO" dirty="0"/>
              <a:t>).</a:t>
            </a:r>
          </a:p>
          <a:p>
            <a:r>
              <a:rPr lang="es-CO" dirty="0"/>
              <a:t>4. Vigilar que el registro e información contable se fundamente en principios de contabilidad generalmente aceptados en Colombia.</a:t>
            </a:r>
            <a:endParaRPr lang="es-ES" dirty="0"/>
          </a:p>
        </p:txBody>
      </p:sp>
    </p:spTree>
    <p:extLst>
      <p:ext uri="{BB962C8B-B14F-4D97-AF65-F5344CB8AC3E}">
        <p14:creationId xmlns:p14="http://schemas.microsoft.com/office/powerpoint/2010/main" val="3632444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Modernización legal</a:t>
            </a:r>
            <a:endParaRPr lang="es-ES" dirty="0"/>
          </a:p>
        </p:txBody>
      </p:sp>
      <p:sp>
        <p:nvSpPr>
          <p:cNvPr id="3" name="Marcador de contenido 2"/>
          <p:cNvSpPr>
            <a:spLocks noGrp="1"/>
          </p:cNvSpPr>
          <p:nvPr>
            <p:ph idx="1"/>
          </p:nvPr>
        </p:nvSpPr>
        <p:spPr/>
        <p:txBody>
          <a:bodyPr/>
          <a:lstStyle/>
          <a:p>
            <a:r>
              <a:rPr lang="es-CO" dirty="0"/>
              <a:t>Ley 1314 de 2009</a:t>
            </a:r>
          </a:p>
          <a:p>
            <a:r>
              <a:rPr lang="es-CO" dirty="0"/>
              <a:t>ART. 3º—De las normas de contabilidad y de información financiera. Para los propósitos de esta ley, se entiende por normas de contabilidad y de información financiera el sistema compuesto por postulados, principios, limitaciones, conceptos, normas técnicas generales, normas técnicas específicas, normas técnicas especiales, normas técnicas sobre revelaciones, normas técnicas sobre registros y libros, interpretaciones y guías, que permiten identificar, medir, clasificar, reconocer, interpretar, analizar, evaluar e informar, las operaciones económicas de un ente, de forma clara y completa, relevante, digna de crédito y comparable. PAR.—Los recursos y hechos económicos deben ser reconocidos y revelados de acuerdo con su esencia o realidad económica y no únicamente con su forma legal.</a:t>
            </a:r>
            <a:endParaRPr lang="es-ES" dirty="0"/>
          </a:p>
        </p:txBody>
      </p:sp>
    </p:spTree>
    <p:extLst>
      <p:ext uri="{BB962C8B-B14F-4D97-AF65-F5344CB8AC3E}">
        <p14:creationId xmlns:p14="http://schemas.microsoft.com/office/powerpoint/2010/main" val="1916815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Modernización legal</a:t>
            </a:r>
          </a:p>
        </p:txBody>
      </p:sp>
      <p:sp>
        <p:nvSpPr>
          <p:cNvPr id="3" name="Marcador de contenido 2"/>
          <p:cNvSpPr>
            <a:spLocks noGrp="1"/>
          </p:cNvSpPr>
          <p:nvPr>
            <p:ph idx="1"/>
          </p:nvPr>
        </p:nvSpPr>
        <p:spPr/>
        <p:txBody>
          <a:bodyPr>
            <a:normAutofit fontScale="92500"/>
          </a:bodyPr>
          <a:lstStyle/>
          <a:p>
            <a:r>
              <a:rPr lang="es-CO" dirty="0"/>
              <a:t>Ley 1314 de 2009</a:t>
            </a:r>
          </a:p>
          <a:p>
            <a:r>
              <a:rPr lang="es-CO" dirty="0"/>
              <a:t>ART. 5º—De las normas de aseguramiento de información. Para los propósitos de esta ley, se entiende por normas de aseguramiento de información el sistema compuesto por principios, conceptos, técnicas, interpretaciones y guías, que regulan las calidades personales, el comportamiento, la ejecución del trabajo y los informes de un trabajo de aseguramiento de información. Tales normas se componen de normas éticas, normas de control de calidad de los trabajos, normas de auditoría de información financiera histórica, normas de revisión de información financiera histórica y normas de aseguramiento de información distinta de la anterior. PAR 1º—El Gobierno Nacional podrá expedir normas de auditoría integral aplicables a los casos en que hubiere que practicar sobre las operaciones de un mismo ente diferentes auditorías. PAR 2º—Los servicios de aseguramiento de la información financiera de que trata este artículo, sean contratados con personas jurídicas o naturales, deberán ser prestados bajo la dirección y responsabilidad de contadores públicos.</a:t>
            </a:r>
            <a:endParaRPr lang="es-ES" dirty="0"/>
          </a:p>
        </p:txBody>
      </p:sp>
    </p:spTree>
    <p:extLst>
      <p:ext uri="{BB962C8B-B14F-4D97-AF65-F5344CB8AC3E}">
        <p14:creationId xmlns:p14="http://schemas.microsoft.com/office/powerpoint/2010/main" val="2826830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Responsabilidad civil</a:t>
            </a:r>
            <a:endParaRPr lang="es-ES" dirty="0"/>
          </a:p>
        </p:txBody>
      </p:sp>
      <p:sp>
        <p:nvSpPr>
          <p:cNvPr id="3" name="Marcador de contenido 2"/>
          <p:cNvSpPr>
            <a:spLocks noGrp="1"/>
          </p:cNvSpPr>
          <p:nvPr>
            <p:ph idx="1"/>
          </p:nvPr>
        </p:nvSpPr>
        <p:spPr/>
        <p:txBody>
          <a:bodyPr/>
          <a:lstStyle/>
          <a:p>
            <a:r>
              <a:rPr lang="es-CO" dirty="0"/>
              <a:t>Modalidades:</a:t>
            </a:r>
          </a:p>
          <a:p>
            <a:r>
              <a:rPr lang="es-CO" dirty="0"/>
              <a:t>- Contractual</a:t>
            </a:r>
          </a:p>
          <a:p>
            <a:r>
              <a:rPr lang="es-CO" dirty="0"/>
              <a:t>- Extracontractual</a:t>
            </a:r>
          </a:p>
          <a:p>
            <a:r>
              <a:rPr lang="es-CO" dirty="0"/>
              <a:t>Elementos:</a:t>
            </a:r>
          </a:p>
          <a:p>
            <a:r>
              <a:rPr lang="es-CO" dirty="0"/>
              <a:t>- Conducta dolosa o culposa</a:t>
            </a:r>
          </a:p>
          <a:p>
            <a:r>
              <a:rPr lang="es-CO" dirty="0"/>
              <a:t>- Daño</a:t>
            </a:r>
          </a:p>
          <a:p>
            <a:r>
              <a:rPr lang="es-CO" dirty="0"/>
              <a:t>- Relación de causa efecto entre la conducta y el daño</a:t>
            </a:r>
          </a:p>
        </p:txBody>
      </p:sp>
    </p:spTree>
    <p:extLst>
      <p:ext uri="{BB962C8B-B14F-4D97-AF65-F5344CB8AC3E}">
        <p14:creationId xmlns:p14="http://schemas.microsoft.com/office/powerpoint/2010/main" val="2785470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Responsabilidad civil</a:t>
            </a:r>
            <a:endParaRPr lang="es-ES" dirty="0"/>
          </a:p>
        </p:txBody>
      </p:sp>
      <p:sp>
        <p:nvSpPr>
          <p:cNvPr id="3" name="Marcador de contenido 2"/>
          <p:cNvSpPr>
            <a:spLocks noGrp="1"/>
          </p:cNvSpPr>
          <p:nvPr>
            <p:ph idx="1"/>
          </p:nvPr>
        </p:nvSpPr>
        <p:spPr/>
        <p:txBody>
          <a:bodyPr>
            <a:normAutofit fontScale="92500"/>
          </a:bodyPr>
          <a:lstStyle/>
          <a:p>
            <a:r>
              <a:rPr lang="es-CO" dirty="0"/>
              <a:t>Consecuencias:</a:t>
            </a:r>
          </a:p>
          <a:p>
            <a:r>
              <a:rPr lang="es-CO" dirty="0"/>
              <a:t>Indemnización del</a:t>
            </a:r>
          </a:p>
          <a:p>
            <a:r>
              <a:rPr lang="es-CO" dirty="0"/>
              <a:t>- Daño emergente</a:t>
            </a:r>
          </a:p>
          <a:p>
            <a:r>
              <a:rPr lang="es-CO" dirty="0"/>
              <a:t>- Lucro cesante</a:t>
            </a:r>
          </a:p>
          <a:p>
            <a:r>
              <a:rPr lang="es-CO" dirty="0"/>
              <a:t>Código Civil</a:t>
            </a:r>
          </a:p>
          <a:p>
            <a:r>
              <a:rPr lang="es-CO" dirty="0"/>
              <a:t>ART. 1616.—Si no se puede imputar dolo al deudor, sólo es responsable de los perjuicios que se previeron o pudieron preverse al tiempo del contrato; pero si hay dolo, es responsable de todos los perjuicios que fueron consecuencia inmediata o directa de no haberse cumplido la obligación o de haberse demorado su cumplimiento. </a:t>
            </a:r>
            <a:r>
              <a:rPr lang="es-CO" dirty="0">
                <a:latin typeface="Calibri" panose="020F0502020204030204" pitchFamily="34" charset="0"/>
                <a:cs typeface="Calibri" panose="020F0502020204030204" pitchFamily="34" charset="0"/>
              </a:rPr>
              <a:t>―</a:t>
            </a:r>
            <a:r>
              <a:rPr lang="es-CO" dirty="0"/>
              <a:t>La mora producida por fuerza mayor o caso fortuito, no da lugar a indemnización de perjuicios. </a:t>
            </a:r>
            <a:r>
              <a:rPr lang="es-CO" dirty="0">
                <a:latin typeface="Calibri" panose="020F0502020204030204" pitchFamily="34" charset="0"/>
                <a:cs typeface="Calibri" panose="020F0502020204030204" pitchFamily="34" charset="0"/>
              </a:rPr>
              <a:t>―</a:t>
            </a:r>
            <a:r>
              <a:rPr lang="es-CO" dirty="0"/>
              <a:t>Las estipulaciones de los contratantes podrán modificar estas reglas.</a:t>
            </a:r>
          </a:p>
        </p:txBody>
      </p:sp>
    </p:spTree>
    <p:extLst>
      <p:ext uri="{BB962C8B-B14F-4D97-AF65-F5344CB8AC3E}">
        <p14:creationId xmlns:p14="http://schemas.microsoft.com/office/powerpoint/2010/main" val="1938407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253</TotalTime>
  <Words>3159</Words>
  <Application>Microsoft Office PowerPoint</Application>
  <PresentationFormat>Panorámica</PresentationFormat>
  <Paragraphs>193</Paragraphs>
  <Slides>36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36</vt:i4>
      </vt:variant>
    </vt:vector>
  </HeadingPairs>
  <TitlesOfParts>
    <vt:vector size="41" baseType="lpstr">
      <vt:lpstr>Calibri</vt:lpstr>
      <vt:lpstr>Tw Cen MT</vt:lpstr>
      <vt:lpstr>Tw Cen MT Condensed</vt:lpstr>
      <vt:lpstr>Wingdings 3</vt:lpstr>
      <vt:lpstr>Integral</vt:lpstr>
      <vt:lpstr>Introducción a la responsabilidad del revisor fiscal</vt:lpstr>
      <vt:lpstr>La responsabilidad desde la perspectiva del sujeto</vt:lpstr>
      <vt:lpstr>La responsabilidad desde la perspectiva de su objeto</vt:lpstr>
      <vt:lpstr>Fuentes de la responsabilidad</vt:lpstr>
      <vt:lpstr>Principales obligaciones de un contador público</vt:lpstr>
      <vt:lpstr>Modernización legal</vt:lpstr>
      <vt:lpstr>Modernización legal</vt:lpstr>
      <vt:lpstr>Responsabilidad civil</vt:lpstr>
      <vt:lpstr>Responsabilidad civil</vt:lpstr>
      <vt:lpstr>Responsabilidad civil</vt:lpstr>
      <vt:lpstr>Responsabilidad por la gestión fiscal</vt:lpstr>
      <vt:lpstr>Responsabilidad por la gestión fiscal</vt:lpstr>
      <vt:lpstr>Responsabilidad por la gestión fiscal</vt:lpstr>
      <vt:lpstr>Responsabilidad por la gestión fiscal</vt:lpstr>
      <vt:lpstr>Responsabilidad penal</vt:lpstr>
      <vt:lpstr>Responsabilidad penal</vt:lpstr>
      <vt:lpstr>Responsabilidad penal</vt:lpstr>
      <vt:lpstr>Responsabilidad penal</vt:lpstr>
      <vt:lpstr>Responsabilidad penal</vt:lpstr>
      <vt:lpstr>Obligación de denuncia</vt:lpstr>
      <vt:lpstr>Obligación de denuncia</vt:lpstr>
      <vt:lpstr>Obligación de denuncia</vt:lpstr>
      <vt:lpstr>Contravenciones</vt:lpstr>
      <vt:lpstr>Contravenciones</vt:lpstr>
      <vt:lpstr>Contravenciones</vt:lpstr>
      <vt:lpstr>Contravenciones</vt:lpstr>
      <vt:lpstr>CONTRAVENCIONES PROFESIONALES</vt:lpstr>
      <vt:lpstr>CONTRAVENCIONES PROFESIONALES</vt:lpstr>
      <vt:lpstr>CONTRAVENCIONES PROFESIONALES</vt:lpstr>
      <vt:lpstr>CONTRAVENCIONES PROFESIONALES</vt:lpstr>
      <vt:lpstr>CONTRAVENCIONES PROFESIONALES</vt:lpstr>
      <vt:lpstr>CONTRAVENCIONES PROFESIONALES</vt:lpstr>
      <vt:lpstr>Contravenciones disciplinarias</vt:lpstr>
      <vt:lpstr>Responsabilidad social</vt:lpstr>
      <vt:lpstr>Responsabilidad social</vt:lpstr>
      <vt:lpstr>Por su amable atención, muchas 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 a la responsabilidad del revisor fiscal</dc:title>
  <dc:creator>Hernando Bermúdez Gómez</dc:creator>
  <cp:lastModifiedBy>Hernando Bermudez Gomez</cp:lastModifiedBy>
  <cp:revision>37</cp:revision>
  <dcterms:created xsi:type="dcterms:W3CDTF">2017-03-06T19:58:39Z</dcterms:created>
  <dcterms:modified xsi:type="dcterms:W3CDTF">2017-03-07T16:05:48Z</dcterms:modified>
</cp:coreProperties>
</file>