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58" autoAdjust="0"/>
  </p:normalViewPr>
  <p:slideViewPr>
    <p:cSldViewPr snapToGrid="0">
      <p:cViewPr varScale="1">
        <p:scale>
          <a:sx n="92" d="100"/>
          <a:sy n="92" d="100"/>
        </p:scale>
        <p:origin x="108" y="180"/>
      </p:cViewPr>
      <p:guideLst/>
    </p:cSldViewPr>
  </p:slideViewPr>
  <p:outlineViewPr>
    <p:cViewPr>
      <p:scale>
        <a:sx n="33" d="100"/>
        <a:sy n="33" d="100"/>
      </p:scale>
      <p:origin x="0" y="-254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p:cNvSpPr>
            <a:spLocks noGrp="1"/>
          </p:cNvSpPr>
          <p:nvPr>
            <p:ph type="dt" sz="half" idx="10"/>
          </p:nvPr>
        </p:nvSpPr>
        <p:spPr/>
        <p:txBody>
          <a:bodyPr/>
          <a:lstStyle/>
          <a:p>
            <a:fld id="{77583BB4-6076-4754-BB58-5C8CED1C04ED}" type="datetimeFigureOut">
              <a:rPr lang="es-CO" smtClean="0"/>
              <a:t>25/09/2017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C64CB929-4915-413B-B1FB-2ADE9A87EAEF}" type="slidenum">
              <a:rPr lang="es-CO" smtClean="0"/>
              <a:t>‹Nº›</a:t>
            </a:fld>
            <a:endParaRPr lang="es-CO"/>
          </a:p>
        </p:txBody>
      </p:sp>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211" y="-80211"/>
            <a:ext cx="12323701" cy="6938211"/>
          </a:xfrm>
          <a:prstGeom prst="rect">
            <a:avLst/>
          </a:prstGeom>
        </p:spPr>
      </p:pic>
    </p:spTree>
    <p:extLst>
      <p:ext uri="{BB962C8B-B14F-4D97-AF65-F5344CB8AC3E}">
        <p14:creationId xmlns:p14="http://schemas.microsoft.com/office/powerpoint/2010/main" val="1616216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77583BB4-6076-4754-BB58-5C8CED1C04ED}" type="datetimeFigureOut">
              <a:rPr lang="es-CO" smtClean="0"/>
              <a:t>25/09/2017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400661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77583BB4-6076-4754-BB58-5C8CED1C04ED}" type="datetimeFigureOut">
              <a:rPr lang="es-CO" smtClean="0"/>
              <a:t>25/09/2017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244770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77583BB4-6076-4754-BB58-5C8CED1C04ED}" type="datetimeFigureOut">
              <a:rPr lang="es-CO" smtClean="0"/>
              <a:t>25/09/2017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C64CB929-4915-413B-B1FB-2ADE9A87EAEF}" type="slidenum">
              <a:rPr lang="es-CO" smtClean="0"/>
              <a:t>‹Nº›</a:t>
            </a:fld>
            <a:endParaRPr lang="es-CO"/>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032"/>
            <a:ext cx="12186615" cy="6861032"/>
          </a:xfrm>
          <a:prstGeom prst="rect">
            <a:avLst/>
          </a:prstGeom>
        </p:spPr>
      </p:pic>
    </p:spTree>
    <p:extLst>
      <p:ext uri="{BB962C8B-B14F-4D97-AF65-F5344CB8AC3E}">
        <p14:creationId xmlns:p14="http://schemas.microsoft.com/office/powerpoint/2010/main" val="138296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7583BB4-6076-4754-BB58-5C8CED1C04ED}" type="datetimeFigureOut">
              <a:rPr lang="es-CO" smtClean="0"/>
              <a:t>25/09/2017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C64CB929-4915-413B-B1FB-2ADE9A87EAEF}" type="slidenum">
              <a:rPr lang="es-CO" smtClean="0"/>
              <a:t>‹Nº›</a:t>
            </a:fld>
            <a:endParaRPr lang="es-CO"/>
          </a:p>
        </p:txBody>
      </p:sp>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64"/>
            <a:ext cx="12192000" cy="6864064"/>
          </a:xfrm>
          <a:prstGeom prst="rect">
            <a:avLst/>
          </a:prstGeom>
        </p:spPr>
      </p:pic>
    </p:spTree>
    <p:extLst>
      <p:ext uri="{BB962C8B-B14F-4D97-AF65-F5344CB8AC3E}">
        <p14:creationId xmlns:p14="http://schemas.microsoft.com/office/powerpoint/2010/main" val="246605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77583BB4-6076-4754-BB58-5C8CED1C04ED}" type="datetimeFigureOut">
              <a:rPr lang="es-CO" smtClean="0"/>
              <a:t>25/09/2017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305086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77583BB4-6076-4754-BB58-5C8CED1C04ED}" type="datetimeFigureOut">
              <a:rPr lang="es-CO" smtClean="0"/>
              <a:t>25/09/2017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3673585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77583BB4-6076-4754-BB58-5C8CED1C04ED}" type="datetimeFigureOut">
              <a:rPr lang="es-CO" smtClean="0"/>
              <a:t>25/09/2017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2590522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7583BB4-6076-4754-BB58-5C8CED1C04ED}" type="datetimeFigureOut">
              <a:rPr lang="es-CO" smtClean="0"/>
              <a:t>25/09/2017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255046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7583BB4-6076-4754-BB58-5C8CED1C04ED}" type="datetimeFigureOut">
              <a:rPr lang="es-CO" smtClean="0"/>
              <a:t>25/09/2017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773219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7583BB4-6076-4754-BB58-5C8CED1C04ED}" type="datetimeFigureOut">
              <a:rPr lang="es-CO" smtClean="0"/>
              <a:t>25/09/2017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C64CB929-4915-413B-B1FB-2ADE9A87EAEF}" type="slidenum">
              <a:rPr lang="es-CO" smtClean="0"/>
              <a:t>‹Nº›</a:t>
            </a:fld>
            <a:endParaRPr lang="es-CO"/>
          </a:p>
        </p:txBody>
      </p:sp>
    </p:spTree>
    <p:extLst>
      <p:ext uri="{BB962C8B-B14F-4D97-AF65-F5344CB8AC3E}">
        <p14:creationId xmlns:p14="http://schemas.microsoft.com/office/powerpoint/2010/main" val="92115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83BB4-6076-4754-BB58-5C8CED1C04ED}" type="datetimeFigureOut">
              <a:rPr lang="es-CO" smtClean="0"/>
              <a:t>25/09/2017</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CB929-4915-413B-B1FB-2ADE9A87EAEF}" type="slidenum">
              <a:rPr lang="es-CO" smtClean="0"/>
              <a:t>‹Nº›</a:t>
            </a:fld>
            <a:endParaRPr lang="es-CO"/>
          </a:p>
        </p:txBody>
      </p:sp>
    </p:spTree>
    <p:extLst>
      <p:ext uri="{BB962C8B-B14F-4D97-AF65-F5344CB8AC3E}">
        <p14:creationId xmlns:p14="http://schemas.microsoft.com/office/powerpoint/2010/main" val="2913831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931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8E9BCF-9520-4738-94CC-CD9315315E7C}"/>
              </a:ext>
            </a:extLst>
          </p:cNvPr>
          <p:cNvSpPr>
            <a:spLocks noGrp="1"/>
          </p:cNvSpPr>
          <p:nvPr>
            <p:ph type="title"/>
          </p:nvPr>
        </p:nvSpPr>
        <p:spPr/>
        <p:txBody>
          <a:bodyPr/>
          <a:lstStyle/>
          <a:p>
            <a:r>
              <a:rPr lang="es-CO" dirty="0"/>
              <a:t>¿Dos revisorías?</a:t>
            </a:r>
            <a:endParaRPr lang="es-ES" dirty="0"/>
          </a:p>
        </p:txBody>
      </p:sp>
      <p:sp>
        <p:nvSpPr>
          <p:cNvPr id="3" name="Marcador de contenido 2">
            <a:extLst>
              <a:ext uri="{FF2B5EF4-FFF2-40B4-BE49-F238E27FC236}">
                <a16:creationId xmlns:a16="http://schemas.microsoft.com/office/drawing/2014/main" id="{09D0BD7D-97CB-443B-B999-61E2BF73373A}"/>
              </a:ext>
            </a:extLst>
          </p:cNvPr>
          <p:cNvSpPr>
            <a:spLocks noGrp="1"/>
          </p:cNvSpPr>
          <p:nvPr>
            <p:ph idx="1"/>
          </p:nvPr>
        </p:nvSpPr>
        <p:spPr/>
        <p:txBody>
          <a:bodyPr/>
          <a:lstStyle/>
          <a:p>
            <a:r>
              <a:rPr lang="es-CO" dirty="0"/>
              <a:t>Consideramos ilegal la división de la revisoría fiscal en dos grupos, pues todos tienen que cumplir con las normas de aseguramiento de información, entre las que se encuentran nuestras normas de auditoría generalmente aceptadas.</a:t>
            </a:r>
          </a:p>
          <a:p>
            <a:r>
              <a:rPr lang="es-CO" dirty="0"/>
              <a:t>Esa división, que puede sonar agradable o conveniente, amenaza en derivar en un grupo débil de contadores, incapaz de hacer trabajos con los estándares que mundialmente se consideran de la más alta calidad.</a:t>
            </a:r>
          </a:p>
          <a:p>
            <a:r>
              <a:rPr lang="es-CO" dirty="0"/>
              <a:t>Solo deberían ser admisibles decisiones que fortalezcan la profesión.</a:t>
            </a:r>
            <a:endParaRPr lang="es-ES" dirty="0"/>
          </a:p>
        </p:txBody>
      </p:sp>
    </p:spTree>
    <p:extLst>
      <p:ext uri="{BB962C8B-B14F-4D97-AF65-F5344CB8AC3E}">
        <p14:creationId xmlns:p14="http://schemas.microsoft.com/office/powerpoint/2010/main" val="1275784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C75FADA-A10A-45E6-875A-DC0FF450AEA8}"/>
              </a:ext>
            </a:extLst>
          </p:cNvPr>
          <p:cNvSpPr>
            <a:spLocks noGrp="1"/>
          </p:cNvSpPr>
          <p:nvPr>
            <p:ph idx="1"/>
          </p:nvPr>
        </p:nvSpPr>
        <p:spPr>
          <a:xfrm>
            <a:off x="769834" y="1278695"/>
            <a:ext cx="10515600" cy="4053882"/>
          </a:xfrm>
        </p:spPr>
        <p:txBody>
          <a:bodyPr>
            <a:normAutofit/>
          </a:bodyPr>
          <a:lstStyle/>
          <a:p>
            <a:pPr marL="0" indent="0">
              <a:buNone/>
            </a:pPr>
            <a:r>
              <a:rPr lang="es-CO" sz="9600" dirty="0"/>
              <a:t>Por su amable atención, muchas gracias</a:t>
            </a:r>
            <a:endParaRPr lang="es-ES" sz="9600" dirty="0"/>
          </a:p>
        </p:txBody>
      </p:sp>
    </p:spTree>
    <p:extLst>
      <p:ext uri="{BB962C8B-B14F-4D97-AF65-F5344CB8AC3E}">
        <p14:creationId xmlns:p14="http://schemas.microsoft.com/office/powerpoint/2010/main" val="425172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dirty="0"/>
              <a:t>Auditoría,</a:t>
            </a:r>
            <a:br>
              <a:rPr lang="es-CO" dirty="0"/>
            </a:br>
            <a:r>
              <a:rPr lang="es-CO" dirty="0"/>
              <a:t>aseguramiento de la información financiera, revisoría fiscal y ética profesional</a:t>
            </a:r>
          </a:p>
        </p:txBody>
      </p:sp>
      <p:sp>
        <p:nvSpPr>
          <p:cNvPr id="3" name="Marcador de texto 2"/>
          <p:cNvSpPr>
            <a:spLocks noGrp="1"/>
          </p:cNvSpPr>
          <p:nvPr>
            <p:ph type="body" idx="1"/>
          </p:nvPr>
        </p:nvSpPr>
        <p:spPr/>
        <p:txBody>
          <a:bodyPr/>
          <a:lstStyle/>
          <a:p>
            <a:pPr algn="r"/>
            <a:r>
              <a:rPr lang="es-CO" dirty="0"/>
              <a:t>Hernando Bermúdez Gómez</a:t>
            </a:r>
          </a:p>
        </p:txBody>
      </p:sp>
    </p:spTree>
    <p:extLst>
      <p:ext uri="{BB962C8B-B14F-4D97-AF65-F5344CB8AC3E}">
        <p14:creationId xmlns:p14="http://schemas.microsoft.com/office/powerpoint/2010/main" val="248747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Una perspectiva desde el Derecho Contable</a:t>
            </a:r>
          </a:p>
        </p:txBody>
      </p:sp>
      <p:sp>
        <p:nvSpPr>
          <p:cNvPr id="3" name="Marcador de contenido 2"/>
          <p:cNvSpPr>
            <a:spLocks noGrp="1"/>
          </p:cNvSpPr>
          <p:nvPr>
            <p:ph idx="1"/>
          </p:nvPr>
        </p:nvSpPr>
        <p:spPr/>
        <p:txBody>
          <a:bodyPr/>
          <a:lstStyle/>
          <a:p>
            <a:r>
              <a:rPr lang="es-CO" dirty="0"/>
              <a:t>Hace 23 años, en esta misma ciudad, también a instancias de la Universidad de Antioquia, expusimos nuestra visión de conjunto sobre el Derecho Contable.</a:t>
            </a:r>
          </a:p>
          <a:p>
            <a:r>
              <a:rPr lang="es-CO" dirty="0"/>
              <a:t>Desde entonces han ocurrido muchos cambios normativos, en forma tal que dicha rama del Derecho tiene hoy un contenido normativo reciente, aún sujeto a conocimiento por parte de sus sujetos, por lo que es de esperar que aún falten por responder muchas preguntas.</a:t>
            </a:r>
          </a:p>
          <a:p>
            <a:r>
              <a:rPr lang="es-CO" dirty="0"/>
              <a:t>En todo caso, nuestro derecho contable es hoy más técnico que antes.</a:t>
            </a:r>
          </a:p>
        </p:txBody>
      </p:sp>
    </p:spTree>
    <p:extLst>
      <p:ext uri="{BB962C8B-B14F-4D97-AF65-F5344CB8AC3E}">
        <p14:creationId xmlns:p14="http://schemas.microsoft.com/office/powerpoint/2010/main" val="1302724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E24283-232D-4381-A997-7E33E2F3F73D}"/>
              </a:ext>
            </a:extLst>
          </p:cNvPr>
          <p:cNvSpPr>
            <a:spLocks noGrp="1"/>
          </p:cNvSpPr>
          <p:nvPr>
            <p:ph type="title"/>
          </p:nvPr>
        </p:nvSpPr>
        <p:spPr/>
        <p:txBody>
          <a:bodyPr/>
          <a:lstStyle/>
          <a:p>
            <a:r>
              <a:rPr lang="es-CO" dirty="0"/>
              <a:t>Una perspectiva taxonómica</a:t>
            </a:r>
            <a:endParaRPr lang="es-ES" dirty="0"/>
          </a:p>
        </p:txBody>
      </p:sp>
      <p:sp>
        <p:nvSpPr>
          <p:cNvPr id="3" name="Marcador de contenido 2">
            <a:extLst>
              <a:ext uri="{FF2B5EF4-FFF2-40B4-BE49-F238E27FC236}">
                <a16:creationId xmlns:a16="http://schemas.microsoft.com/office/drawing/2014/main" id="{10DF7B1A-B62C-46EF-873F-E50F23C8CCCB}"/>
              </a:ext>
            </a:extLst>
          </p:cNvPr>
          <p:cNvSpPr>
            <a:spLocks noGrp="1"/>
          </p:cNvSpPr>
          <p:nvPr>
            <p:ph idx="1"/>
          </p:nvPr>
        </p:nvSpPr>
        <p:spPr/>
        <p:txBody>
          <a:bodyPr/>
          <a:lstStyle/>
          <a:p>
            <a:r>
              <a:rPr lang="es-CO" dirty="0"/>
              <a:t>Como se sabe, la profesión contable extrapoló su saber en materia de auditoría, dando lugar a un nuevo género, el de los servicios de aseguramiento.</a:t>
            </a:r>
          </a:p>
          <a:p>
            <a:r>
              <a:rPr lang="es-CO" dirty="0"/>
              <a:t>Hoy la auditoría es simplemente el servicio de aseguramiento que tiene por objeto el examen de información financiera histórica para emitir una opinión. Sus normas son las mismas que había antes de esta reclasificación, con las mejoras que la profesión a nivel mundial ha considerado adecuadas.</a:t>
            </a:r>
          </a:p>
          <a:p>
            <a:r>
              <a:rPr lang="es-CO" dirty="0"/>
              <a:t>Por lo tanto es lo mismo decir auditoría, que aseguramiento de la información financiera.</a:t>
            </a:r>
            <a:endParaRPr lang="es-ES" dirty="0"/>
          </a:p>
        </p:txBody>
      </p:sp>
    </p:spTree>
    <p:extLst>
      <p:ext uri="{BB962C8B-B14F-4D97-AF65-F5344CB8AC3E}">
        <p14:creationId xmlns:p14="http://schemas.microsoft.com/office/powerpoint/2010/main" val="3230802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0C12D3-C49A-4979-B239-E2215EFA4875}"/>
              </a:ext>
            </a:extLst>
          </p:cNvPr>
          <p:cNvSpPr>
            <a:spLocks noGrp="1"/>
          </p:cNvSpPr>
          <p:nvPr>
            <p:ph type="title"/>
          </p:nvPr>
        </p:nvSpPr>
        <p:spPr/>
        <p:txBody>
          <a:bodyPr/>
          <a:lstStyle/>
          <a:p>
            <a:r>
              <a:rPr lang="es-CO" dirty="0"/>
              <a:t>¿Cambió la revisoría fiscal?</a:t>
            </a:r>
            <a:endParaRPr lang="es-ES" dirty="0"/>
          </a:p>
        </p:txBody>
      </p:sp>
      <p:sp>
        <p:nvSpPr>
          <p:cNvPr id="3" name="Marcador de contenido 2">
            <a:extLst>
              <a:ext uri="{FF2B5EF4-FFF2-40B4-BE49-F238E27FC236}">
                <a16:creationId xmlns:a16="http://schemas.microsoft.com/office/drawing/2014/main" id="{38A03987-9E29-4560-AF61-24BC45F92786}"/>
              </a:ext>
            </a:extLst>
          </p:cNvPr>
          <p:cNvSpPr>
            <a:spLocks noGrp="1"/>
          </p:cNvSpPr>
          <p:nvPr>
            <p:ph idx="1"/>
          </p:nvPr>
        </p:nvSpPr>
        <p:spPr/>
        <p:txBody>
          <a:bodyPr/>
          <a:lstStyle/>
          <a:p>
            <a:r>
              <a:rPr lang="es-CO" dirty="0"/>
              <a:t>Entre las diferentes posiciones sobre la naturaleza de la revisoría fiscal, nosotros hemos sostenido que se trata de la auditoría estatutaria o legal prevista en Colombia. Su trabajo incluye una auditoría financiera, pero no se limita a esta.</a:t>
            </a:r>
          </a:p>
          <a:p>
            <a:r>
              <a:rPr lang="es-CO" dirty="0"/>
              <a:t>Con esa visión se escribió la Ley 1314 de 2009. Las normas de aseguramiento fortalecen el desempeño de los revisores fiscales. Así se planteó en las respectivas ponencias ante el Congreso.</a:t>
            </a:r>
          </a:p>
          <a:p>
            <a:r>
              <a:rPr lang="es-CO" dirty="0"/>
              <a:t>Por lo tanto la revisoría fiscal no ha cambiado. Simplemente partes de la técnica contable han sido convertidas en normas legales.</a:t>
            </a:r>
            <a:endParaRPr lang="es-ES" dirty="0"/>
          </a:p>
        </p:txBody>
      </p:sp>
    </p:spTree>
    <p:extLst>
      <p:ext uri="{BB962C8B-B14F-4D97-AF65-F5344CB8AC3E}">
        <p14:creationId xmlns:p14="http://schemas.microsoft.com/office/powerpoint/2010/main" val="422932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0D0535-869E-4EFA-B23E-6A46F2B2EF96}"/>
              </a:ext>
            </a:extLst>
          </p:cNvPr>
          <p:cNvSpPr>
            <a:spLocks noGrp="1"/>
          </p:cNvSpPr>
          <p:nvPr>
            <p:ph type="title"/>
          </p:nvPr>
        </p:nvSpPr>
        <p:spPr/>
        <p:txBody>
          <a:bodyPr/>
          <a:lstStyle/>
          <a:p>
            <a:r>
              <a:rPr lang="es-CO" dirty="0"/>
              <a:t>¿Cambiaron las obligaciones de los contadores?</a:t>
            </a:r>
            <a:endParaRPr lang="es-ES" dirty="0"/>
          </a:p>
        </p:txBody>
      </p:sp>
      <p:sp>
        <p:nvSpPr>
          <p:cNvPr id="3" name="Marcador de contenido 2">
            <a:extLst>
              <a:ext uri="{FF2B5EF4-FFF2-40B4-BE49-F238E27FC236}">
                <a16:creationId xmlns:a16="http://schemas.microsoft.com/office/drawing/2014/main" id="{E674212C-0A6E-4A73-B019-BF2E08329087}"/>
              </a:ext>
            </a:extLst>
          </p:cNvPr>
          <p:cNvSpPr>
            <a:spLocks noGrp="1"/>
          </p:cNvSpPr>
          <p:nvPr>
            <p:ph idx="1"/>
          </p:nvPr>
        </p:nvSpPr>
        <p:spPr/>
        <p:txBody>
          <a:bodyPr>
            <a:normAutofit lnSpcReduction="10000"/>
          </a:bodyPr>
          <a:lstStyle/>
          <a:p>
            <a:r>
              <a:rPr lang="es-CO" dirty="0"/>
              <a:t>En nuestro concepto, el artículo 8 de la Ley 43 de 1990, conserva su vigor, con la actualización terminológica según la cual ahora debe entenderse que las 4 obligaciones principales de esos profesionales son:</a:t>
            </a:r>
          </a:p>
          <a:p>
            <a:r>
              <a:rPr lang="es-CO" dirty="0"/>
              <a:t>1.Cumplir las normas de ética profesional</a:t>
            </a:r>
          </a:p>
          <a:p>
            <a:r>
              <a:rPr lang="es-CO" dirty="0"/>
              <a:t>2. Actuar con sujeción a las normas de aseguramiento de información.</a:t>
            </a:r>
          </a:p>
          <a:p>
            <a:r>
              <a:rPr lang="es-CO" dirty="0"/>
              <a:t>3. Velar por la observancia de las normas de contabilidad y de información financiera.</a:t>
            </a:r>
          </a:p>
          <a:p>
            <a:r>
              <a:rPr lang="es-CO" dirty="0"/>
              <a:t>4. Cumplir las normas legales.</a:t>
            </a:r>
            <a:endParaRPr lang="es-ES" dirty="0"/>
          </a:p>
        </p:txBody>
      </p:sp>
    </p:spTree>
    <p:extLst>
      <p:ext uri="{BB962C8B-B14F-4D97-AF65-F5344CB8AC3E}">
        <p14:creationId xmlns:p14="http://schemas.microsoft.com/office/powerpoint/2010/main" val="242765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26E00B-5DF3-460E-81B9-F1F4637D5346}"/>
              </a:ext>
            </a:extLst>
          </p:cNvPr>
          <p:cNvSpPr>
            <a:spLocks noGrp="1"/>
          </p:cNvSpPr>
          <p:nvPr>
            <p:ph type="title"/>
          </p:nvPr>
        </p:nvSpPr>
        <p:spPr/>
        <p:txBody>
          <a:bodyPr/>
          <a:lstStyle/>
          <a:p>
            <a:r>
              <a:rPr lang="es-CO" dirty="0"/>
              <a:t>No hay dos códigos de ética</a:t>
            </a:r>
            <a:endParaRPr lang="es-ES" dirty="0"/>
          </a:p>
        </p:txBody>
      </p:sp>
      <p:sp>
        <p:nvSpPr>
          <p:cNvPr id="3" name="Marcador de contenido 2">
            <a:extLst>
              <a:ext uri="{FF2B5EF4-FFF2-40B4-BE49-F238E27FC236}">
                <a16:creationId xmlns:a16="http://schemas.microsoft.com/office/drawing/2014/main" id="{B7760EA5-4FBA-4E7F-922E-F22C09B3D1E2}"/>
              </a:ext>
            </a:extLst>
          </p:cNvPr>
          <p:cNvSpPr>
            <a:spLocks noGrp="1"/>
          </p:cNvSpPr>
          <p:nvPr>
            <p:ph idx="1"/>
          </p:nvPr>
        </p:nvSpPr>
        <p:spPr/>
        <p:txBody>
          <a:bodyPr/>
          <a:lstStyle/>
          <a:p>
            <a:r>
              <a:rPr lang="es-CO" dirty="0"/>
              <a:t>Así su apariencia editorial y su presentación gramatical nos confundan, en Colombia solo hay un Código de Ética de la profesión contable, el contenido en el capítulo IV de la Ley 43 de 1990.</a:t>
            </a:r>
          </a:p>
          <a:p>
            <a:r>
              <a:rPr lang="es-CO" dirty="0"/>
              <a:t>Las normas hoy contenidas en el Libro I del Anexo 4 del Decreto reglamentario 2420 de 2015, no son más que reglas establecidas para cumplir ciertas partes del citado capítulo IV.</a:t>
            </a:r>
          </a:p>
          <a:p>
            <a:r>
              <a:rPr lang="es-CO" dirty="0"/>
              <a:t>Así mismo, el Manual del Código de Ética para Profesionales de la Contabilidad, incluido en el anexo 4.1, es también una norma reglamentaria del mismo capítulo.</a:t>
            </a:r>
            <a:endParaRPr lang="es-ES" dirty="0"/>
          </a:p>
        </p:txBody>
      </p:sp>
    </p:spTree>
    <p:extLst>
      <p:ext uri="{BB962C8B-B14F-4D97-AF65-F5344CB8AC3E}">
        <p14:creationId xmlns:p14="http://schemas.microsoft.com/office/powerpoint/2010/main" val="1917091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70BC02-FF45-4F36-A51E-D8EF6B87E5BE}"/>
              </a:ext>
            </a:extLst>
          </p:cNvPr>
          <p:cNvSpPr>
            <a:spLocks noGrp="1"/>
          </p:cNvSpPr>
          <p:nvPr>
            <p:ph type="title"/>
          </p:nvPr>
        </p:nvSpPr>
        <p:spPr/>
        <p:txBody>
          <a:bodyPr/>
          <a:lstStyle/>
          <a:p>
            <a:r>
              <a:rPr lang="es-CO" dirty="0"/>
              <a:t>La jerarquía del IAASB</a:t>
            </a:r>
            <a:endParaRPr lang="es-ES" dirty="0"/>
          </a:p>
        </p:txBody>
      </p:sp>
      <p:sp>
        <p:nvSpPr>
          <p:cNvPr id="3" name="Marcador de contenido 2">
            <a:extLst>
              <a:ext uri="{FF2B5EF4-FFF2-40B4-BE49-F238E27FC236}">
                <a16:creationId xmlns:a16="http://schemas.microsoft.com/office/drawing/2014/main" id="{BEA12DF7-D81A-4A29-B450-F9816908E762}"/>
              </a:ext>
            </a:extLst>
          </p:cNvPr>
          <p:cNvSpPr>
            <a:spLocks noGrp="1"/>
          </p:cNvSpPr>
          <p:nvPr>
            <p:ph idx="1"/>
          </p:nvPr>
        </p:nvSpPr>
        <p:spPr/>
        <p:txBody>
          <a:bodyPr/>
          <a:lstStyle/>
          <a:p>
            <a:r>
              <a:rPr lang="es-CO" dirty="0"/>
              <a:t>Como se sabe, las normas reglamentarias en materia de ética y aseguramiento de información tienen su origen en estándares emitidos por el IAASB, que funciona al amparo de IFAC.</a:t>
            </a:r>
          </a:p>
          <a:p>
            <a:r>
              <a:rPr lang="es-CO" dirty="0"/>
              <a:t>Para él la jerarquía es:</a:t>
            </a:r>
          </a:p>
          <a:p>
            <a:r>
              <a:rPr lang="es-CO" dirty="0"/>
              <a:t>1. Normas de ética.</a:t>
            </a:r>
          </a:p>
          <a:p>
            <a:r>
              <a:rPr lang="es-CO" dirty="0"/>
              <a:t>2. Normas de control de calidad</a:t>
            </a:r>
          </a:p>
          <a:p>
            <a:r>
              <a:rPr lang="es-CO" dirty="0"/>
              <a:t>3. Por un lado, Normas de aseguramiento de información y, por el otro, Normas sobre los servicios relacionados.</a:t>
            </a:r>
            <a:endParaRPr lang="es-ES" dirty="0"/>
          </a:p>
        </p:txBody>
      </p:sp>
    </p:spTree>
    <p:extLst>
      <p:ext uri="{BB962C8B-B14F-4D97-AF65-F5344CB8AC3E}">
        <p14:creationId xmlns:p14="http://schemas.microsoft.com/office/powerpoint/2010/main" val="199817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6F900B-5D5D-4610-8221-D472B5924B57}"/>
              </a:ext>
            </a:extLst>
          </p:cNvPr>
          <p:cNvSpPr>
            <a:spLocks noGrp="1"/>
          </p:cNvSpPr>
          <p:nvPr>
            <p:ph type="title"/>
          </p:nvPr>
        </p:nvSpPr>
        <p:spPr/>
        <p:txBody>
          <a:bodyPr/>
          <a:lstStyle/>
          <a:p>
            <a:r>
              <a:rPr lang="es-CO" dirty="0"/>
              <a:t>Los servicios de aseguramiento</a:t>
            </a:r>
            <a:endParaRPr lang="es-ES" dirty="0"/>
          </a:p>
        </p:txBody>
      </p:sp>
      <p:sp>
        <p:nvSpPr>
          <p:cNvPr id="3" name="Marcador de contenido 2">
            <a:extLst>
              <a:ext uri="{FF2B5EF4-FFF2-40B4-BE49-F238E27FC236}">
                <a16:creationId xmlns:a16="http://schemas.microsoft.com/office/drawing/2014/main" id="{015E6D81-B956-4E8E-BFBC-A9175EC19EDC}"/>
              </a:ext>
            </a:extLst>
          </p:cNvPr>
          <p:cNvSpPr>
            <a:spLocks noGrp="1"/>
          </p:cNvSpPr>
          <p:nvPr>
            <p:ph idx="1"/>
          </p:nvPr>
        </p:nvSpPr>
        <p:spPr/>
        <p:txBody>
          <a:bodyPr/>
          <a:lstStyle/>
          <a:p>
            <a:r>
              <a:rPr lang="es-CO" dirty="0"/>
              <a:t>Actualmente la reglamentación contempla dos tipos de servicios de aseguramiento:</a:t>
            </a:r>
          </a:p>
          <a:p>
            <a:pPr lvl="1"/>
            <a:r>
              <a:rPr lang="es-CO" dirty="0"/>
              <a:t>Los que versan sobre información financiera histórica, que se dividen en auditorías y revisiones</a:t>
            </a:r>
          </a:p>
          <a:p>
            <a:pPr lvl="1"/>
            <a:r>
              <a:rPr lang="es-CO" dirty="0"/>
              <a:t>Los demás servicios de aseguramiento</a:t>
            </a:r>
          </a:p>
          <a:p>
            <a:r>
              <a:rPr lang="es-CO" dirty="0"/>
              <a:t>Todos los servicios de aseguramiento responden al Marco internacional de acuerdos de aseguramiento.</a:t>
            </a:r>
          </a:p>
          <a:p>
            <a:r>
              <a:rPr lang="es-CO" dirty="0"/>
              <a:t>L</a:t>
            </a:r>
            <a:r>
              <a:rPr lang="es-ES" dirty="0"/>
              <a:t>os servicios relacionados no son servicios de aseguramiento.</a:t>
            </a:r>
            <a:endParaRPr lang="es-CO" dirty="0"/>
          </a:p>
        </p:txBody>
      </p:sp>
    </p:spTree>
    <p:extLst>
      <p:ext uri="{BB962C8B-B14F-4D97-AF65-F5344CB8AC3E}">
        <p14:creationId xmlns:p14="http://schemas.microsoft.com/office/powerpoint/2010/main" val="41569790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730</Words>
  <Application>Microsoft Office PowerPoint</Application>
  <PresentationFormat>Panorámica</PresentationFormat>
  <Paragraphs>41</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Presentación de PowerPoint</vt:lpstr>
      <vt:lpstr>Auditoría, aseguramiento de la información financiera, revisoría fiscal y ética profesional</vt:lpstr>
      <vt:lpstr>Una perspectiva desde el Derecho Contable</vt:lpstr>
      <vt:lpstr>Una perspectiva taxonómica</vt:lpstr>
      <vt:lpstr>¿Cambió la revisoría fiscal?</vt:lpstr>
      <vt:lpstr>¿Cambiaron las obligaciones de los contadores?</vt:lpstr>
      <vt:lpstr>No hay dos códigos de ética</vt:lpstr>
      <vt:lpstr>La jerarquía del IAASB</vt:lpstr>
      <vt:lpstr>Los servicios de aseguramiento</vt:lpstr>
      <vt:lpstr>¿Dos revisorías?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Oscar Tapias</dc:creator>
  <cp:lastModifiedBy>Hernando Bermúdez Gómez</cp:lastModifiedBy>
  <cp:revision>15</cp:revision>
  <dcterms:created xsi:type="dcterms:W3CDTF">2017-09-15T20:58:18Z</dcterms:created>
  <dcterms:modified xsi:type="dcterms:W3CDTF">2017-09-25T20:33:04Z</dcterms:modified>
</cp:coreProperties>
</file>