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35"/>
  </p:notesMasterIdLst>
  <p:handoutMasterIdLst>
    <p:handoutMasterId r:id="rId36"/>
  </p:handoutMasterIdLst>
  <p:sldIdLst>
    <p:sldId id="257" r:id="rId4"/>
    <p:sldId id="269" r:id="rId5"/>
    <p:sldId id="302" r:id="rId6"/>
    <p:sldId id="259" r:id="rId7"/>
    <p:sldId id="270" r:id="rId8"/>
    <p:sldId id="271" r:id="rId9"/>
    <p:sldId id="278" r:id="rId10"/>
    <p:sldId id="279" r:id="rId11"/>
    <p:sldId id="272" r:id="rId12"/>
    <p:sldId id="299" r:id="rId13"/>
    <p:sldId id="300" r:id="rId14"/>
    <p:sldId id="273" r:id="rId15"/>
    <p:sldId id="276" r:id="rId16"/>
    <p:sldId id="277" r:id="rId17"/>
    <p:sldId id="282" r:id="rId18"/>
    <p:sldId id="283" r:id="rId19"/>
    <p:sldId id="288" r:id="rId20"/>
    <p:sldId id="285" r:id="rId21"/>
    <p:sldId id="286" r:id="rId22"/>
    <p:sldId id="287" r:id="rId23"/>
    <p:sldId id="289" r:id="rId24"/>
    <p:sldId id="290" r:id="rId25"/>
    <p:sldId id="291" r:id="rId26"/>
    <p:sldId id="292" r:id="rId27"/>
    <p:sldId id="293" r:id="rId28"/>
    <p:sldId id="294" r:id="rId29"/>
    <p:sldId id="295" r:id="rId30"/>
    <p:sldId id="296" r:id="rId31"/>
    <p:sldId id="297" r:id="rId32"/>
    <p:sldId id="298" r:id="rId33"/>
    <p:sldId id="30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0" autoAdjust="0"/>
    <p:restoredTop sz="86410" autoAdjust="0"/>
  </p:normalViewPr>
  <p:slideViewPr>
    <p:cSldViewPr>
      <p:cViewPr varScale="1">
        <p:scale>
          <a:sx n="64" d="100"/>
          <a:sy n="64" d="100"/>
        </p:scale>
        <p:origin x="7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CB736A6-5C02-4505-88D5-1CF2713FDDDA}" type="datetimeFigureOut">
              <a:rPr lang="es-CO" smtClean="0"/>
              <a:t>02/08/2016</a:t>
            </a:fld>
            <a:endParaRPr lang="es-CO"/>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793A334-D55F-408C-9160-1235C8C84810}" type="slidenum">
              <a:rPr lang="es-CO" smtClean="0"/>
              <a:t>‹Nº›</a:t>
            </a:fld>
            <a:endParaRPr lang="es-CO"/>
          </a:p>
        </p:txBody>
      </p:sp>
    </p:spTree>
    <p:extLst>
      <p:ext uri="{BB962C8B-B14F-4D97-AF65-F5344CB8AC3E}">
        <p14:creationId xmlns:p14="http://schemas.microsoft.com/office/powerpoint/2010/main" val="133695518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39956C-1727-44B4-AC11-69081DDDEDF8}" type="datetimeFigureOut">
              <a:rPr lang="en-US" smtClean="0"/>
              <a:t>8/2/2016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A500F7-EE76-48C8-9A19-4444F2A51A5D}" type="slidenum">
              <a:rPr lang="en-US" smtClean="0"/>
              <a:t>‹Nº›</a:t>
            </a:fld>
            <a:endParaRPr lang="en-US"/>
          </a:p>
        </p:txBody>
      </p:sp>
    </p:spTree>
    <p:extLst>
      <p:ext uri="{BB962C8B-B14F-4D97-AF65-F5344CB8AC3E}">
        <p14:creationId xmlns:p14="http://schemas.microsoft.com/office/powerpoint/2010/main" val="1084472045"/>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8/2/2016 1:41 PM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Trebuchet MS"/>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Trebuchet MS"/>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Trebuchet MS"/>
                <a:ea typeface="+mn-ea"/>
                <a:cs typeface="+mn-cs"/>
              </a:rPr>
            </a:br>
            <a:r>
              <a:rPr lang="en-US" sz="500" b="0" i="0">
                <a:solidFill>
                  <a:srgbClr val="000000"/>
                </a:solidFill>
                <a:latin typeface="Trebuchet MS"/>
                <a:ea typeface="+mn-ea"/>
                <a:cs typeface="+mn-cs"/>
              </a:rPr>
              <a:t>MICROSOFT NO FACILITA GARANTÍAS EXPRESAS, IMPLÍCITAS O ESTATUTORIAS EN RELACIÓN A LA INFORMACIÓN CONTENIDA EN ESTA PRESENTACIÓN.</a:t>
            </a:r>
          </a:p>
          <a:p>
            <a:pPr algn="l" defTabSz="914400">
              <a:buNone/>
            </a:pPr>
            <a:endParaRPr lang="en-US" sz="500" dirty="0">
              <a:latin typeface="Trebuchet MS"/>
            </a:endParaRPr>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t>1</a:t>
            </a:fld>
            <a:endParaRPr lang="en-US" sz="1200" b="0" i="0">
              <a:latin typeface="Calibri"/>
              <a:ea typeface="+mn-ea"/>
              <a:cs typeface="+mn-cs"/>
            </a:endParaRPr>
          </a:p>
        </p:txBody>
      </p:sp>
    </p:spTree>
    <p:extLst>
      <p:ext uri="{BB962C8B-B14F-4D97-AF65-F5344CB8AC3E}">
        <p14:creationId xmlns:p14="http://schemas.microsoft.com/office/powerpoint/2010/main" val="2123522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encabezado 3"/>
          <p:cNvSpPr>
            <a:spLocks noGrp="1"/>
          </p:cNvSpPr>
          <p:nvPr>
            <p:ph type="hdr" sz="quarter" idx="10"/>
          </p:nvPr>
        </p:nvSpPr>
        <p:spPr/>
        <p:txBody>
          <a:bodyPr/>
          <a:lstStyle/>
          <a:p>
            <a:endParaRPr lang="en-US"/>
          </a:p>
        </p:txBody>
      </p:sp>
      <p:sp>
        <p:nvSpPr>
          <p:cNvPr id="5" name="Marcador de número de diapositiva 4"/>
          <p:cNvSpPr>
            <a:spLocks noGrp="1"/>
          </p:cNvSpPr>
          <p:nvPr>
            <p:ph type="sldNum" sz="quarter" idx="11"/>
          </p:nvPr>
        </p:nvSpPr>
        <p:spPr/>
        <p:txBody>
          <a:bodyPr/>
          <a:lstStyle/>
          <a:p>
            <a:fld id="{6FA500F7-EE76-48C8-9A19-4444F2A51A5D}" type="slidenum">
              <a:rPr lang="en-US" smtClean="0"/>
              <a:t>2</a:t>
            </a:fld>
            <a:endParaRPr lang="en-US"/>
          </a:p>
        </p:txBody>
      </p:sp>
    </p:spTree>
    <p:extLst>
      <p:ext uri="{BB962C8B-B14F-4D97-AF65-F5344CB8AC3E}">
        <p14:creationId xmlns:p14="http://schemas.microsoft.com/office/powerpoint/2010/main" val="1885967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8/2/2016 1:41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Trebuchet MS"/>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1200" b="0" i="0">
                <a:solidFill>
                  <a:srgbClr val="000000"/>
                </a:solidFill>
                <a:latin typeface="Trebuchet MS"/>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1200" b="0" i="0">
                <a:solidFill>
                  <a:srgbClr val="000000"/>
                </a:solidFill>
                <a:latin typeface="Trebuchet MS"/>
                <a:ea typeface="+mn-ea"/>
                <a:cs typeface="+mn-cs"/>
              </a:rPr>
            </a:br>
            <a:r>
              <a:rPr lang="en-US" sz="1200" b="0" i="0">
                <a:solidFill>
                  <a:srgbClr val="000000"/>
                </a:solidFill>
                <a:latin typeface="Trebuchet MS"/>
                <a:ea typeface="+mn-ea"/>
                <a:cs typeface="+mn-cs"/>
              </a:rPr>
              <a:t>MICROSOFT NO FACILITA GARANTÍAS EXPRESAS, IMPLÍCITAS O ESTATUTORIAS EN RELACIÓN A LA INFORMACIÓN CONTENIDA EN ESTA PRESENTACIÓN.</a:t>
            </a:r>
          </a:p>
          <a:p>
            <a:pPr algn="l" defTabSz="914400">
              <a:buNone/>
            </a:pPr>
            <a:endParaRPr lang="en-US" dirty="0">
              <a:latin typeface="Trebuchet MS"/>
            </a:endParaRPr>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a:t>
            </a:fld>
            <a:endParaRPr lang="en-US" sz="1200" b="0" i="0">
              <a:latin typeface="Calibri"/>
              <a:ea typeface="+mn-ea"/>
              <a:cs typeface="+mn-cs"/>
            </a:endParaRPr>
          </a:p>
        </p:txBody>
      </p:sp>
    </p:spTree>
    <p:extLst>
      <p:ext uri="{BB962C8B-B14F-4D97-AF65-F5344CB8AC3E}">
        <p14:creationId xmlns:p14="http://schemas.microsoft.com/office/powerpoint/2010/main" val="109361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6FA500F7-EE76-48C8-9A19-4444F2A51A5D}" type="slidenum">
              <a:rPr lang="en-US" smtClean="0"/>
              <a:t>8</a:t>
            </a:fld>
            <a:endParaRPr lang="en-US"/>
          </a:p>
        </p:txBody>
      </p:sp>
      <p:sp>
        <p:nvSpPr>
          <p:cNvPr id="5" name="Marcador de encabezado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3626375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6FA500F7-EE76-48C8-9A19-4444F2A51A5D}" type="slidenum">
              <a:rPr lang="en-US" smtClean="0"/>
              <a:t>31</a:t>
            </a:fld>
            <a:endParaRPr lang="en-US"/>
          </a:p>
        </p:txBody>
      </p:sp>
      <p:sp>
        <p:nvSpPr>
          <p:cNvPr id="5" name="Marcador de encabezado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254261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s-ES" dirty="0"/>
              <a:t>Haga clic para modificar el estilo de título del patrón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a:t>Haga clic para modificar el estilo de subtítulo del patrón</a:t>
            </a:r>
            <a:endParaRPr lang="en-US" dirty="0"/>
          </a:p>
        </p:txBody>
      </p:sp>
      <p:sp>
        <p:nvSpPr>
          <p:cNvPr id="6" name="Marcador de número de diapositiva 5"/>
          <p:cNvSpPr>
            <a:spLocks noGrp="1"/>
          </p:cNvSpPr>
          <p:nvPr>
            <p:ph type="sldNum" sz="quarter" idx="10"/>
          </p:nvPr>
        </p:nvSpPr>
        <p:spPr/>
        <p:txBody>
          <a:bodyPr/>
          <a:lstStyle>
            <a:lvl1pPr>
              <a:defRPr b="1"/>
            </a:lvl1pPr>
          </a:lstStyle>
          <a:p>
            <a:fld id="{1759EE88-702F-4FD4-B776-149465980052}" type="slidenum">
              <a:rPr lang="es-CO" smtClean="0"/>
              <a:pPr/>
              <a:t>‹Nº›</a:t>
            </a:fld>
            <a:endParaRPr lang="es-CO"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s-ES"/>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s-ES"/>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s-ES"/>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pic>
        <p:nvPicPr>
          <p:cNvPr id="5" name="Picture 4" descr="white bar"/>
          <p:cNvPicPr>
            <a:picLocks noChangeAspect="1" noChangeArrowheads="1"/>
          </p:cNvPicPr>
          <p:nvPr userDrawn="1"/>
        </p:nvPicPr>
        <p:blipFill>
          <a:blip r:embed="rId2"/>
          <a:srcRect/>
          <a:stretch>
            <a:fillRect/>
          </a:stretch>
        </p:blipFill>
        <p:spPr bwMode="auto">
          <a:xfrm>
            <a:off x="0" y="2355850"/>
            <a:ext cx="7623810" cy="1623060"/>
          </a:xfrm>
          <a:prstGeom prst="rect">
            <a:avLst/>
          </a:prstGeom>
          <a:noFill/>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vert="horz" lIns="0" tIns="0" rIns="0" bIns="0" rtlCol="0" anchor="t" anchorCtr="0">
            <a:noAutofit/>
            <a:scene3d>
              <a:camera prst="orthographicFront"/>
              <a:lightRig rig="flat" dir="t"/>
            </a:scene3d>
            <a:sp3d extrusionH="88900" contourW="2540">
              <a:bevelT w="38100" h="31750"/>
              <a:contourClr>
                <a:srgbClr val="F4A234"/>
              </a:contourClr>
            </a:sp3d>
          </a:bodyPr>
          <a:lstStyle>
            <a:lvl1pPr marL="0" indent="0" algn="l" defTabSz="914363" rtl="0" eaLnBrk="1" latinLnBrk="0" hangingPunct="1">
              <a:lnSpc>
                <a:spcPct val="90000"/>
              </a:lnSpc>
              <a:spcBef>
                <a:spcPct val="20000"/>
              </a:spcBef>
              <a:buFont typeface="Arial" pitchFamily="34" charset="0"/>
              <a:buNone/>
              <a:defRPr lang="en-US" sz="10000" b="0" i="1" kern="1200" baseline="0" dirty="0" smtClean="0">
                <a:ln>
                  <a:solidFill>
                    <a:schemeClr val="tx1">
                      <a:alpha val="21000"/>
                    </a:schemeClr>
                  </a:solidFill>
                </a:ln>
                <a:gradFill>
                  <a:gsLst>
                    <a:gs pos="6000">
                      <a:schemeClr val="accent4">
                        <a:lumMod val="75000"/>
                      </a:schemeClr>
                    </a:gs>
                    <a:gs pos="50000">
                      <a:schemeClr val="accent4">
                        <a:lumMod val="50000"/>
                      </a:schemeClr>
                    </a:gs>
                    <a:gs pos="100000">
                      <a:schemeClr val="bg2">
                        <a:lumMod val="85000"/>
                        <a:lumOff val="15000"/>
                      </a:schemeClr>
                    </a:gs>
                  </a:gsLst>
                  <a:lin ang="5400000" scaled="0"/>
                </a:gradFill>
                <a:effectLst>
                  <a:outerShdw blurRad="139700" dir="16200000" rotWithShape="0">
                    <a:schemeClr val="tx1">
                      <a:alpha val="34000"/>
                    </a:schemeClr>
                  </a:outerShdw>
                </a:effectLst>
                <a:latin typeface="+mn-lt"/>
                <a:ea typeface="+mn-ea"/>
                <a:cs typeface="Arial" pitchFamily="34" charset="0"/>
              </a:defRPr>
            </a:lvl1pPr>
          </a:lstStyle>
          <a:p>
            <a:pPr lvl="0"/>
            <a:r>
              <a:rPr lang="en-US" dirty="0"/>
              <a:t>click to…</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pic>
        <p:nvPicPr>
          <p:cNvPr id="5" name="Picture 4" descr="white bar"/>
          <p:cNvPicPr>
            <a:picLocks noChangeAspect="1" noChangeArrowheads="1"/>
          </p:cNvPicPr>
          <p:nvPr userDrawn="1"/>
        </p:nvPicPr>
        <p:blipFill>
          <a:blip r:embed="rId2"/>
          <a:srcRect/>
          <a:stretch>
            <a:fillRect/>
          </a:stretch>
        </p:blipFill>
        <p:spPr bwMode="auto">
          <a:xfrm>
            <a:off x="0" y="2355850"/>
            <a:ext cx="7623810" cy="1623060"/>
          </a:xfrm>
          <a:prstGeom prst="rect">
            <a:avLst/>
          </a:prstGeom>
          <a:noFill/>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vert="horz" lIns="0" tIns="0" rIns="0" bIns="0" rtlCol="0" anchor="t" anchorCtr="0">
            <a:noAutofit/>
            <a:scene3d>
              <a:camera prst="orthographicFront"/>
              <a:lightRig rig="flat" dir="t"/>
            </a:scene3d>
            <a:sp3d extrusionH="88900" contourW="2540">
              <a:bevelT w="38100" h="31750"/>
              <a:contourClr>
                <a:srgbClr val="F4A234"/>
              </a:contourClr>
            </a:sp3d>
          </a:bodyPr>
          <a:lstStyle>
            <a:lvl1pPr marL="0" indent="0" algn="l" defTabSz="914363" rtl="0" eaLnBrk="1" latinLnBrk="0" hangingPunct="1">
              <a:lnSpc>
                <a:spcPct val="90000"/>
              </a:lnSpc>
              <a:spcBef>
                <a:spcPct val="20000"/>
              </a:spcBef>
              <a:buFont typeface="Arial" pitchFamily="34" charset="0"/>
              <a:buNone/>
              <a:defRPr lang="en-US" sz="10000" b="0" i="1" kern="1200" baseline="0" dirty="0" smtClean="0">
                <a:ln>
                  <a:solidFill>
                    <a:schemeClr val="tx1">
                      <a:alpha val="21000"/>
                    </a:schemeClr>
                  </a:solidFill>
                </a:ln>
                <a:gradFill>
                  <a:gsLst>
                    <a:gs pos="6000">
                      <a:schemeClr val="accent4">
                        <a:lumMod val="75000"/>
                      </a:schemeClr>
                    </a:gs>
                    <a:gs pos="50000">
                      <a:schemeClr val="accent4">
                        <a:lumMod val="50000"/>
                      </a:schemeClr>
                    </a:gs>
                    <a:gs pos="100000">
                      <a:schemeClr val="bg2">
                        <a:lumMod val="85000"/>
                        <a:lumOff val="15000"/>
                      </a:schemeClr>
                    </a:gs>
                  </a:gsLst>
                  <a:lin ang="5400000" scaled="0"/>
                </a:gradFill>
                <a:effectLst>
                  <a:outerShdw blurRad="139700" dir="16200000" rotWithShape="0">
                    <a:schemeClr val="tx1">
                      <a:alpha val="34000"/>
                    </a:schemeClr>
                  </a:outerShdw>
                </a:effectLst>
                <a:latin typeface="+mn-lt"/>
                <a:ea typeface="+mn-ea"/>
                <a:cs typeface="Arial" pitchFamily="34" charset="0"/>
              </a:defRPr>
            </a:lvl1pPr>
          </a:lstStyle>
          <a:p>
            <a:pPr lvl="0"/>
            <a:r>
              <a:rPr lang="en-US" dirty="0"/>
              <a:t>click to…</a:t>
            </a:r>
          </a:p>
        </p:txBody>
      </p:sp>
      <p:sp>
        <p:nvSpPr>
          <p:cNvPr id="4" name="Marcador de número de diapositiva 3"/>
          <p:cNvSpPr>
            <a:spLocks noGrp="1"/>
          </p:cNvSpPr>
          <p:nvPr>
            <p:ph type="sldNum" sz="quarter" idx="11"/>
          </p:nvPr>
        </p:nvSpPr>
        <p:spPr/>
        <p:txBody>
          <a:bodyPr/>
          <a:lstStyle>
            <a:lvl1pPr>
              <a:defRPr b="1"/>
            </a:lvl1pPr>
          </a:lstStyle>
          <a:p>
            <a:fld id="{1759EE88-702F-4FD4-B776-149465980052}" type="slidenum">
              <a:rPr lang="es-CO" smtClean="0"/>
              <a:pPr/>
              <a:t>‹Nº›</a:t>
            </a:fld>
            <a:endParaRPr lang="es-CO"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t>Haga clic para modificar el estilo de título del patrón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3" name="Marcador de número de diapositiva 2"/>
          <p:cNvSpPr>
            <a:spLocks noGrp="1"/>
          </p:cNvSpPr>
          <p:nvPr>
            <p:ph type="sldNum" sz="quarter" idx="11"/>
          </p:nvPr>
        </p:nvSpPr>
        <p:spPr/>
        <p:txBody>
          <a:bodyPr/>
          <a:lstStyle/>
          <a:p>
            <a:fld id="{1759EE88-702F-4FD4-B776-149465980052}" type="slidenum">
              <a:rPr lang="es-CO" smtClean="0"/>
              <a:pPr/>
              <a:t>‹Nº›</a:t>
            </a:fld>
            <a:endParaRPr lang="es-CO"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US" dirty="0"/>
          </a:p>
        </p:txBody>
      </p:sp>
      <p:pic>
        <p:nvPicPr>
          <p:cNvPr id="4" name="Picture 3" descr="bottombar.png"/>
          <p:cNvPicPr>
            <a:picLocks noChangeAspect="1"/>
          </p:cNvPicPr>
          <p:nvPr/>
        </p:nvPicPr>
        <p:blipFill>
          <a:blip r:embed="rId15"/>
          <a:stretch>
            <a:fillRect/>
          </a:stretch>
        </p:blipFill>
        <p:spPr>
          <a:xfrm>
            <a:off x="0" y="6299337"/>
            <a:ext cx="9144000" cy="557076"/>
          </a:xfrm>
          <a:prstGeom prst="rect">
            <a:avLst/>
          </a:prstGeom>
        </p:spPr>
      </p:pic>
      <p:sp>
        <p:nvSpPr>
          <p:cNvPr id="5" name="Marcador de número de diapositiva 4"/>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b="1">
                <a:solidFill>
                  <a:srgbClr val="FF0000"/>
                </a:solidFill>
              </a:defRPr>
            </a:lvl1pPr>
          </a:lstStyle>
          <a:p>
            <a:fld id="{1759EE88-702F-4FD4-B776-149465980052}" type="slidenum">
              <a:rPr lang="es-CO" smtClean="0"/>
              <a:pPr/>
              <a:t>‹Nº›</a:t>
            </a:fld>
            <a:endParaRPr lang="es-CO"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hf hdr="0" ftr="0" dt="0"/>
  <p:txStyles>
    <p:titleStyle>
      <a:lvl1pPr algn="l" defTabSz="914363" rtl="0" eaLnBrk="1" latinLnBrk="0" hangingPunct="1">
        <a:lnSpc>
          <a:spcPct val="90000"/>
        </a:lnSpc>
        <a:spcBef>
          <a:spcPct val="0"/>
        </a:spcBef>
        <a:buNone/>
        <a:defRPr lang="en-US" sz="4800" b="0" kern="0" cap="none" spc="-150" dirty="0">
          <a:ln w="3175">
            <a:noFill/>
          </a:ln>
          <a:solidFill>
            <a:srgbClr val="005825"/>
          </a:solidFill>
          <a:effectLst/>
          <a:latin typeface="+mj-lt"/>
          <a:ea typeface="+mn-ea"/>
          <a:cs typeface="Arial" pitchFamily="34"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Marcador de número de diapositiva 4"/>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807F4A-00BB-4DC8-AA97-93275DC2DD75}"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0" cap="none" spc="-150" dirty="0">
          <a:ln w="3175">
            <a:noFill/>
          </a:ln>
          <a:solidFill>
            <a:srgbClr val="005825"/>
          </a:solidFill>
          <a:effectLst/>
          <a:latin typeface="+mj-lt"/>
          <a:ea typeface="+mn-ea"/>
          <a:cs typeface="Arial" pitchFamily="34"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740024"/>
          </a:xfrm>
        </p:spPr>
        <p:txBody>
          <a:bodyPr/>
          <a:lstStyle/>
          <a:p>
            <a:pPr algn="ctr"/>
            <a:r>
              <a:rPr lang="es-CO" sz="2400" dirty="0"/>
              <a:t>1er. CONGRESO INTERNACIONAL DE DERECHO EMPRESARIAL, CONTABLE Y DE LOS NEGOCIOS</a:t>
            </a:r>
            <a:br>
              <a:rPr lang="es-CO" sz="2400" dirty="0"/>
            </a:br>
            <a:r>
              <a:rPr lang="es-CO" sz="2400" dirty="0"/>
              <a:t>“El derecho como instrumento de desarrollo empresarial y de los negocios”</a:t>
            </a:r>
            <a:br>
              <a:rPr lang="es-CO" sz="2400" dirty="0"/>
            </a:br>
            <a:r>
              <a:rPr lang="es-CO" sz="2400" dirty="0"/>
              <a:t>Cartagena, agosto 4 y 5 de 2016</a:t>
            </a:r>
            <a:endParaRPr lang="es-ES_tradnl" sz="2400" dirty="0"/>
          </a:p>
        </p:txBody>
      </p:sp>
      <p:sp>
        <p:nvSpPr>
          <p:cNvPr id="3" name="Subtitle 2"/>
          <p:cNvSpPr>
            <a:spLocks noGrp="1"/>
          </p:cNvSpPr>
          <p:nvPr>
            <p:ph type="subTitle" idx="1"/>
          </p:nvPr>
        </p:nvSpPr>
        <p:spPr>
          <a:xfrm>
            <a:off x="730249" y="4344988"/>
            <a:ext cx="7681913" cy="1370012"/>
          </a:xfrm>
        </p:spPr>
        <p:txBody>
          <a:bodyPr>
            <a:normAutofit/>
          </a:bodyPr>
          <a:lstStyle/>
          <a:p>
            <a:pPr algn="r"/>
            <a:r>
              <a:rPr lang="es-ES_tradnl" dirty="0"/>
              <a:t>Hernando Bermúdez Gómez</a:t>
            </a:r>
          </a:p>
          <a:p>
            <a:pPr algn="r"/>
            <a:r>
              <a:rPr lang="es-ES_tradnl" sz="2400" dirty="0"/>
              <a:t>Profesor asociado</a:t>
            </a:r>
          </a:p>
          <a:p>
            <a:pPr algn="r"/>
            <a:r>
              <a:rPr lang="es-ES_tradnl" sz="2400" dirty="0"/>
              <a:t>Pontificia Universidad Javeriana</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Competencia disciplinar</a:t>
            </a:r>
            <a:endParaRPr lang="es-CO" dirty="0"/>
          </a:p>
        </p:txBody>
      </p:sp>
      <p:sp>
        <p:nvSpPr>
          <p:cNvPr id="3" name="Marcador de texto 2"/>
          <p:cNvSpPr>
            <a:spLocks noGrp="1"/>
          </p:cNvSpPr>
          <p:nvPr>
            <p:ph type="body" sz="quarter" idx="10"/>
          </p:nvPr>
        </p:nvSpPr>
        <p:spPr>
          <a:xfrm>
            <a:off x="381000" y="1411552"/>
            <a:ext cx="8382000" cy="4672048"/>
          </a:xfrm>
        </p:spPr>
        <p:txBody>
          <a:bodyPr/>
          <a:lstStyle/>
          <a:p>
            <a:r>
              <a:rPr lang="es-CO" dirty="0" smtClean="0"/>
              <a:t>Condiciones institucionales</a:t>
            </a:r>
          </a:p>
          <a:p>
            <a:pPr lvl="1"/>
            <a:r>
              <a:rPr lang="es-CO" dirty="0" smtClean="0"/>
              <a:t>Sistema </a:t>
            </a:r>
            <a:r>
              <a:rPr lang="es-CO" dirty="0"/>
              <a:t>de evaluación de resultados de la calidad de la </a:t>
            </a:r>
            <a:r>
              <a:rPr lang="es-CO" dirty="0" smtClean="0"/>
              <a:t>educación – Ley 1324 de 2009</a:t>
            </a:r>
          </a:p>
          <a:p>
            <a:pPr lvl="1"/>
            <a:r>
              <a:rPr lang="es-CO" dirty="0" smtClean="0"/>
              <a:t>Requisitos mínimos de calidad – Decreto 1075 de 2015</a:t>
            </a:r>
          </a:p>
          <a:p>
            <a:r>
              <a:rPr lang="es-CO" dirty="0" smtClean="0"/>
              <a:t>Condiciones personales</a:t>
            </a:r>
          </a:p>
          <a:p>
            <a:pPr lvl="1"/>
            <a:r>
              <a:rPr lang="es-CO" dirty="0" smtClean="0"/>
              <a:t>Título en Contaduría Pública</a:t>
            </a:r>
          </a:p>
          <a:p>
            <a:pPr lvl="1"/>
            <a:r>
              <a:rPr lang="es-CO" dirty="0" smtClean="0"/>
              <a:t>Un año de experiencia</a:t>
            </a:r>
          </a:p>
          <a:p>
            <a:pPr lvl="1"/>
            <a:r>
              <a:rPr lang="es-CO" dirty="0" smtClean="0"/>
              <a:t>Inscripción profesional (se acredita con una tarjeta)</a:t>
            </a:r>
            <a:endParaRPr lang="es-CO" dirty="0"/>
          </a:p>
        </p:txBody>
      </p:sp>
    </p:spTree>
    <p:extLst>
      <p:ext uri="{BB962C8B-B14F-4D97-AF65-F5344CB8AC3E}">
        <p14:creationId xmlns:p14="http://schemas.microsoft.com/office/powerpoint/2010/main" val="4935427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Calidad educativa</a:t>
            </a:r>
            <a:endParaRPr lang="es-CO" dirty="0"/>
          </a:p>
        </p:txBody>
      </p:sp>
      <p:sp>
        <p:nvSpPr>
          <p:cNvPr id="3" name="Marcador de texto 2"/>
          <p:cNvSpPr>
            <a:spLocks noGrp="1"/>
          </p:cNvSpPr>
          <p:nvPr>
            <p:ph type="body" sz="quarter" idx="10"/>
          </p:nvPr>
        </p:nvSpPr>
        <p:spPr>
          <a:xfrm>
            <a:off x="381000" y="1411552"/>
            <a:ext cx="8382000" cy="2757678"/>
          </a:xfrm>
        </p:spPr>
        <p:txBody>
          <a:bodyPr/>
          <a:lstStyle/>
          <a:p>
            <a:r>
              <a:rPr lang="es-CO" dirty="0" smtClean="0">
                <a:solidFill>
                  <a:srgbClr val="00B050"/>
                </a:solidFill>
              </a:rPr>
              <a:t>En Colombia</a:t>
            </a:r>
            <a:r>
              <a:rPr lang="es-CO" dirty="0" smtClean="0"/>
              <a:t>: Acreditación – Ley 30 de 1992 – Consejo Nacional de Acreditación (CNA)</a:t>
            </a:r>
          </a:p>
          <a:p>
            <a:r>
              <a:rPr lang="es-CO" dirty="0" smtClean="0">
                <a:solidFill>
                  <a:srgbClr val="00B050"/>
                </a:solidFill>
              </a:rPr>
              <a:t>Internacionalmente</a:t>
            </a:r>
            <a:r>
              <a:rPr lang="es-CO" dirty="0" smtClean="0"/>
              <a:t>: Normas internacionales de educación y Declaraciones internacionales sobre prácticas en educación -  </a:t>
            </a:r>
            <a:r>
              <a:rPr lang="en-US" dirty="0"/>
              <a:t>International Accounting Education Standards </a:t>
            </a:r>
            <a:r>
              <a:rPr lang="en-US" dirty="0" smtClean="0"/>
              <a:t>Board (IAESB)</a:t>
            </a:r>
            <a:endParaRPr lang="es-CO" dirty="0"/>
          </a:p>
        </p:txBody>
      </p:sp>
    </p:spTree>
    <p:extLst>
      <p:ext uri="{BB962C8B-B14F-4D97-AF65-F5344CB8AC3E}">
        <p14:creationId xmlns:p14="http://schemas.microsoft.com/office/powerpoint/2010/main" val="32110869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1329595"/>
          </a:xfrm>
        </p:spPr>
        <p:txBody>
          <a:bodyPr/>
          <a:lstStyle/>
          <a:p>
            <a:r>
              <a:rPr lang="es-CO" dirty="0"/>
              <a:t>Los elementos de las normas contables – Ley 1314 de 2009</a:t>
            </a:r>
          </a:p>
        </p:txBody>
      </p:sp>
      <p:sp>
        <p:nvSpPr>
          <p:cNvPr id="3" name="Marcador de texto 2"/>
          <p:cNvSpPr>
            <a:spLocks noGrp="1"/>
          </p:cNvSpPr>
          <p:nvPr>
            <p:ph type="body" sz="quarter" idx="10"/>
          </p:nvPr>
        </p:nvSpPr>
        <p:spPr>
          <a:xfrm>
            <a:off x="381000" y="1555883"/>
            <a:ext cx="8382000" cy="4653582"/>
          </a:xfrm>
        </p:spPr>
        <p:txBody>
          <a:bodyPr/>
          <a:lstStyle/>
          <a:p>
            <a:pPr lvl="1"/>
            <a:r>
              <a:rPr lang="es-CO" dirty="0"/>
              <a:t>Se entiende por normas de contabilidad y de información financiera el sistema compuesto por </a:t>
            </a:r>
            <a:r>
              <a:rPr lang="es-CO" dirty="0">
                <a:solidFill>
                  <a:srgbClr val="00B050"/>
                </a:solidFill>
              </a:rPr>
              <a:t>postulados, principios, limitaciones, conceptos</a:t>
            </a:r>
            <a:r>
              <a:rPr lang="es-CO" dirty="0"/>
              <a:t>, normas técnicas generales, normas técnicas específicas, normas técnicas especiales, normas técnicas sobre revelaciones, normas técnicas sobre registros y libros, </a:t>
            </a:r>
            <a:r>
              <a:rPr lang="es-CO" dirty="0">
                <a:solidFill>
                  <a:srgbClr val="00B050"/>
                </a:solidFill>
              </a:rPr>
              <a:t>interpretaciones y guías</a:t>
            </a:r>
            <a:r>
              <a:rPr lang="es-CO" dirty="0"/>
              <a:t>, que permiten identificar, medir, clasificar, reconocer, interpretar, analizar, evaluar e informar, las operaciones económicas de un ente, de forma </a:t>
            </a:r>
            <a:r>
              <a:rPr lang="es-CO" dirty="0">
                <a:solidFill>
                  <a:srgbClr val="00B050"/>
                </a:solidFill>
              </a:rPr>
              <a:t>clara y completa, relevante, digna de crédito y comparable</a:t>
            </a:r>
          </a:p>
        </p:txBody>
      </p:sp>
    </p:spTree>
    <p:extLst>
      <p:ext uri="{BB962C8B-B14F-4D97-AF65-F5344CB8AC3E}">
        <p14:creationId xmlns:p14="http://schemas.microsoft.com/office/powerpoint/2010/main" val="31373444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Bases compresivas de contabilidad</a:t>
            </a:r>
          </a:p>
        </p:txBody>
      </p:sp>
      <p:sp>
        <p:nvSpPr>
          <p:cNvPr id="3" name="Marcador de texto 2"/>
          <p:cNvSpPr>
            <a:spLocks noGrp="1"/>
          </p:cNvSpPr>
          <p:nvPr>
            <p:ph type="body" sz="quarter" idx="10"/>
          </p:nvPr>
        </p:nvSpPr>
        <p:spPr>
          <a:xfrm>
            <a:off x="381000" y="1411552"/>
            <a:ext cx="8382000" cy="2609945"/>
          </a:xfrm>
        </p:spPr>
        <p:txBody>
          <a:bodyPr/>
          <a:lstStyle/>
          <a:p>
            <a:r>
              <a:rPr lang="es-CO" dirty="0"/>
              <a:t>Las cuentas nacionales</a:t>
            </a:r>
          </a:p>
          <a:p>
            <a:r>
              <a:rPr lang="es-CO" dirty="0"/>
              <a:t>La contabilidad financiera gubernamental</a:t>
            </a:r>
          </a:p>
          <a:p>
            <a:r>
              <a:rPr lang="es-CO" dirty="0"/>
              <a:t>La contabilidad presupuestaria del Estado</a:t>
            </a:r>
          </a:p>
          <a:p>
            <a:r>
              <a:rPr lang="es-CO" dirty="0"/>
              <a:t>La contabilidad tributaria</a:t>
            </a:r>
          </a:p>
          <a:p>
            <a:r>
              <a:rPr lang="es-CO" dirty="0"/>
              <a:t>La contabilidad financiera privada</a:t>
            </a:r>
          </a:p>
        </p:txBody>
      </p:sp>
    </p:spTree>
    <p:extLst>
      <p:ext uri="{BB962C8B-B14F-4D97-AF65-F5344CB8AC3E}">
        <p14:creationId xmlns:p14="http://schemas.microsoft.com/office/powerpoint/2010/main" val="1819125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1329595"/>
          </a:xfrm>
        </p:spPr>
        <p:txBody>
          <a:bodyPr/>
          <a:lstStyle/>
          <a:p>
            <a:r>
              <a:rPr lang="es-CO" dirty="0"/>
              <a:t>Contabilidades insuficientemente reguladas</a:t>
            </a:r>
          </a:p>
        </p:txBody>
      </p:sp>
      <p:sp>
        <p:nvSpPr>
          <p:cNvPr id="3" name="Marcador de texto 2"/>
          <p:cNvSpPr>
            <a:spLocks noGrp="1"/>
          </p:cNvSpPr>
          <p:nvPr>
            <p:ph type="body" sz="quarter" idx="10"/>
          </p:nvPr>
        </p:nvSpPr>
        <p:spPr>
          <a:xfrm>
            <a:off x="372033" y="1700808"/>
            <a:ext cx="8382000" cy="2068259"/>
          </a:xfrm>
        </p:spPr>
        <p:txBody>
          <a:bodyPr/>
          <a:lstStyle/>
          <a:p>
            <a:r>
              <a:rPr lang="es-CO" dirty="0"/>
              <a:t>Contabilidad de costos</a:t>
            </a:r>
          </a:p>
          <a:p>
            <a:r>
              <a:rPr lang="es-CO" dirty="0"/>
              <a:t>Contabilidad ambiental</a:t>
            </a:r>
          </a:p>
          <a:p>
            <a:r>
              <a:rPr lang="es-CO" dirty="0"/>
              <a:t>Contabilidad social</a:t>
            </a:r>
          </a:p>
          <a:p>
            <a:r>
              <a:rPr lang="es-CO" dirty="0"/>
              <a:t>Contabilidad administrativa</a:t>
            </a:r>
          </a:p>
        </p:txBody>
      </p:sp>
    </p:spTree>
    <p:extLst>
      <p:ext uri="{BB962C8B-B14F-4D97-AF65-F5344CB8AC3E}">
        <p14:creationId xmlns:p14="http://schemas.microsoft.com/office/powerpoint/2010/main" val="12966591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Referentes internacionales</a:t>
            </a:r>
            <a:endParaRPr lang="es-ES" dirty="0"/>
          </a:p>
        </p:txBody>
      </p:sp>
      <p:sp>
        <p:nvSpPr>
          <p:cNvPr id="3" name="Marcador de texto 2"/>
          <p:cNvSpPr>
            <a:spLocks noGrp="1"/>
          </p:cNvSpPr>
          <p:nvPr>
            <p:ph type="body" sz="quarter" idx="10"/>
          </p:nvPr>
        </p:nvSpPr>
        <p:spPr>
          <a:xfrm>
            <a:off x="381000" y="1411552"/>
            <a:ext cx="8382000" cy="5219891"/>
          </a:xfrm>
        </p:spPr>
        <p:txBody>
          <a:bodyPr/>
          <a:lstStyle/>
          <a:p>
            <a:r>
              <a:rPr lang="en-US" dirty="0"/>
              <a:t>International Financial Reporting Standards Foundation (IFRS Foundation)</a:t>
            </a:r>
          </a:p>
          <a:p>
            <a:pPr lvl="1"/>
            <a:r>
              <a:rPr lang="en-US" dirty="0"/>
              <a:t>International Accounting Standards Board (IASB)</a:t>
            </a:r>
          </a:p>
          <a:p>
            <a:pPr lvl="2"/>
            <a:r>
              <a:rPr lang="en-US" dirty="0"/>
              <a:t>Conceptual Framework for Financial Reporting</a:t>
            </a:r>
          </a:p>
          <a:p>
            <a:pPr lvl="2"/>
            <a:r>
              <a:rPr lang="es-ES" dirty="0"/>
              <a:t> International </a:t>
            </a:r>
            <a:r>
              <a:rPr lang="es-ES" dirty="0" err="1"/>
              <a:t>Financial</a:t>
            </a:r>
            <a:r>
              <a:rPr lang="es-ES" dirty="0"/>
              <a:t> </a:t>
            </a:r>
            <a:r>
              <a:rPr lang="es-ES" dirty="0" err="1"/>
              <a:t>Reporting</a:t>
            </a:r>
            <a:r>
              <a:rPr lang="es-ES" dirty="0"/>
              <a:t> </a:t>
            </a:r>
            <a:r>
              <a:rPr lang="es-ES" dirty="0" err="1"/>
              <a:t>Standards</a:t>
            </a:r>
            <a:endParaRPr lang="es-ES" dirty="0"/>
          </a:p>
          <a:p>
            <a:pPr lvl="2"/>
            <a:r>
              <a:rPr lang="es-ES" dirty="0"/>
              <a:t>International </a:t>
            </a:r>
            <a:r>
              <a:rPr lang="es-ES" dirty="0" err="1"/>
              <a:t>Accounting</a:t>
            </a:r>
            <a:r>
              <a:rPr lang="es-ES" dirty="0"/>
              <a:t> </a:t>
            </a:r>
            <a:r>
              <a:rPr lang="es-ES" dirty="0" err="1"/>
              <a:t>Standards</a:t>
            </a:r>
            <a:endParaRPr lang="es-ES" dirty="0"/>
          </a:p>
          <a:p>
            <a:pPr lvl="1"/>
            <a:r>
              <a:rPr lang="es-ES" dirty="0"/>
              <a:t>IFRS </a:t>
            </a:r>
            <a:r>
              <a:rPr lang="es-ES" dirty="0" err="1"/>
              <a:t>Interpretations</a:t>
            </a:r>
            <a:r>
              <a:rPr lang="es-ES" dirty="0"/>
              <a:t> </a:t>
            </a:r>
            <a:r>
              <a:rPr lang="es-ES" dirty="0" err="1"/>
              <a:t>Committee</a:t>
            </a:r>
            <a:endParaRPr lang="es-ES" dirty="0"/>
          </a:p>
          <a:p>
            <a:pPr lvl="2"/>
            <a:r>
              <a:rPr lang="es-ES" dirty="0"/>
              <a:t>IFRIC </a:t>
            </a:r>
            <a:r>
              <a:rPr lang="es-ES" dirty="0" err="1"/>
              <a:t>Interpretation</a:t>
            </a:r>
            <a:endParaRPr lang="es-ES" dirty="0"/>
          </a:p>
          <a:p>
            <a:pPr lvl="2"/>
            <a:r>
              <a:rPr lang="es-ES" dirty="0"/>
              <a:t>SIC </a:t>
            </a:r>
            <a:r>
              <a:rPr lang="es-ES" dirty="0" err="1"/>
              <a:t>Interpretations</a:t>
            </a:r>
            <a:endParaRPr lang="es-ES" dirty="0"/>
          </a:p>
          <a:p>
            <a:pPr lvl="1"/>
            <a:r>
              <a:rPr lang="en-US" dirty="0"/>
              <a:t>IFRS Taxonomy Consultative Group (ITCG) </a:t>
            </a:r>
            <a:endParaRPr lang="es-ES" dirty="0"/>
          </a:p>
          <a:p>
            <a:pPr lvl="2"/>
            <a:r>
              <a:rPr lang="es-ES" dirty="0"/>
              <a:t>IFRS </a:t>
            </a:r>
            <a:r>
              <a:rPr lang="es-ES" dirty="0" err="1"/>
              <a:t>Taxonomy</a:t>
            </a:r>
            <a:r>
              <a:rPr lang="es-ES" dirty="0"/>
              <a:t> in </a:t>
            </a:r>
            <a:r>
              <a:rPr lang="es-ES" dirty="0" smtClean="0"/>
              <a:t>XBRL</a:t>
            </a:r>
            <a:endParaRPr lang="es-ES" dirty="0"/>
          </a:p>
        </p:txBody>
      </p:sp>
    </p:spTree>
    <p:extLst>
      <p:ext uri="{BB962C8B-B14F-4D97-AF65-F5344CB8AC3E}">
        <p14:creationId xmlns:p14="http://schemas.microsoft.com/office/powerpoint/2010/main" val="5665830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Referentes internacionales</a:t>
            </a:r>
            <a:endParaRPr lang="es-ES" dirty="0"/>
          </a:p>
        </p:txBody>
      </p:sp>
      <p:sp>
        <p:nvSpPr>
          <p:cNvPr id="3" name="Marcador de texto 2"/>
          <p:cNvSpPr>
            <a:spLocks noGrp="1"/>
          </p:cNvSpPr>
          <p:nvPr>
            <p:ph type="body" sz="quarter" idx="10"/>
          </p:nvPr>
        </p:nvSpPr>
        <p:spPr>
          <a:xfrm>
            <a:off x="381000" y="1411552"/>
            <a:ext cx="8382000" cy="2591479"/>
          </a:xfrm>
        </p:spPr>
        <p:txBody>
          <a:bodyPr/>
          <a:lstStyle/>
          <a:p>
            <a:r>
              <a:rPr lang="es-ES" dirty="0"/>
              <a:t>International </a:t>
            </a:r>
            <a:r>
              <a:rPr lang="es-ES" dirty="0" err="1"/>
              <a:t>Federation</a:t>
            </a:r>
            <a:r>
              <a:rPr lang="es-ES" dirty="0"/>
              <a:t> of </a:t>
            </a:r>
            <a:r>
              <a:rPr lang="es-ES" dirty="0" err="1"/>
              <a:t>Accountants</a:t>
            </a:r>
            <a:endParaRPr lang="es-ES" dirty="0"/>
          </a:p>
          <a:p>
            <a:pPr lvl="1"/>
            <a:r>
              <a:rPr lang="en-US" dirty="0"/>
              <a:t>International Public Sector Accounting Standards Board® (IPSASB®)</a:t>
            </a:r>
          </a:p>
          <a:p>
            <a:pPr lvl="2"/>
            <a:r>
              <a:rPr lang="en-US" dirty="0"/>
              <a:t>International Public Sector Accounting Standards</a:t>
            </a:r>
          </a:p>
          <a:p>
            <a:pPr lvl="2"/>
            <a:r>
              <a:rPr lang="en-US" dirty="0"/>
              <a:t>Recommended Practice Guidelines (RPGs</a:t>
            </a:r>
            <a:r>
              <a:rPr lang="en-US" dirty="0" smtClean="0"/>
              <a:t>)</a:t>
            </a:r>
            <a:endParaRPr lang="es-ES" dirty="0"/>
          </a:p>
        </p:txBody>
      </p:sp>
    </p:spTree>
    <p:extLst>
      <p:ext uri="{BB962C8B-B14F-4D97-AF65-F5344CB8AC3E}">
        <p14:creationId xmlns:p14="http://schemas.microsoft.com/office/powerpoint/2010/main" val="38161167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Principio </a:t>
            </a:r>
            <a:r>
              <a:rPr lang="es-CO" dirty="0" smtClean="0"/>
              <a:t>básico – Ley 1314 de 2009</a:t>
            </a:r>
            <a:endParaRPr lang="es-CO" dirty="0"/>
          </a:p>
        </p:txBody>
      </p:sp>
      <p:sp>
        <p:nvSpPr>
          <p:cNvPr id="3" name="Marcador de texto 2"/>
          <p:cNvSpPr>
            <a:spLocks noGrp="1"/>
          </p:cNvSpPr>
          <p:nvPr>
            <p:ph type="body" sz="quarter" idx="10"/>
          </p:nvPr>
        </p:nvSpPr>
        <p:spPr>
          <a:xfrm>
            <a:off x="381000" y="1411552"/>
            <a:ext cx="8382000" cy="1772793"/>
          </a:xfrm>
        </p:spPr>
        <p:txBody>
          <a:bodyPr/>
          <a:lstStyle/>
          <a:p>
            <a:r>
              <a:rPr lang="es-CO" dirty="0"/>
              <a:t>Los recursos y hechos económicos deben ser reconocidos y revelados de acuerdo con su esencia o realidad económica y no únicamente con su forma legal.</a:t>
            </a:r>
          </a:p>
        </p:txBody>
      </p:sp>
    </p:spTree>
    <p:extLst>
      <p:ext uri="{BB962C8B-B14F-4D97-AF65-F5344CB8AC3E}">
        <p14:creationId xmlns:p14="http://schemas.microsoft.com/office/powerpoint/2010/main" val="14513519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1329595"/>
          </a:xfrm>
        </p:spPr>
        <p:txBody>
          <a:bodyPr/>
          <a:lstStyle/>
          <a:p>
            <a:r>
              <a:rPr lang="es-CO" dirty="0"/>
              <a:t>Características cualitativas de la información financiera </a:t>
            </a:r>
            <a:r>
              <a:rPr lang="es-CO" dirty="0" smtClean="0"/>
              <a:t>útil – Marco conceptual IASB </a:t>
            </a:r>
            <a:endParaRPr lang="es-ES" dirty="0"/>
          </a:p>
        </p:txBody>
      </p:sp>
      <p:sp>
        <p:nvSpPr>
          <p:cNvPr id="3" name="Marcador de texto 2"/>
          <p:cNvSpPr>
            <a:spLocks noGrp="1"/>
          </p:cNvSpPr>
          <p:nvPr>
            <p:ph type="body" sz="quarter" idx="10"/>
          </p:nvPr>
        </p:nvSpPr>
        <p:spPr>
          <a:xfrm>
            <a:off x="381000" y="2420888"/>
            <a:ext cx="8382000" cy="2659190"/>
          </a:xfrm>
        </p:spPr>
        <p:txBody>
          <a:bodyPr/>
          <a:lstStyle/>
          <a:p>
            <a:r>
              <a:rPr lang="es-CO" dirty="0"/>
              <a:t>Si la información financiera ha de ser </a:t>
            </a:r>
            <a:r>
              <a:rPr lang="es-CO" dirty="0">
                <a:solidFill>
                  <a:srgbClr val="00B050"/>
                </a:solidFill>
              </a:rPr>
              <a:t>útil</a:t>
            </a:r>
            <a:r>
              <a:rPr lang="es-CO" dirty="0"/>
              <a:t>, debe ser </a:t>
            </a:r>
            <a:r>
              <a:rPr lang="es-CO" dirty="0">
                <a:solidFill>
                  <a:srgbClr val="00B050"/>
                </a:solidFill>
              </a:rPr>
              <a:t>relevante</a:t>
            </a:r>
            <a:r>
              <a:rPr lang="es-CO" dirty="0"/>
              <a:t> y </a:t>
            </a:r>
            <a:r>
              <a:rPr lang="es-CO" dirty="0">
                <a:solidFill>
                  <a:srgbClr val="00B050"/>
                </a:solidFill>
              </a:rPr>
              <a:t>representar fielmente</a:t>
            </a:r>
            <a:r>
              <a:rPr lang="es-CO" dirty="0"/>
              <a:t> lo que pretende representar. La utilidad de la información financiera se mejora si es </a:t>
            </a:r>
            <a:r>
              <a:rPr lang="es-CO" dirty="0">
                <a:solidFill>
                  <a:srgbClr val="00B050"/>
                </a:solidFill>
              </a:rPr>
              <a:t>comparable</a:t>
            </a:r>
            <a:r>
              <a:rPr lang="es-CO" dirty="0"/>
              <a:t>, </a:t>
            </a:r>
            <a:r>
              <a:rPr lang="es-CO" dirty="0">
                <a:solidFill>
                  <a:srgbClr val="00B050"/>
                </a:solidFill>
              </a:rPr>
              <a:t>verificable</a:t>
            </a:r>
            <a:r>
              <a:rPr lang="es-CO" dirty="0"/>
              <a:t>, </a:t>
            </a:r>
            <a:r>
              <a:rPr lang="es-CO" dirty="0">
                <a:solidFill>
                  <a:srgbClr val="00B050"/>
                </a:solidFill>
              </a:rPr>
              <a:t>oportuna</a:t>
            </a:r>
            <a:r>
              <a:rPr lang="es-CO" dirty="0"/>
              <a:t> y </a:t>
            </a:r>
            <a:r>
              <a:rPr lang="es-CO" dirty="0">
                <a:solidFill>
                  <a:srgbClr val="00B050"/>
                </a:solidFill>
              </a:rPr>
              <a:t>comprensible</a:t>
            </a:r>
            <a:r>
              <a:rPr lang="es-CO" dirty="0"/>
              <a:t>.</a:t>
            </a:r>
            <a:endParaRPr lang="es-ES" dirty="0"/>
          </a:p>
        </p:txBody>
      </p:sp>
    </p:spTree>
    <p:extLst>
      <p:ext uri="{BB962C8B-B14F-4D97-AF65-F5344CB8AC3E}">
        <p14:creationId xmlns:p14="http://schemas.microsoft.com/office/powerpoint/2010/main" val="19346305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1329595"/>
          </a:xfrm>
        </p:spPr>
        <p:txBody>
          <a:bodyPr/>
          <a:lstStyle/>
          <a:p>
            <a:r>
              <a:rPr lang="es-CO" dirty="0"/>
              <a:t>Conjunto completo de estados </a:t>
            </a:r>
            <a:r>
              <a:rPr lang="es-CO" dirty="0" smtClean="0"/>
              <a:t>financieros – NIC 1</a:t>
            </a:r>
            <a:endParaRPr lang="es-ES" dirty="0"/>
          </a:p>
        </p:txBody>
      </p:sp>
      <p:sp>
        <p:nvSpPr>
          <p:cNvPr id="3" name="Marcador de texto 2"/>
          <p:cNvSpPr>
            <a:spLocks noGrp="1"/>
          </p:cNvSpPr>
          <p:nvPr>
            <p:ph type="body" sz="quarter" idx="10"/>
          </p:nvPr>
        </p:nvSpPr>
        <p:spPr>
          <a:xfrm>
            <a:off x="381000" y="1700808"/>
            <a:ext cx="8382000" cy="3945696"/>
          </a:xfrm>
        </p:spPr>
        <p:txBody>
          <a:bodyPr/>
          <a:lstStyle/>
          <a:p>
            <a:r>
              <a:rPr lang="es-CO" dirty="0"/>
              <a:t>10 Un juego completo de estados financieros comprende: </a:t>
            </a:r>
          </a:p>
          <a:p>
            <a:pPr lvl="1"/>
            <a:r>
              <a:rPr lang="es-CO" dirty="0"/>
              <a:t>(a) un estado de situación financiera al final del periodo; </a:t>
            </a:r>
          </a:p>
          <a:p>
            <a:pPr lvl="1"/>
            <a:r>
              <a:rPr lang="es-CO" dirty="0"/>
              <a:t>(b) un estado del resultado y otro resultado integral del periodo; </a:t>
            </a:r>
          </a:p>
          <a:p>
            <a:pPr lvl="1"/>
            <a:r>
              <a:rPr lang="es-CO" dirty="0"/>
              <a:t>(c) un estado de cambios en el patrimonio del periodo; </a:t>
            </a:r>
          </a:p>
          <a:p>
            <a:pPr lvl="1"/>
            <a:r>
              <a:rPr lang="es-CO" dirty="0"/>
              <a:t>(d) un estado de flujos de efectivo del periodo; </a:t>
            </a:r>
            <a:endParaRPr lang="es-ES" dirty="0"/>
          </a:p>
        </p:txBody>
      </p:sp>
    </p:spTree>
    <p:extLst>
      <p:ext uri="{BB962C8B-B14F-4D97-AF65-F5344CB8AC3E}">
        <p14:creationId xmlns:p14="http://schemas.microsoft.com/office/powerpoint/2010/main" val="12948353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es-CO" dirty="0"/>
              <a:t>Taxonomía del Derecho Contable Colombiano</a:t>
            </a:r>
          </a:p>
        </p:txBody>
      </p:sp>
      <p:sp>
        <p:nvSpPr>
          <p:cNvPr id="5" name="Subtítulo 4"/>
          <p:cNvSpPr>
            <a:spLocks noGrp="1"/>
          </p:cNvSpPr>
          <p:nvPr>
            <p:ph type="subTitle" idx="1"/>
          </p:nvPr>
        </p:nvSpPr>
        <p:spPr/>
        <p:txBody>
          <a:bodyPr/>
          <a:lstStyle/>
          <a:p>
            <a:pPr algn="r"/>
            <a:r>
              <a:rPr lang="es-CO" dirty="0"/>
              <a:t>Una aproximación</a:t>
            </a:r>
          </a:p>
        </p:txBody>
      </p:sp>
    </p:spTree>
    <p:extLst>
      <p:ext uri="{BB962C8B-B14F-4D97-AF65-F5344CB8AC3E}">
        <p14:creationId xmlns:p14="http://schemas.microsoft.com/office/powerpoint/2010/main" val="25495929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1329595"/>
          </a:xfrm>
        </p:spPr>
        <p:txBody>
          <a:bodyPr/>
          <a:lstStyle/>
          <a:p>
            <a:r>
              <a:rPr lang="es-ES" dirty="0"/>
              <a:t>Conjunto completo de estados </a:t>
            </a:r>
            <a:r>
              <a:rPr lang="es-ES" dirty="0" smtClean="0"/>
              <a:t>financieros – NIC 1</a:t>
            </a:r>
            <a:endParaRPr lang="es-ES" dirty="0"/>
          </a:p>
        </p:txBody>
      </p:sp>
      <p:sp>
        <p:nvSpPr>
          <p:cNvPr id="3" name="Marcador de texto 2"/>
          <p:cNvSpPr>
            <a:spLocks noGrp="1"/>
          </p:cNvSpPr>
          <p:nvPr>
            <p:ph type="body" sz="quarter" idx="10"/>
          </p:nvPr>
        </p:nvSpPr>
        <p:spPr>
          <a:xfrm>
            <a:off x="381000" y="1591434"/>
            <a:ext cx="8382000" cy="4825760"/>
          </a:xfrm>
        </p:spPr>
        <p:txBody>
          <a:bodyPr>
            <a:normAutofit fontScale="92500" lnSpcReduction="10000"/>
          </a:bodyPr>
          <a:lstStyle/>
          <a:p>
            <a:r>
              <a:rPr lang="es-CO" dirty="0"/>
              <a:t>(e) notas, que incluyan un resumen de las políticas contables significativas y otra información explicativa; </a:t>
            </a:r>
          </a:p>
          <a:p>
            <a:pPr lvl="1"/>
            <a:r>
              <a:rPr lang="es-CO" dirty="0"/>
              <a:t>(</a:t>
            </a:r>
            <a:r>
              <a:rPr lang="es-CO" dirty="0" err="1"/>
              <a:t>ea</a:t>
            </a:r>
            <a:r>
              <a:rPr lang="es-CO" dirty="0"/>
              <a:t>) información comparativa con respecto al periodo inmediato anterior como se especifica en los párrafos 38 y 38A; y </a:t>
            </a:r>
          </a:p>
          <a:p>
            <a:r>
              <a:rPr lang="es-CO" dirty="0"/>
              <a:t>(f) un estado de situación financiera al principio del primer periodo inmediato anterior comparativo, cuando una entidad aplique una política contable de forma retroactiva o realice una </a:t>
            </a:r>
            <a:r>
              <a:rPr lang="es-CO" dirty="0" err="1"/>
              <a:t>reexpresión</a:t>
            </a:r>
            <a:r>
              <a:rPr lang="es-CO" dirty="0"/>
              <a:t> retroactiva de partidas en sus estados financieros, o cuando reclasifique partidas en sus estados financieros de acuerdo con los párrafos 40A a </a:t>
            </a:r>
            <a:r>
              <a:rPr lang="es-CO" dirty="0" smtClean="0"/>
              <a:t>40D</a:t>
            </a:r>
            <a:endParaRPr lang="es-ES" dirty="0"/>
          </a:p>
        </p:txBody>
      </p:sp>
    </p:spTree>
    <p:extLst>
      <p:ext uri="{BB962C8B-B14F-4D97-AF65-F5344CB8AC3E}">
        <p14:creationId xmlns:p14="http://schemas.microsoft.com/office/powerpoint/2010/main" val="296254465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1329595"/>
          </a:xfrm>
        </p:spPr>
        <p:txBody>
          <a:bodyPr/>
          <a:lstStyle/>
          <a:p>
            <a:r>
              <a:rPr lang="es-CO" dirty="0"/>
              <a:t>Los elementos de las normas de aseguramiento – Ley 1314 de 2009</a:t>
            </a:r>
          </a:p>
        </p:txBody>
      </p:sp>
      <p:sp>
        <p:nvSpPr>
          <p:cNvPr id="3" name="Marcador de texto 2"/>
          <p:cNvSpPr>
            <a:spLocks noGrp="1"/>
          </p:cNvSpPr>
          <p:nvPr>
            <p:ph type="body" sz="quarter" idx="10"/>
          </p:nvPr>
        </p:nvSpPr>
        <p:spPr>
          <a:xfrm>
            <a:off x="381000" y="1772817"/>
            <a:ext cx="8382000" cy="4464496"/>
          </a:xfrm>
        </p:spPr>
        <p:txBody>
          <a:bodyPr>
            <a:normAutofit fontScale="92500" lnSpcReduction="20000"/>
          </a:bodyPr>
          <a:lstStyle/>
          <a:p>
            <a:r>
              <a:rPr lang="es-CO" dirty="0"/>
              <a:t>Se entiende por normas de aseguramiento de información el sistema compuesto por </a:t>
            </a:r>
            <a:r>
              <a:rPr lang="es-CO" dirty="0">
                <a:solidFill>
                  <a:srgbClr val="00B050"/>
                </a:solidFill>
              </a:rPr>
              <a:t>principios, conceptos, </a:t>
            </a:r>
            <a:r>
              <a:rPr lang="es-CO" dirty="0"/>
              <a:t>técnicas, </a:t>
            </a:r>
            <a:r>
              <a:rPr lang="es-CO" dirty="0">
                <a:solidFill>
                  <a:srgbClr val="00B050"/>
                </a:solidFill>
              </a:rPr>
              <a:t>interpretaciones y guías</a:t>
            </a:r>
            <a:r>
              <a:rPr lang="es-CO" dirty="0"/>
              <a:t>, que regulan las calidades personales, el comportamiento, la ejecución del trabajo y los informes de un trabajo de aseguramiento de información. Tales normas se componen de </a:t>
            </a:r>
            <a:r>
              <a:rPr lang="es-CO" dirty="0">
                <a:solidFill>
                  <a:srgbClr val="00B050"/>
                </a:solidFill>
              </a:rPr>
              <a:t>normas éticas, normas de control de calidad de los trabajos, normas de auditoria de información financiera histórica, normas de revisión de información financiera histórica y normas de aseguramiento de información distinta de la anterior</a:t>
            </a:r>
            <a:r>
              <a:rPr lang="es-CO" dirty="0"/>
              <a:t>.</a:t>
            </a:r>
          </a:p>
        </p:txBody>
      </p:sp>
    </p:spTree>
    <p:extLst>
      <p:ext uri="{BB962C8B-B14F-4D97-AF65-F5344CB8AC3E}">
        <p14:creationId xmlns:p14="http://schemas.microsoft.com/office/powerpoint/2010/main" val="36642253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1329595"/>
          </a:xfrm>
        </p:spPr>
        <p:txBody>
          <a:bodyPr/>
          <a:lstStyle/>
          <a:p>
            <a:r>
              <a:rPr lang="es-CO" dirty="0"/>
              <a:t>Aseguramiento insuficientemente regulado</a:t>
            </a:r>
          </a:p>
        </p:txBody>
      </p:sp>
      <p:sp>
        <p:nvSpPr>
          <p:cNvPr id="3" name="Marcador de texto 2"/>
          <p:cNvSpPr>
            <a:spLocks noGrp="1"/>
          </p:cNvSpPr>
          <p:nvPr>
            <p:ph type="body" sz="quarter" idx="10"/>
          </p:nvPr>
        </p:nvSpPr>
        <p:spPr>
          <a:xfrm>
            <a:off x="381000" y="1772816"/>
            <a:ext cx="8382000" cy="443198"/>
          </a:xfrm>
        </p:spPr>
        <p:txBody>
          <a:bodyPr/>
          <a:lstStyle/>
          <a:p>
            <a:r>
              <a:rPr lang="es-CO" dirty="0"/>
              <a:t>Auditoría integral</a:t>
            </a:r>
          </a:p>
        </p:txBody>
      </p:sp>
    </p:spTree>
    <p:extLst>
      <p:ext uri="{BB962C8B-B14F-4D97-AF65-F5344CB8AC3E}">
        <p14:creationId xmlns:p14="http://schemas.microsoft.com/office/powerpoint/2010/main" val="31826315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Otras normas profesionales</a:t>
            </a:r>
            <a:endParaRPr lang="es-ES" dirty="0"/>
          </a:p>
        </p:txBody>
      </p:sp>
      <p:sp>
        <p:nvSpPr>
          <p:cNvPr id="3" name="Marcador de texto 2"/>
          <p:cNvSpPr>
            <a:spLocks noGrp="1"/>
          </p:cNvSpPr>
          <p:nvPr>
            <p:ph type="body" sz="quarter" idx="10"/>
          </p:nvPr>
        </p:nvSpPr>
        <p:spPr>
          <a:xfrm>
            <a:off x="381000" y="1411552"/>
            <a:ext cx="8382000" cy="2185214"/>
          </a:xfrm>
        </p:spPr>
        <p:txBody>
          <a:bodyPr/>
          <a:lstStyle/>
          <a:p>
            <a:r>
              <a:rPr lang="es-CO" dirty="0"/>
              <a:t>Normas sobre servicios relacionados (ISRS)</a:t>
            </a:r>
          </a:p>
          <a:p>
            <a:pPr lvl="1"/>
            <a:r>
              <a:rPr lang="es-CO" dirty="0"/>
              <a:t>Encargos para realizar procedimientos acordados sobre información financiera</a:t>
            </a:r>
          </a:p>
          <a:p>
            <a:pPr lvl="1"/>
            <a:r>
              <a:rPr lang="es-CO" dirty="0"/>
              <a:t>Encargos de </a:t>
            </a:r>
            <a:r>
              <a:rPr lang="es-CO" dirty="0" smtClean="0"/>
              <a:t>compilación</a:t>
            </a:r>
            <a:endParaRPr lang="es-ES" dirty="0"/>
          </a:p>
        </p:txBody>
      </p:sp>
    </p:spTree>
    <p:extLst>
      <p:ext uri="{BB962C8B-B14F-4D97-AF65-F5344CB8AC3E}">
        <p14:creationId xmlns:p14="http://schemas.microsoft.com/office/powerpoint/2010/main" val="15276116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Referentes internacionales</a:t>
            </a:r>
            <a:endParaRPr lang="es-ES" dirty="0"/>
          </a:p>
        </p:txBody>
      </p:sp>
      <p:sp>
        <p:nvSpPr>
          <p:cNvPr id="3" name="Marcador de texto 2"/>
          <p:cNvSpPr>
            <a:spLocks noGrp="1"/>
          </p:cNvSpPr>
          <p:nvPr>
            <p:ph type="body" sz="quarter" idx="10"/>
          </p:nvPr>
        </p:nvSpPr>
        <p:spPr>
          <a:xfrm>
            <a:off x="381000" y="1411552"/>
            <a:ext cx="8382000" cy="3853363"/>
          </a:xfrm>
        </p:spPr>
        <p:txBody>
          <a:bodyPr/>
          <a:lstStyle/>
          <a:p>
            <a:r>
              <a:rPr lang="en-US" dirty="0"/>
              <a:t>International Federation of Accountants</a:t>
            </a:r>
          </a:p>
          <a:p>
            <a:pPr lvl="1"/>
            <a:r>
              <a:rPr lang="en-US" dirty="0"/>
              <a:t>International Ethics Standards Board for Accountants® (IESBA®)</a:t>
            </a:r>
          </a:p>
          <a:p>
            <a:pPr lvl="2"/>
            <a:r>
              <a:rPr lang="en-US" dirty="0"/>
              <a:t>Code of Ethics for Professional Accountants™</a:t>
            </a:r>
          </a:p>
          <a:p>
            <a:pPr lvl="1"/>
            <a:r>
              <a:rPr lang="en-US" dirty="0"/>
              <a:t>International Auditing and Assurance Standards Board (IAASB)</a:t>
            </a:r>
          </a:p>
          <a:p>
            <a:pPr lvl="2"/>
            <a:r>
              <a:rPr lang="en-US" dirty="0"/>
              <a:t>International Standards on Quality Control, Auditing, Review, Other Assurance, and Related </a:t>
            </a:r>
            <a:r>
              <a:rPr lang="en-US" dirty="0" smtClean="0"/>
              <a:t>Services</a:t>
            </a:r>
            <a:endParaRPr lang="es-ES" dirty="0"/>
          </a:p>
        </p:txBody>
      </p:sp>
    </p:spTree>
    <p:extLst>
      <p:ext uri="{BB962C8B-B14F-4D97-AF65-F5344CB8AC3E}">
        <p14:creationId xmlns:p14="http://schemas.microsoft.com/office/powerpoint/2010/main" val="32679441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Clases de normas profesionales</a:t>
            </a:r>
            <a:endParaRPr lang="es-ES" dirty="0"/>
          </a:p>
        </p:txBody>
      </p:sp>
      <p:sp>
        <p:nvSpPr>
          <p:cNvPr id="3" name="Marcador de texto 2"/>
          <p:cNvSpPr>
            <a:spLocks noGrp="1"/>
          </p:cNvSpPr>
          <p:nvPr>
            <p:ph type="body" sz="quarter" idx="10"/>
          </p:nvPr>
        </p:nvSpPr>
        <p:spPr>
          <a:xfrm>
            <a:off x="381000" y="1411552"/>
            <a:ext cx="8382000" cy="4838248"/>
          </a:xfrm>
        </p:spPr>
        <p:txBody>
          <a:bodyPr/>
          <a:lstStyle/>
          <a:p>
            <a:r>
              <a:rPr lang="es-CO" dirty="0"/>
              <a:t>Incorporadas</a:t>
            </a:r>
          </a:p>
          <a:p>
            <a:pPr lvl="1"/>
            <a:r>
              <a:rPr lang="es-CO" dirty="0"/>
              <a:t>Código de ética para profesionales de la contabilidad</a:t>
            </a:r>
          </a:p>
          <a:p>
            <a:pPr lvl="1"/>
            <a:r>
              <a:rPr lang="es-CO" dirty="0"/>
              <a:t>Norma internacional de control de calidad </a:t>
            </a:r>
          </a:p>
          <a:p>
            <a:pPr lvl="1"/>
            <a:r>
              <a:rPr lang="es-CO" dirty="0"/>
              <a:t>Normas de auditoría de información financiera histórica</a:t>
            </a:r>
          </a:p>
          <a:p>
            <a:pPr lvl="1"/>
            <a:r>
              <a:rPr lang="es-CO" dirty="0"/>
              <a:t>Normas de revisión de información financiera histórica</a:t>
            </a:r>
          </a:p>
          <a:p>
            <a:pPr lvl="1"/>
            <a:r>
              <a:rPr lang="es-CO" dirty="0"/>
              <a:t>ISAE 3000 Trabajos para atestiguar distintos de auditorías o revisiones de información financiera histórica</a:t>
            </a:r>
            <a:endParaRPr lang="es-ES" dirty="0"/>
          </a:p>
        </p:txBody>
      </p:sp>
    </p:spTree>
    <p:extLst>
      <p:ext uri="{BB962C8B-B14F-4D97-AF65-F5344CB8AC3E}">
        <p14:creationId xmlns:p14="http://schemas.microsoft.com/office/powerpoint/2010/main" val="41483608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Clases de normas profesionales</a:t>
            </a:r>
          </a:p>
        </p:txBody>
      </p:sp>
      <p:sp>
        <p:nvSpPr>
          <p:cNvPr id="3" name="Marcador de texto 2"/>
          <p:cNvSpPr>
            <a:spLocks noGrp="1"/>
          </p:cNvSpPr>
          <p:nvPr>
            <p:ph type="body" sz="quarter" idx="10"/>
          </p:nvPr>
        </p:nvSpPr>
        <p:spPr>
          <a:xfrm>
            <a:off x="381000" y="1411552"/>
            <a:ext cx="8382000" cy="3748719"/>
          </a:xfrm>
        </p:spPr>
        <p:txBody>
          <a:bodyPr/>
          <a:lstStyle/>
          <a:p>
            <a:pPr lvl="1"/>
            <a:r>
              <a:rPr lang="es-CO" dirty="0"/>
              <a:t>ISAE 3400 Examen de información financiera prospectiva</a:t>
            </a:r>
          </a:p>
          <a:p>
            <a:pPr lvl="1"/>
            <a:r>
              <a:rPr lang="es-CO" dirty="0"/>
              <a:t>ISAE 3402 Informes que proporcionan un grado de seguridad sobre los controles en una organización de servicios</a:t>
            </a:r>
          </a:p>
          <a:p>
            <a:pPr lvl="1"/>
            <a:r>
              <a:rPr lang="es-ES" dirty="0"/>
              <a:t>ISRS 4400 </a:t>
            </a:r>
            <a:r>
              <a:rPr lang="es-CO" dirty="0"/>
              <a:t>Encargos para realizar procedimientos acordados sobre información financiera</a:t>
            </a:r>
          </a:p>
          <a:p>
            <a:pPr lvl="1"/>
            <a:r>
              <a:rPr lang="es-CO" dirty="0"/>
              <a:t>ISRS 4410 Encargos de compilación de estados financieros</a:t>
            </a:r>
            <a:endParaRPr lang="es-ES" dirty="0"/>
          </a:p>
        </p:txBody>
      </p:sp>
    </p:spTree>
    <p:extLst>
      <p:ext uri="{BB962C8B-B14F-4D97-AF65-F5344CB8AC3E}">
        <p14:creationId xmlns:p14="http://schemas.microsoft.com/office/powerpoint/2010/main" val="40632587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Clases de normas profesionales</a:t>
            </a:r>
          </a:p>
        </p:txBody>
      </p:sp>
      <p:sp>
        <p:nvSpPr>
          <p:cNvPr id="3" name="Marcador de texto 2"/>
          <p:cNvSpPr>
            <a:spLocks noGrp="1"/>
          </p:cNvSpPr>
          <p:nvPr>
            <p:ph type="body" sz="quarter" idx="10"/>
          </p:nvPr>
        </p:nvSpPr>
        <p:spPr>
          <a:xfrm>
            <a:off x="381000" y="1411552"/>
            <a:ext cx="8382000" cy="3416320"/>
          </a:xfrm>
        </p:spPr>
        <p:txBody>
          <a:bodyPr/>
          <a:lstStyle/>
          <a:p>
            <a:r>
              <a:rPr lang="es-CO" dirty="0"/>
              <a:t>No incorporadas</a:t>
            </a:r>
          </a:p>
          <a:p>
            <a:pPr lvl="1"/>
            <a:r>
              <a:rPr lang="es-CO" dirty="0"/>
              <a:t>Marco internacional de los acuerdos de aseguramiento</a:t>
            </a:r>
          </a:p>
          <a:p>
            <a:pPr lvl="1"/>
            <a:r>
              <a:rPr lang="es-CO" dirty="0"/>
              <a:t>ISAE 3410 Encargos de aseguramiento sobre declaraciones de gases de efecto invernadero</a:t>
            </a:r>
          </a:p>
          <a:p>
            <a:pPr lvl="1"/>
            <a:r>
              <a:rPr lang="es-CO" dirty="0"/>
              <a:t>ISAE 3420 Encargos de aseguramiento para informar sobre la compilación de información financiera proforma incluida en un folleto</a:t>
            </a:r>
            <a:endParaRPr lang="es-ES" dirty="0"/>
          </a:p>
        </p:txBody>
      </p:sp>
    </p:spTree>
    <p:extLst>
      <p:ext uri="{BB962C8B-B14F-4D97-AF65-F5344CB8AC3E}">
        <p14:creationId xmlns:p14="http://schemas.microsoft.com/office/powerpoint/2010/main" val="6122878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Principios </a:t>
            </a:r>
            <a:r>
              <a:rPr lang="es-CO" dirty="0" smtClean="0"/>
              <a:t>éticos – Ley 43 de 1990</a:t>
            </a:r>
            <a:endParaRPr lang="es-ES" dirty="0"/>
          </a:p>
        </p:txBody>
      </p:sp>
      <p:sp>
        <p:nvSpPr>
          <p:cNvPr id="3" name="Marcador de texto 2"/>
          <p:cNvSpPr>
            <a:spLocks noGrp="1"/>
          </p:cNvSpPr>
          <p:nvPr>
            <p:ph type="body" sz="quarter" idx="10"/>
          </p:nvPr>
        </p:nvSpPr>
        <p:spPr>
          <a:xfrm>
            <a:off x="381000" y="1411552"/>
            <a:ext cx="8382000" cy="4753752"/>
          </a:xfrm>
        </p:spPr>
        <p:txBody>
          <a:bodyPr>
            <a:normAutofit fontScale="92500" lnSpcReduction="10000"/>
          </a:bodyPr>
          <a:lstStyle/>
          <a:p>
            <a:r>
              <a:rPr lang="es-CO" dirty="0"/>
              <a:t>1. Integridad</a:t>
            </a:r>
          </a:p>
          <a:p>
            <a:r>
              <a:rPr lang="es-CO" dirty="0"/>
              <a:t>2. Objetividad</a:t>
            </a:r>
          </a:p>
          <a:p>
            <a:r>
              <a:rPr lang="es-CO" dirty="0"/>
              <a:t>3. Independencia</a:t>
            </a:r>
          </a:p>
          <a:p>
            <a:r>
              <a:rPr lang="es-CO" dirty="0"/>
              <a:t>4. Responsabilidad</a:t>
            </a:r>
          </a:p>
          <a:p>
            <a:r>
              <a:rPr lang="es-CO" dirty="0"/>
              <a:t>5. Confidencialidad</a:t>
            </a:r>
          </a:p>
          <a:p>
            <a:r>
              <a:rPr lang="es-CO" dirty="0"/>
              <a:t>6. Observancia de las disposiciones normativas</a:t>
            </a:r>
          </a:p>
          <a:p>
            <a:r>
              <a:rPr lang="es-CO" dirty="0"/>
              <a:t>7. Competencia y actualización profesional</a:t>
            </a:r>
          </a:p>
          <a:p>
            <a:r>
              <a:rPr lang="es-CO" dirty="0"/>
              <a:t>8. Difusión y colaboración</a:t>
            </a:r>
          </a:p>
          <a:p>
            <a:r>
              <a:rPr lang="es-CO" dirty="0"/>
              <a:t>9. Respeto entre colegas</a:t>
            </a:r>
          </a:p>
          <a:p>
            <a:r>
              <a:rPr lang="es-CO" dirty="0"/>
              <a:t>10. Conducta </a:t>
            </a:r>
            <a:r>
              <a:rPr lang="es-CO" dirty="0" smtClean="0"/>
              <a:t>ética</a:t>
            </a:r>
            <a:endParaRPr lang="es-ES" dirty="0"/>
          </a:p>
        </p:txBody>
      </p:sp>
    </p:spTree>
    <p:extLst>
      <p:ext uri="{BB962C8B-B14F-4D97-AF65-F5344CB8AC3E}">
        <p14:creationId xmlns:p14="http://schemas.microsoft.com/office/powerpoint/2010/main" val="87055171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Órganos de la profesión </a:t>
            </a:r>
            <a:r>
              <a:rPr lang="es-CO" dirty="0" smtClean="0"/>
              <a:t>contable – Ley 43 de 1990</a:t>
            </a:r>
            <a:endParaRPr lang="es-ES" dirty="0"/>
          </a:p>
        </p:txBody>
      </p:sp>
      <p:sp>
        <p:nvSpPr>
          <p:cNvPr id="3" name="Marcador de texto 2"/>
          <p:cNvSpPr>
            <a:spLocks noGrp="1"/>
          </p:cNvSpPr>
          <p:nvPr>
            <p:ph type="body" sz="quarter" idx="10"/>
          </p:nvPr>
        </p:nvSpPr>
        <p:spPr>
          <a:xfrm>
            <a:off x="381000" y="1411552"/>
            <a:ext cx="8382000" cy="1428083"/>
          </a:xfrm>
        </p:spPr>
        <p:txBody>
          <a:bodyPr/>
          <a:lstStyle/>
          <a:p>
            <a:r>
              <a:rPr lang="es-CO" dirty="0"/>
              <a:t>Unidad Administrativa especial con personería jurídica – Junta Central de Contadores</a:t>
            </a:r>
          </a:p>
          <a:p>
            <a:r>
              <a:rPr lang="es-CO" dirty="0"/>
              <a:t>Consejo Técnico de la Contaduría Pública</a:t>
            </a:r>
            <a:endParaRPr lang="es-ES" dirty="0"/>
          </a:p>
        </p:txBody>
      </p:sp>
    </p:spTree>
    <p:extLst>
      <p:ext uri="{BB962C8B-B14F-4D97-AF65-F5344CB8AC3E}">
        <p14:creationId xmlns:p14="http://schemas.microsoft.com/office/powerpoint/2010/main" val="235636436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title"/>
          </p:nvPr>
        </p:nvSpPr>
        <p:spPr/>
        <p:txBody>
          <a:bodyPr/>
          <a:lstStyle/>
          <a:p>
            <a:r>
              <a:rPr lang="es-CO" dirty="0" smtClean="0"/>
              <a:t>Recordando a Gabino Pinzón</a:t>
            </a:r>
            <a:endParaRPr lang="es-CO" dirty="0"/>
          </a:p>
        </p:txBody>
      </p:sp>
      <p:sp>
        <p:nvSpPr>
          <p:cNvPr id="11" name="Marcador de contenido 10"/>
          <p:cNvSpPr>
            <a:spLocks noGrp="1"/>
          </p:cNvSpPr>
          <p:nvPr>
            <p:ph idx="1"/>
          </p:nvPr>
        </p:nvSpPr>
        <p:spPr/>
        <p:txBody>
          <a:bodyPr/>
          <a:lstStyle/>
          <a:p>
            <a:endParaRPr lang="es-CO"/>
          </a:p>
        </p:txBody>
      </p:sp>
      <p:sp>
        <p:nvSpPr>
          <p:cNvPr id="5" name="Marcador de número de diapositiva 4"/>
          <p:cNvSpPr>
            <a:spLocks noGrp="1"/>
          </p:cNvSpPr>
          <p:nvPr>
            <p:ph type="sldNum" sz="quarter" idx="4294967295"/>
          </p:nvPr>
        </p:nvSpPr>
        <p:spPr>
          <a:xfrm>
            <a:off x="7086600" y="6356350"/>
            <a:ext cx="2057400" cy="365125"/>
          </a:xfrm>
        </p:spPr>
        <p:txBody>
          <a:bodyPr/>
          <a:lstStyle/>
          <a:p>
            <a:fld id="{1759EE88-702F-4FD4-B776-149465980052}" type="slidenum">
              <a:rPr lang="es-CO" smtClean="0"/>
              <a:pPr/>
              <a:t>3</a:t>
            </a:fld>
            <a:endParaRPr lang="es-CO" dirty="0"/>
          </a:p>
        </p:txBody>
      </p:sp>
      <p:pic>
        <p:nvPicPr>
          <p:cNvPr id="9" name="Imagen 8"/>
          <p:cNvPicPr>
            <a:picLocks noChangeAspect="1"/>
          </p:cNvPicPr>
          <p:nvPr/>
        </p:nvPicPr>
        <p:blipFill>
          <a:blip r:embed="rId2"/>
          <a:stretch>
            <a:fillRect/>
          </a:stretch>
        </p:blipFill>
        <p:spPr>
          <a:xfrm>
            <a:off x="44970" y="1235308"/>
            <a:ext cx="9036495" cy="5087590"/>
          </a:xfrm>
          <a:prstGeom prst="rect">
            <a:avLst/>
          </a:prstGeom>
        </p:spPr>
      </p:pic>
    </p:spTree>
    <p:extLst>
      <p:ext uri="{BB962C8B-B14F-4D97-AF65-F5344CB8AC3E}">
        <p14:creationId xmlns:p14="http://schemas.microsoft.com/office/powerpoint/2010/main" val="378288235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Procedimientos</a:t>
            </a:r>
            <a:endParaRPr lang="es-ES" dirty="0"/>
          </a:p>
        </p:txBody>
      </p:sp>
      <p:sp>
        <p:nvSpPr>
          <p:cNvPr id="3" name="Marcador de texto 2"/>
          <p:cNvSpPr>
            <a:spLocks noGrp="1"/>
          </p:cNvSpPr>
          <p:nvPr>
            <p:ph type="body" sz="quarter" idx="10"/>
          </p:nvPr>
        </p:nvSpPr>
        <p:spPr>
          <a:xfrm>
            <a:off x="381000" y="1411552"/>
            <a:ext cx="8382000" cy="2314480"/>
          </a:xfrm>
        </p:spPr>
        <p:txBody>
          <a:bodyPr/>
          <a:lstStyle/>
          <a:p>
            <a:r>
              <a:rPr lang="es-CO" dirty="0"/>
              <a:t>Debido proceso para intervenir la economía mediante normas de contabilidad, información financiera y aseguramiento de información – Ley 1314 de 2009</a:t>
            </a:r>
          </a:p>
          <a:p>
            <a:r>
              <a:rPr lang="es-CO" dirty="0"/>
              <a:t>Proceso disciplinario – Ley 43 de 1990, </a:t>
            </a:r>
            <a:r>
              <a:rPr lang="es-CO" dirty="0" smtClean="0"/>
              <a:t>CPACA</a:t>
            </a:r>
            <a:endParaRPr lang="es-ES" dirty="0"/>
          </a:p>
        </p:txBody>
      </p:sp>
    </p:spTree>
    <p:extLst>
      <p:ext uri="{BB962C8B-B14F-4D97-AF65-F5344CB8AC3E}">
        <p14:creationId xmlns:p14="http://schemas.microsoft.com/office/powerpoint/2010/main" val="13825522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052736"/>
            <a:ext cx="8382000" cy="3988784"/>
          </a:xfrm>
        </p:spPr>
        <p:txBody>
          <a:bodyPr/>
          <a:lstStyle/>
          <a:p>
            <a:r>
              <a:rPr lang="es-CO" sz="9600" dirty="0" smtClean="0"/>
              <a:t>Por su amable atención, muchas gracias</a:t>
            </a:r>
            <a:endParaRPr lang="es-CO" sz="9600" dirty="0"/>
          </a:p>
        </p:txBody>
      </p:sp>
    </p:spTree>
    <p:extLst>
      <p:ext uri="{BB962C8B-B14F-4D97-AF65-F5344CB8AC3E}">
        <p14:creationId xmlns:p14="http://schemas.microsoft.com/office/powerpoint/2010/main" val="16595898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s-ES_tradnl" dirty="0"/>
              <a:t>Elementos del Derecho Contable</a:t>
            </a:r>
            <a:br>
              <a:rPr lang="es-ES_tradnl" dirty="0"/>
            </a:br>
            <a:r>
              <a:rPr lang="es-ES_tradnl" dirty="0"/>
              <a:t>Descripción</a:t>
            </a:r>
            <a:endParaRPr lang="es-ES_tradnl" sz="3600"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pPr marL="393192" indent="-393192" algn="l" defTabSz="914400">
              <a:lnSpc>
                <a:spcPct val="90000"/>
              </a:lnSpc>
              <a:spcBef>
                <a:spcPts val="768"/>
              </a:spcBef>
              <a:buClr>
                <a:srgbClr val="000000"/>
              </a:buClr>
              <a:buFontTx/>
            </a:pPr>
            <a:r>
              <a:rPr lang="es-ES_tradnl" sz="3600" dirty="0"/>
              <a:t>Regulación que gobierna la contabilidad</a:t>
            </a:r>
          </a:p>
          <a:p>
            <a:pPr marL="393192" indent="-393192" algn="l" defTabSz="914400">
              <a:lnSpc>
                <a:spcPct val="90000"/>
              </a:lnSpc>
              <a:spcBef>
                <a:spcPts val="768"/>
              </a:spcBef>
              <a:buClr>
                <a:srgbClr val="000000"/>
              </a:buClr>
              <a:buFontTx/>
            </a:pPr>
            <a:r>
              <a:rPr lang="es-ES_tradnl" sz="3600" dirty="0"/>
              <a:t>Regulación que gobierna los contadores</a:t>
            </a:r>
            <a:r>
              <a:rPr lang="es-ES_tradnl" dirty="0"/>
              <a:t> </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O" dirty="0"/>
              <a:t>Destinatarios del Derecho Contable</a:t>
            </a:r>
          </a:p>
        </p:txBody>
      </p:sp>
      <p:sp>
        <p:nvSpPr>
          <p:cNvPr id="7" name="Marcador de texto 6"/>
          <p:cNvSpPr>
            <a:spLocks noGrp="1"/>
          </p:cNvSpPr>
          <p:nvPr>
            <p:ph type="body" sz="quarter" idx="10"/>
          </p:nvPr>
        </p:nvSpPr>
        <p:spPr>
          <a:xfrm>
            <a:off x="381000" y="1411552"/>
            <a:ext cx="8382000" cy="2412968"/>
          </a:xfrm>
        </p:spPr>
        <p:txBody>
          <a:bodyPr/>
          <a:lstStyle/>
          <a:p>
            <a:r>
              <a:rPr lang="es-CO" dirty="0"/>
              <a:t>El Estado</a:t>
            </a:r>
          </a:p>
          <a:p>
            <a:r>
              <a:rPr lang="es-CO" dirty="0"/>
              <a:t>Los propietarios, funcionarios y empleados de las empresas</a:t>
            </a:r>
          </a:p>
          <a:p>
            <a:r>
              <a:rPr lang="es-CO" dirty="0"/>
              <a:t>Los inversionistas actuales o potenciales y otras partes </a:t>
            </a:r>
            <a:r>
              <a:rPr lang="es-CO" dirty="0" smtClean="0"/>
              <a:t>interesadas</a:t>
            </a:r>
          </a:p>
          <a:p>
            <a:r>
              <a:rPr lang="es-CO" dirty="0" smtClean="0"/>
              <a:t>Específicamente,</a:t>
            </a:r>
            <a:r>
              <a:rPr lang="es-CO" baseline="0" dirty="0" smtClean="0"/>
              <a:t> los aspirantes a y los egresados de los programas de Contaduría Pública</a:t>
            </a:r>
            <a:endParaRPr lang="es-CO" dirty="0"/>
          </a:p>
        </p:txBody>
      </p:sp>
    </p:spTree>
    <p:extLst>
      <p:ext uri="{BB962C8B-B14F-4D97-AF65-F5344CB8AC3E}">
        <p14:creationId xmlns:p14="http://schemas.microsoft.com/office/powerpoint/2010/main" val="13097810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Los sujetos del Derecho Contable</a:t>
            </a:r>
          </a:p>
        </p:txBody>
      </p:sp>
      <p:sp>
        <p:nvSpPr>
          <p:cNvPr id="3" name="Marcador de texto 2"/>
          <p:cNvSpPr>
            <a:spLocks noGrp="1"/>
          </p:cNvSpPr>
          <p:nvPr>
            <p:ph type="body" sz="quarter" idx="10"/>
          </p:nvPr>
        </p:nvSpPr>
        <p:spPr>
          <a:xfrm>
            <a:off x="381000" y="1411552"/>
            <a:ext cx="8382000" cy="3053144"/>
          </a:xfrm>
        </p:spPr>
        <p:txBody>
          <a:bodyPr/>
          <a:lstStyle/>
          <a:p>
            <a:r>
              <a:rPr lang="es-CO" dirty="0"/>
              <a:t>Los obligados a llevar contabilidad</a:t>
            </a:r>
          </a:p>
          <a:p>
            <a:r>
              <a:rPr lang="es-CO" dirty="0"/>
              <a:t>Los no obligados que voluntariamente quieran llevar contabilidad</a:t>
            </a:r>
          </a:p>
          <a:p>
            <a:r>
              <a:rPr lang="es-CO" dirty="0"/>
              <a:t>Los preparadores de la información</a:t>
            </a:r>
          </a:p>
          <a:p>
            <a:r>
              <a:rPr lang="es-CO" dirty="0"/>
              <a:t>Sus auxiliares y asesores</a:t>
            </a:r>
          </a:p>
          <a:p>
            <a:r>
              <a:rPr lang="es-CO" dirty="0"/>
              <a:t>Los aseguradores</a:t>
            </a:r>
          </a:p>
        </p:txBody>
      </p:sp>
    </p:spTree>
    <p:extLst>
      <p:ext uri="{BB962C8B-B14F-4D97-AF65-F5344CB8AC3E}">
        <p14:creationId xmlns:p14="http://schemas.microsoft.com/office/powerpoint/2010/main" val="4572953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1329595"/>
          </a:xfrm>
        </p:spPr>
        <p:txBody>
          <a:bodyPr/>
          <a:lstStyle/>
          <a:p>
            <a:r>
              <a:rPr lang="es-CO" dirty="0"/>
              <a:t>Grupos de preparadores sector gubernamental</a:t>
            </a:r>
          </a:p>
        </p:txBody>
      </p:sp>
      <p:sp>
        <p:nvSpPr>
          <p:cNvPr id="3" name="Marcador de texto 2"/>
          <p:cNvSpPr>
            <a:spLocks noGrp="1"/>
          </p:cNvSpPr>
          <p:nvPr>
            <p:ph type="body" sz="quarter" idx="10"/>
          </p:nvPr>
        </p:nvSpPr>
        <p:spPr>
          <a:xfrm>
            <a:off x="381000" y="1844824"/>
            <a:ext cx="8382000" cy="2856167"/>
          </a:xfrm>
        </p:spPr>
        <p:txBody>
          <a:bodyPr/>
          <a:lstStyle/>
          <a:p>
            <a:r>
              <a:rPr lang="es-CO" dirty="0"/>
              <a:t>Empresas que cotizan en el mercado de valores o que captan o administran ahorro del público </a:t>
            </a:r>
          </a:p>
          <a:p>
            <a:r>
              <a:rPr lang="es-CO" dirty="0"/>
              <a:t>Empresas que no cotizan en el mercado de valores, y que no captan ni administran ahorro del público </a:t>
            </a:r>
          </a:p>
          <a:p>
            <a:r>
              <a:rPr lang="es-CO" dirty="0"/>
              <a:t>Entidades de Gobierno </a:t>
            </a:r>
          </a:p>
        </p:txBody>
      </p:sp>
    </p:spTree>
    <p:extLst>
      <p:ext uri="{BB962C8B-B14F-4D97-AF65-F5344CB8AC3E}">
        <p14:creationId xmlns:p14="http://schemas.microsoft.com/office/powerpoint/2010/main" val="4138657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1329595"/>
          </a:xfrm>
        </p:spPr>
        <p:txBody>
          <a:bodyPr/>
          <a:lstStyle/>
          <a:p>
            <a:r>
              <a:rPr lang="es-CO" dirty="0"/>
              <a:t>Grupos de preparadores sector privado</a:t>
            </a:r>
          </a:p>
        </p:txBody>
      </p:sp>
      <p:sp>
        <p:nvSpPr>
          <p:cNvPr id="3" name="Marcador de texto 2"/>
          <p:cNvSpPr>
            <a:spLocks noGrp="1"/>
          </p:cNvSpPr>
          <p:nvPr>
            <p:ph type="body" sz="quarter" idx="10"/>
          </p:nvPr>
        </p:nvSpPr>
        <p:spPr>
          <a:xfrm>
            <a:off x="376713" y="1772816"/>
            <a:ext cx="8382000" cy="4681744"/>
          </a:xfrm>
        </p:spPr>
        <p:txBody>
          <a:bodyPr>
            <a:normAutofit fontScale="92500" lnSpcReduction="20000"/>
          </a:bodyPr>
          <a:lstStyle/>
          <a:p>
            <a:r>
              <a:rPr lang="es-CO" dirty="0">
                <a:solidFill>
                  <a:srgbClr val="00B050"/>
                </a:solidFill>
              </a:rPr>
              <a:t>Grupo 1</a:t>
            </a:r>
            <a:r>
              <a:rPr lang="es-CO" dirty="0"/>
              <a:t>: Empresas que cotizan en las bolsas o </a:t>
            </a:r>
            <a:r>
              <a:rPr lang="es-CO" dirty="0" smtClean="0"/>
              <a:t>que captan </a:t>
            </a:r>
            <a:r>
              <a:rPr lang="es-CO" dirty="0"/>
              <a:t>y administran ahorros del público</a:t>
            </a:r>
          </a:p>
          <a:p>
            <a:r>
              <a:rPr lang="es-CO" dirty="0">
                <a:solidFill>
                  <a:srgbClr val="00B050"/>
                </a:solidFill>
              </a:rPr>
              <a:t>Grupo 2</a:t>
            </a:r>
            <a:r>
              <a:rPr lang="es-CO" dirty="0"/>
              <a:t>: Empresas distintas de las del Grupo 1, que no sean micro-empresas</a:t>
            </a:r>
          </a:p>
          <a:p>
            <a:r>
              <a:rPr lang="es-CO" dirty="0">
                <a:solidFill>
                  <a:srgbClr val="00B050"/>
                </a:solidFill>
              </a:rPr>
              <a:t>Grupo 3</a:t>
            </a:r>
            <a:r>
              <a:rPr lang="es-CO" dirty="0"/>
              <a:t>: Micro-empresas – “Aplicarán esta NIF las microempresas que cumplan la totalidad de los siguientes requisitos: (a) contar con una planta de personal no superior a diez (10) trabajadores; (b) poseer activos totales, excluida la vivienda, por valor inferior a quinientos (500) salarios mínimos mensuales legales vigentes (</a:t>
            </a:r>
            <a:r>
              <a:rPr lang="es-CO" dirty="0" err="1"/>
              <a:t>smmlv</a:t>
            </a:r>
            <a:r>
              <a:rPr lang="es-CO" dirty="0"/>
              <a:t>); (c) Tener ingresos brutos anuales inferiores a 6.000 </a:t>
            </a:r>
            <a:r>
              <a:rPr lang="es-CO" dirty="0" err="1"/>
              <a:t>smmlv</a:t>
            </a:r>
            <a:r>
              <a:rPr lang="es-CO" dirty="0" smtClean="0"/>
              <a:t>.” - </a:t>
            </a:r>
            <a:r>
              <a:rPr lang="es-CO" dirty="0"/>
              <a:t>Decreto 2420 de </a:t>
            </a:r>
            <a:r>
              <a:rPr lang="es-CO" dirty="0" smtClean="0"/>
              <a:t>2015</a:t>
            </a:r>
            <a:endParaRPr lang="es-CO" dirty="0"/>
          </a:p>
        </p:txBody>
      </p:sp>
    </p:spTree>
    <p:extLst>
      <p:ext uri="{BB962C8B-B14F-4D97-AF65-F5344CB8AC3E}">
        <p14:creationId xmlns:p14="http://schemas.microsoft.com/office/powerpoint/2010/main" val="364912231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1329595"/>
          </a:xfrm>
        </p:spPr>
        <p:txBody>
          <a:bodyPr/>
          <a:lstStyle/>
          <a:p>
            <a:r>
              <a:rPr lang="es-CO" dirty="0"/>
              <a:t>Las autoridades del Derecho Contable</a:t>
            </a:r>
          </a:p>
        </p:txBody>
      </p:sp>
      <p:sp>
        <p:nvSpPr>
          <p:cNvPr id="3" name="Marcador de texto 2"/>
          <p:cNvSpPr>
            <a:spLocks noGrp="1"/>
          </p:cNvSpPr>
          <p:nvPr>
            <p:ph type="body" sz="quarter" idx="10"/>
          </p:nvPr>
        </p:nvSpPr>
        <p:spPr>
          <a:xfrm>
            <a:off x="381000" y="1568763"/>
            <a:ext cx="8382000" cy="4668550"/>
          </a:xfrm>
        </p:spPr>
        <p:txBody>
          <a:bodyPr wrap="square">
            <a:normAutofit fontScale="85000" lnSpcReduction="10000"/>
          </a:bodyPr>
          <a:lstStyle/>
          <a:p>
            <a:r>
              <a:rPr lang="es-CO" sz="3300" dirty="0" smtClean="0"/>
              <a:t>El </a:t>
            </a:r>
            <a:r>
              <a:rPr lang="es-CO" sz="3300" dirty="0">
                <a:solidFill>
                  <a:srgbClr val="00B050"/>
                </a:solidFill>
              </a:rPr>
              <a:t>regulador público</a:t>
            </a:r>
            <a:r>
              <a:rPr lang="es-CO" sz="3300" dirty="0"/>
              <a:t>: Contador General de la Nación</a:t>
            </a:r>
          </a:p>
          <a:p>
            <a:r>
              <a:rPr lang="es-CO" sz="3300" dirty="0"/>
              <a:t>Los </a:t>
            </a:r>
            <a:r>
              <a:rPr lang="es-CO" sz="3300" dirty="0">
                <a:solidFill>
                  <a:srgbClr val="00B050"/>
                </a:solidFill>
              </a:rPr>
              <a:t>reguladores privados</a:t>
            </a:r>
            <a:r>
              <a:rPr lang="es-CO" sz="3300" dirty="0"/>
              <a:t>: Ministerio de Comercio, Industria y Turismo junto con el Ministerio de Hacienda y Crédito Público</a:t>
            </a:r>
          </a:p>
          <a:p>
            <a:r>
              <a:rPr lang="es-CO" sz="3300" dirty="0"/>
              <a:t>El </a:t>
            </a:r>
            <a:r>
              <a:rPr lang="es-CO" sz="3300" dirty="0">
                <a:solidFill>
                  <a:srgbClr val="00B050"/>
                </a:solidFill>
              </a:rPr>
              <a:t>normalizador privado</a:t>
            </a:r>
            <a:r>
              <a:rPr lang="es-CO" sz="3300" dirty="0"/>
              <a:t>: Consejo Técnico de la Contaduría Pública</a:t>
            </a:r>
          </a:p>
          <a:p>
            <a:r>
              <a:rPr lang="es-CO" sz="3300" dirty="0"/>
              <a:t>Las autoridades de </a:t>
            </a:r>
            <a:r>
              <a:rPr lang="es-CO" sz="3300" dirty="0">
                <a:solidFill>
                  <a:srgbClr val="00B050"/>
                </a:solidFill>
              </a:rPr>
              <a:t>supervisión</a:t>
            </a:r>
            <a:r>
              <a:rPr lang="es-CO" sz="3300" dirty="0"/>
              <a:t>: Ministerios, Dian, Superintendencias, Contraloría General de la República</a:t>
            </a:r>
          </a:p>
          <a:p>
            <a:r>
              <a:rPr lang="es-CO" sz="3300" dirty="0"/>
              <a:t>La autoridad </a:t>
            </a:r>
            <a:r>
              <a:rPr lang="es-CO" sz="3300" dirty="0">
                <a:solidFill>
                  <a:srgbClr val="00B050"/>
                </a:solidFill>
              </a:rPr>
              <a:t>disciplinaria</a:t>
            </a:r>
            <a:r>
              <a:rPr lang="es-CO" sz="3300" dirty="0"/>
              <a:t>: Junta Central de Contadores</a:t>
            </a:r>
          </a:p>
          <a:p>
            <a:r>
              <a:rPr lang="es-CO" sz="3300" dirty="0"/>
              <a:t>Los jueces</a:t>
            </a:r>
          </a:p>
          <a:p>
            <a:r>
              <a:rPr lang="es-CO" sz="3300" dirty="0"/>
              <a:t>El Ministerio de Educación </a:t>
            </a:r>
            <a:r>
              <a:rPr lang="es-CO" sz="3300" dirty="0" smtClean="0"/>
              <a:t>Nacional</a:t>
            </a:r>
            <a:endParaRPr lang="es-CO" sz="3300" dirty="0"/>
          </a:p>
        </p:txBody>
      </p:sp>
    </p:spTree>
    <p:extLst>
      <p:ext uri="{BB962C8B-B14F-4D97-AF65-F5344CB8AC3E}">
        <p14:creationId xmlns:p14="http://schemas.microsoft.com/office/powerpoint/2010/main" val="37738223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1_Green with White Fence Segoe_TP10286746">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0550262-B63B-494B-9216-80B9C42911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Diapositivas de presentación de muestra (verde con diseño de valla blanca)</Template>
  <TotalTime>333</TotalTime>
  <Words>1528</Words>
  <Application>Microsoft Office PowerPoint</Application>
  <PresentationFormat>Presentación en pantalla (4:3)</PresentationFormat>
  <Paragraphs>152</Paragraphs>
  <Slides>31</Slides>
  <Notes>5</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31</vt:i4>
      </vt:variant>
    </vt:vector>
  </HeadingPairs>
  <TitlesOfParts>
    <vt:vector size="38" baseType="lpstr">
      <vt:lpstr>Arial</vt:lpstr>
      <vt:lpstr>Calibri</vt:lpstr>
      <vt:lpstr>Courier New</vt:lpstr>
      <vt:lpstr>Trebuchet MS</vt:lpstr>
      <vt:lpstr>Wingdings</vt:lpstr>
      <vt:lpstr>1_Green with White Fence Segoe_TP10286746</vt:lpstr>
      <vt:lpstr>White with Courier font for code slides</vt:lpstr>
      <vt:lpstr>1er. CONGRESO INTERNACIONAL DE DERECHO EMPRESARIAL, CONTABLE Y DE LOS NEGOCIOS “El derecho como instrumento de desarrollo empresarial y de los negocios” Cartagena, agosto 4 y 5 de 2016</vt:lpstr>
      <vt:lpstr>Taxonomía del Derecho Contable Colombiano</vt:lpstr>
      <vt:lpstr>Recordando a Gabino Pinzón</vt:lpstr>
      <vt:lpstr>Elementos del Derecho Contable Descripción</vt:lpstr>
      <vt:lpstr>Destinatarios del Derecho Contable</vt:lpstr>
      <vt:lpstr>Los sujetos del Derecho Contable</vt:lpstr>
      <vt:lpstr>Grupos de preparadores sector gubernamental</vt:lpstr>
      <vt:lpstr>Grupos de preparadores sector privado</vt:lpstr>
      <vt:lpstr>Las autoridades del Derecho Contable</vt:lpstr>
      <vt:lpstr>Competencia disciplinar</vt:lpstr>
      <vt:lpstr>Calidad educativa</vt:lpstr>
      <vt:lpstr>Los elementos de las normas contables – Ley 1314 de 2009</vt:lpstr>
      <vt:lpstr>Bases compresivas de contabilidad</vt:lpstr>
      <vt:lpstr>Contabilidades insuficientemente reguladas</vt:lpstr>
      <vt:lpstr>Referentes internacionales</vt:lpstr>
      <vt:lpstr>Referentes internacionales</vt:lpstr>
      <vt:lpstr>Principio básico – Ley 1314 de 2009</vt:lpstr>
      <vt:lpstr>Características cualitativas de la información financiera útil – Marco conceptual IASB </vt:lpstr>
      <vt:lpstr>Conjunto completo de estados financieros – NIC 1</vt:lpstr>
      <vt:lpstr>Conjunto completo de estados financieros – NIC 1</vt:lpstr>
      <vt:lpstr>Los elementos de las normas de aseguramiento – Ley 1314 de 2009</vt:lpstr>
      <vt:lpstr>Aseguramiento insuficientemente regulado</vt:lpstr>
      <vt:lpstr>Otras normas profesionales</vt:lpstr>
      <vt:lpstr>Referentes internacionales</vt:lpstr>
      <vt:lpstr>Clases de normas profesionales</vt:lpstr>
      <vt:lpstr>Clases de normas profesionales</vt:lpstr>
      <vt:lpstr>Clases de normas profesionales</vt:lpstr>
      <vt:lpstr>Principios éticos – Ley 43 de 1990</vt:lpstr>
      <vt:lpstr>Órganos de la profesión contable – Ley 43 de 1990</vt:lpstr>
      <vt:lpstr>Procedimientos</vt:lpstr>
      <vt:lpstr>Por su amable atención, muchas gracias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CONGRESO INTERNACIONAL DE DERECHO EMPRESARIAL,CONTABLE Y DE LOS NEGOCIOS “El derecho como instrumento de desarrollo empresarial y de los negocios” Cartagena, agosto 4 y 5 de 2016</dc:title>
  <dc:creator>Hernando Bermudez Gomez</dc:creator>
  <cp:keywords/>
  <cp:lastModifiedBy>Hernando Bermudez Gomez</cp:lastModifiedBy>
  <cp:revision>51</cp:revision>
  <dcterms:created xsi:type="dcterms:W3CDTF">2016-08-01T13:32:37Z</dcterms:created>
  <dcterms:modified xsi:type="dcterms:W3CDTF">2016-08-02T18:43:39Z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TC102867469990</vt:lpwstr>
  </property>
</Properties>
</file>