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61" r:id="rId4"/>
    <p:sldId id="260" r:id="rId5"/>
    <p:sldId id="262" r:id="rId6"/>
    <p:sldId id="258" r:id="rId7"/>
    <p:sldId id="259" r:id="rId8"/>
    <p:sldId id="263" r:id="rId9"/>
    <p:sldId id="264" r:id="rId10"/>
    <p:sldId id="265" r:id="rId11"/>
    <p:sldId id="266" r:id="rId12"/>
    <p:sldId id="267" r:id="rId13"/>
    <p:sldId id="280" r:id="rId14"/>
    <p:sldId id="268" r:id="rId15"/>
    <p:sldId id="269" r:id="rId16"/>
    <p:sldId id="270" r:id="rId17"/>
    <p:sldId id="281" r:id="rId18"/>
    <p:sldId id="282" r:id="rId19"/>
    <p:sldId id="271" r:id="rId20"/>
    <p:sldId id="273" r:id="rId21"/>
    <p:sldId id="272" r:id="rId22"/>
    <p:sldId id="274" r:id="rId23"/>
    <p:sldId id="275" r:id="rId24"/>
    <p:sldId id="276" r:id="rId25"/>
    <p:sldId id="283" r:id="rId26"/>
    <p:sldId id="278" r:id="rId27"/>
    <p:sldId id="279" r:id="rId2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718" autoAdjust="0"/>
  </p:normalViewPr>
  <p:slideViewPr>
    <p:cSldViewPr>
      <p:cViewPr varScale="1">
        <p:scale>
          <a:sx n="65" d="100"/>
          <a:sy n="65" d="100"/>
        </p:scale>
        <p:origin x="-114"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CF7BDB-E19F-41E4-8617-A3E166382AB1}" type="datetimeFigureOut">
              <a:rPr lang="es-CO" smtClean="0"/>
              <a:t>14/09/2009</a:t>
            </a:fld>
            <a:endParaRPr lang="es-C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C2E58-C43E-4BB3-A8D6-BC01A150DF17}" type="slidenum">
              <a:rPr lang="es-CO" smtClean="0"/>
              <a:t>‹#›</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s-CO"/>
          </a:p>
        </p:txBody>
      </p:sp>
      <p:sp>
        <p:nvSpPr>
          <p:cNvPr id="4" name="Slide Number Placeholder 3"/>
          <p:cNvSpPr>
            <a:spLocks noGrp="1"/>
          </p:cNvSpPr>
          <p:nvPr>
            <p:ph type="sldNum" sz="quarter" idx="10"/>
          </p:nvPr>
        </p:nvSpPr>
        <p:spPr/>
        <p:txBody>
          <a:bodyPr/>
          <a:lstStyle/>
          <a:p>
            <a:fld id="{A55C2E58-C43E-4BB3-A8D6-BC01A150DF17}" type="slidenum">
              <a:rPr lang="es-CO" smtClean="0"/>
              <a:t>3</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0E3EF64-2516-47BA-844E-C64B7BB7D3A1}" type="datetime1">
              <a:rPr lang="es-CO" smtClean="0"/>
              <a:t>14/09/2009</a:t>
            </a:fld>
            <a:endParaRPr lang="es-CO"/>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s-CO"/>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2214B7E-CA93-4932-A1A9-36CB5B276D80}" type="slidenum">
              <a:rPr lang="es-CO" smtClean="0"/>
              <a:pPr/>
              <a:t>‹#›</a:t>
            </a:fld>
            <a:endParaRPr lang="es-CO"/>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3EF64-2516-47BA-844E-C64B7BB7D3A1}" type="datetime1">
              <a:rPr lang="es-CO" smtClean="0"/>
              <a:t>14/09/2009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2214B7E-CA93-4932-A1A9-36CB5B276D80}" type="slidenum">
              <a:rPr lang="es-CO" smtClean="0"/>
              <a:pPr/>
              <a:t>‹#›</a:t>
            </a:fld>
            <a:endParaRPr lang="es-CO"/>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3EF64-2516-47BA-844E-C64B7BB7D3A1}" type="datetime1">
              <a:rPr lang="es-CO" smtClean="0"/>
              <a:t>14/09/2009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2214B7E-CA93-4932-A1A9-36CB5B276D80}" type="slidenum">
              <a:rPr lang="es-CO" smtClean="0"/>
              <a:pPr/>
              <a:t>‹#›</a:t>
            </a:fld>
            <a:endParaRPr lang="es-CO"/>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0E3EF64-2516-47BA-844E-C64B7BB7D3A1}" type="datetime1">
              <a:rPr lang="es-CO" smtClean="0"/>
              <a:t>14/09/2009</a:t>
            </a:fld>
            <a:endParaRPr lang="es-CO"/>
          </a:p>
        </p:txBody>
      </p:sp>
      <p:sp>
        <p:nvSpPr>
          <p:cNvPr id="5" name="Footer Placeholder 4"/>
          <p:cNvSpPr>
            <a:spLocks noGrp="1"/>
          </p:cNvSpPr>
          <p:nvPr>
            <p:ph type="ftr" sz="quarter" idx="11"/>
          </p:nvPr>
        </p:nvSpPr>
        <p:spPr>
          <a:xfrm>
            <a:off x="457200" y="6480969"/>
            <a:ext cx="4260056" cy="300831"/>
          </a:xfrm>
        </p:spPr>
        <p:txBody>
          <a:bodyPr/>
          <a:lstStyle/>
          <a:p>
            <a:endParaRPr lang="es-CO"/>
          </a:p>
        </p:txBody>
      </p:sp>
      <p:sp>
        <p:nvSpPr>
          <p:cNvPr id="6" name="Slide Number Placeholder 5"/>
          <p:cNvSpPr>
            <a:spLocks noGrp="1"/>
          </p:cNvSpPr>
          <p:nvPr>
            <p:ph type="sldNum" sz="quarter" idx="12"/>
          </p:nvPr>
        </p:nvSpPr>
        <p:spPr/>
        <p:txBody>
          <a:bodyPr/>
          <a:lstStyle/>
          <a:p>
            <a:fld id="{A2214B7E-CA93-4932-A1A9-36CB5B276D80}" type="slidenum">
              <a:rPr lang="es-CO" smtClean="0"/>
              <a:pPr/>
              <a:t>‹#›</a:t>
            </a:fld>
            <a:endParaRPr lang="es-CO"/>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0E3EF64-2516-47BA-844E-C64B7BB7D3A1}" type="datetime1">
              <a:rPr lang="es-CO" smtClean="0"/>
              <a:t>14/09/2009</a:t>
            </a:fld>
            <a:endParaRPr lang="es-CO"/>
          </a:p>
        </p:txBody>
      </p:sp>
      <p:sp>
        <p:nvSpPr>
          <p:cNvPr id="5" name="Footer Placeholder 4"/>
          <p:cNvSpPr>
            <a:spLocks noGrp="1"/>
          </p:cNvSpPr>
          <p:nvPr>
            <p:ph type="ftr" sz="quarter" idx="11"/>
          </p:nvPr>
        </p:nvSpPr>
        <p:spPr>
          <a:xfrm>
            <a:off x="2619376" y="6480969"/>
            <a:ext cx="4260056" cy="300831"/>
          </a:xfrm>
        </p:spPr>
        <p:txBody>
          <a:bodyPr/>
          <a:lstStyle/>
          <a:p>
            <a:endParaRPr lang="es-CO"/>
          </a:p>
        </p:txBody>
      </p:sp>
      <p:sp>
        <p:nvSpPr>
          <p:cNvPr id="6" name="Slide Number Placeholder 5"/>
          <p:cNvSpPr>
            <a:spLocks noGrp="1"/>
          </p:cNvSpPr>
          <p:nvPr>
            <p:ph type="sldNum" sz="quarter" idx="12"/>
          </p:nvPr>
        </p:nvSpPr>
        <p:spPr>
          <a:xfrm>
            <a:off x="8451056" y="809624"/>
            <a:ext cx="502920" cy="300831"/>
          </a:xfrm>
        </p:spPr>
        <p:txBody>
          <a:bodyPr/>
          <a:lstStyle/>
          <a:p>
            <a:fld id="{A2214B7E-CA93-4932-A1A9-36CB5B276D80}" type="slidenum">
              <a:rPr lang="es-CO" smtClean="0"/>
              <a:pPr/>
              <a:t>‹#›</a:t>
            </a:fld>
            <a:endParaRPr lang="es-CO"/>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0E3EF64-2516-47BA-844E-C64B7BB7D3A1}" type="datetime1">
              <a:rPr lang="es-CO" smtClean="0"/>
              <a:t>14/09/2009</a:t>
            </a:fld>
            <a:endParaRPr lang="es-CO"/>
          </a:p>
        </p:txBody>
      </p:sp>
      <p:sp>
        <p:nvSpPr>
          <p:cNvPr id="6" name="Footer Placeholder 5"/>
          <p:cNvSpPr>
            <a:spLocks noGrp="1"/>
          </p:cNvSpPr>
          <p:nvPr>
            <p:ph type="ftr" sz="quarter" idx="11"/>
          </p:nvPr>
        </p:nvSpPr>
        <p:spPr>
          <a:xfrm>
            <a:off x="457200" y="6480969"/>
            <a:ext cx="4260056" cy="301752"/>
          </a:xfrm>
        </p:spPr>
        <p:txBody>
          <a:bodyPr/>
          <a:lstStyle/>
          <a:p>
            <a:endParaRPr lang="es-CO"/>
          </a:p>
        </p:txBody>
      </p:sp>
      <p:sp>
        <p:nvSpPr>
          <p:cNvPr id="7" name="Slide Number Placeholder 6"/>
          <p:cNvSpPr>
            <a:spLocks noGrp="1"/>
          </p:cNvSpPr>
          <p:nvPr>
            <p:ph type="sldNum" sz="quarter" idx="12"/>
          </p:nvPr>
        </p:nvSpPr>
        <p:spPr>
          <a:xfrm>
            <a:off x="7589520" y="6480969"/>
            <a:ext cx="502920" cy="301752"/>
          </a:xfrm>
        </p:spPr>
        <p:txBody>
          <a:bodyPr/>
          <a:lstStyle/>
          <a:p>
            <a:fld id="{A2214B7E-CA93-4932-A1A9-36CB5B276D80}" type="slidenum">
              <a:rPr lang="es-CO" smtClean="0"/>
              <a:pPr/>
              <a:t>‹#›</a:t>
            </a:fld>
            <a:endParaRPr lang="es-CO"/>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0E3EF64-2516-47BA-844E-C64B7BB7D3A1}" type="datetime1">
              <a:rPr lang="es-CO" smtClean="0"/>
              <a:t>14/09/2009</a:t>
            </a:fld>
            <a:endParaRPr lang="es-CO"/>
          </a:p>
        </p:txBody>
      </p:sp>
      <p:sp>
        <p:nvSpPr>
          <p:cNvPr id="8" name="Footer Placeholder 7"/>
          <p:cNvSpPr>
            <a:spLocks noGrp="1"/>
          </p:cNvSpPr>
          <p:nvPr>
            <p:ph type="ftr" sz="quarter" idx="11"/>
          </p:nvPr>
        </p:nvSpPr>
        <p:spPr>
          <a:xfrm>
            <a:off x="457200" y="6480969"/>
            <a:ext cx="4261104" cy="301752"/>
          </a:xfrm>
        </p:spPr>
        <p:txBody>
          <a:bodyPr/>
          <a:lstStyle/>
          <a:p>
            <a:endParaRPr lang="es-CO"/>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A2214B7E-CA93-4932-A1A9-36CB5B276D80}" type="slidenum">
              <a:rPr lang="es-CO" smtClean="0"/>
              <a:pPr/>
              <a:t>‹#›</a:t>
            </a:fld>
            <a:endParaRPr lang="es-CO"/>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E3EF64-2516-47BA-844E-C64B7BB7D3A1}" type="datetime1">
              <a:rPr lang="es-CO" smtClean="0"/>
              <a:t>14/09/2009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2214B7E-CA93-4932-A1A9-36CB5B276D80}" type="slidenum">
              <a:rPr lang="es-CO" smtClean="0"/>
              <a:pPr/>
              <a:t>‹#›</a:t>
            </a:fld>
            <a:endParaRPr lang="es-CO"/>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0E3EF64-2516-47BA-844E-C64B7BB7D3A1}" type="datetime1">
              <a:rPr lang="es-CO" smtClean="0"/>
              <a:t>14/09/2009</a:t>
            </a:fld>
            <a:endParaRPr lang="es-CO"/>
          </a:p>
        </p:txBody>
      </p:sp>
      <p:sp>
        <p:nvSpPr>
          <p:cNvPr id="3" name="Footer Placeholder 2"/>
          <p:cNvSpPr>
            <a:spLocks noGrp="1"/>
          </p:cNvSpPr>
          <p:nvPr>
            <p:ph type="ftr" sz="quarter" idx="11"/>
          </p:nvPr>
        </p:nvSpPr>
        <p:spPr>
          <a:xfrm>
            <a:off x="457200" y="6481890"/>
            <a:ext cx="4260056" cy="300831"/>
          </a:xfrm>
        </p:spPr>
        <p:txBody>
          <a:bodyPr/>
          <a:lstStyle/>
          <a:p>
            <a:endParaRPr lang="es-CO"/>
          </a:p>
        </p:txBody>
      </p:sp>
      <p:sp>
        <p:nvSpPr>
          <p:cNvPr id="4" name="Slide Number Placeholder 3"/>
          <p:cNvSpPr>
            <a:spLocks noGrp="1"/>
          </p:cNvSpPr>
          <p:nvPr>
            <p:ph type="sldNum" sz="quarter" idx="12"/>
          </p:nvPr>
        </p:nvSpPr>
        <p:spPr>
          <a:xfrm>
            <a:off x="7589520" y="6480969"/>
            <a:ext cx="502920" cy="301752"/>
          </a:xfrm>
        </p:spPr>
        <p:txBody>
          <a:bodyPr/>
          <a:lstStyle/>
          <a:p>
            <a:fld id="{A2214B7E-CA93-4932-A1A9-36CB5B276D80}" type="slidenum">
              <a:rPr lang="es-CO" smtClean="0"/>
              <a:pPr/>
              <a:t>‹#›</a:t>
            </a:fld>
            <a:endParaRPr lang="es-CO"/>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0E3EF64-2516-47BA-844E-C64B7BB7D3A1}" type="datetime1">
              <a:rPr lang="es-CO" smtClean="0"/>
              <a:t>14/09/2009</a:t>
            </a:fld>
            <a:endParaRPr lang="es-CO"/>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s-CO"/>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A2214B7E-CA93-4932-A1A9-36CB5B276D80}" type="slidenum">
              <a:rPr lang="es-CO" smtClean="0"/>
              <a:pPr/>
              <a:t>‹#›</a:t>
            </a:fld>
            <a:endParaRPr lang="es-CO"/>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0E3EF64-2516-47BA-844E-C64B7BB7D3A1}" type="datetime1">
              <a:rPr lang="es-CO" smtClean="0"/>
              <a:t>14/09/2009</a:t>
            </a:fld>
            <a:endParaRPr lang="es-CO"/>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s-CO"/>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A2214B7E-CA93-4932-A1A9-36CB5B276D80}" type="slidenum">
              <a:rPr lang="es-CO" smtClean="0"/>
              <a:pPr/>
              <a:t>‹#›</a:t>
            </a:fld>
            <a:endParaRPr lang="es-CO"/>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0E3EF64-2516-47BA-844E-C64B7BB7D3A1}" type="datetime1">
              <a:rPr lang="es-CO" smtClean="0"/>
              <a:t>14/09/2009</a:t>
            </a:fld>
            <a:endParaRPr lang="es-CO"/>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CO"/>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2214B7E-CA93-4932-A1A9-36CB5B276D80}" type="slidenum">
              <a:rPr lang="es-CO" smtClean="0"/>
              <a:pPr/>
              <a:t>‹#›</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ox(in)">
                                      <p:cBhvr>
                                        <p:cTn id="12" dur="500"/>
                                        <p:tgtEl>
                                          <p:spTgt spid="13">
                                            <p:txEl>
                                              <p:pRg st="0" end="0"/>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slide(fromBottom)">
                                      <p:cBhvr>
                                        <p:cTn id="15" dur="500"/>
                                        <p:tgtEl>
                                          <p:spTgt spid="13">
                                            <p:txEl>
                                              <p:pRg st="1" end="1"/>
                                            </p:txEl>
                                          </p:spTgt>
                                        </p:tgtEl>
                                      </p:cBhvr>
                                    </p:animEffect>
                                  </p:childTnLst>
                                </p:cTn>
                              </p:par>
                              <p:par>
                                <p:cTn id="16" presetID="7" presetClass="entr" presetSubtype="4" fill="hold" grpId="0" nodeType="withEffect">
                                  <p:stCondLst>
                                    <p:cond delay="0"/>
                                  </p:stCondLst>
                                  <p:childTnLst>
                                    <p:set>
                                      <p:cBhvr>
                                        <p:cTn id="17" dur="1" fill="hold">
                                          <p:stCondLst>
                                            <p:cond delay="0"/>
                                          </p:stCondLst>
                                        </p:cTn>
                                        <p:tgtEl>
                                          <p:spTgt spid="13">
                                            <p:txEl>
                                              <p:pRg st="2" end="2"/>
                                            </p:txEl>
                                          </p:spTgt>
                                        </p:tgtEl>
                                        <p:attrNameLst>
                                          <p:attrName>style.visibility</p:attrName>
                                        </p:attrNameLst>
                                      </p:cBhvr>
                                      <p:to>
                                        <p:strVal val="visible"/>
                                      </p:to>
                                    </p:set>
                                    <p:anim calcmode="lin" valueType="num">
                                      <p:cBhvr additive="base">
                                        <p:cTn id="18"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
                                            <p:txEl>
                                              <p:pRg st="2" end="2"/>
                                            </p:txEl>
                                          </p:spTgt>
                                        </p:tgtEl>
                                        <p:attrNameLst>
                                          <p:attrName>ppt_y</p:attrName>
                                        </p:attrNameLst>
                                      </p:cBhvr>
                                      <p:tavLst>
                                        <p:tav tm="0">
                                          <p:val>
                                            <p:strVal val="1+#ppt_h/2"/>
                                          </p:val>
                                        </p:tav>
                                        <p:tav tm="100000">
                                          <p:val>
                                            <p:strVal val="#ppt_y"/>
                                          </p:val>
                                        </p:tav>
                                      </p:tavLst>
                                    </p:anim>
                                  </p:childTnLst>
                                </p:cTn>
                              </p:par>
                              <p:par>
                                <p:cTn id="20" presetID="8" presetClass="entr" presetSubtype="16" fill="hold" grpId="0" nodeType="with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diamond(in)">
                                      <p:cBhvr>
                                        <p:cTn id="22" dur="1000"/>
                                        <p:tgtEl>
                                          <p:spTgt spid="13">
                                            <p:txEl>
                                              <p:pRg st="3" end="3"/>
                                            </p:txEl>
                                          </p:spTgt>
                                        </p:tgtEl>
                                      </p:cBhvr>
                                    </p:animEffect>
                                  </p:childTnLst>
                                </p:cTn>
                              </p:par>
                              <p:par>
                                <p:cTn id="23" presetID="2" presetClass="entr" presetSubtype="4" fill="hold" grpId="0" nodeType="withEffect">
                                  <p:stCondLst>
                                    <p:cond delay="0"/>
                                  </p:stCondLst>
                                  <p:childTnLst>
                                    <p:set>
                                      <p:cBhvr>
                                        <p:cTn id="24" dur="1" fill="hold">
                                          <p:stCondLst>
                                            <p:cond delay="0"/>
                                          </p:stCondLst>
                                        </p:cTn>
                                        <p:tgtEl>
                                          <p:spTgt spid="13">
                                            <p:txEl>
                                              <p:pRg st="4" end="4"/>
                                            </p:txEl>
                                          </p:spTgt>
                                        </p:tgtEl>
                                        <p:attrNameLst>
                                          <p:attrName>style.visibility</p:attrName>
                                        </p:attrNameLst>
                                      </p:cBhvr>
                                      <p:to>
                                        <p:strVal val="visible"/>
                                      </p:to>
                                    </p:set>
                                    <p:anim calcmode="lin" valueType="num">
                                      <p:cBhvr additive="base">
                                        <p:cTn id="25"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hf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Transformación contable empresarial</a:t>
            </a:r>
            <a:endParaRPr lang="es-CO" dirty="0"/>
          </a:p>
        </p:txBody>
      </p:sp>
      <p:sp>
        <p:nvSpPr>
          <p:cNvPr id="3" name="2 Subtítulo"/>
          <p:cNvSpPr>
            <a:spLocks noGrp="1"/>
          </p:cNvSpPr>
          <p:nvPr>
            <p:ph type="subTitle" idx="1"/>
          </p:nvPr>
        </p:nvSpPr>
        <p:spPr/>
        <p:txBody>
          <a:bodyPr/>
          <a:lstStyle/>
          <a:p>
            <a:r>
              <a:rPr lang="es-CO" dirty="0" smtClean="0"/>
              <a:t>Hernando Bermúdez Gómez</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a:t>
            </a:fld>
            <a:endParaRPr lang="es-CO"/>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err="1" smtClean="0"/>
              <a:t>Conpes</a:t>
            </a:r>
            <a:r>
              <a:rPr lang="es-CO" dirty="0" smtClean="0"/>
              <a:t> 3280 de 2004</a:t>
            </a:r>
            <a:endParaRPr lang="es-CO" dirty="0"/>
          </a:p>
        </p:txBody>
      </p:sp>
      <p:sp>
        <p:nvSpPr>
          <p:cNvPr id="3" name="Content Placeholder 2"/>
          <p:cNvSpPr>
            <a:spLocks noGrp="1"/>
          </p:cNvSpPr>
          <p:nvPr>
            <p:ph idx="1"/>
          </p:nvPr>
        </p:nvSpPr>
        <p:spPr/>
        <p:txBody>
          <a:bodyPr/>
          <a:lstStyle/>
          <a:p>
            <a:r>
              <a:rPr lang="es-CO" dirty="0" smtClean="0"/>
              <a:t>(17) Esto contribuirá a que los inversionistas privados, nacionales y extranjeros, reconozcan en el sector empresarial colombiano el compromiso de brindar la información verídica, confiable y neutral, disminuyendo la incertidumbre sobre la viabilidad de los negocios y del entorno</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10</a:t>
            </a:fld>
            <a:endParaRPr lang="es-CO"/>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err="1" smtClean="0"/>
              <a:t>Conpes</a:t>
            </a:r>
            <a:r>
              <a:rPr lang="es-CO" dirty="0" smtClean="0"/>
              <a:t> 3527 de 2008</a:t>
            </a:r>
            <a:endParaRPr lang="es-CO" dirty="0"/>
          </a:p>
        </p:txBody>
      </p:sp>
      <p:sp>
        <p:nvSpPr>
          <p:cNvPr id="3" name="Content Placeholder 2"/>
          <p:cNvSpPr>
            <a:spLocks noGrp="1"/>
          </p:cNvSpPr>
          <p:nvPr>
            <p:ph idx="1"/>
          </p:nvPr>
        </p:nvSpPr>
        <p:spPr/>
        <p:txBody>
          <a:bodyPr>
            <a:normAutofit fontScale="85000" lnSpcReduction="20000"/>
          </a:bodyPr>
          <a:lstStyle/>
          <a:p>
            <a:r>
              <a:rPr lang="es-CO" dirty="0" smtClean="0"/>
              <a:t>POLÍTICA NACIONAL DE COMPETITIVIDAD Y PRODUCTIVIDAD</a:t>
            </a:r>
          </a:p>
          <a:p>
            <a:r>
              <a:rPr lang="es-CO" dirty="0" smtClean="0"/>
              <a:t>Promoción de sectores de clase mundial</a:t>
            </a:r>
          </a:p>
          <a:p>
            <a:r>
              <a:rPr lang="es-CO" dirty="0" smtClean="0"/>
              <a:t>2. Regulación propicia para la inversión (especialmente extranjera)</a:t>
            </a:r>
          </a:p>
          <a:p>
            <a:r>
              <a:rPr lang="es-CO" dirty="0" smtClean="0"/>
              <a:t>2.1 Cambios regulatorios para mejorar clima de inversión y negocios en el país</a:t>
            </a:r>
          </a:p>
          <a:p>
            <a:r>
              <a:rPr lang="es-CO" dirty="0" smtClean="0"/>
              <a:t>2.1.5 Proyecto de reforma legal de la contabilidad y la información financiera</a:t>
            </a:r>
          </a:p>
          <a:p>
            <a:r>
              <a:rPr lang="es-CO" dirty="0" smtClean="0"/>
              <a:t>Indicador, meta, tiempo y entidad responsable: Proyecto de reforma completo, 100%, junio 2009, MCIT</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11</a:t>
            </a:fld>
            <a:endParaRPr lang="es-CO"/>
          </a:p>
        </p:txBody>
      </p:sp>
    </p:spTree>
  </p:cSld>
  <p:clrMapOvr>
    <a:masterClrMapping/>
  </p:clrMapOvr>
  <p:transition>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noAutofit/>
          </a:bodyPr>
          <a:lstStyle/>
          <a:p>
            <a:r>
              <a:rPr lang="es-CO" dirty="0" smtClean="0"/>
              <a:t>ART. 1º—Objetivos de esta ley. Por mandato de esta ley, el Estado, bajo la dirección del Presidente la República y por intermedio de las entidades a que hace referencia la presente ley, intervendrá la economía, limitando la libertad económica, </a:t>
            </a:r>
          </a:p>
          <a:p>
            <a:r>
              <a:rPr lang="es-CO" dirty="0" smtClean="0"/>
              <a:t>para expedir normas contables, de información financiera y de aseguramiento de la información, </a:t>
            </a:r>
          </a:p>
        </p:txBody>
      </p:sp>
      <p:sp>
        <p:nvSpPr>
          <p:cNvPr id="4" name="Slide Number Placeholder 3"/>
          <p:cNvSpPr>
            <a:spLocks noGrp="1"/>
          </p:cNvSpPr>
          <p:nvPr>
            <p:ph type="sldNum" sz="quarter" idx="12"/>
          </p:nvPr>
        </p:nvSpPr>
        <p:spPr/>
        <p:txBody>
          <a:bodyPr/>
          <a:lstStyle/>
          <a:p>
            <a:fld id="{A2214B7E-CA93-4932-A1A9-36CB5B276D80}" type="slidenum">
              <a:rPr lang="es-CO" smtClean="0"/>
              <a:pPr/>
              <a:t>12</a:t>
            </a:fld>
            <a:endParaRPr lang="es-CO"/>
          </a:p>
        </p:txBody>
      </p:sp>
    </p:spTree>
  </p:cSld>
  <p:clrMapOvr>
    <a:masterClrMapping/>
  </p:clrMapOvr>
  <p:transition>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noAutofit/>
          </a:bodyPr>
          <a:lstStyle/>
          <a:p>
            <a:r>
              <a:rPr lang="es-CO" sz="2400" dirty="0" smtClean="0"/>
              <a:t>que conformen un sistema único y homogéneo de alta calidad, comprensible y de forzosa observancia, </a:t>
            </a:r>
          </a:p>
          <a:p>
            <a:r>
              <a:rPr lang="es-CO" sz="2400" dirty="0" smtClean="0"/>
              <a:t>por cuya virtud los informes contables y, en particular, los estados financieros, brinden información financiera comprensible, transparente y comparable, pertinente y confiable, útil para la toma de decisiones económicas por parte del Estado, los propietarios, funcionarios y empleados de las empresas, los inversionistas actuales o potenciales y otras partes interesadas, </a:t>
            </a:r>
            <a:endParaRPr lang="es-CO" sz="2400"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13</a:t>
            </a:fld>
            <a:endParaRPr lang="es-CO"/>
          </a:p>
        </p:txBody>
      </p:sp>
    </p:spTree>
  </p:cSld>
  <p:clrMapOvr>
    <a:masterClrMapping/>
  </p:clrMapOvr>
  <p:transition>
    <p:strip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normAutofit lnSpcReduction="10000"/>
          </a:bodyPr>
          <a:lstStyle/>
          <a:p>
            <a:r>
              <a:rPr lang="es-CO" dirty="0" smtClean="0"/>
              <a:t>para mejorar la productividad, la competitividad y el desarrollo armónico de la actividad empresarial de las personas naturales y jurídicas, nacionales o extranjeras. Con tal finalidad, en atención al interés público, expedirá normas de contabilidad, de información financiera y de aseguramiento de información, en los términos establecidos en la presente ley.</a:t>
            </a:r>
          </a:p>
          <a:p>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14</a:t>
            </a:fld>
            <a:endParaRPr lang="es-CO"/>
          </a:p>
        </p:txBody>
      </p:sp>
    </p:spTree>
  </p:cSld>
  <p:clrMapOvr>
    <a:masterClrMapping/>
  </p:clrMapOvr>
  <p:transition>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Con observancia de los principios de equidad, reciprocidad y conveniencia nacional, con el propósito de apoyar la internacionalización de las relaciones económicas, la acción del Estado se dirigirá hacia la convergencia de tales normas de contabilidad, de información financiera y de aseguramiento de la información, con estándares internacionales de aceptación mundial, con las mejores prácticas y con la rápida evolución de los negocios.</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15</a:t>
            </a:fld>
            <a:endParaRPr lang="es-CO"/>
          </a:p>
        </p:txBody>
      </p:sp>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normAutofit/>
          </a:bodyPr>
          <a:lstStyle/>
          <a:p>
            <a:r>
              <a:rPr lang="es-CO" dirty="0" smtClean="0"/>
              <a:t>Mediante normas de intervención se podrá permitir u ordenar que tanto el sistema documental contable, que incluye los soportes, los comprobantes y los libros, como los informes de gestión y la información contable, en especial los estados financieros con sus notas, sean preparados, conservados y difundidos electrónicamente. </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16</a:t>
            </a:fld>
            <a:endParaRPr lang="es-CO"/>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normAutofit fontScale="92500"/>
          </a:bodyPr>
          <a:lstStyle/>
          <a:p>
            <a:r>
              <a:rPr lang="es-CO" dirty="0" smtClean="0"/>
              <a:t>A tal efecto dichas normas podrán determinar las reglas aplicables al registro electrónico de los libros de comercio y al depósito electrónico de la información, que serían aplicables por todos los registros públicos, como el registro mercantil. Dichas normas garantizarán la autenticidad e integridad documental y podrán regular el registro de libros una vez diligenciados.</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17</a:t>
            </a:fld>
            <a:endParaRPr lang="es-CO"/>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Objetivos de la Ley 1314 de 2009</a:t>
            </a:r>
            <a:endParaRPr lang="es-CO" dirty="0"/>
          </a:p>
        </p:txBody>
      </p:sp>
      <p:sp>
        <p:nvSpPr>
          <p:cNvPr id="3" name="Content Placeholder 2"/>
          <p:cNvSpPr>
            <a:spLocks noGrp="1"/>
          </p:cNvSpPr>
          <p:nvPr>
            <p:ph idx="1"/>
          </p:nvPr>
        </p:nvSpPr>
        <p:spPr/>
        <p:txBody>
          <a:bodyPr/>
          <a:lstStyle/>
          <a:p>
            <a:r>
              <a:rPr lang="es-CO" dirty="0" smtClean="0"/>
              <a:t>PAR.—Las facultades de intervención establecidas en esta ley no se extienden a las cuentas nacionales, como tampoco a la contabilidad presupuestaria, a la contabilidad financiera gubernamental, de competencia del Contador General de la Nación, o la contabilidad de costos</a:t>
            </a:r>
            <a:r>
              <a:rPr lang="es-CO" dirty="0" smtClean="0"/>
              <a:t>.</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18</a:t>
            </a:fld>
            <a:endParaRPr lang="es-CO"/>
          </a:p>
        </p:txBody>
      </p:sp>
    </p:spTree>
  </p:cSld>
  <p:clrMapOvr>
    <a:masterClrMapping/>
  </p:clrMapOvr>
  <p:transition>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Criterios</a:t>
            </a:r>
            <a:endParaRPr lang="es-CO" dirty="0"/>
          </a:p>
        </p:txBody>
      </p:sp>
      <p:sp>
        <p:nvSpPr>
          <p:cNvPr id="3" name="Content Placeholder 2"/>
          <p:cNvSpPr>
            <a:spLocks noGrp="1"/>
          </p:cNvSpPr>
          <p:nvPr>
            <p:ph idx="1"/>
          </p:nvPr>
        </p:nvSpPr>
        <p:spPr/>
        <p:txBody>
          <a:bodyPr>
            <a:normAutofit/>
          </a:bodyPr>
          <a:lstStyle/>
          <a:p>
            <a:r>
              <a:rPr lang="es-CO" dirty="0" smtClean="0"/>
              <a:t>Internacionalización</a:t>
            </a:r>
          </a:p>
          <a:p>
            <a:r>
              <a:rPr lang="es-CO" dirty="0" smtClean="0"/>
              <a:t>Respeto </a:t>
            </a:r>
            <a:r>
              <a:rPr lang="es-CO" dirty="0" smtClean="0"/>
              <a:t>de la soberanía y protección del interés </a:t>
            </a:r>
            <a:r>
              <a:rPr lang="es-CO" dirty="0" smtClean="0"/>
              <a:t>nacional</a:t>
            </a:r>
          </a:p>
          <a:p>
            <a:r>
              <a:rPr lang="es-CO" dirty="0" smtClean="0"/>
              <a:t>Estratificación</a:t>
            </a:r>
          </a:p>
          <a:p>
            <a:r>
              <a:rPr lang="es-CO" dirty="0" smtClean="0"/>
              <a:t>Formalización</a:t>
            </a:r>
          </a:p>
          <a:p>
            <a:r>
              <a:rPr lang="es-CO" dirty="0" smtClean="0"/>
              <a:t>Separación de la contabilidad financiera y la contabilidad tributaria</a:t>
            </a:r>
          </a:p>
          <a:p>
            <a:r>
              <a:rPr lang="es-CO" dirty="0" smtClean="0"/>
              <a:t>Esencia sobre forma</a:t>
            </a:r>
            <a:endParaRPr lang="es-CO" dirty="0" smtClean="0"/>
          </a:p>
        </p:txBody>
      </p:sp>
      <p:sp>
        <p:nvSpPr>
          <p:cNvPr id="4" name="Slide Number Placeholder 3"/>
          <p:cNvSpPr>
            <a:spLocks noGrp="1"/>
          </p:cNvSpPr>
          <p:nvPr>
            <p:ph type="sldNum" sz="quarter" idx="12"/>
          </p:nvPr>
        </p:nvSpPr>
        <p:spPr/>
        <p:txBody>
          <a:bodyPr/>
          <a:lstStyle/>
          <a:p>
            <a:fld id="{A2214B7E-CA93-4932-A1A9-36CB5B276D80}" type="slidenum">
              <a:rPr lang="es-CO" smtClean="0"/>
              <a:pPr/>
              <a:t>19</a:t>
            </a:fld>
            <a:endParaRPr lang="es-CO"/>
          </a:p>
        </p:txBody>
      </p:sp>
    </p:spTree>
  </p:cSld>
  <p:clrMapOvr>
    <a:masterClrMapping/>
  </p:clrMapOvr>
  <p:transition>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Encuesta</a:t>
            </a:r>
            <a:endParaRPr lang="es-CO" dirty="0"/>
          </a:p>
        </p:txBody>
      </p:sp>
      <p:sp>
        <p:nvSpPr>
          <p:cNvPr id="3" name="2 Marcador de contenido"/>
          <p:cNvSpPr>
            <a:spLocks noGrp="1"/>
          </p:cNvSpPr>
          <p:nvPr>
            <p:ph idx="1"/>
          </p:nvPr>
        </p:nvSpPr>
        <p:spPr/>
        <p:txBody>
          <a:bodyPr>
            <a:normAutofit fontScale="92500"/>
          </a:bodyPr>
          <a:lstStyle/>
          <a:p>
            <a:r>
              <a:rPr lang="es-CO" dirty="0" smtClean="0"/>
              <a:t>En el año 2001, para apoyar el estudio que, en desarrollo de la Ley 550 de 1999, estaba realizando la Pontificia Universidad Javeriana con destino al Gobierno Nacional, la Cámara de Comercio de Bogotá realizó una encuesta abierta entre los empresarios inscritos en el registro mercantil. Se obtuvieron 739 </a:t>
            </a:r>
            <a:r>
              <a:rPr lang="es-CO" dirty="0" smtClean="0"/>
              <a:t>respuestas</a:t>
            </a:r>
            <a:endParaRPr lang="es-CO" dirty="0" smtClean="0"/>
          </a:p>
          <a:p>
            <a:r>
              <a:rPr lang="es-CO" dirty="0" smtClean="0"/>
              <a:t>El 78.61% de los  respondientes autorizaron la difusión de sus respuestas</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a:t>
            </a:fld>
            <a:endParaRPr lang="es-CO"/>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Internacionalización</a:t>
            </a:r>
            <a:endParaRPr lang="es-CO" dirty="0"/>
          </a:p>
        </p:txBody>
      </p:sp>
      <p:sp>
        <p:nvSpPr>
          <p:cNvPr id="3" name="Content Placeholder 2"/>
          <p:cNvSpPr>
            <a:spLocks noGrp="1"/>
          </p:cNvSpPr>
          <p:nvPr>
            <p:ph idx="1"/>
          </p:nvPr>
        </p:nvSpPr>
        <p:spPr/>
        <p:txBody>
          <a:bodyPr>
            <a:normAutofit lnSpcReduction="10000"/>
          </a:bodyPr>
          <a:lstStyle/>
          <a:p>
            <a:r>
              <a:rPr lang="es-CO" dirty="0" smtClean="0"/>
              <a:t>El CTCP tomará </a:t>
            </a:r>
            <a:r>
              <a:rPr lang="es-CO" dirty="0" smtClean="0"/>
              <a:t>como referencia para la elaboración de sus propuestas, los estándares más recientes y de mayor aceptación que hayan sido expedidos o estén próximos a ser expedidos por los organismos internacionales reconocidos a nivel mundial como emisores de estándares internacionales en el tema correspondiente, sus elementos y los fundamentos de sus conclusiones. </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20</a:t>
            </a:fld>
            <a:endParaRPr lang="es-CO"/>
          </a:p>
        </p:txBody>
      </p:sp>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2726"/>
          </a:xfrm>
        </p:spPr>
        <p:txBody>
          <a:bodyPr>
            <a:normAutofit fontScale="90000"/>
          </a:bodyPr>
          <a:lstStyle/>
          <a:p>
            <a:r>
              <a:rPr lang="es-CO" dirty="0" smtClean="0">
                <a:solidFill>
                  <a:srgbClr val="FF00FF"/>
                </a:solidFill>
              </a:rPr>
              <a:t>Respeto </a:t>
            </a:r>
            <a:r>
              <a:rPr lang="es-CO" dirty="0" smtClean="0">
                <a:solidFill>
                  <a:srgbClr val="FF00FF"/>
                </a:solidFill>
              </a:rPr>
              <a:t>de la soberanía y protección del interés </a:t>
            </a:r>
            <a:r>
              <a:rPr lang="es-CO" dirty="0" smtClean="0">
                <a:solidFill>
                  <a:srgbClr val="FF00FF"/>
                </a:solidFill>
              </a:rPr>
              <a:t>nacional</a:t>
            </a:r>
            <a:endParaRPr lang="es-CO" dirty="0">
              <a:solidFill>
                <a:srgbClr val="FF00FF"/>
              </a:solidFill>
            </a:endParaRPr>
          </a:p>
        </p:txBody>
      </p:sp>
      <p:sp>
        <p:nvSpPr>
          <p:cNvPr id="3" name="Content Placeholder 2"/>
          <p:cNvSpPr>
            <a:spLocks noGrp="1"/>
          </p:cNvSpPr>
          <p:nvPr>
            <p:ph idx="1"/>
          </p:nvPr>
        </p:nvSpPr>
        <p:spPr>
          <a:xfrm>
            <a:off x="457200" y="1928802"/>
            <a:ext cx="8229600" cy="4197361"/>
          </a:xfrm>
        </p:spPr>
        <p:txBody>
          <a:bodyPr>
            <a:normAutofit fontScale="85000" lnSpcReduction="20000"/>
          </a:bodyPr>
          <a:lstStyle/>
          <a:p>
            <a:r>
              <a:rPr lang="es-CO" dirty="0" smtClean="0"/>
              <a:t>Si, luego de haber efectuado el análisis respectivo, </a:t>
            </a:r>
            <a:r>
              <a:rPr lang="es-CO" dirty="0" smtClean="0"/>
              <a:t>el CTCP concluye </a:t>
            </a:r>
            <a:r>
              <a:rPr lang="es-CO" dirty="0" smtClean="0"/>
              <a:t>que, en el marco de los principios y objetivos de la presente ley, los referidos estándares internacionales, sus elementos o fundamentos, no resultarían eficaces o apropiados para los entes en Colombia, comunicará las razones técnicas de su apreciación a los ministerios de Hacienda y Crédito Público y de Comercio, Industria y Turismo, para que estos decidan sobre su conveniencia e implicaciones de acuerdo con el interés público y el bien común.</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21</a:t>
            </a:fld>
            <a:endParaRPr lang="es-CO"/>
          </a:p>
        </p:txBody>
      </p:sp>
    </p:spTree>
  </p:cSld>
  <p:clrMapOvr>
    <a:masterClrMapping/>
  </p:clrMapOvr>
  <p:transition>
    <p:split orient="ver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Estratificación</a:t>
            </a:r>
            <a:endParaRPr lang="es-CO" dirty="0"/>
          </a:p>
        </p:txBody>
      </p:sp>
      <p:sp>
        <p:nvSpPr>
          <p:cNvPr id="3" name="Content Placeholder 2"/>
          <p:cNvSpPr>
            <a:spLocks noGrp="1"/>
          </p:cNvSpPr>
          <p:nvPr>
            <p:ph idx="1"/>
          </p:nvPr>
        </p:nvSpPr>
        <p:spPr/>
        <p:txBody>
          <a:bodyPr>
            <a:normAutofit fontScale="92500"/>
          </a:bodyPr>
          <a:lstStyle/>
          <a:p>
            <a:r>
              <a:rPr lang="es-CO" dirty="0" smtClean="0"/>
              <a:t>en atención al volumen de sus activos, de sus ingresos, al número de sus empleados, a su forma de organización jurídica o de sus circunstancias socio-económicas, el Gobierno autorizará de manera general que ciertos obligados lleven contabilidad simplificada, emitan estados financieros y revelaciones abreviados o que estos sean objeto de aseguramiento de información de nivel moderado.</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22</a:t>
            </a:fld>
            <a:endParaRPr lang="es-CO"/>
          </a:p>
        </p:txBody>
      </p:sp>
    </p:spTree>
  </p:cSld>
  <p:clrMapOvr>
    <a:masterClrMapping/>
  </p:clrMapOvr>
  <p:transition>
    <p:circl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Formalización</a:t>
            </a:r>
            <a:endParaRPr lang="es-CO" dirty="0"/>
          </a:p>
        </p:txBody>
      </p:sp>
      <p:sp>
        <p:nvSpPr>
          <p:cNvPr id="3" name="Content Placeholder 2"/>
          <p:cNvSpPr>
            <a:spLocks noGrp="1"/>
          </p:cNvSpPr>
          <p:nvPr>
            <p:ph idx="1"/>
          </p:nvPr>
        </p:nvSpPr>
        <p:spPr/>
        <p:txBody>
          <a:bodyPr/>
          <a:lstStyle/>
          <a:p>
            <a:r>
              <a:rPr lang="es-CO" dirty="0" smtClean="0"/>
              <a:t>En desarrollo de programas de formalización empresarial o por razones de política de desarrollo empresarial, el Gobierno establecerá normas de contabilidad y de información financiera para las microempresas, sean personas jurídicas o naturales, que cumplan los requisitos establecidos en los numerales del artículo 499 del estatuto tributario</a:t>
            </a:r>
            <a:r>
              <a:rPr lang="es-CO" dirty="0" smtClean="0"/>
              <a:t>.</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23</a:t>
            </a:fld>
            <a:endParaRPr lang="es-CO"/>
          </a:p>
        </p:txBody>
      </p:sp>
    </p:spTree>
  </p:cSld>
  <p:clrMapOvr>
    <a:masterClrMapping/>
  </p:clrMapOvr>
  <p:transition>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589870"/>
          </a:xfrm>
        </p:spPr>
        <p:txBody>
          <a:bodyPr>
            <a:normAutofit fontScale="90000"/>
          </a:bodyPr>
          <a:lstStyle/>
          <a:p>
            <a:r>
              <a:rPr lang="es-CO" dirty="0" smtClean="0"/>
              <a:t>Separación de la contabilidad financiera y la contabilidad </a:t>
            </a:r>
            <a:r>
              <a:rPr lang="es-CO" dirty="0" smtClean="0"/>
              <a:t>tributaria</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ART. 4º—</a:t>
            </a:r>
            <a:r>
              <a:rPr lang="es-CO" b="1" dirty="0" smtClean="0"/>
              <a:t>Independencia y autonomía de las normas tributarias frente a las de contabilidad y de información financiera.</a:t>
            </a:r>
            <a:r>
              <a:rPr lang="es-CO" dirty="0" smtClean="0"/>
              <a:t> Las normas expedidas en desarrollo de esta ley, únicamente tendrán efecto impositivo cuando las leyes tributarias remitan expresamente a ellas o cuando estas no regulen la materia.</a:t>
            </a:r>
          </a:p>
          <a:p>
            <a:r>
              <a:rPr lang="es-CO" dirty="0" smtClean="0"/>
              <a:t>A su vez, las disposiciones tributarias únicamente producen efectos fiscales. Las declaraciones tributarias y sus soportes deberán ser preparados según lo determina la legislación fiscal</a:t>
            </a:r>
            <a:r>
              <a:rPr lang="es-CO" dirty="0" smtClean="0"/>
              <a:t>.</a:t>
            </a:r>
            <a:endParaRPr lang="es-CO" dirty="0" smtClean="0"/>
          </a:p>
        </p:txBody>
      </p:sp>
      <p:sp>
        <p:nvSpPr>
          <p:cNvPr id="4" name="Slide Number Placeholder 3"/>
          <p:cNvSpPr>
            <a:spLocks noGrp="1"/>
          </p:cNvSpPr>
          <p:nvPr>
            <p:ph type="sldNum" sz="quarter" idx="12"/>
          </p:nvPr>
        </p:nvSpPr>
        <p:spPr/>
        <p:txBody>
          <a:bodyPr/>
          <a:lstStyle/>
          <a:p>
            <a:fld id="{A2214B7E-CA93-4932-A1A9-36CB5B276D80}" type="slidenum">
              <a:rPr lang="es-CO" smtClean="0"/>
              <a:pPr/>
              <a:t>24</a:t>
            </a:fld>
            <a:endParaRPr lang="es-CO"/>
          </a:p>
        </p:txBody>
      </p:sp>
    </p:spTree>
  </p:cSld>
  <p:clrMapOvr>
    <a:masterClrMapping/>
  </p:clrMapOvr>
  <p:transition>
    <p:plu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589870"/>
          </a:xfrm>
        </p:spPr>
        <p:txBody>
          <a:bodyPr>
            <a:normAutofit fontScale="90000"/>
          </a:bodyPr>
          <a:lstStyle/>
          <a:p>
            <a:r>
              <a:rPr lang="es-CO" dirty="0" smtClean="0"/>
              <a:t>Separación de la contabilidad financiera y la contabilidad tributaria</a:t>
            </a:r>
            <a:endParaRPr lang="es-CO" dirty="0"/>
          </a:p>
        </p:txBody>
      </p:sp>
      <p:sp>
        <p:nvSpPr>
          <p:cNvPr id="3" name="Content Placeholder 2"/>
          <p:cNvSpPr>
            <a:spLocks noGrp="1"/>
          </p:cNvSpPr>
          <p:nvPr>
            <p:ph idx="1"/>
          </p:nvPr>
        </p:nvSpPr>
        <p:spPr/>
        <p:txBody>
          <a:bodyPr>
            <a:normAutofit fontScale="92500"/>
          </a:bodyPr>
          <a:lstStyle/>
          <a:p>
            <a:r>
              <a:rPr lang="es-CO" dirty="0" smtClean="0"/>
              <a:t>Únicamente para fines fiscales, cuando se presente incompatibilidad entre las normas contables y de información financiera y las de carácter tributario, prevalecerán estas últimas.</a:t>
            </a:r>
          </a:p>
          <a:p>
            <a:r>
              <a:rPr lang="es-CO" dirty="0" smtClean="0"/>
              <a:t>En su contabilidad y en sus estados financieros, los entes económicos harán los reconocimientos, las revelaciones y conciliaciones previstas en las normas de contabilidad y de información financiera</a:t>
            </a:r>
            <a:r>
              <a:rPr lang="es-CO" dirty="0" smtClean="0"/>
              <a:t>.</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25</a:t>
            </a:fld>
            <a:endParaRPr lang="es-CO"/>
          </a:p>
        </p:txBody>
      </p:sp>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O" dirty="0" smtClean="0"/>
              <a:t>Esencia sobre </a:t>
            </a:r>
            <a:r>
              <a:rPr lang="es-CO" dirty="0" smtClean="0"/>
              <a:t>forma</a:t>
            </a:r>
            <a:endParaRPr lang="es-CO" dirty="0"/>
          </a:p>
        </p:txBody>
      </p:sp>
      <p:sp>
        <p:nvSpPr>
          <p:cNvPr id="3" name="Content Placeholder 2"/>
          <p:cNvSpPr>
            <a:spLocks noGrp="1"/>
          </p:cNvSpPr>
          <p:nvPr>
            <p:ph idx="1"/>
          </p:nvPr>
        </p:nvSpPr>
        <p:spPr>
          <a:xfrm>
            <a:off x="457200" y="1600200"/>
            <a:ext cx="8229600" cy="4543444"/>
          </a:xfrm>
        </p:spPr>
        <p:txBody>
          <a:bodyPr>
            <a:normAutofit lnSpcReduction="10000"/>
          </a:bodyPr>
          <a:lstStyle/>
          <a:p>
            <a:r>
              <a:rPr lang="es-CO" sz="4400" dirty="0" smtClean="0"/>
              <a:t>Los recursos y hechos económicos deben ser reconocidos y revelados de acuerdo con su esencia o realidad económica y no únicamente con su forma legal.</a:t>
            </a:r>
            <a:endParaRPr lang="es-CO" sz="4400"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26</a:t>
            </a:fld>
            <a:endParaRPr lang="es-CO"/>
          </a:p>
        </p:txBody>
      </p:sp>
    </p:spTree>
  </p:cSld>
  <p:clrMapOvr>
    <a:masterClrMapping/>
  </p:clrMapOvr>
  <p:transition>
    <p:pull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83320"/>
          </a:xfrm>
        </p:spPr>
        <p:txBody>
          <a:bodyPr>
            <a:normAutofit fontScale="90000"/>
          </a:bodyPr>
          <a:lstStyle/>
          <a:p>
            <a:r>
              <a:rPr lang="es-CO" sz="9600" dirty="0" smtClean="0"/>
              <a:t>Por su amable atención, muchas gracias</a:t>
            </a:r>
            <a:endParaRPr lang="es-CO" sz="9600" dirty="0"/>
          </a:p>
        </p:txBody>
      </p:sp>
      <p:sp>
        <p:nvSpPr>
          <p:cNvPr id="5" name="Slide Number Placeholder 4"/>
          <p:cNvSpPr>
            <a:spLocks noGrp="1"/>
          </p:cNvSpPr>
          <p:nvPr>
            <p:ph type="sldNum" sz="quarter" idx="12"/>
          </p:nvPr>
        </p:nvSpPr>
        <p:spPr/>
        <p:txBody>
          <a:bodyPr/>
          <a:lstStyle/>
          <a:p>
            <a:fld id="{A2214B7E-CA93-4932-A1A9-36CB5B276D80}" type="slidenum">
              <a:rPr lang="es-CO" smtClean="0"/>
              <a:pPr/>
              <a:t>27</a:t>
            </a:fld>
            <a:endParaRPr lang="es-CO"/>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027" name="Object 3"/>
          <p:cNvGraphicFramePr>
            <a:graphicFrameLocks noChangeAspect="1"/>
          </p:cNvGraphicFramePr>
          <p:nvPr/>
        </p:nvGraphicFramePr>
        <p:xfrm>
          <a:off x="928662" y="2857496"/>
          <a:ext cx="7215237" cy="3571899"/>
        </p:xfrm>
        <a:graphic>
          <a:graphicData uri="http://schemas.openxmlformats.org/presentationml/2006/ole">
            <p:oleObj spid="_x0000_s1027" name="Worksheet" r:id="rId4" imgW="3952951" imgH="819302" progId="Excel.Sheet.8">
              <p:embed/>
            </p:oleObj>
          </a:graphicData>
        </a:graphic>
      </p:graphicFrame>
      <p:sp>
        <p:nvSpPr>
          <p:cNvPr id="2" name="1 Título"/>
          <p:cNvSpPr>
            <a:spLocks noGrp="1"/>
          </p:cNvSpPr>
          <p:nvPr>
            <p:ph type="title"/>
          </p:nvPr>
        </p:nvSpPr>
        <p:spPr/>
        <p:txBody>
          <a:bodyPr/>
          <a:lstStyle/>
          <a:p>
            <a:r>
              <a:rPr lang="es-CO" dirty="0" smtClean="0"/>
              <a:t>Encuesta</a:t>
            </a:r>
            <a:endParaRPr lang="es-CO" dirty="0"/>
          </a:p>
        </p:txBody>
      </p:sp>
      <p:sp>
        <p:nvSpPr>
          <p:cNvPr id="3" name="2 Marcador de contenido"/>
          <p:cNvSpPr>
            <a:spLocks noGrp="1"/>
          </p:cNvSpPr>
          <p:nvPr>
            <p:ph idx="1"/>
          </p:nvPr>
        </p:nvSpPr>
        <p:spPr>
          <a:xfrm>
            <a:off x="457200" y="1285860"/>
            <a:ext cx="8229600" cy="5168948"/>
          </a:xfrm>
        </p:spPr>
        <p:txBody>
          <a:bodyPr/>
          <a:lstStyle/>
          <a:p>
            <a:r>
              <a:rPr lang="es-CO" dirty="0" smtClean="0"/>
              <a:t>En la práctica la contabilidad de su empresa está orientada o regida principalmente por:</a:t>
            </a:r>
          </a:p>
          <a:p>
            <a:endParaRPr lang="es-CO" dirty="0"/>
          </a:p>
        </p:txBody>
      </p:sp>
      <p:sp>
        <p:nvSpPr>
          <p:cNvPr id="5" name="Slide Number Placeholder 4"/>
          <p:cNvSpPr>
            <a:spLocks noGrp="1"/>
          </p:cNvSpPr>
          <p:nvPr>
            <p:ph type="sldNum" sz="quarter" idx="12"/>
          </p:nvPr>
        </p:nvSpPr>
        <p:spPr/>
        <p:txBody>
          <a:bodyPr/>
          <a:lstStyle/>
          <a:p>
            <a:fld id="{A2214B7E-CA93-4932-A1A9-36CB5B276D80}" type="slidenum">
              <a:rPr lang="es-CO" smtClean="0"/>
              <a:pPr/>
              <a:t>3</a:t>
            </a:fld>
            <a:endParaRPr lang="es-CO"/>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Encuesta</a:t>
            </a:r>
            <a:endParaRPr lang="es-CO" dirty="0"/>
          </a:p>
        </p:txBody>
      </p:sp>
      <p:sp>
        <p:nvSpPr>
          <p:cNvPr id="3" name="2 Marcador de contenido"/>
          <p:cNvSpPr>
            <a:spLocks noGrp="1"/>
          </p:cNvSpPr>
          <p:nvPr>
            <p:ph idx="1"/>
          </p:nvPr>
        </p:nvSpPr>
        <p:spPr/>
        <p:txBody>
          <a:bodyPr/>
          <a:lstStyle/>
          <a:p>
            <a:r>
              <a:rPr lang="es-CO" dirty="0" smtClean="0"/>
              <a:t>Un 52.09% pensaba que las normas colombianas permitían reflejar la realidad financiera de la empresas. Un 47.90% pensaba que </a:t>
            </a:r>
            <a:r>
              <a:rPr lang="es-CO" dirty="0" smtClean="0"/>
              <a:t>no</a:t>
            </a:r>
            <a:endParaRPr lang="es-CO" dirty="0" smtClean="0"/>
          </a:p>
          <a:p>
            <a:r>
              <a:rPr lang="es-CO" dirty="0" smtClean="0"/>
              <a:t>Un 41.81% pensaba que las normas tributarias ni ayudaban ni estorbaban la aplicación de las normas de contabilidad. Un 38.64% pensaba que las normas tributarias </a:t>
            </a:r>
            <a:r>
              <a:rPr lang="es-CO" dirty="0" smtClean="0"/>
              <a:t>estorbaban</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4</a:t>
            </a:fld>
            <a:endParaRPr lang="es-CO"/>
          </a:p>
        </p:txBody>
      </p:sp>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Encuesta</a:t>
            </a:r>
            <a:endParaRPr lang="es-CO" dirty="0"/>
          </a:p>
        </p:txBody>
      </p:sp>
      <p:sp>
        <p:nvSpPr>
          <p:cNvPr id="3" name="2 Marcador de contenido"/>
          <p:cNvSpPr>
            <a:spLocks noGrp="1"/>
          </p:cNvSpPr>
          <p:nvPr>
            <p:ph idx="1"/>
          </p:nvPr>
        </p:nvSpPr>
        <p:spPr/>
        <p:txBody>
          <a:bodyPr/>
          <a:lstStyle/>
          <a:p>
            <a:r>
              <a:rPr lang="es-CO" dirty="0" smtClean="0"/>
              <a:t>A la pregunta </a:t>
            </a:r>
            <a:r>
              <a:rPr lang="es-CO" dirty="0" smtClean="0">
                <a:latin typeface="Bradley Hand ITC" pitchFamily="66" charset="0"/>
              </a:rPr>
              <a:t>“De acuerdo con la experiencia y aplicación práctica en su empresa, qué adiciones, eliminaciones o cambios deberían hacerse a las normas colombianas de contabilidad?”</a:t>
            </a:r>
            <a:r>
              <a:rPr lang="es-CO" dirty="0" smtClean="0"/>
              <a:t>, un 35.06% opinó que deberían modificarse las normas sobre ajustes por inflación y un 17.20% que deberían cambiarse las normas sobre impuestos		</a:t>
            </a:r>
          </a:p>
          <a:p>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5</a:t>
            </a:fld>
            <a:endParaRPr lang="es-CO"/>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Encuesta</a:t>
            </a:r>
            <a:endParaRPr lang="es-CO" dirty="0"/>
          </a:p>
        </p:txBody>
      </p:sp>
      <p:sp>
        <p:nvSpPr>
          <p:cNvPr id="3" name="2 Marcador de contenido"/>
          <p:cNvSpPr>
            <a:spLocks noGrp="1"/>
          </p:cNvSpPr>
          <p:nvPr>
            <p:ph idx="1"/>
          </p:nvPr>
        </p:nvSpPr>
        <p:spPr/>
        <p:txBody>
          <a:bodyPr>
            <a:normAutofit/>
          </a:bodyPr>
          <a:lstStyle/>
          <a:p>
            <a:r>
              <a:rPr lang="es-CO" dirty="0" smtClean="0"/>
              <a:t>Un 75.37 % opinó que las normas contables deberían ser expedidas por un organismo conformado por empresa, gobierno y profesión contable</a:t>
            </a:r>
          </a:p>
          <a:p>
            <a:r>
              <a:rPr lang="es-CO" dirty="0" smtClean="0"/>
              <a:t>Un 72.66% consideraba que se debían armonizar las normas colombianas de contabilidad con las normas internacionales</a:t>
            </a:r>
          </a:p>
          <a:p>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6</a:t>
            </a:fld>
            <a:endParaRPr lang="es-CO"/>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Encuesta</a:t>
            </a:r>
            <a:endParaRPr lang="es-CO" dirty="0"/>
          </a:p>
        </p:txBody>
      </p:sp>
      <p:sp>
        <p:nvSpPr>
          <p:cNvPr id="3" name="2 Marcador de contenido"/>
          <p:cNvSpPr>
            <a:spLocks noGrp="1"/>
          </p:cNvSpPr>
          <p:nvPr>
            <p:ph idx="1"/>
          </p:nvPr>
        </p:nvSpPr>
        <p:spPr/>
        <p:txBody>
          <a:bodyPr/>
          <a:lstStyle/>
          <a:p>
            <a:r>
              <a:rPr lang="es-CO" dirty="0" smtClean="0"/>
              <a:t>Un 85.92% no aplicaba normas internacionales de contabilidad</a:t>
            </a:r>
          </a:p>
          <a:p>
            <a:r>
              <a:rPr lang="es-CO" dirty="0" smtClean="0"/>
              <a:t>Un 74.56% no conocía las normas internacionales de contabilidad</a:t>
            </a:r>
          </a:p>
          <a:p>
            <a:r>
              <a:rPr lang="es-CO" dirty="0" smtClean="0"/>
              <a:t>Un 55.75% estaba de acuerdo con la expedición de normas atendiendo al tamaño de las empresas. Un 35.72% estaba en desacuerdo</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7</a:t>
            </a:fld>
            <a:endParaRPr lang="es-CO"/>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err="1" smtClean="0"/>
              <a:t>Conpes</a:t>
            </a:r>
            <a:r>
              <a:rPr lang="es-CO" dirty="0" smtClean="0"/>
              <a:t> 3280 de 2004</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OPTIMIZACIÓN DE LOS INSTRUMENTOS DE DESARROLLO EMPRESARIAL</a:t>
            </a:r>
          </a:p>
          <a:p>
            <a:r>
              <a:rPr lang="es-CO" dirty="0" smtClean="0"/>
              <a:t>Finalmente para que los empresarios encuentren canales de financiamiento adicionales al sistema financiero intermediado para crear, capitalizar o modernizar sus empresas, se requiere establecer un sistema de financiamiento mixto, en donde coexistan tanto el financiamiento bancario como el no intermediado. Por ello, el Gobierno Nacional emprenderá una estrategia para dinamizar el mercado de capitales consistente en:</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8</a:t>
            </a:fld>
            <a:endParaRPr lang="es-CO"/>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err="1" smtClean="0"/>
              <a:t>Conpes</a:t>
            </a:r>
            <a:r>
              <a:rPr lang="es-CO" dirty="0" smtClean="0"/>
              <a:t> 3280 de 2004</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i) </a:t>
            </a:r>
            <a:r>
              <a:rPr lang="es-CO" b="1" dirty="0" smtClean="0"/>
              <a:t>presentación del proyecto de Ley que establece la obligación de adoptar los estándares internacionales de contabilidad, auditoria y contaduría para todos los agentes económicos y que crea los mecanismos institucionales para hacer efectiva dicha adopción (17)</a:t>
            </a:r>
            <a:r>
              <a:rPr lang="es-CO" dirty="0" smtClean="0"/>
              <a:t>; </a:t>
            </a:r>
            <a:r>
              <a:rPr lang="es-CO" dirty="0" err="1" smtClean="0"/>
              <a:t>ii</a:t>
            </a:r>
            <a:r>
              <a:rPr lang="es-CO" dirty="0" smtClean="0"/>
              <a:t>) presentación de un proyecto de ley para adecuar el marco institucional y regulatorio del mercado de capitales, </a:t>
            </a:r>
            <a:r>
              <a:rPr lang="es-CO" dirty="0" err="1" smtClean="0"/>
              <a:t>iii</a:t>
            </a:r>
            <a:r>
              <a:rPr lang="es-CO" dirty="0" smtClean="0"/>
              <a:t>) promoción de la participación de los inversionistas y; </a:t>
            </a:r>
            <a:r>
              <a:rPr lang="es-CO" dirty="0" err="1" smtClean="0"/>
              <a:t>iv</a:t>
            </a:r>
            <a:r>
              <a:rPr lang="es-CO" dirty="0" smtClean="0"/>
              <a:t>) mejoramiento de acceso del sector productivo al mercado.</a:t>
            </a:r>
            <a:endParaRPr lang="es-CO" dirty="0"/>
          </a:p>
        </p:txBody>
      </p:sp>
      <p:sp>
        <p:nvSpPr>
          <p:cNvPr id="4" name="Slide Number Placeholder 3"/>
          <p:cNvSpPr>
            <a:spLocks noGrp="1"/>
          </p:cNvSpPr>
          <p:nvPr>
            <p:ph type="sldNum" sz="quarter" idx="12"/>
          </p:nvPr>
        </p:nvSpPr>
        <p:spPr/>
        <p:txBody>
          <a:bodyPr/>
          <a:lstStyle/>
          <a:p>
            <a:fld id="{A2214B7E-CA93-4932-A1A9-36CB5B276D80}" type="slidenum">
              <a:rPr lang="es-CO" smtClean="0"/>
              <a:pPr/>
              <a:t>9</a:t>
            </a:fld>
            <a:endParaRPr lang="es-CO"/>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143</TotalTime>
  <Words>1554</Words>
  <Application>Microsoft Office PowerPoint</Application>
  <PresentationFormat>On-screen Show (4:3)</PresentationFormat>
  <Paragraphs>101</Paragraphs>
  <Slides>27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Verve</vt:lpstr>
      <vt:lpstr>Microsoft Office Excel 97-2003 Worksheet</vt:lpstr>
      <vt:lpstr>Transformación contable empresarial</vt:lpstr>
      <vt:lpstr>Encuesta</vt:lpstr>
      <vt:lpstr>Encuesta</vt:lpstr>
      <vt:lpstr>Encuesta</vt:lpstr>
      <vt:lpstr>Encuesta</vt:lpstr>
      <vt:lpstr>Encuesta</vt:lpstr>
      <vt:lpstr>Encuesta</vt:lpstr>
      <vt:lpstr>Conpes 3280 de 2004</vt:lpstr>
      <vt:lpstr>Conpes 3280 de 2004</vt:lpstr>
      <vt:lpstr>Conpes 3280 de 2004</vt:lpstr>
      <vt:lpstr>Conpes 3527 de 2008</vt:lpstr>
      <vt:lpstr>Objetivos de la Ley 1314 de 2009</vt:lpstr>
      <vt:lpstr>Objetivos de la Ley 1314 de 2009</vt:lpstr>
      <vt:lpstr>Objetivos de la Ley 1314 de 2009</vt:lpstr>
      <vt:lpstr>Objetivos de la Ley 1314 de 2009</vt:lpstr>
      <vt:lpstr>Objetivos de la Ley 1314 de 2009</vt:lpstr>
      <vt:lpstr>Objetivos de la Ley 1314 de 2009</vt:lpstr>
      <vt:lpstr>Objetivos de la Ley 1314 de 2009</vt:lpstr>
      <vt:lpstr>Criterios</vt:lpstr>
      <vt:lpstr>Internacionalización</vt:lpstr>
      <vt:lpstr>Respeto de la soberanía y protección del interés nacional</vt:lpstr>
      <vt:lpstr>Estratificación</vt:lpstr>
      <vt:lpstr>Formalización</vt:lpstr>
      <vt:lpstr>Separación de la contabilidad financiera y la contabilidad tributaria</vt:lpstr>
      <vt:lpstr>Separación de la contabilidad financiera y la contabilidad tributaria</vt:lpstr>
      <vt:lpstr>Esencia sobre forma</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Transformación contable empresarial</dc:title>
  <dc:creator>hbermude</dc:creator>
  <cp:lastModifiedBy>hernando</cp:lastModifiedBy>
  <cp:revision>39</cp:revision>
  <dcterms:created xsi:type="dcterms:W3CDTF">2009-09-14T15:13:01Z</dcterms:created>
  <dcterms:modified xsi:type="dcterms:W3CDTF">2009-09-15T02:54:09Z</dcterms:modified>
</cp:coreProperties>
</file>