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64" r:id="rId5"/>
    <p:sldId id="261" r:id="rId6"/>
    <p:sldId id="259" r:id="rId7"/>
    <p:sldId id="265" r:id="rId8"/>
    <p:sldId id="262" r:id="rId9"/>
    <p:sldId id="263" r:id="rId10"/>
    <p:sldId id="266" r:id="rId11"/>
    <p:sldId id="267" r:id="rId12"/>
    <p:sldId id="270" r:id="rId13"/>
    <p:sldId id="268" r:id="rId14"/>
    <p:sldId id="269" r:id="rId15"/>
    <p:sldId id="271"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varScale="1">
        <p:scale>
          <a:sx n="65" d="100"/>
          <a:sy n="65" d="100"/>
        </p:scale>
        <p:origin x="-108" y="-222"/>
      </p:cViewPr>
      <p:guideLst>
        <p:guide orient="horz" pos="2160"/>
        <p:guide pos="2880"/>
      </p:guideLst>
    </p:cSldViewPr>
  </p:slideViewPr>
  <p:outlineViewPr>
    <p:cViewPr>
      <p:scale>
        <a:sx n="33" d="100"/>
        <a:sy n="33" d="100"/>
      </p:scale>
      <p:origin x="0" y="904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EA3D60-AF9D-475B-96C4-9A01BA6775D9}" type="doc">
      <dgm:prSet loTypeId="urn:microsoft.com/office/officeart/2005/8/layout/lProcess3" loCatId="process" qsTypeId="urn:microsoft.com/office/officeart/2005/8/quickstyle/simple5" qsCatId="simple" csTypeId="urn:microsoft.com/office/officeart/2005/8/colors/accent1_2" csCatId="accent1" phldr="1"/>
      <dgm:spPr/>
    </dgm:pt>
    <dgm:pt modelId="{13FB1024-5EF8-4D52-A9B5-FF357025BF1E}">
      <dgm:prSet phldrT="[Text]"/>
      <dgm:spPr/>
      <dgm:t>
        <a:bodyPr/>
        <a:lstStyle/>
        <a:p>
          <a:r>
            <a:rPr lang="es-CO" dirty="0" smtClean="0"/>
            <a:t>Intervención en la economía a través de un proceso de normalización y regulación</a:t>
          </a:r>
          <a:endParaRPr lang="es-CO" dirty="0"/>
        </a:p>
      </dgm:t>
    </dgm:pt>
    <dgm:pt modelId="{5645BE6D-8D0A-4201-BDA7-B2DC96AA3BF0}" type="parTrans" cxnId="{571DE247-3479-4220-9219-6238A057C11A}">
      <dgm:prSet/>
      <dgm:spPr/>
      <dgm:t>
        <a:bodyPr/>
        <a:lstStyle/>
        <a:p>
          <a:endParaRPr lang="es-CO"/>
        </a:p>
      </dgm:t>
    </dgm:pt>
    <dgm:pt modelId="{D07BB37B-EB12-4D56-98A0-0B6C2A8E64F2}" type="sibTrans" cxnId="{571DE247-3479-4220-9219-6238A057C11A}">
      <dgm:prSet/>
      <dgm:spPr/>
      <dgm:t>
        <a:bodyPr/>
        <a:lstStyle/>
        <a:p>
          <a:endParaRPr lang="es-CO"/>
        </a:p>
      </dgm:t>
    </dgm:pt>
    <dgm:pt modelId="{AF6A4152-897A-4C0C-842F-43078F3C66FF}">
      <dgm:prSet phldrT="[Text]"/>
      <dgm:spPr/>
      <dgm:t>
        <a:bodyPr/>
        <a:lstStyle/>
        <a:p>
          <a:r>
            <a:rPr lang="es-CO" dirty="0" smtClean="0"/>
            <a:t>Sistema  único y homogéneo de normas de contabilidad, de información financiera y de aseguramiento de la información</a:t>
          </a:r>
          <a:endParaRPr lang="es-CO" dirty="0"/>
        </a:p>
      </dgm:t>
    </dgm:pt>
    <dgm:pt modelId="{03A15283-7776-43BC-8FDB-7372E7084576}" type="parTrans" cxnId="{89282AAF-C5AD-4092-AB11-841A4D4BEA6A}">
      <dgm:prSet/>
      <dgm:spPr/>
      <dgm:t>
        <a:bodyPr/>
        <a:lstStyle/>
        <a:p>
          <a:endParaRPr lang="es-CO"/>
        </a:p>
      </dgm:t>
    </dgm:pt>
    <dgm:pt modelId="{55E1608D-1047-452C-8B4F-8638396FA0A9}" type="sibTrans" cxnId="{89282AAF-C5AD-4092-AB11-841A4D4BEA6A}">
      <dgm:prSet/>
      <dgm:spPr/>
      <dgm:t>
        <a:bodyPr/>
        <a:lstStyle/>
        <a:p>
          <a:endParaRPr lang="es-CO"/>
        </a:p>
      </dgm:t>
    </dgm:pt>
    <dgm:pt modelId="{05FCCD6F-D420-4B42-A823-8F89A74E3B4F}">
      <dgm:prSet phldrT="[Text]"/>
      <dgm:spPr/>
      <dgm:t>
        <a:bodyPr/>
        <a:lstStyle/>
        <a:p>
          <a:r>
            <a:rPr lang="es-CO" dirty="0" smtClean="0"/>
            <a:t>Información contable asegurada, especialmente estados financieros</a:t>
          </a:r>
          <a:endParaRPr lang="es-CO" dirty="0"/>
        </a:p>
      </dgm:t>
    </dgm:pt>
    <dgm:pt modelId="{1D418AC1-EDB4-4B7F-81B5-BE646652B957}" type="parTrans" cxnId="{5EE04298-5F9E-474B-9025-621D5DCA6648}">
      <dgm:prSet/>
      <dgm:spPr/>
      <dgm:t>
        <a:bodyPr/>
        <a:lstStyle/>
        <a:p>
          <a:endParaRPr lang="es-CO"/>
        </a:p>
      </dgm:t>
    </dgm:pt>
    <dgm:pt modelId="{04B1B143-AE06-4C78-A69C-D445053690B3}" type="sibTrans" cxnId="{5EE04298-5F9E-474B-9025-621D5DCA6648}">
      <dgm:prSet/>
      <dgm:spPr/>
      <dgm:t>
        <a:bodyPr/>
        <a:lstStyle/>
        <a:p>
          <a:endParaRPr lang="es-CO"/>
        </a:p>
      </dgm:t>
    </dgm:pt>
    <dgm:pt modelId="{5040D1BA-3083-438E-9A46-C33A85CC7973}">
      <dgm:prSet/>
      <dgm:spPr/>
      <dgm:t>
        <a:bodyPr/>
        <a:lstStyle/>
        <a:p>
          <a:r>
            <a:rPr lang="es-CO" dirty="0" smtClean="0"/>
            <a:t>Productividad, competitividad, desarrollo armónico de las empresas e internacionalización de las relaciones económicas</a:t>
          </a:r>
          <a:endParaRPr lang="es-CO" dirty="0"/>
        </a:p>
      </dgm:t>
    </dgm:pt>
    <dgm:pt modelId="{6D20C466-530B-4775-9CB3-09566D871771}" type="parTrans" cxnId="{D8A7D2AB-02BB-46F7-A8B3-FED96D19F8AF}">
      <dgm:prSet/>
      <dgm:spPr/>
      <dgm:t>
        <a:bodyPr/>
        <a:lstStyle/>
        <a:p>
          <a:endParaRPr lang="es-CO"/>
        </a:p>
      </dgm:t>
    </dgm:pt>
    <dgm:pt modelId="{EE706B38-3BF6-4BC1-970D-A2BD6C43D446}" type="sibTrans" cxnId="{D8A7D2AB-02BB-46F7-A8B3-FED96D19F8AF}">
      <dgm:prSet/>
      <dgm:spPr/>
      <dgm:t>
        <a:bodyPr/>
        <a:lstStyle/>
        <a:p>
          <a:endParaRPr lang="es-CO"/>
        </a:p>
      </dgm:t>
    </dgm:pt>
    <dgm:pt modelId="{DB8CEF91-6641-452F-8019-D0FDDAFFEE83}" type="pres">
      <dgm:prSet presAssocID="{C5EA3D60-AF9D-475B-96C4-9A01BA6775D9}" presName="Name0" presStyleCnt="0">
        <dgm:presLayoutVars>
          <dgm:chPref val="3"/>
          <dgm:dir/>
          <dgm:animLvl val="lvl"/>
          <dgm:resizeHandles/>
        </dgm:presLayoutVars>
      </dgm:prSet>
      <dgm:spPr/>
    </dgm:pt>
    <dgm:pt modelId="{718D2756-3884-4AD0-A909-F264867C186E}" type="pres">
      <dgm:prSet presAssocID="{13FB1024-5EF8-4D52-A9B5-FF357025BF1E}" presName="horFlow" presStyleCnt="0"/>
      <dgm:spPr/>
    </dgm:pt>
    <dgm:pt modelId="{D60D957C-A154-4064-AF37-9BD8F3EDB599}" type="pres">
      <dgm:prSet presAssocID="{13FB1024-5EF8-4D52-A9B5-FF357025BF1E}" presName="bigChev" presStyleLbl="node1" presStyleIdx="0" presStyleCnt="4" custScaleX="321507"/>
      <dgm:spPr/>
      <dgm:t>
        <a:bodyPr/>
        <a:lstStyle/>
        <a:p>
          <a:endParaRPr lang="es-CO"/>
        </a:p>
      </dgm:t>
    </dgm:pt>
    <dgm:pt modelId="{5B82F92E-5810-4000-9D6B-283FD60F3EF3}" type="pres">
      <dgm:prSet presAssocID="{13FB1024-5EF8-4D52-A9B5-FF357025BF1E}" presName="vSp" presStyleCnt="0"/>
      <dgm:spPr/>
    </dgm:pt>
    <dgm:pt modelId="{38B48500-6DEE-4CFC-A383-B99467D22EBB}" type="pres">
      <dgm:prSet presAssocID="{AF6A4152-897A-4C0C-842F-43078F3C66FF}" presName="horFlow" presStyleCnt="0"/>
      <dgm:spPr/>
    </dgm:pt>
    <dgm:pt modelId="{B19E2AFF-D831-4133-B80F-68FB300610C9}" type="pres">
      <dgm:prSet presAssocID="{AF6A4152-897A-4C0C-842F-43078F3C66FF}" presName="bigChev" presStyleLbl="node1" presStyleIdx="1" presStyleCnt="4" custScaleX="321507"/>
      <dgm:spPr/>
      <dgm:t>
        <a:bodyPr/>
        <a:lstStyle/>
        <a:p>
          <a:endParaRPr lang="es-CO"/>
        </a:p>
      </dgm:t>
    </dgm:pt>
    <dgm:pt modelId="{F5553DE3-69B3-464E-952D-D864B58E3728}" type="pres">
      <dgm:prSet presAssocID="{AF6A4152-897A-4C0C-842F-43078F3C66FF}" presName="vSp" presStyleCnt="0"/>
      <dgm:spPr/>
    </dgm:pt>
    <dgm:pt modelId="{40065724-8A30-4471-8807-894EE3F3EBFF}" type="pres">
      <dgm:prSet presAssocID="{05FCCD6F-D420-4B42-A823-8F89A74E3B4F}" presName="horFlow" presStyleCnt="0"/>
      <dgm:spPr/>
    </dgm:pt>
    <dgm:pt modelId="{10B78693-C47B-40B6-AC50-E258D78E4412}" type="pres">
      <dgm:prSet presAssocID="{05FCCD6F-D420-4B42-A823-8F89A74E3B4F}" presName="bigChev" presStyleLbl="node1" presStyleIdx="2" presStyleCnt="4" custScaleX="321507"/>
      <dgm:spPr/>
      <dgm:t>
        <a:bodyPr/>
        <a:lstStyle/>
        <a:p>
          <a:endParaRPr lang="es-CO"/>
        </a:p>
      </dgm:t>
    </dgm:pt>
    <dgm:pt modelId="{CBF6C263-292E-4FF7-BDBD-6E42C2D3980F}" type="pres">
      <dgm:prSet presAssocID="{05FCCD6F-D420-4B42-A823-8F89A74E3B4F}" presName="vSp" presStyleCnt="0"/>
      <dgm:spPr/>
    </dgm:pt>
    <dgm:pt modelId="{1CB51129-17A3-4F3C-90B4-64A26DFEB675}" type="pres">
      <dgm:prSet presAssocID="{5040D1BA-3083-438E-9A46-C33A85CC7973}" presName="horFlow" presStyleCnt="0"/>
      <dgm:spPr/>
    </dgm:pt>
    <dgm:pt modelId="{B824A932-0935-4C30-AF2D-505D359DC26B}" type="pres">
      <dgm:prSet presAssocID="{5040D1BA-3083-438E-9A46-C33A85CC7973}" presName="bigChev" presStyleLbl="node1" presStyleIdx="3" presStyleCnt="4" custScaleX="321507"/>
      <dgm:spPr/>
      <dgm:t>
        <a:bodyPr/>
        <a:lstStyle/>
        <a:p>
          <a:endParaRPr lang="es-CO"/>
        </a:p>
      </dgm:t>
    </dgm:pt>
  </dgm:ptLst>
  <dgm:cxnLst>
    <dgm:cxn modelId="{571DE247-3479-4220-9219-6238A057C11A}" srcId="{C5EA3D60-AF9D-475B-96C4-9A01BA6775D9}" destId="{13FB1024-5EF8-4D52-A9B5-FF357025BF1E}" srcOrd="0" destOrd="0" parTransId="{5645BE6D-8D0A-4201-BDA7-B2DC96AA3BF0}" sibTransId="{D07BB37B-EB12-4D56-98A0-0B6C2A8E64F2}"/>
    <dgm:cxn modelId="{77F79BAF-CD93-4CF5-BE92-943CCD6A8492}" type="presOf" srcId="{AF6A4152-897A-4C0C-842F-43078F3C66FF}" destId="{B19E2AFF-D831-4133-B80F-68FB300610C9}" srcOrd="0" destOrd="0" presId="urn:microsoft.com/office/officeart/2005/8/layout/lProcess3"/>
    <dgm:cxn modelId="{5EE04298-5F9E-474B-9025-621D5DCA6648}" srcId="{C5EA3D60-AF9D-475B-96C4-9A01BA6775D9}" destId="{05FCCD6F-D420-4B42-A823-8F89A74E3B4F}" srcOrd="2" destOrd="0" parTransId="{1D418AC1-EDB4-4B7F-81B5-BE646652B957}" sibTransId="{04B1B143-AE06-4C78-A69C-D445053690B3}"/>
    <dgm:cxn modelId="{A9A6490A-4C93-4098-848D-856BC145297D}" type="presOf" srcId="{C5EA3D60-AF9D-475B-96C4-9A01BA6775D9}" destId="{DB8CEF91-6641-452F-8019-D0FDDAFFEE83}" srcOrd="0" destOrd="0" presId="urn:microsoft.com/office/officeart/2005/8/layout/lProcess3"/>
    <dgm:cxn modelId="{7327728F-5FDE-4D5F-9768-F7DD0EE05CAF}" type="presOf" srcId="{13FB1024-5EF8-4D52-A9B5-FF357025BF1E}" destId="{D60D957C-A154-4064-AF37-9BD8F3EDB599}" srcOrd="0" destOrd="0" presId="urn:microsoft.com/office/officeart/2005/8/layout/lProcess3"/>
    <dgm:cxn modelId="{89282AAF-C5AD-4092-AB11-841A4D4BEA6A}" srcId="{C5EA3D60-AF9D-475B-96C4-9A01BA6775D9}" destId="{AF6A4152-897A-4C0C-842F-43078F3C66FF}" srcOrd="1" destOrd="0" parTransId="{03A15283-7776-43BC-8FDB-7372E7084576}" sibTransId="{55E1608D-1047-452C-8B4F-8638396FA0A9}"/>
    <dgm:cxn modelId="{386F5889-ED0F-42C6-80C8-8AFD0FA21034}" type="presOf" srcId="{05FCCD6F-D420-4B42-A823-8F89A74E3B4F}" destId="{10B78693-C47B-40B6-AC50-E258D78E4412}" srcOrd="0" destOrd="0" presId="urn:microsoft.com/office/officeart/2005/8/layout/lProcess3"/>
    <dgm:cxn modelId="{32ADE6D6-5FAD-447E-AFB7-A66F16A91A50}" type="presOf" srcId="{5040D1BA-3083-438E-9A46-C33A85CC7973}" destId="{B824A932-0935-4C30-AF2D-505D359DC26B}" srcOrd="0" destOrd="0" presId="urn:microsoft.com/office/officeart/2005/8/layout/lProcess3"/>
    <dgm:cxn modelId="{D8A7D2AB-02BB-46F7-A8B3-FED96D19F8AF}" srcId="{C5EA3D60-AF9D-475B-96C4-9A01BA6775D9}" destId="{5040D1BA-3083-438E-9A46-C33A85CC7973}" srcOrd="3" destOrd="0" parTransId="{6D20C466-530B-4775-9CB3-09566D871771}" sibTransId="{EE706B38-3BF6-4BC1-970D-A2BD6C43D446}"/>
    <dgm:cxn modelId="{BC5944D0-CBA5-4BAA-9C83-7B12B348C9B6}" type="presParOf" srcId="{DB8CEF91-6641-452F-8019-D0FDDAFFEE83}" destId="{718D2756-3884-4AD0-A909-F264867C186E}" srcOrd="0" destOrd="0" presId="urn:microsoft.com/office/officeart/2005/8/layout/lProcess3"/>
    <dgm:cxn modelId="{662F1B21-8831-4501-81BA-D082BAA7FB30}" type="presParOf" srcId="{718D2756-3884-4AD0-A909-F264867C186E}" destId="{D60D957C-A154-4064-AF37-9BD8F3EDB599}" srcOrd="0" destOrd="0" presId="urn:microsoft.com/office/officeart/2005/8/layout/lProcess3"/>
    <dgm:cxn modelId="{FFF054BE-3780-4E6D-86C2-FFA783AB6CC6}" type="presParOf" srcId="{DB8CEF91-6641-452F-8019-D0FDDAFFEE83}" destId="{5B82F92E-5810-4000-9D6B-283FD60F3EF3}" srcOrd="1" destOrd="0" presId="urn:microsoft.com/office/officeart/2005/8/layout/lProcess3"/>
    <dgm:cxn modelId="{958B953F-CF08-4535-86CF-1B2FE99A4330}" type="presParOf" srcId="{DB8CEF91-6641-452F-8019-D0FDDAFFEE83}" destId="{38B48500-6DEE-4CFC-A383-B99467D22EBB}" srcOrd="2" destOrd="0" presId="urn:microsoft.com/office/officeart/2005/8/layout/lProcess3"/>
    <dgm:cxn modelId="{3718317D-5885-40A0-B61B-3CF01C74814B}" type="presParOf" srcId="{38B48500-6DEE-4CFC-A383-B99467D22EBB}" destId="{B19E2AFF-D831-4133-B80F-68FB300610C9}" srcOrd="0" destOrd="0" presId="urn:microsoft.com/office/officeart/2005/8/layout/lProcess3"/>
    <dgm:cxn modelId="{BF40A73A-B84C-44FA-B114-CAB0D13A8E74}" type="presParOf" srcId="{DB8CEF91-6641-452F-8019-D0FDDAFFEE83}" destId="{F5553DE3-69B3-464E-952D-D864B58E3728}" srcOrd="3" destOrd="0" presId="urn:microsoft.com/office/officeart/2005/8/layout/lProcess3"/>
    <dgm:cxn modelId="{8D8CE752-451B-4C10-957C-AE42A590669E}" type="presParOf" srcId="{DB8CEF91-6641-452F-8019-D0FDDAFFEE83}" destId="{40065724-8A30-4471-8807-894EE3F3EBFF}" srcOrd="4" destOrd="0" presId="urn:microsoft.com/office/officeart/2005/8/layout/lProcess3"/>
    <dgm:cxn modelId="{3C867709-2F20-439C-9971-2B490D0AD90A}" type="presParOf" srcId="{40065724-8A30-4471-8807-894EE3F3EBFF}" destId="{10B78693-C47B-40B6-AC50-E258D78E4412}" srcOrd="0" destOrd="0" presId="urn:microsoft.com/office/officeart/2005/8/layout/lProcess3"/>
    <dgm:cxn modelId="{2520218C-85B5-4DF9-9C68-EA9F312AFF27}" type="presParOf" srcId="{DB8CEF91-6641-452F-8019-D0FDDAFFEE83}" destId="{CBF6C263-292E-4FF7-BDBD-6E42C2D3980F}" srcOrd="5" destOrd="0" presId="urn:microsoft.com/office/officeart/2005/8/layout/lProcess3"/>
    <dgm:cxn modelId="{1876CD88-105F-4F5C-A36F-782F55FD1A42}" type="presParOf" srcId="{DB8CEF91-6641-452F-8019-D0FDDAFFEE83}" destId="{1CB51129-17A3-4F3C-90B4-64A26DFEB675}" srcOrd="6" destOrd="0" presId="urn:microsoft.com/office/officeart/2005/8/layout/lProcess3"/>
    <dgm:cxn modelId="{CD89049F-E4EC-4F1C-881E-24E54A62A262}" type="presParOf" srcId="{1CB51129-17A3-4F3C-90B4-64A26DFEB675}" destId="{B824A932-0935-4C30-AF2D-505D359DC26B}"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0D957C-A154-4064-AF37-9BD8F3EDB599}">
      <dsp:nvSpPr>
        <dsp:cNvPr id="0" name=""/>
        <dsp:cNvSpPr/>
      </dsp:nvSpPr>
      <dsp:spPr>
        <a:xfrm>
          <a:off x="0" y="2592"/>
          <a:ext cx="8229598" cy="10238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CO" sz="2300" kern="1200" dirty="0" smtClean="0"/>
            <a:t>Intervención en la economía a través de un proceso de normalización y regulación</a:t>
          </a:r>
          <a:endParaRPr lang="es-CO" sz="2300" kern="1200" dirty="0"/>
        </a:p>
      </dsp:txBody>
      <dsp:txXfrm>
        <a:off x="0" y="2592"/>
        <a:ext cx="8229598" cy="1023877"/>
      </dsp:txXfrm>
    </dsp:sp>
    <dsp:sp modelId="{B19E2AFF-D831-4133-B80F-68FB300610C9}">
      <dsp:nvSpPr>
        <dsp:cNvPr id="0" name=""/>
        <dsp:cNvSpPr/>
      </dsp:nvSpPr>
      <dsp:spPr>
        <a:xfrm>
          <a:off x="0" y="1169813"/>
          <a:ext cx="8229598" cy="10238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CO" sz="2300" kern="1200" dirty="0" smtClean="0"/>
            <a:t>Sistema  único y homogéneo de normas de contabilidad, de información financiera y de aseguramiento de la información</a:t>
          </a:r>
          <a:endParaRPr lang="es-CO" sz="2300" kern="1200" dirty="0"/>
        </a:p>
      </dsp:txBody>
      <dsp:txXfrm>
        <a:off x="0" y="1169813"/>
        <a:ext cx="8229598" cy="1023877"/>
      </dsp:txXfrm>
    </dsp:sp>
    <dsp:sp modelId="{10B78693-C47B-40B6-AC50-E258D78E4412}">
      <dsp:nvSpPr>
        <dsp:cNvPr id="0" name=""/>
        <dsp:cNvSpPr/>
      </dsp:nvSpPr>
      <dsp:spPr>
        <a:xfrm>
          <a:off x="0" y="2337033"/>
          <a:ext cx="8229598" cy="10238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CO" sz="2300" kern="1200" dirty="0" smtClean="0"/>
            <a:t>Información contable asegurada, especialmente estados financieros</a:t>
          </a:r>
          <a:endParaRPr lang="es-CO" sz="2300" kern="1200" dirty="0"/>
        </a:p>
      </dsp:txBody>
      <dsp:txXfrm>
        <a:off x="0" y="2337033"/>
        <a:ext cx="8229598" cy="1023877"/>
      </dsp:txXfrm>
    </dsp:sp>
    <dsp:sp modelId="{B824A932-0935-4C30-AF2D-505D359DC26B}">
      <dsp:nvSpPr>
        <dsp:cNvPr id="0" name=""/>
        <dsp:cNvSpPr/>
      </dsp:nvSpPr>
      <dsp:spPr>
        <a:xfrm>
          <a:off x="0" y="3504254"/>
          <a:ext cx="8229598" cy="10238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a:lnSpc>
              <a:spcPct val="90000"/>
            </a:lnSpc>
            <a:spcBef>
              <a:spcPct val="0"/>
            </a:spcBef>
            <a:spcAft>
              <a:spcPct val="35000"/>
            </a:spcAft>
          </a:pPr>
          <a:r>
            <a:rPr lang="es-CO" sz="2300" kern="1200" dirty="0" smtClean="0"/>
            <a:t>Productividad, competitividad, desarrollo armónico de las empresas e internacionalización de las relaciones económicas</a:t>
          </a:r>
          <a:endParaRPr lang="es-CO" sz="2300" kern="1200" dirty="0"/>
        </a:p>
      </dsp:txBody>
      <dsp:txXfrm>
        <a:off x="0" y="3504254"/>
        <a:ext cx="8229598" cy="102387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80ECDA-5B22-4D24-B5D3-92D2D5E0266A}" type="datetimeFigureOut">
              <a:rPr lang="es-CO" smtClean="0"/>
              <a:t>12/10/2009</a:t>
            </a:fld>
            <a:endParaRPr lang="es-C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DC3EA9-01B2-415F-B5DB-EE8D972416EE}" type="slidenum">
              <a:rPr lang="es-CO" smtClean="0"/>
              <a:t>‹#›</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4716463" y="5345113"/>
            <a:ext cx="4427537" cy="1512887"/>
            <a:chOff x="2971" y="3367"/>
            <a:chExt cx="2789" cy="953"/>
          </a:xfrm>
        </p:grpSpPr>
        <p:sp>
          <p:nvSpPr>
            <p:cNvPr id="96259"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s-CO"/>
            </a:p>
          </p:txBody>
        </p:sp>
        <p:sp>
          <p:nvSpPr>
            <p:cNvPr id="96260"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1"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2"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3"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4"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5"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6"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7"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8"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69"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70"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71"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72"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6273"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grpSp>
      <p:sp>
        <p:nvSpPr>
          <p:cNvPr id="96274"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s-CO" smtClean="0"/>
              <a:t>Click to edit Master title style</a:t>
            </a:r>
            <a:endParaRPr lang="es-CO"/>
          </a:p>
        </p:txBody>
      </p:sp>
      <p:sp>
        <p:nvSpPr>
          <p:cNvPr id="9627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s-CO" smtClean="0"/>
              <a:t>Click to edit Master subtitle style</a:t>
            </a:r>
            <a:endParaRPr lang="es-CO"/>
          </a:p>
        </p:txBody>
      </p:sp>
      <p:sp>
        <p:nvSpPr>
          <p:cNvPr id="96276" name="Rectangle 20"/>
          <p:cNvSpPr>
            <a:spLocks noGrp="1" noChangeArrowheads="1"/>
          </p:cNvSpPr>
          <p:nvPr>
            <p:ph type="dt" sz="quarter" idx="2"/>
          </p:nvPr>
        </p:nvSpPr>
        <p:spPr/>
        <p:txBody>
          <a:bodyPr/>
          <a:lstStyle>
            <a:lvl1pPr>
              <a:defRPr/>
            </a:lvl1pPr>
          </a:lstStyle>
          <a:p>
            <a:fld id="{6CC67B9A-E9FC-4460-9ADE-E89E456ADAC3}" type="datetime1">
              <a:rPr lang="es-CO" smtClean="0"/>
              <a:t>12/10/2009</a:t>
            </a:fld>
            <a:endParaRPr lang="es-CO"/>
          </a:p>
        </p:txBody>
      </p:sp>
      <p:sp>
        <p:nvSpPr>
          <p:cNvPr id="96277" name="Rectangle 21"/>
          <p:cNvSpPr>
            <a:spLocks noGrp="1" noChangeArrowheads="1"/>
          </p:cNvSpPr>
          <p:nvPr>
            <p:ph type="ftr" sz="quarter" idx="3"/>
          </p:nvPr>
        </p:nvSpPr>
        <p:spPr/>
        <p:txBody>
          <a:bodyPr/>
          <a:lstStyle>
            <a:lvl1pPr>
              <a:defRPr/>
            </a:lvl1pPr>
          </a:lstStyle>
          <a:p>
            <a:endParaRPr lang="es-CO"/>
          </a:p>
        </p:txBody>
      </p:sp>
      <p:sp>
        <p:nvSpPr>
          <p:cNvPr id="96278" name="Rectangle 22"/>
          <p:cNvSpPr>
            <a:spLocks noGrp="1" noChangeArrowheads="1"/>
          </p:cNvSpPr>
          <p:nvPr>
            <p:ph type="sldNum" sz="quarter" idx="4"/>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smtClean="0"/>
              <a:t>Click to edit Master title style</a:t>
            </a:r>
            <a:endParaRPr lang="es-CO"/>
          </a:p>
        </p:txBody>
      </p:sp>
      <p:sp>
        <p:nvSpPr>
          <p:cNvPr id="3" name="Vertical Text Placeholder 2"/>
          <p:cNvSpPr>
            <a:spLocks noGrp="1"/>
          </p:cNvSpPr>
          <p:nvPr>
            <p:ph type="body" orient="vert" idx="1"/>
          </p:nvPr>
        </p:nvSpPr>
        <p:spPr/>
        <p:txBody>
          <a:bodyPr vert="eaVert"/>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4" name="Date Placeholder 3"/>
          <p:cNvSpPr>
            <a:spLocks noGrp="1"/>
          </p:cNvSpPr>
          <p:nvPr>
            <p:ph type="dt" sz="half" idx="10"/>
          </p:nvPr>
        </p:nvSpPr>
        <p:spPr/>
        <p:txBody>
          <a:bodyPr/>
          <a:lstStyle>
            <a:lvl1pPr>
              <a:defRPr/>
            </a:lvl1pPr>
          </a:lstStyle>
          <a:p>
            <a:fld id="{CA02517A-EC69-43AF-B0BC-17B4F7B0019E}" type="datetime1">
              <a:rPr lang="es-CO" smtClean="0"/>
              <a:t>12/10/2009</a:t>
            </a:fld>
            <a:endParaRPr lang="es-CO"/>
          </a:p>
        </p:txBody>
      </p:sp>
      <p:sp>
        <p:nvSpPr>
          <p:cNvPr id="5" name="Footer Placeholder 4"/>
          <p:cNvSpPr>
            <a:spLocks noGrp="1"/>
          </p:cNvSpPr>
          <p:nvPr>
            <p:ph type="ftr" sz="quarter" idx="11"/>
          </p:nvPr>
        </p:nvSpPr>
        <p:spPr/>
        <p:txBody>
          <a:bodyPr/>
          <a:lstStyle>
            <a:lvl1pPr>
              <a:defRPr/>
            </a:lvl1pPr>
          </a:lstStyle>
          <a:p>
            <a:endParaRPr lang="es-CO"/>
          </a:p>
        </p:txBody>
      </p:sp>
      <p:sp>
        <p:nvSpPr>
          <p:cNvPr id="6" name="Slide Number Placeholder 5"/>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s-CO" smtClean="0"/>
              <a:t>Click to edit Master title style</a:t>
            </a:r>
            <a:endParaRPr lang="es-CO"/>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4" name="Date Placeholder 3"/>
          <p:cNvSpPr>
            <a:spLocks noGrp="1"/>
          </p:cNvSpPr>
          <p:nvPr>
            <p:ph type="dt" sz="half" idx="10"/>
          </p:nvPr>
        </p:nvSpPr>
        <p:spPr/>
        <p:txBody>
          <a:bodyPr/>
          <a:lstStyle>
            <a:lvl1pPr>
              <a:defRPr/>
            </a:lvl1pPr>
          </a:lstStyle>
          <a:p>
            <a:fld id="{9A83A2C2-288C-4132-96E5-3F2FDA0CFF57}" type="datetime1">
              <a:rPr lang="es-CO" smtClean="0"/>
              <a:t>12/10/2009</a:t>
            </a:fld>
            <a:endParaRPr lang="es-CO"/>
          </a:p>
        </p:txBody>
      </p:sp>
      <p:sp>
        <p:nvSpPr>
          <p:cNvPr id="5" name="Footer Placeholder 4"/>
          <p:cNvSpPr>
            <a:spLocks noGrp="1"/>
          </p:cNvSpPr>
          <p:nvPr>
            <p:ph type="ftr" sz="quarter" idx="11"/>
          </p:nvPr>
        </p:nvSpPr>
        <p:spPr/>
        <p:txBody>
          <a:bodyPr/>
          <a:lstStyle>
            <a:lvl1pPr>
              <a:defRPr/>
            </a:lvl1pPr>
          </a:lstStyle>
          <a:p>
            <a:endParaRPr lang="es-CO"/>
          </a:p>
        </p:txBody>
      </p:sp>
      <p:sp>
        <p:nvSpPr>
          <p:cNvPr id="6" name="Slide Number Placeholder 5"/>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smtClean="0"/>
              <a:t>Click to edit Master title style</a:t>
            </a:r>
            <a:endParaRPr lang="es-CO"/>
          </a:p>
        </p:txBody>
      </p:sp>
      <p:sp>
        <p:nvSpPr>
          <p:cNvPr id="3" name="Content Placeholder 2"/>
          <p:cNvSpPr>
            <a:spLocks noGrp="1"/>
          </p:cNvSpPr>
          <p:nvPr>
            <p:ph idx="1"/>
          </p:nvPr>
        </p:nvSpPr>
        <p:spPr/>
        <p:txBody>
          <a:body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4" name="Date Placeholder 3"/>
          <p:cNvSpPr>
            <a:spLocks noGrp="1"/>
          </p:cNvSpPr>
          <p:nvPr>
            <p:ph type="dt" sz="half" idx="10"/>
          </p:nvPr>
        </p:nvSpPr>
        <p:spPr/>
        <p:txBody>
          <a:bodyPr/>
          <a:lstStyle>
            <a:lvl1pPr>
              <a:defRPr/>
            </a:lvl1pPr>
          </a:lstStyle>
          <a:p>
            <a:fld id="{2DCEA53C-16E8-483C-B8E1-0CDF67BBB46F}" type="datetime1">
              <a:rPr lang="es-CO" smtClean="0"/>
              <a:t>12/10/2009</a:t>
            </a:fld>
            <a:endParaRPr lang="es-CO"/>
          </a:p>
        </p:txBody>
      </p:sp>
      <p:sp>
        <p:nvSpPr>
          <p:cNvPr id="5" name="Footer Placeholder 4"/>
          <p:cNvSpPr>
            <a:spLocks noGrp="1"/>
          </p:cNvSpPr>
          <p:nvPr>
            <p:ph type="ftr" sz="quarter" idx="11"/>
          </p:nvPr>
        </p:nvSpPr>
        <p:spPr/>
        <p:txBody>
          <a:bodyPr/>
          <a:lstStyle>
            <a:lvl1pPr>
              <a:defRPr/>
            </a:lvl1pPr>
          </a:lstStyle>
          <a:p>
            <a:endParaRPr lang="es-CO"/>
          </a:p>
        </p:txBody>
      </p:sp>
      <p:sp>
        <p:nvSpPr>
          <p:cNvPr id="6" name="Slide Number Placeholder 5"/>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CO" smtClean="0"/>
              <a:t>Click to edit Master title style</a:t>
            </a:r>
            <a:endParaRPr lang="es-C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CO" smtClean="0"/>
              <a:t>Click to edit Master text styles</a:t>
            </a:r>
          </a:p>
        </p:txBody>
      </p:sp>
      <p:sp>
        <p:nvSpPr>
          <p:cNvPr id="4" name="Date Placeholder 3"/>
          <p:cNvSpPr>
            <a:spLocks noGrp="1"/>
          </p:cNvSpPr>
          <p:nvPr>
            <p:ph type="dt" sz="half" idx="10"/>
          </p:nvPr>
        </p:nvSpPr>
        <p:spPr/>
        <p:txBody>
          <a:bodyPr/>
          <a:lstStyle>
            <a:lvl1pPr>
              <a:defRPr/>
            </a:lvl1pPr>
          </a:lstStyle>
          <a:p>
            <a:fld id="{CCF4912A-5162-49B5-AA71-3E0DC6BBDEC5}" type="datetime1">
              <a:rPr lang="es-CO" smtClean="0"/>
              <a:t>12/10/2009</a:t>
            </a:fld>
            <a:endParaRPr lang="es-CO"/>
          </a:p>
        </p:txBody>
      </p:sp>
      <p:sp>
        <p:nvSpPr>
          <p:cNvPr id="5" name="Footer Placeholder 4"/>
          <p:cNvSpPr>
            <a:spLocks noGrp="1"/>
          </p:cNvSpPr>
          <p:nvPr>
            <p:ph type="ftr" sz="quarter" idx="11"/>
          </p:nvPr>
        </p:nvSpPr>
        <p:spPr/>
        <p:txBody>
          <a:bodyPr/>
          <a:lstStyle>
            <a:lvl1pPr>
              <a:defRPr/>
            </a:lvl1pPr>
          </a:lstStyle>
          <a:p>
            <a:endParaRPr lang="es-CO"/>
          </a:p>
        </p:txBody>
      </p:sp>
      <p:sp>
        <p:nvSpPr>
          <p:cNvPr id="6" name="Slide Number Placeholder 5"/>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smtClean="0"/>
              <a:t>Click to edit Master title style</a:t>
            </a:r>
            <a:endParaRPr lang="es-CO"/>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5" name="Date Placeholder 4"/>
          <p:cNvSpPr>
            <a:spLocks noGrp="1"/>
          </p:cNvSpPr>
          <p:nvPr>
            <p:ph type="dt" sz="half" idx="10"/>
          </p:nvPr>
        </p:nvSpPr>
        <p:spPr/>
        <p:txBody>
          <a:bodyPr/>
          <a:lstStyle>
            <a:lvl1pPr>
              <a:defRPr/>
            </a:lvl1pPr>
          </a:lstStyle>
          <a:p>
            <a:fld id="{BE8DC735-56EE-4375-962A-AC9AB6AF2638}" type="datetime1">
              <a:rPr lang="es-CO" smtClean="0"/>
              <a:t>12/10/2009</a:t>
            </a:fld>
            <a:endParaRPr lang="es-CO"/>
          </a:p>
        </p:txBody>
      </p:sp>
      <p:sp>
        <p:nvSpPr>
          <p:cNvPr id="6" name="Footer Placeholder 5"/>
          <p:cNvSpPr>
            <a:spLocks noGrp="1"/>
          </p:cNvSpPr>
          <p:nvPr>
            <p:ph type="ftr" sz="quarter" idx="11"/>
          </p:nvPr>
        </p:nvSpPr>
        <p:spPr/>
        <p:txBody>
          <a:bodyPr/>
          <a:lstStyle>
            <a:lvl1pPr>
              <a:defRPr/>
            </a:lvl1pPr>
          </a:lstStyle>
          <a:p>
            <a:endParaRPr lang="es-CO"/>
          </a:p>
        </p:txBody>
      </p:sp>
      <p:sp>
        <p:nvSpPr>
          <p:cNvPr id="7" name="Slide Number Placeholder 6"/>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s-CO" smtClean="0"/>
              <a:t>Click to edit Master title style</a:t>
            </a:r>
            <a:endParaRPr lang="es-C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C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C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7" name="Date Placeholder 6"/>
          <p:cNvSpPr>
            <a:spLocks noGrp="1"/>
          </p:cNvSpPr>
          <p:nvPr>
            <p:ph type="dt" sz="half" idx="10"/>
          </p:nvPr>
        </p:nvSpPr>
        <p:spPr/>
        <p:txBody>
          <a:bodyPr/>
          <a:lstStyle>
            <a:lvl1pPr>
              <a:defRPr/>
            </a:lvl1pPr>
          </a:lstStyle>
          <a:p>
            <a:fld id="{B6D20687-C9B6-4ADC-B0F1-AE6508D4E29C}" type="datetime1">
              <a:rPr lang="es-CO" smtClean="0"/>
              <a:t>12/10/2009</a:t>
            </a:fld>
            <a:endParaRPr lang="es-CO"/>
          </a:p>
        </p:txBody>
      </p:sp>
      <p:sp>
        <p:nvSpPr>
          <p:cNvPr id="8" name="Footer Placeholder 7"/>
          <p:cNvSpPr>
            <a:spLocks noGrp="1"/>
          </p:cNvSpPr>
          <p:nvPr>
            <p:ph type="ftr" sz="quarter" idx="11"/>
          </p:nvPr>
        </p:nvSpPr>
        <p:spPr/>
        <p:txBody>
          <a:bodyPr/>
          <a:lstStyle>
            <a:lvl1pPr>
              <a:defRPr/>
            </a:lvl1pPr>
          </a:lstStyle>
          <a:p>
            <a:endParaRPr lang="es-CO"/>
          </a:p>
        </p:txBody>
      </p:sp>
      <p:sp>
        <p:nvSpPr>
          <p:cNvPr id="9" name="Slide Number Placeholder 8"/>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smtClean="0"/>
              <a:t>Click to edit Master title style</a:t>
            </a:r>
            <a:endParaRPr lang="es-CO"/>
          </a:p>
        </p:txBody>
      </p:sp>
      <p:sp>
        <p:nvSpPr>
          <p:cNvPr id="3" name="Date Placeholder 2"/>
          <p:cNvSpPr>
            <a:spLocks noGrp="1"/>
          </p:cNvSpPr>
          <p:nvPr>
            <p:ph type="dt" sz="half" idx="10"/>
          </p:nvPr>
        </p:nvSpPr>
        <p:spPr/>
        <p:txBody>
          <a:bodyPr/>
          <a:lstStyle>
            <a:lvl1pPr>
              <a:defRPr/>
            </a:lvl1pPr>
          </a:lstStyle>
          <a:p>
            <a:fld id="{E96829D3-DF27-4963-BA42-B40959AD0C99}" type="datetime1">
              <a:rPr lang="es-CO" smtClean="0"/>
              <a:t>12/10/2009</a:t>
            </a:fld>
            <a:endParaRPr lang="es-CO"/>
          </a:p>
        </p:txBody>
      </p:sp>
      <p:sp>
        <p:nvSpPr>
          <p:cNvPr id="4" name="Footer Placeholder 3"/>
          <p:cNvSpPr>
            <a:spLocks noGrp="1"/>
          </p:cNvSpPr>
          <p:nvPr>
            <p:ph type="ftr" sz="quarter" idx="11"/>
          </p:nvPr>
        </p:nvSpPr>
        <p:spPr/>
        <p:txBody>
          <a:bodyPr/>
          <a:lstStyle>
            <a:lvl1pPr>
              <a:defRPr/>
            </a:lvl1pPr>
          </a:lstStyle>
          <a:p>
            <a:endParaRPr lang="es-CO"/>
          </a:p>
        </p:txBody>
      </p:sp>
      <p:sp>
        <p:nvSpPr>
          <p:cNvPr id="5" name="Slide Number Placeholder 4"/>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856C140-0CD6-44A8-897B-628AECDB990A}" type="datetime1">
              <a:rPr lang="es-CO" smtClean="0"/>
              <a:t>12/10/2009</a:t>
            </a:fld>
            <a:endParaRPr lang="es-CO"/>
          </a:p>
        </p:txBody>
      </p:sp>
      <p:sp>
        <p:nvSpPr>
          <p:cNvPr id="3" name="Footer Placeholder 2"/>
          <p:cNvSpPr>
            <a:spLocks noGrp="1"/>
          </p:cNvSpPr>
          <p:nvPr>
            <p:ph type="ftr" sz="quarter" idx="11"/>
          </p:nvPr>
        </p:nvSpPr>
        <p:spPr/>
        <p:txBody>
          <a:bodyPr/>
          <a:lstStyle>
            <a:lvl1pPr>
              <a:defRPr/>
            </a:lvl1pPr>
          </a:lstStyle>
          <a:p>
            <a:endParaRPr lang="es-CO"/>
          </a:p>
        </p:txBody>
      </p:sp>
      <p:sp>
        <p:nvSpPr>
          <p:cNvPr id="4" name="Slide Number Placeholder 3"/>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CO" smtClean="0"/>
              <a:t>Click to edit Master title style</a:t>
            </a:r>
            <a:endParaRPr lang="es-C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smtClean="0"/>
              <a:t>Click to edit Master text styles</a:t>
            </a:r>
          </a:p>
        </p:txBody>
      </p:sp>
      <p:sp>
        <p:nvSpPr>
          <p:cNvPr id="5" name="Date Placeholder 4"/>
          <p:cNvSpPr>
            <a:spLocks noGrp="1"/>
          </p:cNvSpPr>
          <p:nvPr>
            <p:ph type="dt" sz="half" idx="10"/>
          </p:nvPr>
        </p:nvSpPr>
        <p:spPr/>
        <p:txBody>
          <a:bodyPr/>
          <a:lstStyle>
            <a:lvl1pPr>
              <a:defRPr/>
            </a:lvl1pPr>
          </a:lstStyle>
          <a:p>
            <a:fld id="{16849656-D27E-43A9-932A-5DEC6E7B9B97}" type="datetime1">
              <a:rPr lang="es-CO" smtClean="0"/>
              <a:t>12/10/2009</a:t>
            </a:fld>
            <a:endParaRPr lang="es-CO"/>
          </a:p>
        </p:txBody>
      </p:sp>
      <p:sp>
        <p:nvSpPr>
          <p:cNvPr id="6" name="Footer Placeholder 5"/>
          <p:cNvSpPr>
            <a:spLocks noGrp="1"/>
          </p:cNvSpPr>
          <p:nvPr>
            <p:ph type="ftr" sz="quarter" idx="11"/>
          </p:nvPr>
        </p:nvSpPr>
        <p:spPr/>
        <p:txBody>
          <a:bodyPr/>
          <a:lstStyle>
            <a:lvl1pPr>
              <a:defRPr/>
            </a:lvl1pPr>
          </a:lstStyle>
          <a:p>
            <a:endParaRPr lang="es-CO"/>
          </a:p>
        </p:txBody>
      </p:sp>
      <p:sp>
        <p:nvSpPr>
          <p:cNvPr id="7" name="Slide Number Placeholder 6"/>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CO" smtClean="0"/>
              <a:t>Click to edit Master title style</a:t>
            </a:r>
            <a:endParaRPr lang="es-C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CO" smtClean="0"/>
              <a:t>Click icon to add picture</a:t>
            </a:r>
            <a:endParaRPr lang="es-C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smtClean="0"/>
              <a:t>Click to edit Master text styles</a:t>
            </a:r>
          </a:p>
        </p:txBody>
      </p:sp>
      <p:sp>
        <p:nvSpPr>
          <p:cNvPr id="5" name="Date Placeholder 4"/>
          <p:cNvSpPr>
            <a:spLocks noGrp="1"/>
          </p:cNvSpPr>
          <p:nvPr>
            <p:ph type="dt" sz="half" idx="10"/>
          </p:nvPr>
        </p:nvSpPr>
        <p:spPr/>
        <p:txBody>
          <a:bodyPr/>
          <a:lstStyle>
            <a:lvl1pPr>
              <a:defRPr/>
            </a:lvl1pPr>
          </a:lstStyle>
          <a:p>
            <a:fld id="{44D59B46-BBB5-40E7-989E-84F8394E8522}" type="datetime1">
              <a:rPr lang="es-CO" smtClean="0"/>
              <a:t>12/10/2009</a:t>
            </a:fld>
            <a:endParaRPr lang="es-CO"/>
          </a:p>
        </p:txBody>
      </p:sp>
      <p:sp>
        <p:nvSpPr>
          <p:cNvPr id="6" name="Footer Placeholder 5"/>
          <p:cNvSpPr>
            <a:spLocks noGrp="1"/>
          </p:cNvSpPr>
          <p:nvPr>
            <p:ph type="ftr" sz="quarter" idx="11"/>
          </p:nvPr>
        </p:nvSpPr>
        <p:spPr/>
        <p:txBody>
          <a:bodyPr/>
          <a:lstStyle>
            <a:lvl1pPr>
              <a:defRPr/>
            </a:lvl1pPr>
          </a:lstStyle>
          <a:p>
            <a:endParaRPr lang="es-CO"/>
          </a:p>
        </p:txBody>
      </p:sp>
      <p:sp>
        <p:nvSpPr>
          <p:cNvPr id="7" name="Slide Number Placeholder 6"/>
          <p:cNvSpPr>
            <a:spLocks noGrp="1"/>
          </p:cNvSpPr>
          <p:nvPr>
            <p:ph type="sldNum" sz="quarter" idx="12"/>
          </p:nvPr>
        </p:nvSpPr>
        <p:spPr/>
        <p:txBody>
          <a:bodyPr/>
          <a:lstStyle>
            <a:lvl1pPr>
              <a:defRPr/>
            </a:lvl1pPr>
          </a:lstStyle>
          <a:p>
            <a:fld id="{BB46B34C-6655-4FF6-AA68-585BFB16EC48}" type="slidenum">
              <a:rPr lang="es-CO" smtClean="0"/>
              <a:pPr/>
              <a:t>‹#›</a:t>
            </a:fld>
            <a:endParaRPr lang="es-CO"/>
          </a:p>
        </p:txBody>
      </p:sp>
    </p:spTree>
  </p:cSld>
  <p:clrMapOvr>
    <a:masterClrMapping/>
  </p:clrMapOvr>
  <p:transition>
    <p:wheel spokes="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716463" y="5345113"/>
            <a:ext cx="4427537" cy="1512887"/>
            <a:chOff x="2971" y="3367"/>
            <a:chExt cx="2789" cy="953"/>
          </a:xfrm>
        </p:grpSpPr>
        <p:sp>
          <p:nvSpPr>
            <p:cNvPr id="9523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s-CO"/>
            </a:p>
          </p:txBody>
        </p:sp>
        <p:sp>
          <p:nvSpPr>
            <p:cNvPr id="9523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3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3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3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sp>
          <p:nvSpPr>
            <p:cNvPr id="9524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s-CO"/>
            </a:p>
          </p:txBody>
        </p:sp>
      </p:grpSp>
      <p:sp>
        <p:nvSpPr>
          <p:cNvPr id="95250"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CO" smtClean="0"/>
              <a:t>Click to edit Master title style</a:t>
            </a:r>
            <a:endParaRPr lang="es-CO" smtClean="0"/>
          </a:p>
        </p:txBody>
      </p:sp>
      <p:sp>
        <p:nvSpPr>
          <p:cNvPr id="95251"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fld id="{3F3B7597-CF43-4BDD-9747-6EB65ACD5CB8}" type="datetime1">
              <a:rPr lang="es-CO" smtClean="0"/>
              <a:t>12/10/2009</a:t>
            </a:fld>
            <a:endParaRPr lang="es-CO"/>
          </a:p>
        </p:txBody>
      </p:sp>
      <p:sp>
        <p:nvSpPr>
          <p:cNvPr id="95252"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s-CO"/>
          </a:p>
        </p:txBody>
      </p:sp>
      <p:sp>
        <p:nvSpPr>
          <p:cNvPr id="95253"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BB46B34C-6655-4FF6-AA68-585BFB16EC48}" type="slidenum">
              <a:rPr lang="es-CO" smtClean="0"/>
              <a:pPr/>
              <a:t>‹#›</a:t>
            </a:fld>
            <a:endParaRPr lang="es-CO"/>
          </a:p>
        </p:txBody>
      </p:sp>
      <p:sp>
        <p:nvSpPr>
          <p:cNvPr id="9525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CO" smtClean="0"/>
              <a:t>Click to edit Master text styles</a:t>
            </a:r>
          </a:p>
          <a:p>
            <a:pPr lvl="1"/>
            <a:r>
              <a:rPr lang="es-CO" smtClean="0"/>
              <a:t>Second level</a:t>
            </a:r>
          </a:p>
          <a:p>
            <a:pPr lvl="2"/>
            <a:r>
              <a:rPr lang="es-CO" smtClean="0"/>
              <a:t>Third level</a:t>
            </a:r>
          </a:p>
          <a:p>
            <a:pPr lvl="3"/>
            <a:r>
              <a:rPr lang="es-CO" smtClean="0"/>
              <a:t>Fourth level</a:t>
            </a:r>
          </a:p>
          <a:p>
            <a:pPr lvl="4"/>
            <a:r>
              <a:rPr lang="es-CO" smtClean="0"/>
              <a:t>Fifth level</a:t>
            </a:r>
            <a:endParaRPr lang="es-CO" smtClean="0"/>
          </a:p>
        </p:txBody>
      </p:sp>
    </p:spTree>
  </p:cSld>
  <p:clrMap bg1="dk2" tx1="lt1" bg2="dk1"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5250"/>
                                        </p:tgtEl>
                                        <p:attrNameLst>
                                          <p:attrName>style.visibility</p:attrName>
                                        </p:attrNameLst>
                                      </p:cBhvr>
                                      <p:to>
                                        <p:strVal val="visible"/>
                                      </p:to>
                                    </p:set>
                                    <p:animEffect transition="in" filter="blinds(horizontal)">
                                      <p:cBhvr>
                                        <p:cTn id="7" dur="500"/>
                                        <p:tgtEl>
                                          <p:spTgt spid="9525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5254">
                                            <p:txEl>
                                              <p:pRg st="0" end="0"/>
                                            </p:txEl>
                                          </p:spTgt>
                                        </p:tgtEl>
                                        <p:attrNameLst>
                                          <p:attrName>style.visibility</p:attrName>
                                        </p:attrNameLst>
                                      </p:cBhvr>
                                      <p:to>
                                        <p:strVal val="visible"/>
                                      </p:to>
                                    </p:set>
                                    <p:animEffect transition="in" filter="box(in)">
                                      <p:cBhvr>
                                        <p:cTn id="12" dur="500"/>
                                        <p:tgtEl>
                                          <p:spTgt spid="95254">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95254">
                                            <p:txEl>
                                              <p:pRg st="1" end="1"/>
                                            </p:txEl>
                                          </p:spTgt>
                                        </p:tgtEl>
                                        <p:attrNameLst>
                                          <p:attrName>style.visibility</p:attrName>
                                        </p:attrNameLst>
                                      </p:cBhvr>
                                      <p:to>
                                        <p:strVal val="visible"/>
                                      </p:to>
                                    </p:set>
                                    <p:animEffect transition="in" filter="box(in)">
                                      <p:cBhvr>
                                        <p:cTn id="15" dur="500"/>
                                        <p:tgtEl>
                                          <p:spTgt spid="95254">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95254">
                                            <p:txEl>
                                              <p:pRg st="2" end="2"/>
                                            </p:txEl>
                                          </p:spTgt>
                                        </p:tgtEl>
                                        <p:attrNameLst>
                                          <p:attrName>style.visibility</p:attrName>
                                        </p:attrNameLst>
                                      </p:cBhvr>
                                      <p:to>
                                        <p:strVal val="visible"/>
                                      </p:to>
                                    </p:set>
                                    <p:animEffect transition="in" filter="box(in)">
                                      <p:cBhvr>
                                        <p:cTn id="18" dur="500"/>
                                        <p:tgtEl>
                                          <p:spTgt spid="95254">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95254">
                                            <p:txEl>
                                              <p:pRg st="3" end="3"/>
                                            </p:txEl>
                                          </p:spTgt>
                                        </p:tgtEl>
                                        <p:attrNameLst>
                                          <p:attrName>style.visibility</p:attrName>
                                        </p:attrNameLst>
                                      </p:cBhvr>
                                      <p:to>
                                        <p:strVal val="visible"/>
                                      </p:to>
                                    </p:set>
                                    <p:animEffect transition="in" filter="box(in)">
                                      <p:cBhvr>
                                        <p:cTn id="21" dur="500"/>
                                        <p:tgtEl>
                                          <p:spTgt spid="95254">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95254">
                                            <p:txEl>
                                              <p:pRg st="4" end="4"/>
                                            </p:txEl>
                                          </p:spTgt>
                                        </p:tgtEl>
                                        <p:attrNameLst>
                                          <p:attrName>style.visibility</p:attrName>
                                        </p:attrNameLst>
                                      </p:cBhvr>
                                      <p:to>
                                        <p:strVal val="visible"/>
                                      </p:to>
                                    </p:set>
                                    <p:animEffect transition="in" filter="box(in)">
                                      <p:cBhvr>
                                        <p:cTn id="24" dur="500"/>
                                        <p:tgtEl>
                                          <p:spTgt spid="952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50" grpId="0"/>
      <p:bldP spid="95254" grpId="0" build="p"/>
    </p:bldLst>
  </p:timing>
  <p:hf hdr="0" ftr="0" dt="0"/>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20.org/Documents/pittsburgh_summit_leaders_statement_250909.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to.org/spanish/tratop_s/serv_s/accountancy_s/accountancy_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orldbank.org/ifa/rosc_aa_col.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714348" y="357166"/>
            <a:ext cx="7772400" cy="1470025"/>
          </a:xfrm>
        </p:spPr>
        <p:txBody>
          <a:bodyPr>
            <a:normAutofit/>
          </a:bodyPr>
          <a:lstStyle/>
          <a:p>
            <a:pPr algn="l"/>
            <a:r>
              <a:rPr lang="es-CO" sz="3200" cap="small" dirty="0" err="1" smtClean="0"/>
              <a:t>andi</a:t>
            </a:r>
            <a:r>
              <a:rPr lang="es-CO" sz="3200" dirty="0" smtClean="0"/>
              <a:t> - </a:t>
            </a:r>
            <a:r>
              <a:rPr lang="es-CO" sz="3200" i="1" cap="small" dirty="0" err="1" smtClean="0"/>
              <a:t>vii</a:t>
            </a:r>
            <a:r>
              <a:rPr lang="es-CO" sz="3200" i="1" dirty="0" smtClean="0"/>
              <a:t> encuentro nacional de comités de </a:t>
            </a:r>
            <a:r>
              <a:rPr lang="es-CO" sz="3200" i="1" dirty="0" err="1" smtClean="0"/>
              <a:t>tributaristas</a:t>
            </a:r>
            <a:endParaRPr lang="es-CO" sz="3200" i="1" dirty="0"/>
          </a:p>
        </p:txBody>
      </p:sp>
      <p:sp>
        <p:nvSpPr>
          <p:cNvPr id="5" name="Subtitle 4"/>
          <p:cNvSpPr>
            <a:spLocks noGrp="1"/>
          </p:cNvSpPr>
          <p:nvPr>
            <p:ph type="subTitle" sz="quarter" idx="1"/>
          </p:nvPr>
        </p:nvSpPr>
        <p:spPr>
          <a:xfrm>
            <a:off x="2285984" y="5286388"/>
            <a:ext cx="6400800" cy="757246"/>
          </a:xfrm>
        </p:spPr>
        <p:txBody>
          <a:bodyPr/>
          <a:lstStyle/>
          <a:p>
            <a:r>
              <a:rPr lang="es-CO" dirty="0" smtClean="0"/>
              <a:t>Hernando Bermúdez Gómez</a:t>
            </a:r>
            <a:endParaRPr lang="es-CO" dirty="0"/>
          </a:p>
        </p:txBody>
      </p:sp>
      <p:sp>
        <p:nvSpPr>
          <p:cNvPr id="6" name="Title 3"/>
          <p:cNvSpPr txBox="1">
            <a:spLocks/>
          </p:cNvSpPr>
          <p:nvPr/>
        </p:nvSpPr>
        <p:spPr>
          <a:xfrm>
            <a:off x="642910" y="2714620"/>
            <a:ext cx="7772400" cy="1470025"/>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4400" i="0" strike="noStrike" kern="1200" cap="none" spc="0" normalizeH="0" baseline="0" noProof="0" dirty="0" smtClean="0">
                <a:ln>
                  <a:noFill/>
                </a:ln>
                <a:solidFill>
                  <a:schemeClr val="tx1"/>
                </a:solidFill>
                <a:effectLst/>
                <a:uLnTx/>
                <a:uFillTx/>
                <a:latin typeface="+mj-lt"/>
                <a:ea typeface="+mj-ea"/>
                <a:cs typeface="+mj-cs"/>
              </a:rPr>
              <a:t>ANTECEDENTES Y FINALIDADES</a:t>
            </a:r>
            <a:r>
              <a:rPr kumimoji="0" lang="es-CO" sz="4400" i="0" strike="noStrike" kern="1200" cap="none" spc="0" normalizeH="0" noProof="0" dirty="0" smtClean="0">
                <a:ln>
                  <a:noFill/>
                </a:ln>
                <a:solidFill>
                  <a:schemeClr val="tx1"/>
                </a:solidFill>
                <a:effectLst/>
                <a:uLnTx/>
                <a:uFillTx/>
                <a:latin typeface="+mj-lt"/>
                <a:ea typeface="+mj-ea"/>
                <a:cs typeface="+mj-cs"/>
              </a:rPr>
              <a:t> DE LA LEY 1314 DE 2009</a:t>
            </a:r>
            <a:endParaRPr kumimoji="0" lang="es-CO" sz="4400" i="0" strike="noStrike" kern="1200" cap="none" spc="0" normalizeH="0" baseline="0" noProof="0" dirty="0" smtClean="0">
              <a:ln>
                <a:noFill/>
              </a:ln>
              <a:solidFill>
                <a:schemeClr val="tx1"/>
              </a:solidFill>
              <a:effectLst/>
              <a:uLnTx/>
              <a:uFillTx/>
              <a:latin typeface="+mj-lt"/>
              <a:ea typeface="+mj-ea"/>
              <a:cs typeface="+mj-cs"/>
            </a:endParaRPr>
          </a:p>
        </p:txBody>
      </p:sp>
      <p:sp>
        <p:nvSpPr>
          <p:cNvPr id="7" name="Slide Number Placeholder 6"/>
          <p:cNvSpPr>
            <a:spLocks noGrp="1"/>
          </p:cNvSpPr>
          <p:nvPr>
            <p:ph type="sldNum" sz="quarter" idx="4"/>
          </p:nvPr>
        </p:nvSpPr>
        <p:spPr/>
        <p:txBody>
          <a:bodyPr/>
          <a:lstStyle/>
          <a:p>
            <a:fld id="{BB46B34C-6655-4FF6-AA68-585BFB16EC48}" type="slidenum">
              <a:rPr lang="es-CO" smtClean="0"/>
              <a:pPr/>
              <a:t>1</a:t>
            </a:fld>
            <a:endParaRPr lang="es-CO"/>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77500" lnSpcReduction="20000"/>
          </a:bodyPr>
          <a:lstStyle/>
          <a:p>
            <a:r>
              <a:rPr lang="es-CO" dirty="0" smtClean="0"/>
              <a:t>IASC acepta la supervisión del </a:t>
            </a:r>
            <a:r>
              <a:rPr lang="es-CO" dirty="0" err="1" smtClean="0"/>
              <a:t>Monitoring</a:t>
            </a:r>
            <a:r>
              <a:rPr lang="es-CO" dirty="0" smtClean="0"/>
              <a:t> </a:t>
            </a:r>
            <a:r>
              <a:rPr lang="es-CO" dirty="0" err="1" smtClean="0"/>
              <a:t>Board</a:t>
            </a:r>
            <a:r>
              <a:rPr lang="es-CO" dirty="0" smtClean="0"/>
              <a:t> 2009</a:t>
            </a:r>
            <a:endParaRPr lang="en-US" dirty="0" smtClean="0"/>
          </a:p>
          <a:p>
            <a:r>
              <a:rPr lang="en-US" dirty="0" smtClean="0"/>
              <a:t>G20:  “We call on our international accounting bodies to redouble their efforts to achieve a single set of high quality, global accounting standards within the context of their independent standard setting process, and complete their convergence project by June 9 2011. The International Accounting Standards Board’s (IASB) institutional framework should further enhance the involvement of various stakeholders.” </a:t>
            </a:r>
            <a:r>
              <a:rPr lang="en-US" dirty="0" smtClean="0">
                <a:hlinkClick r:id="rId2"/>
              </a:rPr>
              <a:t>http://www.g20.org/Documents/pittsburgh_summit_leaders_statement_250909.pdf</a:t>
            </a:r>
            <a:r>
              <a:rPr lang="en-US" dirty="0" smtClean="0"/>
              <a:t> </a:t>
            </a:r>
            <a:endParaRPr lang="es-CO"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10</a:t>
            </a:fld>
            <a:endParaRPr lang="es-CO"/>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Finalidades de la Ley 1314 de 2009</a:t>
            </a:r>
            <a:endParaRPr lang="es-CO" dirty="0"/>
          </a:p>
        </p:txBody>
      </p:sp>
      <p:graphicFrame>
        <p:nvGraphicFramePr>
          <p:cNvPr id="4" name="Content Placeholder 3"/>
          <p:cNvGraphicFramePr>
            <a:graphicFrameLocks noGrp="1"/>
          </p:cNvGraphicFramePr>
          <p:nvPr>
            <p:ph idx="1"/>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BB46B34C-6655-4FF6-AA68-585BFB16EC48}" type="slidenum">
              <a:rPr lang="es-CO" smtClean="0"/>
              <a:pPr/>
              <a:t>11</a:t>
            </a:fld>
            <a:endParaRPr lang="es-CO"/>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graphicEl>
                                              <a:dgm id="{D60D957C-A154-4064-AF37-9BD8F3EDB599}"/>
                                            </p:graphicEl>
                                          </p:spTgt>
                                        </p:tgtEl>
                                        <p:attrNameLst>
                                          <p:attrName>style.visibility</p:attrName>
                                        </p:attrNameLst>
                                      </p:cBhvr>
                                      <p:to>
                                        <p:strVal val="visible"/>
                                      </p:to>
                                    </p:set>
                                    <p:animEffect transition="in" filter="box(in)">
                                      <p:cBhvr>
                                        <p:cTn id="12" dur="2000"/>
                                        <p:tgtEl>
                                          <p:spTgt spid="4">
                                            <p:graphicEl>
                                              <a:dgm id="{D60D957C-A154-4064-AF37-9BD8F3EDB5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graphicEl>
                                              <a:dgm id="{B19E2AFF-D831-4133-B80F-68FB300610C9}"/>
                                            </p:graphicEl>
                                          </p:spTgt>
                                        </p:tgtEl>
                                        <p:attrNameLst>
                                          <p:attrName>style.visibility</p:attrName>
                                        </p:attrNameLst>
                                      </p:cBhvr>
                                      <p:to>
                                        <p:strVal val="visible"/>
                                      </p:to>
                                    </p:set>
                                    <p:animEffect transition="in" filter="box(in)">
                                      <p:cBhvr>
                                        <p:cTn id="17" dur="2000"/>
                                        <p:tgtEl>
                                          <p:spTgt spid="4">
                                            <p:graphicEl>
                                              <a:dgm id="{B19E2AFF-D831-4133-B80F-68FB300610C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graphicEl>
                                              <a:dgm id="{10B78693-C47B-40B6-AC50-E258D78E4412}"/>
                                            </p:graphicEl>
                                          </p:spTgt>
                                        </p:tgtEl>
                                        <p:attrNameLst>
                                          <p:attrName>style.visibility</p:attrName>
                                        </p:attrNameLst>
                                      </p:cBhvr>
                                      <p:to>
                                        <p:strVal val="visible"/>
                                      </p:to>
                                    </p:set>
                                    <p:animEffect transition="in" filter="box(in)">
                                      <p:cBhvr>
                                        <p:cTn id="22" dur="2000"/>
                                        <p:tgtEl>
                                          <p:spTgt spid="4">
                                            <p:graphicEl>
                                              <a:dgm id="{10B78693-C47B-40B6-AC50-E258D78E4412}"/>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graphicEl>
                                              <a:dgm id="{B824A932-0935-4C30-AF2D-505D359DC26B}"/>
                                            </p:graphicEl>
                                          </p:spTgt>
                                        </p:tgtEl>
                                        <p:attrNameLst>
                                          <p:attrName>style.visibility</p:attrName>
                                        </p:attrNameLst>
                                      </p:cBhvr>
                                      <p:to>
                                        <p:strVal val="visible"/>
                                      </p:to>
                                    </p:set>
                                    <p:animEffect transition="in" filter="box(in)">
                                      <p:cBhvr>
                                        <p:cTn id="27" dur="2000"/>
                                        <p:tgtEl>
                                          <p:spTgt spid="4">
                                            <p:graphicEl>
                                              <a:dgm id="{B824A932-0935-4C30-AF2D-505D359DC26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2" name="Object 8"/>
          <p:cNvGraphicFramePr>
            <a:graphicFrameLocks noChangeAspect="1"/>
          </p:cNvGraphicFramePr>
          <p:nvPr/>
        </p:nvGraphicFramePr>
        <p:xfrm>
          <a:off x="285720" y="142852"/>
          <a:ext cx="8572560" cy="6429420"/>
        </p:xfrm>
        <a:graphic>
          <a:graphicData uri="http://schemas.openxmlformats.org/presentationml/2006/ole">
            <p:oleObj spid="_x0000_s1032" name="Worksheet" r:id="rId3" imgW="7581900" imgH="4390949" progId="Excel.Sheet.12">
              <p:embed/>
            </p:oleObj>
          </a:graphicData>
        </a:graphic>
      </p:graphicFrame>
      <p:sp>
        <p:nvSpPr>
          <p:cNvPr id="97" name="Rectangle 96"/>
          <p:cNvSpPr/>
          <p:nvPr/>
        </p:nvSpPr>
        <p:spPr>
          <a:xfrm>
            <a:off x="5429256" y="2143116"/>
            <a:ext cx="3357586" cy="1143008"/>
          </a:xfrm>
          <a:prstGeom prst="rect">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6" name="Rectangle 95"/>
          <p:cNvSpPr/>
          <p:nvPr/>
        </p:nvSpPr>
        <p:spPr>
          <a:xfrm>
            <a:off x="1928794" y="1285860"/>
            <a:ext cx="3286148" cy="5286412"/>
          </a:xfrm>
          <a:prstGeom prst="rect">
            <a:avLst/>
          </a:prstGeom>
          <a:solidFill>
            <a:schemeClr val="accent1">
              <a:alpha val="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67" name="Straight Arrow Connector 66"/>
          <p:cNvCxnSpPr/>
          <p:nvPr/>
        </p:nvCxnSpPr>
        <p:spPr>
          <a:xfrm rot="5400000" flipH="1" flipV="1">
            <a:off x="1357290" y="1785926"/>
            <a:ext cx="714380" cy="5715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H="1">
            <a:off x="1142976" y="2928934"/>
            <a:ext cx="1143008" cy="5715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6200000" flipH="1">
            <a:off x="3143240" y="1857364"/>
            <a:ext cx="785818" cy="3571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3143240" y="3214686"/>
            <a:ext cx="857256" cy="2857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6858016" y="2571744"/>
            <a:ext cx="571504" cy="1588"/>
          </a:xfrm>
          <a:prstGeom prst="straightConnector1">
            <a:avLst/>
          </a:prstGeom>
          <a:ln>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6200000" flipV="1">
            <a:off x="3571868" y="1643050"/>
            <a:ext cx="857256"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5400000">
            <a:off x="3357554" y="2928934"/>
            <a:ext cx="1071570" cy="107157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2893207" y="3607595"/>
            <a:ext cx="2214578"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a:off x="2393141" y="4107661"/>
            <a:ext cx="3214710"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786314" y="2643182"/>
            <a:ext cx="500066"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4282" y="4572008"/>
            <a:ext cx="514353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643438" y="5286388"/>
            <a:ext cx="142876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357818" y="6000768"/>
            <a:ext cx="19288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4464843" y="3178967"/>
            <a:ext cx="564360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a:off x="214282" y="357166"/>
            <a:ext cx="70723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893139" y="2464587"/>
            <a:ext cx="421484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Slide Number Placeholder 20"/>
          <p:cNvSpPr>
            <a:spLocks noGrp="1"/>
          </p:cNvSpPr>
          <p:nvPr>
            <p:ph type="sldNum" sz="quarter" idx="12"/>
          </p:nvPr>
        </p:nvSpPr>
        <p:spPr/>
        <p:txBody>
          <a:bodyPr/>
          <a:lstStyle/>
          <a:p>
            <a:fld id="{BB46B34C-6655-4FF6-AA68-585BFB16EC48}" type="slidenum">
              <a:rPr lang="es-CO" smtClean="0"/>
              <a:pPr/>
              <a:t>12</a:t>
            </a:fld>
            <a:endParaRPr lang="es-CO"/>
          </a:p>
        </p:txBody>
      </p:sp>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Paradigmas actuales</a:t>
            </a:r>
            <a:endParaRPr lang="es-CO" dirty="0"/>
          </a:p>
        </p:txBody>
      </p:sp>
      <p:sp>
        <p:nvSpPr>
          <p:cNvPr id="3" name="Content Placeholder 2"/>
          <p:cNvSpPr>
            <a:spLocks noGrp="1"/>
          </p:cNvSpPr>
          <p:nvPr>
            <p:ph idx="1"/>
          </p:nvPr>
        </p:nvSpPr>
        <p:spPr/>
        <p:txBody>
          <a:bodyPr>
            <a:normAutofit fontScale="92500" lnSpcReduction="10000"/>
          </a:bodyPr>
          <a:lstStyle/>
          <a:p>
            <a:r>
              <a:rPr lang="es-CO" dirty="0" smtClean="0"/>
              <a:t>Normas Internacionales de Información Financiera (NIIF - IFRS) [IASB]</a:t>
            </a:r>
          </a:p>
          <a:p>
            <a:r>
              <a:rPr lang="es-CO" dirty="0" smtClean="0"/>
              <a:t>Norma Internacional de Información Financiera para Pequeñas y Medianas Entidades (NIIF para las PYMES – IFRS </a:t>
            </a:r>
            <a:r>
              <a:rPr lang="es-CO" dirty="0" err="1" smtClean="0"/>
              <a:t>for</a:t>
            </a:r>
            <a:r>
              <a:rPr lang="es-CO" dirty="0" smtClean="0"/>
              <a:t> </a:t>
            </a:r>
            <a:r>
              <a:rPr lang="es-CO" dirty="0" err="1" smtClean="0"/>
              <a:t>SMEs</a:t>
            </a:r>
            <a:r>
              <a:rPr lang="es-CO" dirty="0" smtClean="0"/>
              <a:t>) [IASB]</a:t>
            </a:r>
          </a:p>
          <a:p>
            <a:r>
              <a:rPr lang="es-CO" dirty="0" smtClean="0"/>
              <a:t>Directrices para </a:t>
            </a:r>
            <a:r>
              <a:rPr lang="es-CO" dirty="0"/>
              <a:t>l</a:t>
            </a:r>
            <a:r>
              <a:rPr lang="es-CO" dirty="0" smtClean="0"/>
              <a:t>a Contabilidad e Información Financiera de </a:t>
            </a:r>
            <a:r>
              <a:rPr lang="es-CO" dirty="0"/>
              <a:t>l</a:t>
            </a:r>
            <a:r>
              <a:rPr lang="es-CO" dirty="0" smtClean="0"/>
              <a:t>as Pequeñas y Medianas Empresas (</a:t>
            </a:r>
            <a:r>
              <a:rPr lang="es-CO" dirty="0" err="1" smtClean="0"/>
              <a:t>Dcpymes</a:t>
            </a:r>
            <a:r>
              <a:rPr lang="es-CO" dirty="0" smtClean="0"/>
              <a:t>) – Orientación para </a:t>
            </a:r>
            <a:r>
              <a:rPr lang="es-CO" dirty="0"/>
              <a:t>e</a:t>
            </a:r>
            <a:r>
              <a:rPr lang="es-CO" dirty="0" smtClean="0"/>
              <a:t>l Nivel 3 [ISAR]</a:t>
            </a:r>
            <a:endParaRPr lang="es-CO"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13</a:t>
            </a:fld>
            <a:endParaRPr lang="es-CO"/>
          </a:p>
        </p:txBody>
      </p:sp>
    </p:spTree>
  </p:cSld>
  <p:clrMapOvr>
    <a:masterClrMapping/>
  </p:clrMapOvr>
  <p:transition>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Paradigmas actuales</a:t>
            </a:r>
            <a:endParaRPr lang="es-CO" dirty="0"/>
          </a:p>
        </p:txBody>
      </p:sp>
      <p:sp>
        <p:nvSpPr>
          <p:cNvPr id="3" name="Content Placeholder 2"/>
          <p:cNvSpPr>
            <a:spLocks noGrp="1"/>
          </p:cNvSpPr>
          <p:nvPr>
            <p:ph idx="1"/>
          </p:nvPr>
        </p:nvSpPr>
        <p:spPr/>
        <p:txBody>
          <a:bodyPr>
            <a:normAutofit fontScale="85000" lnSpcReduction="10000"/>
          </a:bodyPr>
          <a:lstStyle/>
          <a:p>
            <a:r>
              <a:rPr lang="en-US" dirty="0" err="1" smtClean="0"/>
              <a:t>Taxonomía</a:t>
            </a:r>
            <a:r>
              <a:rPr lang="en-US" dirty="0" smtClean="0"/>
              <a:t> 2009 </a:t>
            </a:r>
            <a:r>
              <a:rPr lang="en-US" dirty="0" err="1" smtClean="0"/>
              <a:t>Normas</a:t>
            </a:r>
            <a:r>
              <a:rPr lang="en-US" dirty="0" smtClean="0"/>
              <a:t> </a:t>
            </a:r>
            <a:r>
              <a:rPr lang="en-US" dirty="0" err="1" smtClean="0"/>
              <a:t>Internacionales</a:t>
            </a:r>
            <a:r>
              <a:rPr lang="en-US" dirty="0" smtClean="0"/>
              <a:t> de </a:t>
            </a:r>
            <a:r>
              <a:rPr lang="en-US" dirty="0" err="1" smtClean="0"/>
              <a:t>Información</a:t>
            </a:r>
            <a:r>
              <a:rPr lang="en-US" dirty="0" smtClean="0"/>
              <a:t> </a:t>
            </a:r>
            <a:r>
              <a:rPr lang="en-US" dirty="0" err="1" smtClean="0"/>
              <a:t>Financiera</a:t>
            </a:r>
            <a:r>
              <a:rPr lang="en-US" dirty="0" smtClean="0"/>
              <a:t> [IASB – XBRL]</a:t>
            </a:r>
          </a:p>
          <a:p>
            <a:r>
              <a:rPr lang="en-US" dirty="0" smtClean="0"/>
              <a:t>En </a:t>
            </a:r>
            <a:r>
              <a:rPr lang="en-US" dirty="0" err="1" smtClean="0"/>
              <a:t>borrador</a:t>
            </a:r>
            <a:r>
              <a:rPr lang="en-US" dirty="0" smtClean="0"/>
              <a:t>: </a:t>
            </a:r>
            <a:r>
              <a:rPr lang="en-US" dirty="0" err="1" smtClean="0"/>
              <a:t>taxonomía</a:t>
            </a:r>
            <a:r>
              <a:rPr lang="en-US" dirty="0" smtClean="0"/>
              <a:t> 2009 Norma </a:t>
            </a:r>
            <a:r>
              <a:rPr lang="en-US" dirty="0" err="1" smtClean="0"/>
              <a:t>Internacional</a:t>
            </a:r>
            <a:r>
              <a:rPr lang="en-US" dirty="0" smtClean="0"/>
              <a:t> de </a:t>
            </a:r>
            <a:r>
              <a:rPr lang="en-US" dirty="0" err="1" smtClean="0"/>
              <a:t>Información</a:t>
            </a:r>
            <a:r>
              <a:rPr lang="en-US" dirty="0" smtClean="0"/>
              <a:t>  </a:t>
            </a:r>
            <a:r>
              <a:rPr lang="en-US" dirty="0" err="1" smtClean="0"/>
              <a:t>Financiera</a:t>
            </a:r>
            <a:r>
              <a:rPr lang="en-US" dirty="0" smtClean="0"/>
              <a:t> </a:t>
            </a:r>
            <a:r>
              <a:rPr lang="en-US" dirty="0" err="1" smtClean="0"/>
              <a:t>para</a:t>
            </a:r>
            <a:r>
              <a:rPr lang="en-US" dirty="0" smtClean="0"/>
              <a:t> PYMES [IASB – XBRL]</a:t>
            </a:r>
            <a:endParaRPr lang="es-CO" dirty="0" smtClean="0"/>
          </a:p>
          <a:p>
            <a:r>
              <a:rPr lang="es-CO" dirty="0" smtClean="0"/>
              <a:t>Código de ética para profesionales contables [IESBA)</a:t>
            </a:r>
          </a:p>
          <a:p>
            <a:r>
              <a:rPr lang="es-CO" dirty="0" smtClean="0"/>
              <a:t>Normas internacionales de control de calidad, auditoría, revisión, otros trabajos de aseguramiento y servicios relacionados [IAASB]</a:t>
            </a:r>
          </a:p>
          <a:p>
            <a:endParaRPr lang="es-CO"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14</a:t>
            </a:fld>
            <a:endParaRPr lang="es-CO"/>
          </a:p>
        </p:txBody>
      </p:sp>
    </p:spTree>
  </p:cSld>
  <p:clrMapOvr>
    <a:masterClrMapping/>
  </p:clrMapOvr>
  <p:transition>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940444"/>
          </a:xfrm>
        </p:spPr>
        <p:txBody>
          <a:bodyPr>
            <a:normAutofit/>
          </a:bodyPr>
          <a:lstStyle/>
          <a:p>
            <a:r>
              <a:rPr lang="es-CO" sz="8800" dirty="0" smtClean="0"/>
              <a:t>Por su amable atención, muchas gracias</a:t>
            </a:r>
            <a:endParaRPr lang="es-CO" sz="8800" dirty="0"/>
          </a:p>
        </p:txBody>
      </p:sp>
      <p:sp>
        <p:nvSpPr>
          <p:cNvPr id="3" name="Slide Number Placeholder 2"/>
          <p:cNvSpPr>
            <a:spLocks noGrp="1"/>
          </p:cNvSpPr>
          <p:nvPr>
            <p:ph type="sldNum" sz="quarter" idx="12"/>
          </p:nvPr>
        </p:nvSpPr>
        <p:spPr/>
        <p:txBody>
          <a:bodyPr/>
          <a:lstStyle/>
          <a:p>
            <a:fld id="{BB46B34C-6655-4FF6-AA68-585BFB16EC48}" type="slidenum">
              <a:rPr lang="es-CO" smtClean="0"/>
              <a:pPr/>
              <a:t>15</a:t>
            </a:fld>
            <a:endParaRPr lang="es-CO"/>
          </a:p>
        </p:txBody>
      </p:sp>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Pronunciamiento número 1 del Comité Nacional de Investigaciones Contables -1977: “Principios contables y normas para la presentación de estados financieros</a:t>
            </a:r>
            <a:r>
              <a:rPr lang="es-CO" dirty="0" smtClean="0"/>
              <a:t>”.</a:t>
            </a:r>
          </a:p>
          <a:p>
            <a:r>
              <a:rPr lang="es-CO" dirty="0" smtClean="0"/>
              <a:t>Consejo </a:t>
            </a:r>
            <a:r>
              <a:rPr lang="es-CO" dirty="0"/>
              <a:t>de Estado, Sala de Consulta y Servicio Civil, concepto de mayo 21 de </a:t>
            </a:r>
            <a:r>
              <a:rPr lang="es-CO" dirty="0" smtClean="0"/>
              <a:t>1981 (</a:t>
            </a:r>
            <a:r>
              <a:rPr lang="es-CO" dirty="0" err="1" smtClean="0"/>
              <a:t>autoregulación</a:t>
            </a:r>
            <a:r>
              <a:rPr lang="es-CO" dirty="0" smtClean="0"/>
              <a:t>)</a:t>
            </a:r>
            <a:endParaRPr lang="es-CO" dirty="0"/>
          </a:p>
          <a:p>
            <a:r>
              <a:rPr lang="es-CO" dirty="0" smtClean="0"/>
              <a:t>Ser – </a:t>
            </a:r>
            <a:r>
              <a:rPr lang="es-CO" dirty="0" err="1" smtClean="0"/>
              <a:t>Fedesarrollo</a:t>
            </a:r>
            <a:r>
              <a:rPr lang="es-CO" dirty="0" smtClean="0"/>
              <a:t>: Estudio de racionalización de la información industrial en Colombia</a:t>
            </a:r>
            <a:endParaRPr lang="es-CO"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2</a:t>
            </a:fld>
            <a:endParaRPr lang="es-CO"/>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Consejo de Estado, Sala de Consulta y Servicio Civil, concepto del 10 de noviembre de 1987 (aplicación residual entidades financieras)</a:t>
            </a:r>
          </a:p>
          <a:p>
            <a:r>
              <a:rPr lang="es-CO" dirty="0" smtClean="0"/>
              <a:t>Corte Suprema de Justicia, Sala Plena, sentencia del 27 de septiembre de 1990 (facultades CTCP)</a:t>
            </a:r>
          </a:p>
          <a:p>
            <a:r>
              <a:rPr lang="es-CO" dirty="0" smtClean="0"/>
              <a:t>Consejo de Estado, Sala de lo Contencioso Administrativo, Sección Cuarta, sentencia del 13 de diciembre de 1995 (valor razonable, supremacía de la ley tributaria)</a:t>
            </a:r>
          </a:p>
          <a:p>
            <a:endParaRPr lang="es-CO" dirty="0" smtClean="0"/>
          </a:p>
        </p:txBody>
      </p:sp>
      <p:sp>
        <p:nvSpPr>
          <p:cNvPr id="4" name="Slide Number Placeholder 3"/>
          <p:cNvSpPr>
            <a:spLocks noGrp="1"/>
          </p:cNvSpPr>
          <p:nvPr>
            <p:ph type="sldNum" sz="quarter" idx="12"/>
          </p:nvPr>
        </p:nvSpPr>
        <p:spPr/>
        <p:txBody>
          <a:bodyPr/>
          <a:lstStyle/>
          <a:p>
            <a:fld id="{BB46B34C-6655-4FF6-AA68-585BFB16EC48}" type="slidenum">
              <a:rPr lang="es-CO" smtClean="0"/>
              <a:pPr/>
              <a:t>3</a:t>
            </a:fld>
            <a:endParaRPr lang="es-CO"/>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92500" lnSpcReduction="10000"/>
          </a:bodyPr>
          <a:lstStyle/>
          <a:p>
            <a:r>
              <a:rPr lang="es-CO" sz="2200" dirty="0" smtClean="0"/>
              <a:t>“En el marco de la Ronda Uruguay se llevaron a cabo negociaciones sobre el acceso a los mercados en relación con la contabilidad. El 4 de abril de 1995 se estableció el Grupo de Trabajo sobre los Servicios Profesionales (GTSP) en aplicación de la Decisión Ministerial relativa a los servicios profesionales, en la que se daba prioridad a la labor sobre el sector de la contabilidad. En mayo de 1997, se adoptaron las Directrices para los acuerdos o convenios de reconocimiento mutuo en el sector de la contabilidad y en diciembre de 1998 se adoptaron las Disciplinas sobre la reglamentación nacional en el sector de la contabilidad. En abril de 1999, el GTSP fue sustituido por el Grupo de Trabajo sobre la Reglamentación Nacional.”  </a:t>
            </a:r>
            <a:r>
              <a:rPr lang="es-CO" sz="2200" dirty="0" smtClean="0">
                <a:hlinkClick r:id="rId2"/>
              </a:rPr>
              <a:t>http://www.wto.org/spanish/tratop_s/serv_s/accountancy_s/accountancy_s.htm</a:t>
            </a:r>
            <a:r>
              <a:rPr lang="es-CO" sz="2200" dirty="0" smtClean="0"/>
              <a:t> </a:t>
            </a:r>
            <a:endParaRPr lang="es-CO" sz="2200"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4</a:t>
            </a:fld>
            <a:endParaRPr lang="es-CO"/>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Corte Constitucional, Sala Plena, sentencia del 16 de junio de 1997 (deslegalización Ley 222 de 1995)</a:t>
            </a:r>
          </a:p>
          <a:p>
            <a:r>
              <a:rPr lang="es-CO" dirty="0" smtClean="0"/>
              <a:t>Corte Constitucional sentencia C-530 del 10 de mayo de 2000 – Fallo sobre varios aspectos de la Ley 43 de 1990 (facultades CTCP)</a:t>
            </a:r>
          </a:p>
          <a:p>
            <a:r>
              <a:rPr lang="es-CO" dirty="0" smtClean="0"/>
              <a:t>Creación de Foro de Estabilidad Financiera 1999 – Adopción de los 12 estándares para el fortalecimiento del sistema financiero</a:t>
            </a:r>
          </a:p>
        </p:txBody>
      </p:sp>
      <p:sp>
        <p:nvSpPr>
          <p:cNvPr id="4" name="Slide Number Placeholder 3"/>
          <p:cNvSpPr>
            <a:spLocks noGrp="1"/>
          </p:cNvSpPr>
          <p:nvPr>
            <p:ph type="sldNum" sz="quarter" idx="12"/>
          </p:nvPr>
        </p:nvSpPr>
        <p:spPr/>
        <p:txBody>
          <a:bodyPr/>
          <a:lstStyle/>
          <a:p>
            <a:fld id="{BB46B34C-6655-4FF6-AA68-585BFB16EC48}" type="slidenum">
              <a:rPr lang="es-CO" smtClean="0"/>
              <a:pPr/>
              <a:t>5</a:t>
            </a:fld>
            <a:endParaRPr lang="es-CO"/>
          </a:p>
        </p:txBody>
      </p:sp>
    </p:spTree>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Revisión académica sobre las normas de contabilidad generalmente aceptadas en Colombia (PUJ, mayo 2001)</a:t>
            </a:r>
          </a:p>
          <a:p>
            <a:r>
              <a:rPr lang="es-CO" dirty="0" smtClean="0"/>
              <a:t>Constitución de la fundación IASC – organización de IASB 2001</a:t>
            </a:r>
          </a:p>
          <a:p>
            <a:r>
              <a:rPr lang="es-CO" dirty="0" smtClean="0"/>
              <a:t>El Comité Internacional para la Práctica de la Auditoría (IAPC) es convertido en la Junta de Normas Internacionales de Auditoría y Aseguramiento (IAASB) 2002</a:t>
            </a:r>
          </a:p>
          <a:p>
            <a:r>
              <a:rPr lang="es-CO" dirty="0" smtClean="0"/>
              <a:t>Crítica del Sistema Ético – Legal de la Contaduría Pública Colombiana 2002</a:t>
            </a:r>
          </a:p>
        </p:txBody>
      </p:sp>
      <p:sp>
        <p:nvSpPr>
          <p:cNvPr id="4" name="Slide Number Placeholder 3"/>
          <p:cNvSpPr>
            <a:spLocks noGrp="1"/>
          </p:cNvSpPr>
          <p:nvPr>
            <p:ph type="sldNum" sz="quarter" idx="12"/>
          </p:nvPr>
        </p:nvSpPr>
        <p:spPr/>
        <p:txBody>
          <a:bodyPr/>
          <a:lstStyle/>
          <a:p>
            <a:fld id="{BB46B34C-6655-4FF6-AA68-585BFB16EC48}" type="slidenum">
              <a:rPr lang="es-CO" smtClean="0"/>
              <a:pPr/>
              <a:t>6</a:t>
            </a:fld>
            <a:endParaRPr lang="es-CO"/>
          </a:p>
        </p:txBody>
      </p:sp>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92500" lnSpcReduction="10000"/>
          </a:bodyPr>
          <a:lstStyle/>
          <a:p>
            <a:r>
              <a:rPr lang="en-US" sz="2100" i="1" u="sng" dirty="0" smtClean="0"/>
              <a:t>Report on the Observance of Standards and Codes (</a:t>
            </a:r>
            <a:r>
              <a:rPr lang="en-US" sz="2100" i="1" u="sng" dirty="0" err="1" smtClean="0"/>
              <a:t>Rosc</a:t>
            </a:r>
            <a:r>
              <a:rPr lang="en-US" sz="2100" i="1" u="sng" dirty="0" smtClean="0"/>
              <a:t>) Colombia Accounting and Auditing , July 25, 2003</a:t>
            </a:r>
            <a:r>
              <a:rPr lang="en-US" sz="2100" dirty="0" smtClean="0"/>
              <a:t>: “The current legal and regulatory requirements on accounting have led to issuance of conflicting accounting standards from multiple sources. Legal arrangements that gave various regulatory bodies the right to determine the accounting requirements for entities falling under their jurisdiction have led to the predominance of special-purpose financial reporting. In practice, there is no operational concept of general-purpose financial reporting. The legislative requirements on auditing contradict the modern concept of financial statements audit. In reality, there is no external financial statements audit requirement in Colombia. There are sufficient problems with the capacity and regulation of the accountancy profession that the existing profession cannot be the basis for the independent financial statements audit function.” </a:t>
            </a:r>
            <a:r>
              <a:rPr lang="en-US" sz="2100" dirty="0" smtClean="0">
                <a:hlinkClick r:id="rId2"/>
              </a:rPr>
              <a:t>http://www.worldbank.org/ifa/rosc_aa_col.pdf</a:t>
            </a:r>
            <a:r>
              <a:rPr lang="en-US" sz="2100" dirty="0" smtClean="0"/>
              <a:t> </a:t>
            </a:r>
            <a:endParaRPr lang="es-CO" sz="2100"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7</a:t>
            </a:fld>
            <a:endParaRPr lang="es-CO"/>
          </a:p>
        </p:txBody>
      </p:sp>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92500"/>
          </a:bodyPr>
          <a:lstStyle/>
          <a:p>
            <a:r>
              <a:rPr lang="es-CO" dirty="0" smtClean="0"/>
              <a:t>(ante) Proyecto de ley de intervención económica por medio de la cual se señalan los mecanismos por los cuales se adoptan en Colombia los estándares internacionales de contabilidad, auditoria y contaduría, se modifican el Código de Comercio, la normatividad contable y se dictan otras disposiciones relacionadas con la materia 2003</a:t>
            </a:r>
            <a:endParaRPr lang="es-CO" dirty="0"/>
          </a:p>
        </p:txBody>
      </p:sp>
      <p:sp>
        <p:nvSpPr>
          <p:cNvPr id="4" name="Slide Number Placeholder 3"/>
          <p:cNvSpPr>
            <a:spLocks noGrp="1"/>
          </p:cNvSpPr>
          <p:nvPr>
            <p:ph type="sldNum" sz="quarter" idx="12"/>
          </p:nvPr>
        </p:nvSpPr>
        <p:spPr/>
        <p:txBody>
          <a:bodyPr/>
          <a:lstStyle/>
          <a:p>
            <a:fld id="{BB46B34C-6655-4FF6-AA68-585BFB16EC48}" type="slidenum">
              <a:rPr lang="es-CO" smtClean="0"/>
              <a:pPr/>
              <a:t>8</a:t>
            </a:fld>
            <a:endParaRPr lang="es-CO"/>
          </a:p>
        </p:txBody>
      </p:sp>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Antecedentes de la Ley 1314 de 2009</a:t>
            </a:r>
            <a:endParaRPr lang="es-CO" dirty="0"/>
          </a:p>
        </p:txBody>
      </p:sp>
      <p:sp>
        <p:nvSpPr>
          <p:cNvPr id="3" name="Content Placeholder 2"/>
          <p:cNvSpPr>
            <a:spLocks noGrp="1"/>
          </p:cNvSpPr>
          <p:nvPr>
            <p:ph idx="1"/>
          </p:nvPr>
        </p:nvSpPr>
        <p:spPr/>
        <p:txBody>
          <a:bodyPr>
            <a:normAutofit fontScale="85000" lnSpcReduction="20000"/>
          </a:bodyPr>
          <a:lstStyle/>
          <a:p>
            <a:r>
              <a:rPr lang="es-CO" dirty="0" smtClean="0"/>
              <a:t>IAASB es sometida a la supervisión de la </a:t>
            </a:r>
            <a:r>
              <a:rPr lang="es-CO" dirty="0" err="1" smtClean="0"/>
              <a:t>Public</a:t>
            </a:r>
            <a:r>
              <a:rPr lang="es-CO" dirty="0" smtClean="0"/>
              <a:t> </a:t>
            </a:r>
            <a:r>
              <a:rPr lang="es-CO" dirty="0" err="1" smtClean="0"/>
              <a:t>Interest</a:t>
            </a:r>
            <a:r>
              <a:rPr lang="es-CO" dirty="0" smtClean="0"/>
              <a:t> </a:t>
            </a:r>
            <a:r>
              <a:rPr lang="es-CO" dirty="0" err="1" smtClean="0"/>
              <a:t>Oversight</a:t>
            </a:r>
            <a:r>
              <a:rPr lang="es-CO" dirty="0" smtClean="0"/>
              <a:t> </a:t>
            </a:r>
            <a:r>
              <a:rPr lang="es-CO" dirty="0" err="1" smtClean="0"/>
              <a:t>Board</a:t>
            </a:r>
            <a:r>
              <a:rPr lang="es-CO" dirty="0" smtClean="0"/>
              <a:t> (PIOB) 2005</a:t>
            </a:r>
          </a:p>
          <a:p>
            <a:r>
              <a:rPr lang="es-CO" dirty="0" smtClean="0"/>
              <a:t>Se organiza el </a:t>
            </a:r>
            <a:r>
              <a:rPr lang="en-US" dirty="0" smtClean="0"/>
              <a:t>International Forum of Independent Audit Regulators (IFIAR) 2006</a:t>
            </a:r>
          </a:p>
          <a:p>
            <a:r>
              <a:rPr lang="es-CO" dirty="0" smtClean="0"/>
              <a:t>Ley 1151 de 2007 (julio 24) por la cual se expide el plan nacional de desarrollo 2006-2010</a:t>
            </a:r>
            <a:endParaRPr lang="en-US" dirty="0" smtClean="0"/>
          </a:p>
          <a:p>
            <a:r>
              <a:rPr lang="es-CO" dirty="0" smtClean="0"/>
              <a:t>Proyecto de Ley 165 de 2007 Cámara por la cual el Estado colombiano adopta las Normas Internacionales de Información Financiera para la presentación de informes contables</a:t>
            </a:r>
          </a:p>
        </p:txBody>
      </p:sp>
      <p:sp>
        <p:nvSpPr>
          <p:cNvPr id="4" name="Slide Number Placeholder 3"/>
          <p:cNvSpPr>
            <a:spLocks noGrp="1"/>
          </p:cNvSpPr>
          <p:nvPr>
            <p:ph type="sldNum" sz="quarter" idx="12"/>
          </p:nvPr>
        </p:nvSpPr>
        <p:spPr/>
        <p:txBody>
          <a:bodyPr/>
          <a:lstStyle/>
          <a:p>
            <a:fld id="{BB46B34C-6655-4FF6-AA68-585BFB16EC48}" type="slidenum">
              <a:rPr lang="es-CO" smtClean="0"/>
              <a:pPr/>
              <a:t>9</a:t>
            </a:fld>
            <a:endParaRPr lang="es-CO"/>
          </a:p>
        </p:txBody>
      </p:sp>
    </p:spTree>
  </p:cSld>
  <p:clrMapOvr>
    <a:masterClrMapping/>
  </p:clrMapOvr>
  <p:transition>
    <p:wheel spokes="1"/>
  </p:transition>
  <p:timing>
    <p:tnLst>
      <p:par>
        <p:cTn id="1" dur="indefinite" restart="never" nodeType="tmRoot"/>
      </p:par>
    </p:tnLst>
  </p:timing>
</p:sld>
</file>

<file path=ppt/theme/theme1.xml><?xml version="1.0" encoding="utf-8"?>
<a:theme xmlns:a="http://schemas.openxmlformats.org/drawingml/2006/main" name="Cliff">
  <a:themeElements>
    <a:clrScheme name="Office Theme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Office Them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Office Theme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Office Theme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Office Theme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Office Theme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Office Theme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Office Theme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Office Theme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304</TotalTime>
  <Words>1035</Words>
  <Application>Microsoft Office PowerPoint</Application>
  <PresentationFormat>On-screen Show (4:3)</PresentationFormat>
  <Paragraphs>64</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Cliff</vt:lpstr>
      <vt:lpstr>Worksheet</vt:lpstr>
      <vt:lpstr>andi - vii encuentro nacional de comités de tributaristas</vt:lpstr>
      <vt:lpstr>Antecedentes de la Ley 1314 de 2009</vt:lpstr>
      <vt:lpstr>Antecedentes de la Ley 1314 de 2009</vt:lpstr>
      <vt:lpstr>Antecedentes de la Ley 1314 de 2009</vt:lpstr>
      <vt:lpstr>Antecedentes de la Ley 1314 de 2009</vt:lpstr>
      <vt:lpstr>Antecedentes de la Ley 1314 de 2009</vt:lpstr>
      <vt:lpstr>Antecedentes de la Ley 1314 de 2009</vt:lpstr>
      <vt:lpstr>Antecedentes de la Ley 1314 de 2009</vt:lpstr>
      <vt:lpstr>Antecedentes de la Ley 1314 de 2009</vt:lpstr>
      <vt:lpstr>Antecedentes de la Ley 1314 de 2009</vt:lpstr>
      <vt:lpstr>Finalidades de la Ley 1314 de 2009</vt:lpstr>
      <vt:lpstr>Slide 12</vt:lpstr>
      <vt:lpstr>Paradigmas actuales</vt:lpstr>
      <vt:lpstr>Paradigmas actuales</vt:lpstr>
      <vt:lpstr>Por su amable atención, muchas 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andi - vii encuentro nacional de comités de tributaristas</dc:title>
  <dc:creator>hernando</dc:creator>
  <cp:lastModifiedBy>hernando</cp:lastModifiedBy>
  <cp:revision>47</cp:revision>
  <dcterms:created xsi:type="dcterms:W3CDTF">2009-10-12T19:34:44Z</dcterms:created>
  <dcterms:modified xsi:type="dcterms:W3CDTF">2009-10-13T01:30:39Z</dcterms:modified>
</cp:coreProperties>
</file>