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4" r:id="rId6"/>
    <p:sldId id="260"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80" r:id="rId21"/>
    <p:sldId id="277" r:id="rId22"/>
    <p:sldId id="278" r:id="rId23"/>
    <p:sldId id="281" r:id="rId24"/>
    <p:sldId id="279" r:id="rId25"/>
    <p:sldId id="282" r:id="rId26"/>
    <p:sldId id="284" r:id="rId27"/>
    <p:sldId id="285" r:id="rId28"/>
    <p:sldId id="283" r:id="rId29"/>
    <p:sldId id="286" r:id="rId30"/>
    <p:sldId id="287" r:id="rId31"/>
    <p:sldId id="288" r:id="rId3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6326" autoAdjust="0"/>
    <p:restoredTop sz="94660"/>
  </p:normalViewPr>
  <p:slideViewPr>
    <p:cSldViewPr>
      <p:cViewPr varScale="1">
        <p:scale>
          <a:sx n="48" d="100"/>
          <a:sy n="48" d="100"/>
        </p:scale>
        <p:origin x="-96" y="-5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C9D4E74-8F0D-43ED-AC58-77BD95BED62B}" type="datetimeFigureOut">
              <a:rPr lang="es-CO" smtClean="0"/>
              <a:pPr/>
              <a:t>28/04/2010</a:t>
            </a:fld>
            <a:endParaRPr lang="es-CO"/>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E2D9383-9AB4-4670-837F-BF24CD3395DA}" type="slidenum">
              <a:rPr lang="es-CO" smtClean="0"/>
              <a:pPr/>
              <a:t>‹Nº›</a:t>
            </a:fld>
            <a:endParaRPr lang="es-CO"/>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xmlns:mc="http://schemas.openxmlformats.org/markup-compatibility/2006" xmlns:a14="http://schemas.microsoft.com/office/drawing/2010/main" val="000000" mc:Ignorable="">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xmlns:mc="http://schemas.openxmlformats.org/markup-compatibility/2006" xmlns:a14="http://schemas.microsoft.com/office/drawing/2010/main" val="000000" mc:Ignorable="">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dirty="0"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2D9383-9AB4-4670-837F-BF24CD3395DA}" type="slidenum">
              <a:rPr lang="es-CO" smtClean="0"/>
              <a:pPr/>
              <a:t>‹Nº›</a:t>
            </a:fld>
            <a:endParaRPr lang="es-CO"/>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2D9383-9AB4-4670-837F-BF24CD3395DA}" type="slidenum">
              <a:rPr lang="es-CO" smtClean="0"/>
              <a:pPr/>
              <a:t>‹Nº›</a:t>
            </a:fld>
            <a:endParaRPr lang="es-CO"/>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2D9383-9AB4-4670-837F-BF24CD3395DA}" type="slidenum">
              <a:rPr lang="es-CO" smtClean="0"/>
              <a:pPr/>
              <a:t>‹Nº›</a:t>
            </a:fld>
            <a:endParaRPr lang="es-CO"/>
          </a:p>
        </p:txBody>
      </p:sp>
      <p:sp>
        <p:nvSpPr>
          <p:cNvPr id="11" name="Title 10"/>
          <p:cNvSpPr>
            <a:spLocks noGrp="1"/>
          </p:cNvSpPr>
          <p:nvPr>
            <p:ph type="title"/>
          </p:nvPr>
        </p:nvSpPr>
        <p:spPr/>
        <p:txBody>
          <a:bodyPr/>
          <a:lstStyle/>
          <a:p>
            <a:r>
              <a:rPr lang="es-ES" dirty="0" smtClean="0"/>
              <a:t>Haga clic para modificar el estilo de título del patrón</a:t>
            </a:r>
            <a:endParaRPr lang="en-US" dirty="0"/>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
        <p:nvSpPr>
          <p:cNvPr id="4" name="Date Placeholder 3"/>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2D9383-9AB4-4670-837F-BF24CD3395DA}"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E2D9383-9AB4-4670-837F-BF24CD3395DA}" type="slidenum">
              <a:rPr lang="es-CO" smtClean="0"/>
              <a:pPr/>
              <a:t>‹Nº›</a:t>
            </a:fld>
            <a:endParaRPr lang="es-CO"/>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E2D9383-9AB4-4670-837F-BF24CD3395DA}" type="slidenum">
              <a:rPr lang="es-CO" smtClean="0"/>
              <a:pPr/>
              <a:t>‹Nº›</a:t>
            </a:fld>
            <a:endParaRPr lang="es-CO"/>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E2D9383-9AB4-4670-837F-BF24CD3395DA}" type="slidenum">
              <a:rPr lang="es-CO" smtClean="0"/>
              <a:pPr/>
              <a:t>‹Nº›</a:t>
            </a:fld>
            <a:endParaRPr lang="es-CO"/>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E2D9383-9AB4-4670-837F-BF24CD3395DA}"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E2D9383-9AB4-4670-837F-BF24CD3395DA}"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xmlns:mc="http://schemas.openxmlformats.org/markup-compatibility/2006" xmlns:a14="http://schemas.microsoft.com/office/drawing/2010/main" val="FFFFFF" mc:Ignorable="">
              <a:shade val="85000"/>
            </a:srgbClr>
          </a:solidFill>
          <a:ln w="190500" cap="sq">
            <a:solidFill>
              <a:srgbClr xmlns:mc="http://schemas.openxmlformats.org/markup-compatibility/2006" xmlns:a14="http://schemas.microsoft.com/office/drawing/2010/main" val="FFFFFF" mc:Ignorable=""/>
            </a:solidFill>
            <a:miter lim="800000"/>
          </a:ln>
          <a:effectLst>
            <a:outerShdw blurRad="65000" dist="50800" dir="12900000" kx="195000" ky="145000" algn="tl" rotWithShape="0">
              <a:srgbClr xmlns:mc="http://schemas.openxmlformats.org/markup-compatibility/2006" xmlns:a14="http://schemas.microsoft.com/office/drawing/2010/main" val="000000" mc:Ignorable="">
                <a:alpha val="24000"/>
              </a:srgbClr>
            </a:outerShdw>
          </a:effectLst>
          <a:scene3d>
            <a:camera prst="orthographicFront">
              <a:rot lat="0" lon="0" rev="360000"/>
            </a:camera>
            <a:lightRig rig="twoPt" dir="t">
              <a:rot lat="0" lon="0" rev="7200000"/>
            </a:lightRig>
          </a:scene3d>
          <a:sp3d contourW="12700">
            <a:bevelT w="25400" h="19050"/>
            <a:contourClr>
              <a:srgbClr xmlns:mc="http://schemas.openxmlformats.org/markup-compatibility/2006" xmlns:a14="http://schemas.microsoft.com/office/drawing/2010/main" val="969696" mc:Ignorable=""/>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9D4E74-8F0D-43ED-AC58-77BD95BED62B}" type="datetimeFigureOut">
              <a:rPr lang="es-CO" smtClean="0"/>
              <a:pPr/>
              <a:t>28/04/2010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E2D9383-9AB4-4670-837F-BF24CD3395DA}"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C9D4E74-8F0D-43ED-AC58-77BD95BED62B}" type="datetimeFigureOut">
              <a:rPr lang="es-CO" smtClean="0"/>
              <a:pPr/>
              <a:t>28/04/2010</a:t>
            </a:fld>
            <a:endParaRPr lang="es-CO"/>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O"/>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E2D9383-9AB4-4670-837F-BF24CD3395DA}"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xmlns:p14="http://schemas.microsoft.com/office/powerpoint/2010/mai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260648"/>
            <a:ext cx="7772400" cy="5112568"/>
          </a:xfrm>
        </p:spPr>
        <p:txBody>
          <a:bodyPr>
            <a:normAutofit fontScale="90000"/>
          </a:bodyPr>
          <a:lstStyle/>
          <a:p>
            <a:r>
              <a:rPr lang="es-CO" dirty="0" smtClean="0"/>
              <a:t>Insolvencia de la persona natural no comerciante</a:t>
            </a:r>
            <a:br>
              <a:rPr lang="es-CO" dirty="0" smtClean="0"/>
            </a:br>
            <a:r>
              <a:rPr lang="es-CO" dirty="0" smtClean="0"/>
              <a:t>Aspectos contables, valoración y </a:t>
            </a:r>
            <a:r>
              <a:rPr lang="es-CO" dirty="0" smtClean="0"/>
              <a:t>peritos</a:t>
            </a:r>
            <a:br>
              <a:rPr lang="es-CO" dirty="0" smtClean="0"/>
            </a:br>
            <a:r>
              <a:rPr lang="es-CO" sz="4400" dirty="0" smtClean="0"/>
              <a:t/>
            </a:r>
            <a:br>
              <a:rPr lang="es-CO" sz="4400" dirty="0" smtClean="0"/>
            </a:br>
            <a:r>
              <a:rPr lang="es-CO" i="1" dirty="0" smtClean="0"/>
              <a:t>Reflexiones </a:t>
            </a:r>
            <a:r>
              <a:rPr lang="es-CO" i="1" dirty="0" smtClean="0"/>
              <a:t>en torno a la Ley 1380 de 2010</a:t>
            </a:r>
            <a:endParaRPr lang="es-CO" i="1" dirty="0"/>
          </a:p>
        </p:txBody>
      </p:sp>
      <p:sp>
        <p:nvSpPr>
          <p:cNvPr id="3" name="2 Subtítulo"/>
          <p:cNvSpPr>
            <a:spLocks noGrp="1"/>
          </p:cNvSpPr>
          <p:nvPr>
            <p:ph type="subTitle" idx="1"/>
          </p:nvPr>
        </p:nvSpPr>
        <p:spPr>
          <a:xfrm>
            <a:off x="1785918" y="5623512"/>
            <a:ext cx="6400800" cy="685808"/>
          </a:xfrm>
        </p:spPr>
        <p:txBody>
          <a:bodyPr/>
          <a:lstStyle/>
          <a:p>
            <a:pPr algn="r"/>
            <a:r>
              <a:rPr lang="es-CO" dirty="0" smtClean="0"/>
              <a:t>Hernando Bermúdez Gómez</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De acuerdo con la Ley 145 de 1960, la teneduría de libros puede ejercerse libremente.</a:t>
            </a:r>
          </a:p>
          <a:p>
            <a:r>
              <a:rPr lang="es-CO" dirty="0" smtClean="0"/>
              <a:t>Muchas personas pueden expedir certificaciones con base en los libros de contabilidad y, sin son preparadores, pueden certificar estados financieros.</a:t>
            </a:r>
          </a:p>
          <a:p>
            <a:r>
              <a:rPr lang="es-CO" dirty="0" smtClean="0"/>
              <a:t>Pero </a:t>
            </a:r>
            <a:r>
              <a:rPr lang="es-CO" dirty="0" smtClean="0"/>
              <a:t>sólo </a:t>
            </a:r>
            <a:r>
              <a:rPr lang="es-CO" dirty="0" smtClean="0"/>
              <a:t>las manifestaciones de los contadores públicos gozan del efecto de la fe pública y </a:t>
            </a:r>
            <a:r>
              <a:rPr lang="es-CO" dirty="0" smtClean="0"/>
              <a:t>sólo </a:t>
            </a:r>
            <a:r>
              <a:rPr lang="es-CO" dirty="0" smtClean="0"/>
              <a:t>los contadores públicos pueden dictaminar estados financieros.</a:t>
            </a:r>
          </a:p>
        </p:txBody>
      </p:sp>
      <p:sp>
        <p:nvSpPr>
          <p:cNvPr id="2" name="1 Título"/>
          <p:cNvSpPr>
            <a:spLocks noGrp="1"/>
          </p:cNvSpPr>
          <p:nvPr>
            <p:ph type="title"/>
          </p:nvPr>
        </p:nvSpPr>
        <p:spPr>
          <a:xfrm>
            <a:off x="688490" y="332656"/>
            <a:ext cx="7756263" cy="1291750"/>
          </a:xfrm>
        </p:spPr>
        <p:txBody>
          <a:bodyPr>
            <a:normAutofit fontScale="90000"/>
          </a:bodyPr>
          <a:lstStyle/>
          <a:p>
            <a:r>
              <a:rPr lang="es-CO" dirty="0" smtClean="0"/>
              <a:t>Preparación de información contable</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En Colombia no está regulado el servicio de compilación de información.</a:t>
            </a:r>
          </a:p>
          <a:p>
            <a:r>
              <a:rPr lang="es-CO" dirty="0" smtClean="0"/>
              <a:t>En el plano internacional existe el </a:t>
            </a:r>
            <a:r>
              <a:rPr lang="en-US" i="1" dirty="0" smtClean="0"/>
              <a:t>International standard on related services 4410, Engagements to compile financial statements, </a:t>
            </a:r>
            <a:r>
              <a:rPr lang="en-US" dirty="0" err="1" smtClean="0"/>
              <a:t>emitido</a:t>
            </a:r>
            <a:r>
              <a:rPr lang="en-US" dirty="0" smtClean="0"/>
              <a:t> </a:t>
            </a:r>
            <a:r>
              <a:rPr lang="en-US" dirty="0" err="1" smtClean="0"/>
              <a:t>por</a:t>
            </a:r>
            <a:r>
              <a:rPr lang="en-US" dirty="0" smtClean="0"/>
              <a:t> la </a:t>
            </a:r>
            <a:r>
              <a:rPr lang="en-US" dirty="0" err="1" smtClean="0"/>
              <a:t>Federación</a:t>
            </a:r>
            <a:r>
              <a:rPr lang="en-US" dirty="0" smtClean="0"/>
              <a:t> </a:t>
            </a:r>
            <a:r>
              <a:rPr lang="en-US" dirty="0" err="1" smtClean="0"/>
              <a:t>Internacional</a:t>
            </a:r>
            <a:r>
              <a:rPr lang="en-US" dirty="0" smtClean="0"/>
              <a:t> de Contadores (IFAC).</a:t>
            </a:r>
            <a:endParaRPr lang="es-CO" dirty="0"/>
          </a:p>
        </p:txBody>
      </p:sp>
      <p:sp>
        <p:nvSpPr>
          <p:cNvPr id="2" name="1 Título"/>
          <p:cNvSpPr>
            <a:spLocks noGrp="1"/>
          </p:cNvSpPr>
          <p:nvPr>
            <p:ph type="title"/>
          </p:nvPr>
        </p:nvSpPr>
        <p:spPr>
          <a:xfrm>
            <a:off x="688490" y="260648"/>
            <a:ext cx="7756263" cy="1363758"/>
          </a:xfrm>
        </p:spPr>
        <p:txBody>
          <a:bodyPr>
            <a:normAutofit fontScale="90000"/>
          </a:bodyPr>
          <a:lstStyle/>
          <a:p>
            <a:r>
              <a:rPr lang="es-CO" dirty="0" smtClean="0"/>
              <a:t>Preparación de información contable</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Si se respeta el parecer de la Junta Central de Contadores, </a:t>
            </a:r>
            <a:r>
              <a:rPr lang="es-CO" dirty="0" smtClean="0"/>
              <a:t>sólo </a:t>
            </a:r>
            <a:r>
              <a:rPr lang="es-CO" dirty="0" smtClean="0"/>
              <a:t>podrán presentar estados financieros certificados o dictaminados por un contador público, las personas naturales no comerciantes que lleven libros de contabilidad de acuerdo con los principios de contabilidad generalmente aceptados (es decir, que no basta llevar los libros exigidos por la contabilidad tributaria).</a:t>
            </a:r>
            <a:endParaRPr lang="es-CO" dirty="0"/>
          </a:p>
        </p:txBody>
      </p:sp>
      <p:sp>
        <p:nvSpPr>
          <p:cNvPr id="2" name="1 Título"/>
          <p:cNvSpPr>
            <a:spLocks noGrp="1"/>
          </p:cNvSpPr>
          <p:nvPr>
            <p:ph type="title"/>
          </p:nvPr>
        </p:nvSpPr>
        <p:spPr/>
        <p:txBody>
          <a:bodyPr/>
          <a:lstStyle/>
          <a:p>
            <a:r>
              <a:rPr lang="es-CO" dirty="0" smtClean="0"/>
              <a:t>Estados  financieros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Las personas naturales no comerciantes, que no lleven libros, podrían presentar otra información financiera. </a:t>
            </a:r>
          </a:p>
          <a:p>
            <a:r>
              <a:rPr lang="es-CO" dirty="0" smtClean="0"/>
              <a:t>Lo más técnico sería preparar un estado de inventario.</a:t>
            </a:r>
          </a:p>
          <a:p>
            <a:r>
              <a:rPr lang="es-CO" dirty="0" smtClean="0"/>
              <a:t>“El estado de inventario es aquél que debe elaborarse mediante la comprobación en detalle de la existencia de cada una de las partidas que componen el balance general” (Artículo 28 del Decreto 2649 de 1993)</a:t>
            </a:r>
            <a:endParaRPr lang="es-CO" dirty="0"/>
          </a:p>
        </p:txBody>
      </p:sp>
      <p:sp>
        <p:nvSpPr>
          <p:cNvPr id="2" name="1 Título"/>
          <p:cNvSpPr>
            <a:spLocks noGrp="1"/>
          </p:cNvSpPr>
          <p:nvPr>
            <p:ph type="title"/>
          </p:nvPr>
        </p:nvSpPr>
        <p:spPr>
          <a:xfrm>
            <a:off x="688490" y="332656"/>
            <a:ext cx="7756263" cy="1291750"/>
          </a:xfrm>
        </p:spPr>
        <p:txBody>
          <a:bodyPr/>
          <a:lstStyle/>
          <a:p>
            <a:r>
              <a:rPr lang="es-CO" dirty="0" smtClean="0"/>
              <a:t>Otra información financiera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Hay varios sistemas de contabilidad financiera, por ejemplo: la contabilidad sobre la base de caja, la contabilidad sobre la base de caja modificada y la contabilidad por acumulación (o causación).</a:t>
            </a:r>
          </a:p>
          <a:p>
            <a:r>
              <a:rPr lang="es-CO" dirty="0" smtClean="0"/>
              <a:t>Las técnicas de inventario son muy eficientes para presentar información sobre la base de caja y poco eficientes para presentar información sobre la base de causación.</a:t>
            </a:r>
            <a:endParaRPr lang="es-CO" dirty="0"/>
          </a:p>
        </p:txBody>
      </p:sp>
      <p:sp>
        <p:nvSpPr>
          <p:cNvPr id="2" name="1 Título"/>
          <p:cNvSpPr>
            <a:spLocks noGrp="1"/>
          </p:cNvSpPr>
          <p:nvPr>
            <p:ph type="title"/>
          </p:nvPr>
        </p:nvSpPr>
        <p:spPr>
          <a:xfrm>
            <a:off x="688490" y="260648"/>
            <a:ext cx="7756263" cy="1363758"/>
          </a:xfrm>
        </p:spPr>
        <p:txBody>
          <a:bodyPr/>
          <a:lstStyle/>
          <a:p>
            <a:r>
              <a:rPr lang="es-CO" dirty="0" smtClean="0"/>
              <a:t>Principales sistemas contables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La información es útil cuando es pertinente, y es pertinente cuando tiene valor de retroalimentación, valor de predicción y oportunidad.</a:t>
            </a:r>
          </a:p>
          <a:p>
            <a:r>
              <a:rPr lang="es-CO" dirty="0" smtClean="0"/>
              <a:t>La contabilidad sobre la base de caja tiene un muy bajo valor de retroalimentación y de predicción. La contabilidad sobre la base de acumulación tiene un mayor valor de retroalimentación y de predicción.</a:t>
            </a:r>
            <a:endParaRPr lang="es-CO" dirty="0"/>
          </a:p>
        </p:txBody>
      </p:sp>
      <p:sp>
        <p:nvSpPr>
          <p:cNvPr id="2" name="1 Título"/>
          <p:cNvSpPr>
            <a:spLocks noGrp="1"/>
          </p:cNvSpPr>
          <p:nvPr>
            <p:ph type="title"/>
          </p:nvPr>
        </p:nvSpPr>
        <p:spPr>
          <a:xfrm>
            <a:off x="688490" y="260648"/>
            <a:ext cx="7756263" cy="1363758"/>
          </a:xfrm>
        </p:spPr>
        <p:txBody>
          <a:bodyPr>
            <a:normAutofit fontScale="90000"/>
          </a:bodyPr>
          <a:lstStyle/>
          <a:p>
            <a:r>
              <a:rPr lang="es-CO" dirty="0" smtClean="0"/>
              <a:t>Valor de retroalimentación y valor de predicción</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CO" dirty="0" smtClean="0"/>
              <a:t>La contabilidad financiera moderna no responde a la </a:t>
            </a:r>
            <a:r>
              <a:rPr lang="es-CO" dirty="0" err="1" smtClean="0"/>
              <a:t>Logismografía</a:t>
            </a:r>
            <a:r>
              <a:rPr lang="es-CO" dirty="0" smtClean="0"/>
              <a:t>.</a:t>
            </a:r>
          </a:p>
          <a:p>
            <a:r>
              <a:rPr lang="es-CO" dirty="0" smtClean="0"/>
              <a:t>Así, todo activo es un derecho pero no todo derecho es un activo.</a:t>
            </a:r>
          </a:p>
          <a:p>
            <a:r>
              <a:rPr lang="es-CO" dirty="0" smtClean="0"/>
              <a:t>Y todo pasivo es una obligación pero no toda obligación es un pasivo.</a:t>
            </a:r>
          </a:p>
          <a:p>
            <a:r>
              <a:rPr lang="es-CO" dirty="0" smtClean="0"/>
              <a:t>Los recursos y hechos económicos deben ser reconocidos y revelados de acuerdo con su esencia o realidad económica y no únicamente con su forma legal. (parágrafo artículo 3° Ley 1314 de 2009).</a:t>
            </a:r>
            <a:endParaRPr lang="es-CO" dirty="0"/>
          </a:p>
        </p:txBody>
      </p:sp>
      <p:sp>
        <p:nvSpPr>
          <p:cNvPr id="2" name="1 Título"/>
          <p:cNvSpPr>
            <a:spLocks noGrp="1"/>
          </p:cNvSpPr>
          <p:nvPr>
            <p:ph type="title"/>
          </p:nvPr>
        </p:nvSpPr>
        <p:spPr/>
        <p:txBody>
          <a:bodyPr>
            <a:normAutofit/>
          </a:bodyPr>
          <a:lstStyle/>
          <a:p>
            <a:r>
              <a:rPr lang="es-CO" dirty="0" smtClean="0"/>
              <a:t>Contabilidad y Derecho</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Sea en el reconocimiento, en la medición, en la preparación o en la revelación, todas las declaraciones en contabilidad son producto de estimaciones y otros juicios.</a:t>
            </a:r>
          </a:p>
          <a:p>
            <a:r>
              <a:rPr lang="es-CO" dirty="0" smtClean="0"/>
              <a:t>La contabilidad financiera pretende la exactitud, pero </a:t>
            </a:r>
            <a:r>
              <a:rPr lang="es-CO" dirty="0" smtClean="0"/>
              <a:t>sólo </a:t>
            </a:r>
            <a:r>
              <a:rPr lang="es-CO" dirty="0" smtClean="0"/>
              <a:t>ofrece probabilidad.</a:t>
            </a:r>
          </a:p>
          <a:p>
            <a:r>
              <a:rPr lang="es-CO" dirty="0" smtClean="0"/>
              <a:t>La contabilidad sin estimaciones, basada únicamente en valores históricos, no es capaz de mostrar la situación financiera presente.</a:t>
            </a:r>
          </a:p>
          <a:p>
            <a:pPr>
              <a:buNone/>
            </a:pPr>
            <a:endParaRPr lang="es-CO" dirty="0"/>
          </a:p>
        </p:txBody>
      </p:sp>
      <p:sp>
        <p:nvSpPr>
          <p:cNvPr id="2" name="1 Título"/>
          <p:cNvSpPr>
            <a:spLocks noGrp="1"/>
          </p:cNvSpPr>
          <p:nvPr>
            <p:ph type="title"/>
          </p:nvPr>
        </p:nvSpPr>
        <p:spPr/>
        <p:txBody>
          <a:bodyPr/>
          <a:lstStyle/>
          <a:p>
            <a:r>
              <a:rPr lang="es-CO" dirty="0" smtClean="0"/>
              <a:t>Exactitud y probabilidad</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Toda actividad económica, incluso la de la persona natural no comerciante, es una empresa.</a:t>
            </a:r>
          </a:p>
          <a:p>
            <a:r>
              <a:rPr lang="es-CO" dirty="0" smtClean="0"/>
              <a:t>La capacidad de pago no consiste, simplemente, en tener más activos que pasivos.</a:t>
            </a:r>
          </a:p>
          <a:p>
            <a:r>
              <a:rPr lang="es-CO" dirty="0" smtClean="0"/>
              <a:t>La capacidad de pago descansa en los cuatro recursos intrínsecos de la empresa.</a:t>
            </a:r>
          </a:p>
        </p:txBody>
      </p:sp>
      <p:sp>
        <p:nvSpPr>
          <p:cNvPr id="2" name="1 Título"/>
          <p:cNvSpPr>
            <a:spLocks noGrp="1"/>
          </p:cNvSpPr>
          <p:nvPr>
            <p:ph type="title"/>
          </p:nvPr>
        </p:nvSpPr>
        <p:spPr/>
        <p:txBody>
          <a:bodyPr/>
          <a:lstStyle/>
          <a:p>
            <a:r>
              <a:rPr lang="es-CO" dirty="0" smtClean="0"/>
              <a:t>Capacidad de pago</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Capacidad de atraer capital.</a:t>
            </a:r>
          </a:p>
          <a:p>
            <a:r>
              <a:rPr lang="es-CO" dirty="0" smtClean="0"/>
              <a:t>Capacidad de obtener crédito.</a:t>
            </a:r>
          </a:p>
          <a:p>
            <a:r>
              <a:rPr lang="es-CO" dirty="0" smtClean="0"/>
              <a:t>Capacidad de disponer de los activos.</a:t>
            </a:r>
          </a:p>
          <a:p>
            <a:r>
              <a:rPr lang="es-CO" dirty="0" smtClean="0"/>
              <a:t>Capacidad de obtener réditos.</a:t>
            </a:r>
            <a:endParaRPr lang="es-CO" dirty="0"/>
          </a:p>
        </p:txBody>
      </p:sp>
      <p:sp>
        <p:nvSpPr>
          <p:cNvPr id="2" name="1 Título"/>
          <p:cNvSpPr>
            <a:spLocks noGrp="1"/>
          </p:cNvSpPr>
          <p:nvPr>
            <p:ph type="title"/>
          </p:nvPr>
        </p:nvSpPr>
        <p:spPr/>
        <p:txBody>
          <a:bodyPr/>
          <a:lstStyle/>
          <a:p>
            <a:r>
              <a:rPr lang="es-CO" dirty="0" smtClean="0"/>
              <a:t>Recursos intrínsecos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Los cultores del Derecho Privado suelen dividir los sujetos en dos: los comerciantes y los no comerciantes.</a:t>
            </a:r>
          </a:p>
          <a:p>
            <a:r>
              <a:rPr lang="es-CO" dirty="0" smtClean="0"/>
              <a:t>Pero en nuestra realidad hay tres grupos de sujetos: los comerciantes, los trabajadores independientes y los empleados.</a:t>
            </a:r>
          </a:p>
        </p:txBody>
      </p:sp>
      <p:sp>
        <p:nvSpPr>
          <p:cNvPr id="2" name="1 Título"/>
          <p:cNvSpPr>
            <a:spLocks noGrp="1"/>
          </p:cNvSpPr>
          <p:nvPr>
            <p:ph type="title"/>
          </p:nvPr>
        </p:nvSpPr>
        <p:spPr/>
        <p:txBody>
          <a:bodyPr/>
          <a:lstStyle/>
          <a:p>
            <a:r>
              <a:rPr lang="es-CO" dirty="0" smtClean="0"/>
              <a:t>Contabilidad financiera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CO" dirty="0" smtClean="0"/>
              <a:t>Toda información contable requiere ser expresada al menos en dos dimensiones:</a:t>
            </a:r>
          </a:p>
          <a:p>
            <a:pPr lvl="1"/>
            <a:r>
              <a:rPr lang="es-CO" dirty="0" smtClean="0"/>
              <a:t>Cuenta,</a:t>
            </a:r>
          </a:p>
          <a:p>
            <a:pPr lvl="1"/>
            <a:r>
              <a:rPr lang="es-CO" dirty="0" smtClean="0"/>
              <a:t>Valor.</a:t>
            </a:r>
            <a:endParaRPr lang="es-CO" dirty="0" smtClean="0"/>
          </a:p>
          <a:p>
            <a:r>
              <a:rPr lang="es-CO" dirty="0" smtClean="0"/>
              <a:t>Existen sistemas contables </a:t>
            </a:r>
            <a:r>
              <a:rPr lang="es-CO" dirty="0" smtClean="0"/>
              <a:t>que se </a:t>
            </a:r>
            <a:r>
              <a:rPr lang="es-CO" dirty="0" smtClean="0"/>
              <a:t>expresan en tres o más </a:t>
            </a:r>
            <a:r>
              <a:rPr lang="es-CO" dirty="0" smtClean="0"/>
              <a:t>dimensiones </a:t>
            </a:r>
            <a:r>
              <a:rPr lang="es-CO" dirty="0" smtClean="0"/>
              <a:t>(un ejemplo de otra dimensión: unidades </a:t>
            </a:r>
            <a:r>
              <a:rPr lang="es-CO" dirty="0"/>
              <a:t>o cantidades</a:t>
            </a:r>
            <a:r>
              <a:rPr lang="es-CO" dirty="0" smtClean="0"/>
              <a:t>). </a:t>
            </a:r>
            <a:endParaRPr lang="es-CO" dirty="0" smtClean="0"/>
          </a:p>
          <a:p>
            <a:r>
              <a:rPr lang="es-CO" dirty="0" smtClean="0"/>
              <a:t>Una cosa es mostrar un inventario (datos a una fecha) y otra es mostrar flujos (datos por un lapso de tiempo).</a:t>
            </a:r>
            <a:endParaRPr lang="es-CO" dirty="0"/>
          </a:p>
        </p:txBody>
      </p:sp>
      <p:sp>
        <p:nvSpPr>
          <p:cNvPr id="2" name="1 Título"/>
          <p:cNvSpPr>
            <a:spLocks noGrp="1"/>
          </p:cNvSpPr>
          <p:nvPr>
            <p:ph type="title"/>
          </p:nvPr>
        </p:nvSpPr>
        <p:spPr/>
        <p:txBody>
          <a:bodyPr/>
          <a:lstStyle/>
          <a:p>
            <a:r>
              <a:rPr lang="es-CO" dirty="0" smtClean="0"/>
              <a:t>Dimensiones esenciales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Valorar es estimar.</a:t>
            </a:r>
          </a:p>
          <a:p>
            <a:r>
              <a:rPr lang="es-CO" dirty="0" smtClean="0"/>
              <a:t>La estimación de valor debe ser objetiva.</a:t>
            </a:r>
          </a:p>
          <a:p>
            <a:r>
              <a:rPr lang="es-CO" dirty="0" smtClean="0"/>
              <a:t>La estimación de valor expresa probabilidades.</a:t>
            </a:r>
          </a:p>
          <a:p>
            <a:r>
              <a:rPr lang="es-CO" dirty="0" smtClean="0"/>
              <a:t>Existen muchos métodos de valuación.</a:t>
            </a:r>
          </a:p>
          <a:p>
            <a:r>
              <a:rPr lang="es-CO" dirty="0" smtClean="0"/>
              <a:t>Las estimaciones pueden ser exógenas o endógenas.</a:t>
            </a:r>
          </a:p>
          <a:p>
            <a:r>
              <a:rPr lang="es-CO" dirty="0" smtClean="0"/>
              <a:t>No </a:t>
            </a:r>
            <a:r>
              <a:rPr lang="es-CO" dirty="0" smtClean="0"/>
              <a:t>todos </a:t>
            </a:r>
            <a:r>
              <a:rPr lang="es-CO" dirty="0" smtClean="0"/>
              <a:t>los recursos son susceptibles de valoraciones exógenas.</a:t>
            </a:r>
          </a:p>
          <a:p>
            <a:r>
              <a:rPr lang="es-CO" dirty="0" smtClean="0"/>
              <a:t>Toda valoración implica un costo y un beneficio.</a:t>
            </a:r>
          </a:p>
        </p:txBody>
      </p:sp>
      <p:sp>
        <p:nvSpPr>
          <p:cNvPr id="2" name="1 Título"/>
          <p:cNvSpPr>
            <a:spLocks noGrp="1"/>
          </p:cNvSpPr>
          <p:nvPr>
            <p:ph type="title"/>
          </p:nvPr>
        </p:nvSpPr>
        <p:spPr>
          <a:xfrm>
            <a:off x="688490" y="188640"/>
            <a:ext cx="7756263" cy="1435766"/>
          </a:xfrm>
        </p:spPr>
        <p:txBody>
          <a:bodyPr/>
          <a:lstStyle/>
          <a:p>
            <a:r>
              <a:rPr lang="es-CO" dirty="0" smtClean="0"/>
              <a:t>Valoración de los recursos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n-US" dirty="0" smtClean="0"/>
              <a:t>Conceptual Framework Project  (FASB - IASB)</a:t>
            </a:r>
          </a:p>
          <a:p>
            <a:r>
              <a:rPr lang="en-US" dirty="0" smtClean="0"/>
              <a:t>Phase C: Measurement</a:t>
            </a:r>
          </a:p>
          <a:p>
            <a:r>
              <a:rPr lang="en-US" dirty="0" smtClean="0"/>
              <a:t>Milestone I Summary Report—Inventory and Definitions of Possible Measurement Bases</a:t>
            </a:r>
            <a:endParaRPr lang="es-CO" dirty="0" smtClean="0"/>
          </a:p>
          <a:p>
            <a:pPr lvl="1"/>
            <a:r>
              <a:rPr lang="en-US" dirty="0" smtClean="0"/>
              <a:t>Past entry price</a:t>
            </a:r>
          </a:p>
          <a:p>
            <a:pPr lvl="1"/>
            <a:r>
              <a:rPr lang="en-US" dirty="0" smtClean="0"/>
              <a:t>Past exit price</a:t>
            </a:r>
          </a:p>
          <a:p>
            <a:pPr lvl="1"/>
            <a:r>
              <a:rPr lang="en-US" dirty="0" smtClean="0"/>
              <a:t>Modified past amount</a:t>
            </a:r>
          </a:p>
          <a:p>
            <a:pPr lvl="1"/>
            <a:r>
              <a:rPr lang="en-US" dirty="0" smtClean="0"/>
              <a:t>Current entry price</a:t>
            </a:r>
          </a:p>
          <a:p>
            <a:pPr lvl="1"/>
            <a:r>
              <a:rPr lang="en-US" dirty="0" smtClean="0"/>
              <a:t>Current exit price</a:t>
            </a:r>
          </a:p>
          <a:p>
            <a:pPr lvl="1"/>
            <a:r>
              <a:rPr lang="en-US" dirty="0" smtClean="0"/>
              <a:t>Current equilibrium price</a:t>
            </a:r>
          </a:p>
          <a:p>
            <a:pPr lvl="1"/>
            <a:r>
              <a:rPr lang="en-US" dirty="0" smtClean="0"/>
              <a:t>Value in use</a:t>
            </a:r>
          </a:p>
          <a:p>
            <a:pPr lvl="1"/>
            <a:r>
              <a:rPr lang="en-US" dirty="0" smtClean="0"/>
              <a:t>Future entry price</a:t>
            </a:r>
          </a:p>
          <a:p>
            <a:pPr lvl="1"/>
            <a:r>
              <a:rPr lang="en-US" dirty="0" smtClean="0"/>
              <a:t>Future exit </a:t>
            </a:r>
            <a:r>
              <a:rPr lang="en-US" dirty="0" smtClean="0"/>
              <a:t>price</a:t>
            </a:r>
            <a:endParaRPr lang="en-US" dirty="0" smtClean="0"/>
          </a:p>
        </p:txBody>
      </p:sp>
      <p:sp>
        <p:nvSpPr>
          <p:cNvPr id="2" name="1 Título"/>
          <p:cNvSpPr>
            <a:spLocks noGrp="1"/>
          </p:cNvSpPr>
          <p:nvPr>
            <p:ph type="title"/>
          </p:nvPr>
        </p:nvSpPr>
        <p:spPr/>
        <p:txBody>
          <a:bodyPr/>
          <a:lstStyle/>
          <a:p>
            <a:r>
              <a:rPr lang="es-CO" dirty="0" smtClean="0"/>
              <a:t>Métodos de medición</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La valoración puede referirse al pasado, al presente o al futuro.</a:t>
            </a:r>
          </a:p>
          <a:p>
            <a:r>
              <a:rPr lang="es-CO" dirty="0" smtClean="0"/>
              <a:t>Si la empresa está en marcha, el valor más adecuado es el </a:t>
            </a:r>
            <a:r>
              <a:rPr lang="es-CO" dirty="0"/>
              <a:t>d</a:t>
            </a:r>
            <a:r>
              <a:rPr lang="es-CO" dirty="0" smtClean="0"/>
              <a:t>e </a:t>
            </a:r>
            <a:r>
              <a:rPr lang="es-CO" dirty="0" smtClean="0"/>
              <a:t>la probabilidad </a:t>
            </a:r>
            <a:r>
              <a:rPr lang="es-CO" b="1" dirty="0" smtClean="0"/>
              <a:t>futura</a:t>
            </a:r>
            <a:r>
              <a:rPr lang="es-CO" dirty="0" smtClean="0"/>
              <a:t> de ingreso (activo) o de egreso (pasivo) de fondos.</a:t>
            </a:r>
          </a:p>
          <a:p>
            <a:r>
              <a:rPr lang="es-CO" dirty="0" smtClean="0"/>
              <a:t>Los valores </a:t>
            </a:r>
            <a:r>
              <a:rPr lang="es-CO" dirty="0"/>
              <a:t>son volátiles </a:t>
            </a:r>
            <a:r>
              <a:rPr lang="es-CO" dirty="0" smtClean="0"/>
              <a:t>(DRAE: «Dicho </a:t>
            </a:r>
            <a:r>
              <a:rPr lang="es-CO" dirty="0"/>
              <a:t>de los precios en los mercados financieros: Inestables u </a:t>
            </a:r>
            <a:r>
              <a:rPr lang="es-CO" dirty="0" smtClean="0"/>
              <a:t>oscilantes</a:t>
            </a:r>
            <a:r>
              <a:rPr lang="es-CO" dirty="0" smtClean="0"/>
              <a:t>»).</a:t>
            </a:r>
            <a:endParaRPr lang="es-CO" dirty="0"/>
          </a:p>
          <a:p>
            <a:endParaRPr lang="es-CO" dirty="0"/>
          </a:p>
        </p:txBody>
      </p:sp>
      <p:sp>
        <p:nvSpPr>
          <p:cNvPr id="2" name="1 Título"/>
          <p:cNvSpPr>
            <a:spLocks noGrp="1"/>
          </p:cNvSpPr>
          <p:nvPr>
            <p:ph type="title"/>
          </p:nvPr>
        </p:nvSpPr>
        <p:spPr/>
        <p:txBody>
          <a:bodyPr/>
          <a:lstStyle/>
          <a:p>
            <a:r>
              <a:rPr lang="es-CO" dirty="0" smtClean="0"/>
              <a:t>Tiempo y medición</a:t>
            </a:r>
            <a:endParaRPr lang="es-CO" dirty="0"/>
          </a:p>
        </p:txBody>
      </p:sp>
    </p:spTree>
    <p:extLst>
      <p:ext uri="{BB962C8B-B14F-4D97-AF65-F5344CB8AC3E}">
        <p14:creationId xmlns:p14="http://schemas.microsoft.com/office/powerpoint/2010/main" val="4271162818"/>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La contabilidad financiera avanza hacia la valoración a precios justos.</a:t>
            </a:r>
          </a:p>
          <a:p>
            <a:r>
              <a:rPr lang="es-CO" dirty="0" smtClean="0"/>
              <a:t>Hay tres metodologías:</a:t>
            </a:r>
          </a:p>
          <a:p>
            <a:pPr lvl="1"/>
            <a:r>
              <a:rPr lang="es-CO" dirty="0" smtClean="0"/>
              <a:t>Valor de mercado del mismo bien o derecho,</a:t>
            </a:r>
          </a:p>
          <a:p>
            <a:pPr lvl="1"/>
            <a:r>
              <a:rPr lang="es-CO" dirty="0" smtClean="0"/>
              <a:t>Valor de mercado de bienes o derechos similares,</a:t>
            </a:r>
          </a:p>
          <a:p>
            <a:pPr lvl="1"/>
            <a:r>
              <a:rPr lang="es-CO" dirty="0" smtClean="0"/>
              <a:t>Valor de uso, que por lo general se calcula mediante la técnica de establecer el valor presente de los flujos futuros de fondos.</a:t>
            </a:r>
            <a:endParaRPr lang="es-CO" dirty="0"/>
          </a:p>
        </p:txBody>
      </p:sp>
      <p:sp>
        <p:nvSpPr>
          <p:cNvPr id="2" name="1 Título"/>
          <p:cNvSpPr>
            <a:spLocks noGrp="1"/>
          </p:cNvSpPr>
          <p:nvPr>
            <p:ph type="title"/>
          </p:nvPr>
        </p:nvSpPr>
        <p:spPr/>
        <p:txBody>
          <a:bodyPr/>
          <a:lstStyle/>
          <a:p>
            <a:r>
              <a:rPr lang="es-CO" dirty="0" smtClean="0"/>
              <a:t>Valores de mercado</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Mientras los obligados a llevar contabilidad financiera revisan el valor de sus activos al menos en cada cierre contable y valúan sus PPE al menos cada tres años, las personas no obligadas a llevar contabilidad financiera suelen mantener los valores históricos. </a:t>
            </a:r>
          </a:p>
          <a:p>
            <a:r>
              <a:rPr lang="es-CO" dirty="0" smtClean="0"/>
              <a:t>Para efectos tributarios se usan valores fiscales que no son necesariamente valores de mercado.</a:t>
            </a:r>
            <a:endParaRPr lang="es-CO" dirty="0"/>
          </a:p>
        </p:txBody>
      </p:sp>
      <p:sp>
        <p:nvSpPr>
          <p:cNvPr id="2" name="1 Título"/>
          <p:cNvSpPr>
            <a:spLocks noGrp="1"/>
          </p:cNvSpPr>
          <p:nvPr>
            <p:ph type="title"/>
          </p:nvPr>
        </p:nvSpPr>
        <p:spPr/>
        <p:txBody>
          <a:bodyPr/>
          <a:lstStyle/>
          <a:p>
            <a:r>
              <a:rPr lang="es-CO" dirty="0" smtClean="0"/>
              <a:t>Valuaciones</a:t>
            </a:r>
            <a:endParaRPr lang="es-CO" dirty="0"/>
          </a:p>
        </p:txBody>
      </p:sp>
    </p:spTree>
    <p:extLst>
      <p:ext uri="{BB962C8B-B14F-4D97-AF65-F5344CB8AC3E}">
        <p14:creationId xmlns:p14="http://schemas.microsoft.com/office/powerpoint/2010/main" val="352580253"/>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Una adecuada valuación es producto de una técnica.</a:t>
            </a:r>
          </a:p>
          <a:p>
            <a:r>
              <a:rPr lang="es-CO" dirty="0" smtClean="0"/>
              <a:t>Se valoran tanto los activos como los pasivos.</a:t>
            </a:r>
          </a:p>
          <a:p>
            <a:r>
              <a:rPr lang="es-CO" dirty="0" smtClean="0"/>
              <a:t>Desde 1970 la comunidad de negocios internacional viene fomentando un cuerpo normalizador de las técnicas de valuación.</a:t>
            </a:r>
          </a:p>
          <a:p>
            <a:r>
              <a:rPr lang="es-CO" dirty="0"/>
              <a:t>El  International </a:t>
            </a:r>
            <a:r>
              <a:rPr lang="es-CO" dirty="0" err="1"/>
              <a:t>Valuation</a:t>
            </a:r>
            <a:r>
              <a:rPr lang="es-CO" dirty="0"/>
              <a:t> </a:t>
            </a:r>
            <a:r>
              <a:rPr lang="es-CO" dirty="0" err="1"/>
              <a:t>Standards</a:t>
            </a:r>
            <a:r>
              <a:rPr lang="es-CO" dirty="0"/>
              <a:t> </a:t>
            </a:r>
            <a:r>
              <a:rPr lang="es-CO" dirty="0" err="1"/>
              <a:t>Committee</a:t>
            </a:r>
            <a:r>
              <a:rPr lang="es-CO" dirty="0"/>
              <a:t> (IVSC) emite International </a:t>
            </a:r>
            <a:r>
              <a:rPr lang="es-CO" dirty="0" err="1"/>
              <a:t>Valuation</a:t>
            </a:r>
            <a:r>
              <a:rPr lang="es-CO" dirty="0"/>
              <a:t> </a:t>
            </a:r>
            <a:r>
              <a:rPr lang="es-CO" dirty="0" err="1"/>
              <a:t>Standards</a:t>
            </a:r>
            <a:r>
              <a:rPr lang="es-CO" dirty="0"/>
              <a:t> (IVS</a:t>
            </a:r>
            <a:r>
              <a:rPr lang="es-CO" dirty="0" smtClean="0"/>
              <a:t>).</a:t>
            </a:r>
            <a:endParaRPr lang="es-CO" dirty="0"/>
          </a:p>
        </p:txBody>
      </p:sp>
      <p:sp>
        <p:nvSpPr>
          <p:cNvPr id="2" name="1 Título"/>
          <p:cNvSpPr>
            <a:spLocks noGrp="1"/>
          </p:cNvSpPr>
          <p:nvPr>
            <p:ph type="title"/>
          </p:nvPr>
        </p:nvSpPr>
        <p:spPr/>
        <p:txBody>
          <a:bodyPr/>
          <a:lstStyle/>
          <a:p>
            <a:r>
              <a:rPr lang="es-CO" dirty="0" smtClean="0"/>
              <a:t>Valuadores</a:t>
            </a:r>
            <a:endParaRPr lang="es-CO" dirty="0"/>
          </a:p>
        </p:txBody>
      </p:sp>
    </p:spTree>
    <p:extLst>
      <p:ext uri="{BB962C8B-B14F-4D97-AF65-F5344CB8AC3E}">
        <p14:creationId xmlns:p14="http://schemas.microsoft.com/office/powerpoint/2010/main" val="2914299215"/>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El Registro </a:t>
            </a:r>
            <a:r>
              <a:rPr lang="es-CO" dirty="0"/>
              <a:t>Nacional de </a:t>
            </a:r>
            <a:r>
              <a:rPr lang="es-CO" dirty="0" err="1" smtClean="0"/>
              <a:t>Avaluadores</a:t>
            </a:r>
            <a:r>
              <a:rPr lang="es-CO" dirty="0" smtClean="0"/>
              <a:t> es miembro del IVSC.</a:t>
            </a:r>
          </a:p>
          <a:p>
            <a:r>
              <a:rPr lang="es-CO" dirty="0" smtClean="0"/>
              <a:t>El IVSC e IFAC firmaron un acuerdo de ayuda mutua para fortalecer la valuación en tratándose de estados financieros.</a:t>
            </a:r>
            <a:endParaRPr lang="es-CO" dirty="0"/>
          </a:p>
          <a:p>
            <a:r>
              <a:rPr lang="es-CO" dirty="0" smtClean="0"/>
              <a:t>La valuación debe ser fiable, consistente e imparcial.</a:t>
            </a:r>
            <a:endParaRPr lang="es-CO" dirty="0"/>
          </a:p>
        </p:txBody>
      </p:sp>
      <p:sp>
        <p:nvSpPr>
          <p:cNvPr id="2" name="1 Título"/>
          <p:cNvSpPr>
            <a:spLocks noGrp="1"/>
          </p:cNvSpPr>
          <p:nvPr>
            <p:ph type="title"/>
          </p:nvPr>
        </p:nvSpPr>
        <p:spPr/>
        <p:txBody>
          <a:bodyPr/>
          <a:lstStyle/>
          <a:p>
            <a:r>
              <a:rPr lang="es-CO" dirty="0" smtClean="0"/>
              <a:t>Valuadores</a:t>
            </a:r>
            <a:endParaRPr lang="es-CO" dirty="0"/>
          </a:p>
        </p:txBody>
      </p:sp>
    </p:spTree>
    <p:extLst>
      <p:ext uri="{BB962C8B-B14F-4D97-AF65-F5344CB8AC3E}">
        <p14:creationId xmlns:p14="http://schemas.microsoft.com/office/powerpoint/2010/main" val="2493490646"/>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Los presupuestos son una forma de contabilidad proyectada.</a:t>
            </a:r>
          </a:p>
          <a:p>
            <a:r>
              <a:rPr lang="es-CO" dirty="0" smtClean="0"/>
              <a:t>Los presupuestos dependen de los supuestos.</a:t>
            </a:r>
          </a:p>
          <a:p>
            <a:r>
              <a:rPr lang="es-CO" dirty="0" smtClean="0"/>
              <a:t>En los presupuestos se consideran variables controlables e incontrolables por parte del sujeto presupuestal.</a:t>
            </a:r>
          </a:p>
          <a:p>
            <a:r>
              <a:rPr lang="es-CO" dirty="0" smtClean="0"/>
              <a:t>La buena administración procura cambiar las tendencias (alterar los comportamientos y sus resultados).</a:t>
            </a:r>
            <a:endParaRPr lang="es-CO" dirty="0"/>
          </a:p>
        </p:txBody>
      </p:sp>
      <p:sp>
        <p:nvSpPr>
          <p:cNvPr id="2" name="1 Título"/>
          <p:cNvSpPr>
            <a:spLocks noGrp="1"/>
          </p:cNvSpPr>
          <p:nvPr>
            <p:ph type="title"/>
          </p:nvPr>
        </p:nvSpPr>
        <p:spPr/>
        <p:txBody>
          <a:bodyPr/>
          <a:lstStyle/>
          <a:p>
            <a:r>
              <a:rPr lang="es-CO" dirty="0" smtClean="0"/>
              <a:t>Presupuestos</a:t>
            </a:r>
            <a:endParaRPr lang="es-CO" dirty="0"/>
          </a:p>
        </p:txBody>
      </p:sp>
    </p:spTree>
    <p:extLst>
      <p:ext uri="{BB962C8B-B14F-4D97-AF65-F5344CB8AC3E}">
        <p14:creationId xmlns:p14="http://schemas.microsoft.com/office/powerpoint/2010/main" val="3434914488"/>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a:t>Protección del deudor versus Protección del </a:t>
            </a:r>
            <a:r>
              <a:rPr lang="es-CO" dirty="0" smtClean="0"/>
              <a:t>acreedor.</a:t>
            </a:r>
            <a:endParaRPr lang="es-CO" dirty="0"/>
          </a:p>
          <a:p>
            <a:r>
              <a:rPr lang="es-CO" dirty="0"/>
              <a:t>Protección de la empresa versus Protección del </a:t>
            </a:r>
            <a:r>
              <a:rPr lang="es-CO" dirty="0" smtClean="0"/>
              <a:t>mercado.</a:t>
            </a:r>
            <a:endParaRPr lang="es-CO" dirty="0"/>
          </a:p>
          <a:p>
            <a:r>
              <a:rPr lang="es-CO" dirty="0" smtClean="0"/>
              <a:t>Continuidad versus Liquidación de la empresa.</a:t>
            </a:r>
          </a:p>
          <a:p>
            <a:r>
              <a:rPr lang="es-CO" dirty="0" smtClean="0"/>
              <a:t>Liquidación en bloque versus Desintegración del establecimiento.</a:t>
            </a:r>
          </a:p>
        </p:txBody>
      </p:sp>
      <p:sp>
        <p:nvSpPr>
          <p:cNvPr id="2" name="1 Título"/>
          <p:cNvSpPr>
            <a:spLocks noGrp="1"/>
          </p:cNvSpPr>
          <p:nvPr>
            <p:ph type="title"/>
          </p:nvPr>
        </p:nvSpPr>
        <p:spPr/>
        <p:txBody>
          <a:bodyPr/>
          <a:lstStyle/>
          <a:p>
            <a:r>
              <a:rPr lang="es-CO" dirty="0" smtClean="0"/>
              <a:t>Tensiones</a:t>
            </a:r>
            <a:endParaRPr lang="es-CO" dirty="0"/>
          </a:p>
        </p:txBody>
      </p:sp>
    </p:spTree>
    <p:extLst>
      <p:ext uri="{BB962C8B-B14F-4D97-AF65-F5344CB8AC3E}">
        <p14:creationId xmlns:p14="http://schemas.microsoft.com/office/powerpoint/2010/main" val="3009592198"/>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Todos los comerciantes están obligados a llevar contabilidad financiera.</a:t>
            </a:r>
          </a:p>
          <a:p>
            <a:r>
              <a:rPr lang="es-CO" dirty="0" smtClean="0"/>
              <a:t>En Colombia hay 19 planes de cuentas, que incluyen 16 planes de cuentas para el sector privado.</a:t>
            </a:r>
          </a:p>
          <a:p>
            <a:r>
              <a:rPr lang="es-CO" dirty="0" smtClean="0"/>
              <a:t>Estos planes de cuentas cobijan a todos los comerciantes (personas naturales o jurídicas) y a todas las entidades sin ánimo de lucro.</a:t>
            </a:r>
          </a:p>
        </p:txBody>
      </p:sp>
      <p:sp>
        <p:nvSpPr>
          <p:cNvPr id="2" name="1 Título"/>
          <p:cNvSpPr>
            <a:spLocks noGrp="1"/>
          </p:cNvSpPr>
          <p:nvPr>
            <p:ph type="title"/>
          </p:nvPr>
        </p:nvSpPr>
        <p:spPr/>
        <p:txBody>
          <a:bodyPr/>
          <a:lstStyle/>
          <a:p>
            <a:r>
              <a:rPr lang="es-CO" dirty="0" smtClean="0"/>
              <a:t>Contabilidad financiera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marL="0" indent="0">
              <a:buNone/>
            </a:pPr>
            <a:r>
              <a:rPr lang="es-CO" sz="6600" dirty="0" smtClean="0"/>
              <a:t>¿Cuáles son las medidas que impulsan la generación de ingresos?</a:t>
            </a:r>
            <a:endParaRPr lang="es-CO" sz="6600" dirty="0"/>
          </a:p>
        </p:txBody>
      </p:sp>
      <p:sp>
        <p:nvSpPr>
          <p:cNvPr id="2" name="1 Título"/>
          <p:cNvSpPr>
            <a:spLocks noGrp="1"/>
          </p:cNvSpPr>
          <p:nvPr>
            <p:ph type="title"/>
          </p:nvPr>
        </p:nvSpPr>
        <p:spPr/>
        <p:txBody>
          <a:bodyPr/>
          <a:lstStyle/>
          <a:p>
            <a:r>
              <a:rPr lang="es-CO" dirty="0" smtClean="0"/>
              <a:t>Interrogante crucial</a:t>
            </a:r>
            <a:endParaRPr lang="es-CO" dirty="0"/>
          </a:p>
        </p:txBody>
      </p:sp>
    </p:spTree>
    <p:extLst>
      <p:ext uri="{BB962C8B-B14F-4D97-AF65-F5344CB8AC3E}">
        <p14:creationId xmlns:p14="http://schemas.microsoft.com/office/powerpoint/2010/main" val="2662591744"/>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818658"/>
          </a:xfrm>
        </p:spPr>
        <p:txBody>
          <a:bodyPr>
            <a:normAutofit/>
          </a:bodyPr>
          <a:lstStyle/>
          <a:p>
            <a:r>
              <a:rPr lang="es-CO" sz="6000" smtClean="0"/>
              <a:t/>
            </a:r>
            <a:br>
              <a:rPr lang="es-CO" sz="6000" smtClean="0"/>
            </a:br>
            <a:r>
              <a:rPr lang="es-CO" sz="6000" smtClean="0"/>
              <a:t>Por </a:t>
            </a:r>
            <a:r>
              <a:rPr lang="es-CO" sz="6000" dirty="0" smtClean="0"/>
              <a:t>su amable atención, muchas gracias</a:t>
            </a:r>
            <a:r>
              <a:rPr lang="es-CO" sz="9600" dirty="0" smtClean="0"/>
              <a:t>.</a:t>
            </a:r>
            <a:endParaRPr lang="es-CO" sz="9600" dirty="0"/>
          </a:p>
        </p:txBody>
      </p:sp>
    </p:spTree>
    <p:extLst>
      <p:ext uri="{BB962C8B-B14F-4D97-AF65-F5344CB8AC3E}">
        <p14:creationId xmlns:p14="http://schemas.microsoft.com/office/powerpoint/2010/main" val="3186743377"/>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Las personas naturales que son trabajadores independientes, en cuanto no sean comerciantes, y los empleados, no están obligados a llevar contabilidad financiera.</a:t>
            </a:r>
          </a:p>
          <a:p>
            <a:r>
              <a:rPr lang="es-CO" dirty="0" smtClean="0"/>
              <a:t>La Ley 190 de 1995 faculta al Gobierno para obligar a llevar contabilidad financiera a los no comerciantes, sean trabajadores independientes o empleados.</a:t>
            </a:r>
            <a:endParaRPr lang="es-CO" dirty="0"/>
          </a:p>
        </p:txBody>
      </p:sp>
      <p:sp>
        <p:nvSpPr>
          <p:cNvPr id="2" name="1 Título"/>
          <p:cNvSpPr>
            <a:spLocks noGrp="1"/>
          </p:cNvSpPr>
          <p:nvPr>
            <p:ph type="title"/>
          </p:nvPr>
        </p:nvSpPr>
        <p:spPr/>
        <p:txBody>
          <a:bodyPr/>
          <a:lstStyle/>
          <a:p>
            <a:r>
              <a:rPr lang="es-CO" dirty="0" smtClean="0"/>
              <a:t>Contabilidad financiera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Existen varias clases de información contable. </a:t>
            </a:r>
          </a:p>
          <a:p>
            <a:r>
              <a:rPr lang="es-CO" dirty="0" smtClean="0"/>
              <a:t>Los estados financieros son una entre varias clases de información contable.</a:t>
            </a:r>
          </a:p>
          <a:p>
            <a:r>
              <a:rPr lang="es-CO" dirty="0" smtClean="0"/>
              <a:t>Conforme a las Circulares 37 de 2001 y 44 de 2005 emanadas de la Junta Central de Contadores, únicamente se pueden certificar o dictaminar estados financieros si se han tomado de libros de contabilidad.</a:t>
            </a:r>
            <a:endParaRPr lang="es-CO" dirty="0"/>
          </a:p>
        </p:txBody>
      </p:sp>
      <p:sp>
        <p:nvSpPr>
          <p:cNvPr id="2" name="1 Título"/>
          <p:cNvSpPr>
            <a:spLocks noGrp="1"/>
          </p:cNvSpPr>
          <p:nvPr>
            <p:ph type="title"/>
          </p:nvPr>
        </p:nvSpPr>
        <p:spPr/>
        <p:txBody>
          <a:bodyPr/>
          <a:lstStyle/>
          <a:p>
            <a:r>
              <a:rPr lang="es-CO" dirty="0" smtClean="0"/>
              <a:t>Información contable</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En el Derecho Tributario hay contribuyentes y no contribuyentes.</a:t>
            </a:r>
          </a:p>
          <a:p>
            <a:r>
              <a:rPr lang="es-CO" dirty="0" smtClean="0"/>
              <a:t>Hay no contribuyentes obligados a informar y no contribuyentes sin obligación de informar.</a:t>
            </a:r>
          </a:p>
          <a:p>
            <a:r>
              <a:rPr lang="es-CO" dirty="0" smtClean="0"/>
              <a:t>Los contribuyentes se dividen en grandes y pequeños contribuyentes, así como en contribuyentes del régimen común y contribuyentes del régimen simplificado.</a:t>
            </a:r>
            <a:endParaRPr lang="es-CO" dirty="0"/>
          </a:p>
        </p:txBody>
      </p:sp>
      <p:sp>
        <p:nvSpPr>
          <p:cNvPr id="2" name="1 Título"/>
          <p:cNvSpPr>
            <a:spLocks noGrp="1"/>
          </p:cNvSpPr>
          <p:nvPr>
            <p:ph type="title"/>
          </p:nvPr>
        </p:nvSpPr>
        <p:spPr/>
        <p:txBody>
          <a:bodyPr/>
          <a:lstStyle/>
          <a:p>
            <a:r>
              <a:rPr lang="es-CO" dirty="0" smtClean="0"/>
              <a:t>Contabilidad tributaria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Todos los contribuyentes y todos los obligados a informar, deben llevar contabilidad tributaria.</a:t>
            </a:r>
          </a:p>
          <a:p>
            <a:r>
              <a:rPr lang="es-CO" dirty="0" smtClean="0"/>
              <a:t>Para los contribuyentes del régimen simplificado los reglamentos han desarrollado una contabilidad tributaria simplificada.</a:t>
            </a:r>
          </a:p>
          <a:p>
            <a:r>
              <a:rPr lang="es-CO" dirty="0" smtClean="0"/>
              <a:t>Hay contribuyentes que no son comerciantes.</a:t>
            </a:r>
            <a:endParaRPr lang="es-CO" dirty="0"/>
          </a:p>
        </p:txBody>
      </p:sp>
      <p:sp>
        <p:nvSpPr>
          <p:cNvPr id="2" name="1 Título"/>
          <p:cNvSpPr>
            <a:spLocks noGrp="1"/>
          </p:cNvSpPr>
          <p:nvPr>
            <p:ph type="title"/>
          </p:nvPr>
        </p:nvSpPr>
        <p:spPr/>
        <p:txBody>
          <a:bodyPr/>
          <a:lstStyle/>
          <a:p>
            <a:r>
              <a:rPr lang="es-CO" dirty="0" smtClean="0"/>
              <a:t>Contabilidad tributaria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DECRETO 422 DE 1991</a:t>
            </a:r>
          </a:p>
          <a:p>
            <a:r>
              <a:rPr lang="es-CO" dirty="0" smtClean="0"/>
              <a:t>Para efectos tributarios, la contabilidad simplificada consiste en conservar las facturas de compra de bienes y servicios, y llevar el libro fiscal de registro de operaciones diarias, en el que se consignen los ingresos diarios de cada establecimiento de comercio.</a:t>
            </a:r>
            <a:endParaRPr lang="es-CO" dirty="0"/>
          </a:p>
        </p:txBody>
      </p:sp>
      <p:sp>
        <p:nvSpPr>
          <p:cNvPr id="2" name="1 Título"/>
          <p:cNvSpPr>
            <a:spLocks noGrp="1"/>
          </p:cNvSpPr>
          <p:nvPr>
            <p:ph type="title"/>
          </p:nvPr>
        </p:nvSpPr>
        <p:spPr>
          <a:xfrm>
            <a:off x="688490" y="260648"/>
            <a:ext cx="7756263" cy="1363758"/>
          </a:xfrm>
        </p:spPr>
        <p:txBody>
          <a:bodyPr/>
          <a:lstStyle/>
          <a:p>
            <a:r>
              <a:rPr lang="es-CO" dirty="0" smtClean="0"/>
              <a:t>Contabilidad tributaria simplificada</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smtClean="0"/>
              <a:t>La contabilidad tributaria no es igual a la contabilidad financiera. En ocasiones la contabilidad tributaria </a:t>
            </a:r>
            <a:r>
              <a:rPr lang="es-CO" b="1" dirty="0" smtClean="0"/>
              <a:t>obliga</a:t>
            </a:r>
            <a:r>
              <a:rPr lang="es-CO" dirty="0" smtClean="0"/>
              <a:t> a tener en cuenta datos de la contabilidad financiera, en ocasiones </a:t>
            </a:r>
            <a:r>
              <a:rPr lang="es-CO" b="1" dirty="0" smtClean="0"/>
              <a:t>permite</a:t>
            </a:r>
            <a:r>
              <a:rPr lang="es-CO" dirty="0" smtClean="0"/>
              <a:t> tener en cuenta datos de la contabilidad financiera y en ocasiones </a:t>
            </a:r>
            <a:r>
              <a:rPr lang="es-CO" b="1" dirty="0" smtClean="0"/>
              <a:t>prohíbe</a:t>
            </a:r>
            <a:r>
              <a:rPr lang="es-CO" dirty="0" smtClean="0"/>
              <a:t> tener en cuenta datos de la contabilidad financiera. Esto provoca que muchos tengan el deber legal de llevar dos contabilidades: una financiera y otra tributaria.</a:t>
            </a:r>
            <a:endParaRPr lang="es-CO" dirty="0"/>
          </a:p>
        </p:txBody>
      </p:sp>
      <p:sp>
        <p:nvSpPr>
          <p:cNvPr id="2" name="1 Título"/>
          <p:cNvSpPr>
            <a:spLocks noGrp="1"/>
          </p:cNvSpPr>
          <p:nvPr>
            <p:ph type="title"/>
          </p:nvPr>
        </p:nvSpPr>
        <p:spPr>
          <a:xfrm>
            <a:off x="688490" y="260648"/>
            <a:ext cx="7756263" cy="1363758"/>
          </a:xfrm>
        </p:spPr>
        <p:txBody>
          <a:bodyPr/>
          <a:lstStyle/>
          <a:p>
            <a:r>
              <a:rPr lang="es-CO" dirty="0" smtClean="0"/>
              <a:t>¿Una o dos contabilidades?</a:t>
            </a:r>
            <a:endParaRPr lang="es-CO" dirty="0"/>
          </a:p>
        </p:txBody>
      </p:sp>
    </p:spTree>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Ejecutivo">
      <a:dk1>
        <a:sysClr val="windowText" lastClr="000000"/>
      </a:dk1>
      <a:lt1>
        <a:sysClr val="window" lastClr="FFFFFF"/>
      </a:lt1>
      <a:dk2>
        <a:srgbClr xmlns:mc="http://schemas.openxmlformats.org/markup-compatibility/2006" xmlns:a14="http://schemas.microsoft.com/office/drawing/2010/main" val="2F5897" mc:Ignorable=""/>
      </a:dk2>
      <a:lt2>
        <a:srgbClr xmlns:mc="http://schemas.openxmlformats.org/markup-compatibility/2006" xmlns:a14="http://schemas.microsoft.com/office/drawing/2010/main" val="E4E9EF" mc:Ignorable=""/>
      </a:lt2>
      <a:accent1>
        <a:srgbClr xmlns:mc="http://schemas.openxmlformats.org/markup-compatibility/2006" xmlns:a14="http://schemas.microsoft.com/office/drawing/2010/main" val="6076B4" mc:Ignorable=""/>
      </a:accent1>
      <a:accent2>
        <a:srgbClr xmlns:mc="http://schemas.openxmlformats.org/markup-compatibility/2006" xmlns:a14="http://schemas.microsoft.com/office/drawing/2010/main" val="9C5252" mc:Ignorable=""/>
      </a:accent2>
      <a:accent3>
        <a:srgbClr xmlns:mc="http://schemas.openxmlformats.org/markup-compatibility/2006" xmlns:a14="http://schemas.microsoft.com/office/drawing/2010/main" val="E68422" mc:Ignorable=""/>
      </a:accent3>
      <a:accent4>
        <a:srgbClr xmlns:mc="http://schemas.openxmlformats.org/markup-compatibility/2006" xmlns:a14="http://schemas.microsoft.com/office/drawing/2010/main" val="846648" mc:Ignorable=""/>
      </a:accent4>
      <a:accent5>
        <a:srgbClr xmlns:mc="http://schemas.openxmlformats.org/markup-compatibility/2006" xmlns:a14="http://schemas.microsoft.com/office/drawing/2010/main" val="63891F" mc:Ignorable=""/>
      </a:accent5>
      <a:accent6>
        <a:srgbClr xmlns:mc="http://schemas.openxmlformats.org/markup-compatibility/2006" xmlns:a14="http://schemas.microsoft.com/office/drawing/2010/main" val="758085" mc:Ignorable=""/>
      </a:accent6>
      <a:hlink>
        <a:srgbClr xmlns:mc="http://schemas.openxmlformats.org/markup-compatibility/2006" xmlns:a14="http://schemas.microsoft.com/office/drawing/2010/main" val="3399FF" mc:Ignorable=""/>
      </a:hlink>
      <a:folHlink>
        <a:srgbClr xmlns:mc="http://schemas.openxmlformats.org/markup-compatibility/2006" xmlns:a14="http://schemas.microsoft.com/office/drawing/2010/main" val="B2B2B2" mc:Ignorable=""/>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xmlns:mc="http://schemas.openxmlformats.org/markup-compatibility/2006" xmlns:a14="http://schemas.microsoft.com/office/drawing/2010/main" val="000000" mc:Ignorable="">
                <a:alpha val="15000"/>
              </a:srgbClr>
            </a:outerShdw>
          </a:effectLst>
        </a:effectStyle>
        <a:effectStyle>
          <a:effectLst>
            <a:outerShdw blurRad="50800" dist="25400" dir="5400000" rotWithShape="0">
              <a:srgbClr xmlns:mc="http://schemas.openxmlformats.org/markup-compatibility/2006" xmlns:a14="http://schemas.microsoft.com/office/drawing/2010/main" val="000000" mc:Ignorable="">
                <a:alpha val="46000"/>
              </a:srgbClr>
            </a:outerShdw>
          </a:effectLst>
        </a:effectStyle>
        <a:effectStyle>
          <a:effectLst>
            <a:outerShdw blurRad="50800" dist="25400" dir="5400000" rotWithShape="0">
              <a:srgbClr xmlns:mc="http://schemas.openxmlformats.org/markup-compatibility/2006" xmlns:a14="http://schemas.microsoft.com/office/drawing/2010/main" val="000000" mc:Ignorable="">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399</TotalTime>
  <Words>1573</Words>
  <Application>Microsoft Office PowerPoint</Application>
  <PresentationFormat>Presentación en pantalla (4:3)</PresentationFormat>
  <Paragraphs>128</Paragraphs>
  <Slides>31</Slides>
  <Notes>0</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Cartoné</vt:lpstr>
      <vt:lpstr>Insolvencia de la persona natural no comerciante Aspectos contables, valoración y peritos  Reflexiones en torno a la Ley 1380 de 2010</vt:lpstr>
      <vt:lpstr>Contabilidad financiera</vt:lpstr>
      <vt:lpstr>Contabilidad financiera</vt:lpstr>
      <vt:lpstr>Contabilidad financiera</vt:lpstr>
      <vt:lpstr>Información contable</vt:lpstr>
      <vt:lpstr>Contabilidad tributaria</vt:lpstr>
      <vt:lpstr>Contabilidad tributaria</vt:lpstr>
      <vt:lpstr>Contabilidad tributaria simplificada</vt:lpstr>
      <vt:lpstr>¿Una o dos contabilidades?</vt:lpstr>
      <vt:lpstr>Preparación de información contable</vt:lpstr>
      <vt:lpstr>Preparación de información contable</vt:lpstr>
      <vt:lpstr>Estados  financieros</vt:lpstr>
      <vt:lpstr>Otra información financiera</vt:lpstr>
      <vt:lpstr>Principales sistemas contables</vt:lpstr>
      <vt:lpstr>Valor de retroalimentación y valor de predicción</vt:lpstr>
      <vt:lpstr>Contabilidad y Derecho</vt:lpstr>
      <vt:lpstr>Exactitud y probabilidad</vt:lpstr>
      <vt:lpstr>Capacidad de pago</vt:lpstr>
      <vt:lpstr>Recursos intrínsecos</vt:lpstr>
      <vt:lpstr>Dimensiones esenciales</vt:lpstr>
      <vt:lpstr>Valoración de los recursos</vt:lpstr>
      <vt:lpstr>Métodos de medición</vt:lpstr>
      <vt:lpstr>Tiempo y medición</vt:lpstr>
      <vt:lpstr>Valores de mercado</vt:lpstr>
      <vt:lpstr>Valuaciones</vt:lpstr>
      <vt:lpstr>Valuadores</vt:lpstr>
      <vt:lpstr>Valuadores</vt:lpstr>
      <vt:lpstr>Presupuestos</vt:lpstr>
      <vt:lpstr>Tensiones</vt:lpstr>
      <vt:lpstr>Interrogante crucial</vt:lpstr>
      <vt:lpstr> Por su amable atención, muchas gracias.</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Insolvencia de la persona natural no comerciante – Aspectos contables, valoración y peritos</dc:title>
  <dc:creator>hbermude</dc:creator>
  <cp:lastModifiedBy>Jezreel</cp:lastModifiedBy>
  <cp:revision>60</cp:revision>
  <dcterms:created xsi:type="dcterms:W3CDTF">2010-04-28T14:43:51Z</dcterms:created>
  <dcterms:modified xsi:type="dcterms:W3CDTF">2010-04-29T02:37:17Z</dcterms:modified>
</cp:coreProperties>
</file>