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57" r:id="rId3"/>
    <p:sldId id="258" r:id="rId4"/>
    <p:sldId id="259" r:id="rId5"/>
    <p:sldId id="260" r:id="rId6"/>
    <p:sldId id="296" r:id="rId7"/>
    <p:sldId id="262" r:id="rId8"/>
    <p:sldId id="263" r:id="rId9"/>
    <p:sldId id="264" r:id="rId10"/>
    <p:sldId id="266" r:id="rId11"/>
    <p:sldId id="265" r:id="rId12"/>
    <p:sldId id="268" r:id="rId13"/>
    <p:sldId id="278" r:id="rId14"/>
    <p:sldId id="293" r:id="rId15"/>
    <p:sldId id="267" r:id="rId16"/>
    <p:sldId id="269" r:id="rId17"/>
    <p:sldId id="270" r:id="rId18"/>
    <p:sldId id="271" r:id="rId19"/>
    <p:sldId id="272" r:id="rId20"/>
    <p:sldId id="273" r:id="rId21"/>
    <p:sldId id="274" r:id="rId22"/>
    <p:sldId id="275" r:id="rId23"/>
    <p:sldId id="276" r:id="rId24"/>
    <p:sldId id="279" r:id="rId25"/>
    <p:sldId id="280" r:id="rId26"/>
    <p:sldId id="281" r:id="rId27"/>
    <p:sldId id="282" r:id="rId28"/>
    <p:sldId id="283" r:id="rId29"/>
    <p:sldId id="284" r:id="rId30"/>
    <p:sldId id="285" r:id="rId31"/>
    <p:sldId id="289" r:id="rId32"/>
    <p:sldId id="298" r:id="rId33"/>
    <p:sldId id="286" r:id="rId34"/>
    <p:sldId id="287" r:id="rId35"/>
    <p:sldId id="290" r:id="rId36"/>
    <p:sldId id="292" r:id="rId37"/>
    <p:sldId id="277" r:id="rId38"/>
    <p:sldId id="297" r:id="rId39"/>
    <p:sldId id="288" r:id="rId40"/>
    <p:sldId id="294" r:id="rId41"/>
    <p:sldId id="295" r:id="rId4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A9261-F838-4CA0-8783-2701A6D82D5E}" type="datetimeFigureOut">
              <a:rPr lang="es-CO" smtClean="0"/>
              <a:t>05/08/2010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59934-E8C5-4997-9E2C-BFC4A1C2858D}" type="slidenum">
              <a:rPr lang="es-CO" smtClean="0"/>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dirty="0" smtClean="0"/>
              <a:t>Haga clic para modificar el estilo de título del patrón</a:t>
            </a:r>
            <a:endParaRPr kumimoji="0" lang="en-US" dirty="0"/>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Haga clic para modificar el estilo de subtítulo del patrón</a:t>
            </a:r>
            <a:endParaRPr kumimoji="0" lang="en-US" dirty="0"/>
          </a:p>
        </p:txBody>
      </p:sp>
      <p:sp>
        <p:nvSpPr>
          <p:cNvPr id="7" name="6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20" name="19 Marcador de pie de página"/>
          <p:cNvSpPr>
            <a:spLocks noGrp="1"/>
          </p:cNvSpPr>
          <p:nvPr>
            <p:ph type="ftr" sz="quarter" idx="11"/>
          </p:nvPr>
        </p:nvSpPr>
        <p:spPr/>
        <p:txBody>
          <a:bodyPr/>
          <a:lstStyle>
            <a:extLst/>
          </a:lstStyle>
          <a:p>
            <a:endParaRPr lang="es-CO"/>
          </a:p>
        </p:txBody>
      </p:sp>
      <p:sp>
        <p:nvSpPr>
          <p:cNvPr id="10" name="9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9F07A75-C1CC-40A8-BE30-045E60617AA9}" type="datetimeFigureOut">
              <a:rPr lang="es-CO" smtClean="0"/>
              <a:pPr/>
              <a:t>05/08/2010</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B7B92EBC-493F-41CD-88CD-997FECE39E19}" type="slidenum">
              <a:rPr lang="es-CO" smtClean="0"/>
              <a:pPr/>
              <a:t>‹Nº›</a:t>
            </a:fld>
            <a:endParaRPr lang="es-CO"/>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dirty="0" smtClean="0"/>
              <a:t>Haga clic para modificar el estilo de título del patrón</a:t>
            </a:r>
            <a:endParaRPr kumimoji="0" lang="en-US" dirty="0"/>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9F07A75-C1CC-40A8-BE30-045E60617AA9}" type="datetimeFigureOut">
              <a:rPr lang="es-CO" smtClean="0"/>
              <a:pPr/>
              <a:t>05/08/2010</a:t>
            </a:fld>
            <a:endParaRPr lang="es-CO"/>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CO"/>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7B92EBC-493F-41CD-88CD-997FECE39E19}" type="slidenum">
              <a:rPr lang="es-CO" smtClean="0"/>
              <a:pPr/>
              <a:t>‹Nº›</a:t>
            </a:fld>
            <a:endParaRPr lang="es-CO"/>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9">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9">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additive="base">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presetID="7"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 lvl="2">
            <p:tnLst>
              <p:par>
                <p:cTn presetID="7"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 lvl="3">
            <p:tnLst>
              <p:par>
                <p:cTn presetID="7"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 lvl="4">
            <p:tnLst>
              <p:par>
                <p:cTn presetID="7"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 lvl="5">
            <p:tnLst>
              <p:par>
                <p:cTn presetID="7"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buscon.rae.es/draeI/SrvltConsulta?TIPO_BUS=3&amp;LEMA=par&#225;frasi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uscon.rae.es/draeI/SrvltConsulta?TIPO_BUS=3&amp;LEMA=pan&#243;ptic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caew.com/index.cfm/route/115933/icaew_ga/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cfr.gpoaccess.gov/cgi/t/text/text-idx?c=ecfr&amp;sid=8122613186ec8e4ce7930cd6adda9db6&amp;rgn=div5&amp;view=text&amp;node=12:7.0.6.23.5&amp;idno=12#12:7.0.6.23.5.2.1.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uscon.rae.es/draeI/SrvltConsulta?TIPO_BUS=3&amp;LEMA=babel" TargetMode="External"/><Relationship Id="rId2" Type="http://schemas.openxmlformats.org/officeDocument/2006/relationships/hyperlink" Target="http://buscon.rae.es/draeI/SrvltObtenerHtml?origen=RAE&amp;LEMA=torre&amp;SUPIND=0&amp;CAREXT=10000&amp;NEDIC=No#torre_de_Babe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coso.org/IC-IntegratedFramework-summary.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Cuadro2.jpg" TargetMode="External"/><Relationship Id="rId2" Type="http://schemas.openxmlformats.org/officeDocument/2006/relationships/hyperlink" Target="Cuadro1.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buscon.rae.es/draeI/SrvltObtenerHtml?origen=RAE&amp;LEMA=jerigonza&amp;SUPIND=0&amp;CAREXT=10000&amp;NEDIC=No#0_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268760"/>
            <a:ext cx="7772400" cy="3456384"/>
          </a:xfrm>
        </p:spPr>
        <p:txBody>
          <a:bodyPr>
            <a:normAutofit/>
          </a:bodyPr>
          <a:lstStyle/>
          <a:p>
            <a:r>
              <a:rPr lang="es-CO" dirty="0" smtClean="0"/>
              <a:t>¿Existe un panóptico que nos permita comprender la babel existente en torno al Contralor Normativo en Colombia?</a:t>
            </a:r>
            <a:endParaRPr lang="es-CO" dirty="0"/>
          </a:p>
        </p:txBody>
      </p:sp>
      <p:sp>
        <p:nvSpPr>
          <p:cNvPr id="3" name="2 Subtítulo"/>
          <p:cNvSpPr>
            <a:spLocks noGrp="1"/>
          </p:cNvSpPr>
          <p:nvPr>
            <p:ph type="subTitle" idx="1"/>
          </p:nvPr>
        </p:nvSpPr>
        <p:spPr>
          <a:xfrm>
            <a:off x="1763688" y="5445224"/>
            <a:ext cx="6400800" cy="622920"/>
          </a:xfrm>
        </p:spPr>
        <p:txBody>
          <a:bodyPr/>
          <a:lstStyle/>
          <a:p>
            <a:pPr algn="r"/>
            <a:r>
              <a:rPr lang="es-CO" dirty="0" smtClean="0"/>
              <a:t>Hernando Bermúdez Gómez</a:t>
            </a:r>
            <a:endParaRPr lang="es-CO"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Ley 964 de 2005</a:t>
            </a:r>
            <a:endParaRPr lang="es-CO" dirty="0"/>
          </a:p>
        </p:txBody>
      </p:sp>
      <p:sp>
        <p:nvSpPr>
          <p:cNvPr id="3" name="2 Marcador de contenido"/>
          <p:cNvSpPr>
            <a:spLocks noGrp="1"/>
          </p:cNvSpPr>
          <p:nvPr>
            <p:ph idx="1"/>
          </p:nvPr>
        </p:nvSpPr>
        <p:spPr>
          <a:xfrm>
            <a:off x="611560" y="1447800"/>
            <a:ext cx="8322128" cy="4800600"/>
          </a:xfrm>
        </p:spPr>
        <p:txBody>
          <a:bodyPr>
            <a:normAutofit lnSpcReduction="10000"/>
          </a:bodyPr>
          <a:lstStyle/>
          <a:p>
            <a:pPr marL="0">
              <a:buNone/>
            </a:pPr>
            <a:r>
              <a:rPr lang="es-CO" sz="1600" dirty="0" smtClean="0"/>
              <a:t>“Artículo 21. Contralor normativo. Las sociedades comisionistas de bolsa deberán contar con un contralor normativo, quien será una persona independiente nombrada por la junta directiva de la sociedad. El contralor normativo asistirá a las reuniones de la junta directiva de la sociedad con voz pero sin voto y tendrá por lo menos las siguientes funciones:</a:t>
            </a:r>
          </a:p>
          <a:p>
            <a:pPr marL="0">
              <a:buNone/>
            </a:pPr>
            <a:r>
              <a:rPr lang="es-CO" sz="1600" dirty="0" smtClean="0"/>
              <a:t>a) Establecer los procedimientos para asegurar que se cumpla con las leyes, reglamentos, estatutos y, en general, toda la normatividad y medidas internas de buen gobierno corporativo, códigos de ética, buena conducta y transparencia comercial que tengan relación con las actividades de la entidad;</a:t>
            </a:r>
          </a:p>
          <a:p>
            <a:pPr marL="0">
              <a:buNone/>
            </a:pPr>
            <a:r>
              <a:rPr lang="es-CO" sz="1600" dirty="0" smtClean="0"/>
              <a:t>b) Proponer a la Junta Directiva el establecimiento de medidas para asegurar comportamientos éticos y transparencia en las actividades comerciales y personales de sus funcionarios y terceros relacionados, prevenir conflictos de interés, garantizar exactitud y transparencia en la revelación de información financiera, evitar el uso indebido de información no pública;</a:t>
            </a:r>
          </a:p>
          <a:p>
            <a:pPr marL="0">
              <a:buNone/>
            </a:pPr>
            <a:r>
              <a:rPr lang="es-CO" sz="1600" dirty="0" smtClean="0"/>
              <a:t>c) Informar y documentar a la Junta Directiva de las irregularidades que puedan afectar el sano desarrollo de la sociedad;</a:t>
            </a:r>
          </a:p>
          <a:p>
            <a:pPr marL="0">
              <a:buNone/>
            </a:pPr>
            <a:r>
              <a:rPr lang="es-CO" sz="1600" dirty="0" smtClean="0"/>
              <a:t>d) Las demás que se establezcan en los estatutos sociales.</a:t>
            </a:r>
          </a:p>
          <a:p>
            <a:pPr marL="0">
              <a:buNone/>
            </a:pPr>
            <a:r>
              <a:rPr lang="es-CO" sz="1600" dirty="0" smtClean="0"/>
              <a:t>Las funciones del contralor normativo se ejercerán sin perjuicio de las que correspondan al revisor fiscal y al auditor interno, de conformidad con la legislación aplicable.</a:t>
            </a:r>
          </a:p>
          <a:p>
            <a:pPr marL="0">
              <a:buNone/>
            </a:pPr>
            <a:r>
              <a:rPr lang="es-CO" sz="1600" dirty="0" smtClean="0"/>
              <a:t>Parágrafo. El Gobierno Nacional podrá establecer la obligación para que otras entidades sometidas a inspección y vigilancia deban contar con un contralor normativo.”</a:t>
            </a:r>
            <a:endParaRPr lang="es-CO" sz="16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t>
            </a:r>
            <a:r>
              <a:rPr lang="es-CO" dirty="0" smtClean="0">
                <a:hlinkClick r:id="rId2"/>
              </a:rPr>
              <a:t>Paráfrasis</a:t>
            </a:r>
            <a:r>
              <a:rPr lang="es-CO" dirty="0" smtClean="0"/>
              <a:t>?</a:t>
            </a:r>
            <a:endParaRPr lang="es-CO" dirty="0"/>
          </a:p>
        </p:txBody>
      </p:sp>
      <p:sp>
        <p:nvSpPr>
          <p:cNvPr id="3" name="2 Marcador de contenido"/>
          <p:cNvSpPr>
            <a:spLocks noGrp="1"/>
          </p:cNvSpPr>
          <p:nvPr>
            <p:ph idx="1"/>
          </p:nvPr>
        </p:nvSpPr>
        <p:spPr>
          <a:xfrm>
            <a:off x="683568" y="1447800"/>
            <a:ext cx="8250120" cy="4800600"/>
          </a:xfrm>
        </p:spPr>
        <p:txBody>
          <a:bodyPr>
            <a:noAutofit/>
          </a:bodyPr>
          <a:lstStyle/>
          <a:p>
            <a:r>
              <a:rPr lang="es-CO" sz="1300" dirty="0" smtClean="0"/>
              <a:t>“Tratándose </a:t>
            </a:r>
            <a:r>
              <a:rPr lang="es-CO" sz="1300" dirty="0"/>
              <a:t>de sociedades operadoras de sociedades de inversión, el nombre de la persona que fungiría como contralor normativo, quien será responsable de:</a:t>
            </a:r>
          </a:p>
          <a:p>
            <a:r>
              <a:rPr lang="es-CO" sz="1300" dirty="0"/>
              <a:t>a)	Establecer procedimientos para asegurar que se cumpla con la normatividad externa e interna aplicable, así como la adecuada observancia del prospecto de información al público inversionista de las sociedades de inversión a las que les presten servicios, y para conocer de los incumplimientos;</a:t>
            </a:r>
          </a:p>
          <a:p>
            <a:r>
              <a:rPr lang="es-CO" sz="1300" dirty="0"/>
              <a:t>b)	Proponer al consejo de administración de la sociedad operadora el establecimiento de medidas para prevenir conflictos de interés y evitar el uso indebido de la información;</a:t>
            </a:r>
          </a:p>
          <a:p>
            <a:r>
              <a:rPr lang="es-CO" sz="1300" dirty="0"/>
              <a:t>c)	Recibir los informes del comisario y los dictámenes de los auditores externos, para su conocimiento y análisis;</a:t>
            </a:r>
          </a:p>
          <a:p>
            <a:r>
              <a:rPr lang="es-CO" sz="1300" dirty="0"/>
              <a:t>d)	Documentar e informar al consejo de administración de las irregularidades que puedan afectar el sano desarrollo de la sociedad, y</a:t>
            </a:r>
          </a:p>
          <a:p>
            <a:r>
              <a:rPr lang="es-CO" sz="1300" dirty="0"/>
              <a:t>e)	Las demás que se establezcan en los estatutos sociales para el adecuado desempeño de sus responsabilidades.</a:t>
            </a:r>
          </a:p>
          <a:p>
            <a:r>
              <a:rPr lang="es-CO" sz="1300" dirty="0"/>
              <a:t>	Las funciones del contralor normativo se ejercerán sin perjuicio de las que correspondan al comisario y al auditor externo de la sociedad operadora respectiva, de conformidad con la legislación aplicable, y</a:t>
            </a:r>
          </a:p>
          <a:p>
            <a:r>
              <a:rPr lang="es-CO" sz="1300" dirty="0"/>
              <a:t>VI.	En el caso de sociedades operadoras, el procedimiento para que el consejo de administración designe, suspenda, remueva o revoque el nombramiento de contralor normativo, así como la forma en que este último reportará al propio consejo acerca del ejercicio de sus funciones. El contralor normativo podrá asistir a las sesiones del consejo con voz y sin voto</a:t>
            </a:r>
            <a:r>
              <a:rPr lang="es-CO" sz="1300" dirty="0" smtClean="0"/>
              <a:t>.”</a:t>
            </a:r>
            <a:endParaRPr lang="es-CO" sz="1300" dirty="0"/>
          </a:p>
          <a:p>
            <a:pPr marL="0">
              <a:buNone/>
            </a:pPr>
            <a:r>
              <a:rPr lang="es-CO" sz="1300" i="1" dirty="0" smtClean="0"/>
              <a:t>México - LEY DE SOCIEDADES DE INVERSIÓN, Nueva Ley publicada en el Diario Oficial de la Federación el 4 de junio de 2001, TEXTO VIGENTE,, Última reforma publicada DOF 28-06-2007</a:t>
            </a:r>
            <a:endParaRPr lang="es-CO" sz="1300"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Traducción</a:t>
            </a:r>
            <a:endParaRPr lang="es-CO" dirty="0"/>
          </a:p>
        </p:txBody>
      </p:sp>
      <p:pic>
        <p:nvPicPr>
          <p:cNvPr id="20483" name="Picture 3"/>
          <p:cNvPicPr>
            <a:picLocks noGrp="1" noChangeAspect="1" noChangeArrowheads="1"/>
          </p:cNvPicPr>
          <p:nvPr>
            <p:ph idx="1"/>
          </p:nvPr>
        </p:nvPicPr>
        <p:blipFill>
          <a:blip r:embed="rId2" cstate="print"/>
          <a:srcRect/>
          <a:stretch>
            <a:fillRect/>
          </a:stretch>
        </p:blipFill>
        <p:spPr bwMode="auto">
          <a:xfrm>
            <a:off x="467544" y="1268760"/>
            <a:ext cx="8352928" cy="51845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96950"/>
          </a:xfrm>
        </p:spPr>
        <p:txBody>
          <a:bodyPr/>
          <a:lstStyle/>
          <a:p>
            <a:r>
              <a:rPr lang="es-CO" dirty="0" err="1" smtClean="0"/>
              <a:t>Officer</a:t>
            </a:r>
            <a:r>
              <a:rPr lang="es-CO" dirty="0" smtClean="0"/>
              <a:t> (Oxford </a:t>
            </a:r>
            <a:r>
              <a:rPr lang="es-CO" dirty="0" err="1" smtClean="0"/>
              <a:t>Dictionary</a:t>
            </a:r>
            <a:r>
              <a:rPr lang="es-CO" dirty="0" smtClean="0"/>
              <a:t>)</a:t>
            </a:r>
            <a:endParaRPr lang="es-CO"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196752"/>
            <a:ext cx="8208912" cy="53953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Empleo/cargo</a:t>
            </a:r>
            <a:endParaRPr lang="es-CO" dirty="0"/>
          </a:p>
        </p:txBody>
      </p:sp>
      <p:sp>
        <p:nvSpPr>
          <p:cNvPr id="3" name="2 Marcador de contenido"/>
          <p:cNvSpPr>
            <a:spLocks noGrp="1"/>
          </p:cNvSpPr>
          <p:nvPr>
            <p:ph idx="1"/>
          </p:nvPr>
        </p:nvSpPr>
        <p:spPr>
          <a:xfrm>
            <a:off x="611560" y="1447800"/>
            <a:ext cx="8322128" cy="4800600"/>
          </a:xfrm>
        </p:spPr>
        <p:txBody>
          <a:bodyPr>
            <a:normAutofit fontScale="40000" lnSpcReduction="20000"/>
          </a:bodyPr>
          <a:lstStyle/>
          <a:p>
            <a:r>
              <a:rPr lang="es-CO" sz="3700" dirty="0" smtClean="0"/>
              <a:t>“5. Una de las jurisprudencias de esta Sala, alrededor de la causal de incompatibilidad en cuestión, dijo:</a:t>
            </a:r>
          </a:p>
          <a:p>
            <a:r>
              <a:rPr lang="es-CO" sz="3700" dirty="0" smtClean="0"/>
              <a:t>“Empleo, según el Diccionario de la Lengua Española —Real Academia Española, vigésima primera edición, Madrid, 1992—, es “destino, ocupación, oficio” (2ª acepción); “jerarquía o categoría personal” (3ª acepción); y “cargo” es “dignidad, empleo, oficio” (10ª acepción).</a:t>
            </a:r>
          </a:p>
          <a:p>
            <a:r>
              <a:rPr lang="es-CO" sz="3700" dirty="0" smtClean="0"/>
              <a:t>A su turno, la definición jurídica de “empleo” es la de “ocupación, actividad; trabajo, oficio; puesto o destino”; y la de “empleo privado”, la de “realización de un trabajo permanente bajo dependencia de un particular./ Por antonomasia, dentro de ese nexo laboral, desempeño de tarea administrativa o de dirección delegada por un empresario./ Puesto burocrático en despacho, oficina, establecimiento industrial o mercantil, de carácter lucrativo o sin objetivos económicos; pero en esfera que no sea de la administración pública en ninguna de sus categorías, de la nacional o municipal”. (Diccionario Enciclopédico de Derecho Usual; Guillermo </a:t>
            </a:r>
            <a:r>
              <a:rPr lang="es-CO" sz="3700" dirty="0" err="1" smtClean="0"/>
              <a:t>Cabanellas</a:t>
            </a:r>
            <a:r>
              <a:rPr lang="es-CO" sz="3700" dirty="0" smtClean="0"/>
              <a:t>; tomo III; E-I; Editorial </a:t>
            </a:r>
            <a:r>
              <a:rPr lang="es-CO" sz="3700" dirty="0" err="1" smtClean="0"/>
              <a:t>Heliasta</a:t>
            </a:r>
            <a:r>
              <a:rPr lang="es-CO" sz="3700" dirty="0" smtClean="0"/>
              <a:t>; Buenos Aires; 1979; revisada, actualizada y ampliada por Luis Alcalá-Zamora y Castillo).</a:t>
            </a:r>
          </a:p>
          <a:p>
            <a:r>
              <a:rPr lang="es-CO" sz="3700" dirty="0" smtClean="0"/>
              <a:t>Así mismo, “cargo” es jurídicamente “responsabilidad que se atribuye a alguien./ Dignidad, empleo u oficio que confiere la facultad de ejercer determinada función pública y la de percibir, en su caso, ciertos derechos”. (Guillermo </a:t>
            </a:r>
            <a:r>
              <a:rPr lang="es-CO" sz="3700" dirty="0" err="1" smtClean="0"/>
              <a:t>Cabanellas</a:t>
            </a:r>
            <a:r>
              <a:rPr lang="es-CO" sz="3700" dirty="0" smtClean="0"/>
              <a:t>; obra citada, tomo II; C-D).</a:t>
            </a:r>
          </a:p>
          <a:p>
            <a:r>
              <a:rPr lang="es-CO" sz="3700" dirty="0" smtClean="0"/>
              <a:t>Otros autores como Joaquín </a:t>
            </a:r>
            <a:r>
              <a:rPr lang="es-CO" sz="3700" dirty="0" err="1" smtClean="0"/>
              <a:t>Escriche</a:t>
            </a:r>
            <a:r>
              <a:rPr lang="es-CO" sz="3700" dirty="0" smtClean="0"/>
              <a:t> y Eduardo J. </a:t>
            </a:r>
            <a:r>
              <a:rPr lang="es-CO" sz="3700" dirty="0" err="1" smtClean="0"/>
              <a:t>Couture</a:t>
            </a:r>
            <a:r>
              <a:rPr lang="es-CO" sz="3700" dirty="0" smtClean="0"/>
              <a:t> definen de manera similar estos dos vocablos, en sus respectivos diccionarios.</a:t>
            </a:r>
          </a:p>
          <a:p>
            <a:r>
              <a:rPr lang="es-CO" sz="3700" dirty="0" smtClean="0"/>
              <a:t>Esto significa, entonces, que ambas denominaciones, cargo y empleo, tienen por lo menos dos connotaciones que son relevantes”</a:t>
            </a:r>
          </a:p>
          <a:p>
            <a:pPr>
              <a:buNone/>
            </a:pPr>
            <a:r>
              <a:rPr lang="es-CO" dirty="0" smtClean="0"/>
              <a:t>CONSEJO DE ESTADO - SENTENCIA AC-10203 DE JULIO 18 DE 2000</a:t>
            </a:r>
            <a:endParaRPr lang="es-CO"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¿Trasplante?</a:t>
            </a:r>
            <a:endParaRPr lang="es-CO" dirty="0"/>
          </a:p>
        </p:txBody>
      </p:sp>
      <p:sp>
        <p:nvSpPr>
          <p:cNvPr id="3" name="2 Marcador de contenido"/>
          <p:cNvSpPr>
            <a:spLocks noGrp="1"/>
          </p:cNvSpPr>
          <p:nvPr>
            <p:ph idx="1"/>
          </p:nvPr>
        </p:nvSpPr>
        <p:spPr/>
        <p:txBody>
          <a:bodyPr>
            <a:noAutofit/>
          </a:bodyPr>
          <a:lstStyle/>
          <a:p>
            <a:pPr marL="0">
              <a:buNone/>
            </a:pPr>
            <a:r>
              <a:rPr lang="en-US" sz="1900" baseline="0" dirty="0" smtClean="0"/>
              <a:t>“1. The Consultative Committee Secretary has sent the following questionnaire to the members of the Consultative Committee. The French </a:t>
            </a:r>
            <a:r>
              <a:rPr lang="en-US" sz="1900" baseline="0" dirty="0" err="1" smtClean="0"/>
              <a:t>Conseil</a:t>
            </a:r>
            <a:r>
              <a:rPr lang="en-US" sz="1900" baseline="0" dirty="0" smtClean="0"/>
              <a:t> des </a:t>
            </a:r>
            <a:r>
              <a:rPr lang="en-US" sz="1900" baseline="0" dirty="0" err="1" smtClean="0"/>
              <a:t>Marchés</a:t>
            </a:r>
            <a:r>
              <a:rPr lang="en-US" sz="1900" baseline="0" dirty="0" smtClean="0"/>
              <a:t> Financiers, in charge of the study, has received 12 answers from:</a:t>
            </a:r>
          </a:p>
          <a:p>
            <a:pPr marL="0">
              <a:buNone/>
            </a:pPr>
            <a:r>
              <a:rPr lang="es-CO" sz="1900" baseline="0" dirty="0" smtClean="0"/>
              <a:t>• </a:t>
            </a:r>
            <a:r>
              <a:rPr lang="es-CO" sz="1900" baseline="0" dirty="0" err="1" smtClean="0"/>
              <a:t>the</a:t>
            </a:r>
            <a:r>
              <a:rPr lang="es-CO" sz="1900" baseline="0" dirty="0" smtClean="0"/>
              <a:t> </a:t>
            </a:r>
            <a:r>
              <a:rPr lang="es-CO" sz="1900" baseline="0" dirty="0" err="1" smtClean="0"/>
              <a:t>Markets</a:t>
            </a:r>
            <a:r>
              <a:rPr lang="es-CO" sz="1900" baseline="0" dirty="0" smtClean="0"/>
              <a:t> of </a:t>
            </a:r>
            <a:r>
              <a:rPr lang="es-CO" sz="1900" baseline="0" dirty="0" err="1" smtClean="0"/>
              <a:t>Korea</a:t>
            </a:r>
            <a:r>
              <a:rPr lang="es-CO" sz="1900" baseline="0" dirty="0" smtClean="0"/>
              <a:t>, </a:t>
            </a:r>
            <a:r>
              <a:rPr lang="es-CO" sz="1900" baseline="0" dirty="0" err="1" smtClean="0"/>
              <a:t>Luxembourg</a:t>
            </a:r>
            <a:r>
              <a:rPr lang="es-CO" sz="1900" baseline="0" dirty="0" smtClean="0"/>
              <a:t>, Malaysia, </a:t>
            </a:r>
            <a:r>
              <a:rPr lang="es-CO" sz="1900" baseline="0" dirty="0" err="1" smtClean="0"/>
              <a:t>Poland</a:t>
            </a:r>
            <a:r>
              <a:rPr lang="es-CO" sz="1900" baseline="0" dirty="0" smtClean="0"/>
              <a:t>, </a:t>
            </a:r>
            <a:r>
              <a:rPr lang="es-CO" sz="1900" baseline="0" dirty="0" err="1" smtClean="0"/>
              <a:t>Taiwan</a:t>
            </a:r>
            <a:r>
              <a:rPr lang="es-CO" sz="1900" baseline="0" dirty="0" smtClean="0"/>
              <a:t>, </a:t>
            </a:r>
            <a:r>
              <a:rPr lang="es-CO" sz="1900" baseline="0" dirty="0" err="1" smtClean="0"/>
              <a:t>Japan</a:t>
            </a:r>
            <a:r>
              <a:rPr lang="es-CO" sz="1900" baseline="0" dirty="0" smtClean="0"/>
              <a:t> (Osaka), </a:t>
            </a:r>
            <a:r>
              <a:rPr lang="en-US" sz="1900" baseline="0" dirty="0" smtClean="0"/>
              <a:t>Switzerland, United Kingdom (London Metal Exchange), </a:t>
            </a:r>
            <a:r>
              <a:rPr lang="en-US" sz="1900" baseline="0" dirty="0" err="1" smtClean="0"/>
              <a:t>Nasdaq</a:t>
            </a:r>
            <a:r>
              <a:rPr lang="en-US" sz="1900" baseline="0" dirty="0" smtClean="0"/>
              <a:t> Europe;</a:t>
            </a:r>
          </a:p>
          <a:p>
            <a:pPr marL="0">
              <a:buNone/>
            </a:pPr>
            <a:r>
              <a:rPr lang="en-US" sz="1900" baseline="0" dirty="0" smtClean="0"/>
              <a:t>• the NFA (USA), the Investment Dealers Association of Canada; and</a:t>
            </a:r>
          </a:p>
          <a:p>
            <a:pPr marL="0">
              <a:buNone/>
            </a:pPr>
            <a:r>
              <a:rPr lang="fr-FR" sz="1900" baseline="0" dirty="0" smtClean="0"/>
              <a:t>• the Conseil des marchés financiers (France).</a:t>
            </a:r>
          </a:p>
          <a:p>
            <a:pPr marL="0">
              <a:buNone/>
            </a:pPr>
            <a:r>
              <a:rPr lang="en-US" sz="1900" baseline="0" dirty="0" smtClean="0"/>
              <a:t>The French </a:t>
            </a:r>
            <a:r>
              <a:rPr lang="en-US" sz="1900" baseline="0" dirty="0" err="1" smtClean="0"/>
              <a:t>Conseil</a:t>
            </a:r>
            <a:r>
              <a:rPr lang="en-US" sz="1900" baseline="0" dirty="0" smtClean="0"/>
              <a:t> des </a:t>
            </a:r>
            <a:r>
              <a:rPr lang="en-US" sz="1900" baseline="0" dirty="0" err="1" smtClean="0"/>
              <a:t>Marchés</a:t>
            </a:r>
            <a:r>
              <a:rPr lang="en-US" sz="1900" baseline="0" dirty="0" smtClean="0"/>
              <a:t> Financiers has received further information from other </a:t>
            </a:r>
            <a:r>
              <a:rPr lang="en-US" sz="1900" baseline="0" dirty="0" err="1" smtClean="0"/>
              <a:t>ources</a:t>
            </a:r>
            <a:r>
              <a:rPr lang="en-US" sz="1900" baseline="0" dirty="0" smtClean="0"/>
              <a:t> about the American, U.K. and Dutch systems.”</a:t>
            </a:r>
          </a:p>
          <a:p>
            <a:pPr marL="0">
              <a:buNone/>
            </a:pPr>
            <a:r>
              <a:rPr lang="en-US" sz="1500" i="1" dirty="0" smtClean="0"/>
              <a:t>THE FUNCTION OF COMPLIANCE OFFICER Study on What the Regulations of the Member’s Jurisdictions Provide for the Function of Compliance Officer SRO CONSULTATIVE COMMITTEE OF THE INTERNATIONAL ORGANIZATION OF SECURITIES COMMISSIONS OCTOBER 2003</a:t>
            </a:r>
            <a:endParaRPr lang="es-CO" sz="1500" i="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85000" lnSpcReduction="10000"/>
          </a:bodyPr>
          <a:lstStyle/>
          <a:p>
            <a:r>
              <a:rPr lang="en-US" dirty="0" smtClean="0"/>
              <a:t>“Topic </a:t>
            </a:r>
            <a:r>
              <a:rPr lang="en-US" dirty="0" smtClean="0"/>
              <a:t>1: Establishing a Compliance function</a:t>
            </a:r>
          </a:p>
          <a:p>
            <a:r>
              <a:rPr lang="en-US" dirty="0" smtClean="0"/>
              <a:t>Principles:</a:t>
            </a:r>
          </a:p>
          <a:p>
            <a:r>
              <a:rPr lang="en-US" dirty="0" smtClean="0"/>
              <a:t>(a) Each market intermediary should establish and maintain a compliance function.</a:t>
            </a:r>
          </a:p>
          <a:p>
            <a:r>
              <a:rPr lang="en-US" dirty="0" smtClean="0"/>
              <a:t>(b) The role of the compliance function is, on an on-going basis, to identify, assess, advise on, monitor and report on a market intermediary’s compliance with securities regulatory requirements and the appropriateness of its supervisory procedures</a:t>
            </a:r>
            <a:r>
              <a:rPr lang="en-US" dirty="0" smtClean="0"/>
              <a:t>.”</a:t>
            </a:r>
            <a:endParaRPr lang="en-US" dirty="0" smtClean="0"/>
          </a:p>
          <a:p>
            <a:pPr marL="0">
              <a:buNone/>
            </a:pPr>
            <a:r>
              <a:rPr lang="en-US" sz="1800" dirty="0" smtClean="0"/>
              <a:t>COMPLIANCE FUNCTION AT MARKET INTERMEDIARIES  - FINAL REPORT - A REPORT OF THE TECHNICAL COMMITTEE OF THE INTERNATIONAL ORGANIZATION OF SECURITIES COMMISSIONS MARCH 2006</a:t>
            </a:r>
            <a:endParaRPr lang="es-CO" sz="1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77500" lnSpcReduction="20000"/>
          </a:bodyPr>
          <a:lstStyle/>
          <a:p>
            <a:r>
              <a:rPr lang="en-US" dirty="0" smtClean="0"/>
              <a:t>“Topic </a:t>
            </a:r>
            <a:r>
              <a:rPr lang="en-US" dirty="0" smtClean="0"/>
              <a:t>2: Role of Senior Management and the Governing Authority</a:t>
            </a:r>
          </a:p>
          <a:p>
            <a:r>
              <a:rPr lang="en-US" dirty="0" smtClean="0"/>
              <a:t>Principles:</a:t>
            </a:r>
          </a:p>
          <a:p>
            <a:r>
              <a:rPr lang="en-US" dirty="0" smtClean="0"/>
              <a:t>(a) It is the role of senior management to establish and maintain a compliance function, and compliance policies and procedures designed to achieve compliance with securities regulatory requirements.</a:t>
            </a:r>
          </a:p>
          <a:p>
            <a:r>
              <a:rPr lang="en-US" dirty="0" smtClean="0"/>
              <a:t>(b) The governing authority should obtain adequate assurance that senior management is carrying out this role effectively</a:t>
            </a:r>
            <a:r>
              <a:rPr lang="en-US" dirty="0" smtClean="0"/>
              <a:t>.”</a:t>
            </a:r>
            <a:endParaRPr lang="en-US" dirty="0" smtClean="0"/>
          </a:p>
          <a:p>
            <a:pPr marL="0">
              <a:buNone/>
            </a:pPr>
            <a:r>
              <a:rPr lang="en-US" sz="2100" dirty="0" smtClean="0"/>
              <a:t>COMPLIANCE FUNCTION AT MARKET INTERMEDIARIES  - FINAL REPORT - A REPORT OF THE TECHNICAL COMMITTEE OF THE INTERNATIONAL ORGANIZATION OF SECURITIES COMMISSIONS MARCH 2006</a:t>
            </a:r>
            <a:endParaRPr lang="es-CO" sz="21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92500"/>
          </a:bodyPr>
          <a:lstStyle/>
          <a:p>
            <a:r>
              <a:rPr lang="en-US" dirty="0" smtClean="0"/>
              <a:t>“Topic </a:t>
            </a:r>
            <a:r>
              <a:rPr lang="en-US" dirty="0" smtClean="0"/>
              <a:t>3: Independence and Ability to Act</a:t>
            </a:r>
          </a:p>
          <a:p>
            <a:r>
              <a:rPr lang="en-US" dirty="0" smtClean="0"/>
              <a:t>Principle:</a:t>
            </a:r>
          </a:p>
          <a:p>
            <a:r>
              <a:rPr lang="en-US" dirty="0" smtClean="0"/>
              <a:t>The compliance function should be able to operate on its own initiative, without improper influence from other parts of the business, and should have access to senior management and/or, as appropriate, to the governing authority</a:t>
            </a:r>
            <a:r>
              <a:rPr lang="en-US" dirty="0" smtClean="0"/>
              <a:t>.”</a:t>
            </a:r>
            <a:endParaRPr lang="en-US" dirty="0" smtClean="0"/>
          </a:p>
          <a:p>
            <a:pPr marL="0">
              <a:buNone/>
            </a:pPr>
            <a:r>
              <a:rPr lang="en-US" sz="1800" dirty="0" smtClean="0"/>
              <a:t>COMPLIANCE FUNCTION AT MARKET INTERMEDIARIES  - FINAL REPORT - A REPORT OF THE TECHNICAL COMMITTEE OF THE INTERNATIONAL ORGANIZATION OF SECURITIES COMMISSIONS MARCH 2006</a:t>
            </a:r>
            <a:endParaRPr lang="es-CO" sz="1800" dirty="0" smtClean="0"/>
          </a:p>
          <a:p>
            <a:pPr>
              <a:buNone/>
            </a:pPr>
            <a:endParaRPr lang="es-CO"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92500" lnSpcReduction="10000"/>
          </a:bodyPr>
          <a:lstStyle/>
          <a:p>
            <a:r>
              <a:rPr lang="en-US" dirty="0" smtClean="0"/>
              <a:t>“Topic </a:t>
            </a:r>
            <a:r>
              <a:rPr lang="en-US" dirty="0" smtClean="0"/>
              <a:t>4: Qualification of Compliance Personnel</a:t>
            </a:r>
          </a:p>
          <a:p>
            <a:r>
              <a:rPr lang="en-US" dirty="0" smtClean="0"/>
              <a:t>Principle:</a:t>
            </a:r>
          </a:p>
          <a:p>
            <a:r>
              <a:rPr lang="en-US" dirty="0" smtClean="0"/>
              <a:t>Staff exercising compliance responsibilities should have integrity, an understanding of relevant rules, the necessary qualifications, industry experience and professional and personal qualities to enable them to carry out their duties effectively</a:t>
            </a:r>
            <a:r>
              <a:rPr lang="en-US" dirty="0" smtClean="0"/>
              <a:t>.”</a:t>
            </a:r>
            <a:endParaRPr lang="en-US" dirty="0" smtClean="0"/>
          </a:p>
          <a:p>
            <a:pPr marL="0">
              <a:buNone/>
            </a:pPr>
            <a:r>
              <a:rPr lang="en-US" sz="1800" dirty="0" smtClean="0"/>
              <a:t>COMPLIANCE FUNCTION AT MARKET INTERMEDIARIES  - FINAL REPORT - A REPORT OF THE TECHNICAL COMMITTEE OF THE INTERNATIONAL ORGANIZATION OF SECURITIES COMMISSIONS MARCH 2006</a:t>
            </a:r>
          </a:p>
          <a:p>
            <a:pPr>
              <a:buNone/>
            </a:pPr>
            <a:endParaRPr lang="es-CO"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Definiciones</a:t>
            </a:r>
            <a:endParaRPr lang="es-CO" dirty="0"/>
          </a:p>
        </p:txBody>
      </p:sp>
      <p:sp>
        <p:nvSpPr>
          <p:cNvPr id="3" name="2 Marcador de contenido"/>
          <p:cNvSpPr>
            <a:spLocks noGrp="1"/>
          </p:cNvSpPr>
          <p:nvPr>
            <p:ph idx="1"/>
          </p:nvPr>
        </p:nvSpPr>
        <p:spPr/>
        <p:txBody>
          <a:bodyPr/>
          <a:lstStyle/>
          <a:p>
            <a:r>
              <a:rPr lang="es-CO" b="1" dirty="0" smtClean="0"/>
              <a:t>“panóptico</a:t>
            </a:r>
            <a:r>
              <a:rPr lang="es-CO" b="1" dirty="0" smtClean="0"/>
              <a:t>, </a:t>
            </a:r>
            <a:r>
              <a:rPr lang="es-CO" b="1" dirty="0" err="1" smtClean="0"/>
              <a:t>ca</a:t>
            </a:r>
            <a:r>
              <a:rPr lang="es-CO" b="1" dirty="0" smtClean="0"/>
              <a:t>.</a:t>
            </a:r>
            <a:endParaRPr lang="es-CO" dirty="0" smtClean="0"/>
          </a:p>
          <a:p>
            <a:r>
              <a:rPr lang="es-CO" dirty="0" smtClean="0"/>
              <a:t>(De </a:t>
            </a:r>
            <a:r>
              <a:rPr lang="es-CO" i="1" dirty="0" smtClean="0"/>
              <a:t>pan-</a:t>
            </a:r>
            <a:r>
              <a:rPr lang="es-CO" dirty="0" smtClean="0"/>
              <a:t> y el gr. </a:t>
            </a:r>
            <a:r>
              <a:rPr lang="es-CO" dirty="0" err="1" smtClean="0"/>
              <a:t>ὀπτικός</a:t>
            </a:r>
            <a:r>
              <a:rPr lang="es-CO" dirty="0" smtClean="0"/>
              <a:t>, óptico).</a:t>
            </a:r>
          </a:p>
          <a:p>
            <a:r>
              <a:rPr lang="es-CO" b="1" dirty="0" smtClean="0"/>
              <a:t>1. </a:t>
            </a:r>
            <a:r>
              <a:rPr lang="es-CO" dirty="0" err="1" smtClean="0"/>
              <a:t>adj.</a:t>
            </a:r>
            <a:r>
              <a:rPr lang="es-CO" dirty="0" smtClean="0"/>
              <a:t> Dicho de un edificio: Construido de modo que toda su parte interior se pueda ver desde un solo punto. U. t. c. s. m</a:t>
            </a:r>
            <a:r>
              <a:rPr lang="es-CO" dirty="0" smtClean="0"/>
              <a:t>.”</a:t>
            </a:r>
            <a:endParaRPr lang="es-CO" dirty="0" smtClean="0"/>
          </a:p>
          <a:p>
            <a:pPr>
              <a:buNone/>
            </a:pPr>
            <a:endParaRPr lang="es-CO" dirty="0" smtClean="0"/>
          </a:p>
          <a:p>
            <a:pPr>
              <a:buNone/>
            </a:pPr>
            <a:r>
              <a:rPr lang="es-CO" sz="1400" i="1" dirty="0" smtClean="0">
                <a:cs typeface="Arial" pitchFamily="34" charset="0"/>
              </a:rPr>
              <a:t>Real Academia Española © Todos los derechos reservados</a:t>
            </a:r>
          </a:p>
          <a:p>
            <a:pPr>
              <a:buNone/>
            </a:pPr>
            <a:r>
              <a:rPr lang="es-CO" sz="1400" dirty="0" smtClean="0">
                <a:cs typeface="Arial" pitchFamily="34" charset="0"/>
                <a:hlinkClick r:id="rId2"/>
              </a:rPr>
              <a:t>http://buscon.rae.es/draeI/SrvltConsulta?TIPO_BUS=3&amp;LEMA=panóptico</a:t>
            </a:r>
            <a:r>
              <a:rPr lang="es-CO" sz="1400" dirty="0" smtClean="0">
                <a:cs typeface="Arial" pitchFamily="34" charset="0"/>
              </a:rPr>
              <a:t> </a:t>
            </a:r>
            <a:endParaRPr lang="es-CO" sz="1400" dirty="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92500" lnSpcReduction="20000"/>
          </a:bodyPr>
          <a:lstStyle/>
          <a:p>
            <a:r>
              <a:rPr lang="en-US" dirty="0" smtClean="0"/>
              <a:t>“Topic </a:t>
            </a:r>
            <a:r>
              <a:rPr lang="en-US" dirty="0" smtClean="0"/>
              <a:t>5: Assessment of the Effectiveness of the Compliance Function</a:t>
            </a:r>
          </a:p>
          <a:p>
            <a:r>
              <a:rPr lang="en-US" dirty="0" smtClean="0"/>
              <a:t>Principles:</a:t>
            </a:r>
          </a:p>
          <a:p>
            <a:r>
              <a:rPr lang="en-US" dirty="0" smtClean="0"/>
              <a:t>(a) Each market intermediary should periodically assess the effectiveness of its compliance function.</a:t>
            </a:r>
          </a:p>
          <a:p>
            <a:r>
              <a:rPr lang="en-US" dirty="0" smtClean="0"/>
              <a:t>(b) In addition to any internal evaluations, the compliance function should be subject to periodic external review. Such reviews may be conducted by independent third parties, such as external auditors, SROs or regulators</a:t>
            </a:r>
            <a:r>
              <a:rPr lang="en-US" dirty="0" smtClean="0"/>
              <a:t>.”</a:t>
            </a:r>
            <a:endParaRPr lang="es-CO"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70000" lnSpcReduction="20000"/>
          </a:bodyPr>
          <a:lstStyle/>
          <a:p>
            <a:r>
              <a:rPr lang="en-US" sz="3400" dirty="0" smtClean="0"/>
              <a:t>“Topic </a:t>
            </a:r>
            <a:r>
              <a:rPr lang="en-US" sz="3400" dirty="0" smtClean="0"/>
              <a:t>6 Regulators’ Supervision</a:t>
            </a:r>
          </a:p>
          <a:p>
            <a:r>
              <a:rPr lang="en-US" sz="3400" dirty="0" smtClean="0"/>
              <a:t>Principles:</a:t>
            </a:r>
          </a:p>
          <a:p>
            <a:r>
              <a:rPr lang="en-US" sz="3400" dirty="0" smtClean="0"/>
              <a:t>(a) Regulators’ supervision of market intermediaries should include the assessment of the compliance function, taking into account the intermediary’s size and business.</a:t>
            </a:r>
          </a:p>
          <a:p>
            <a:r>
              <a:rPr lang="en-US" sz="3400" dirty="0" smtClean="0"/>
              <a:t>(b) Regulators should take steps to encourage market intermediaries to improve their compliance function, particularly when the regulators become aware of deficiencies. In addition, regulators should have the authority to bring enforcement actions, or other appropriate disciplinary proceedings, against market intermediaries relating to their compliance function</a:t>
            </a:r>
            <a:r>
              <a:rPr lang="en-US" sz="3400" dirty="0" smtClean="0"/>
              <a:t>.”</a:t>
            </a:r>
            <a:endParaRPr lang="en-US" sz="3400" dirty="0" smtClean="0"/>
          </a:p>
          <a:p>
            <a:pPr marL="0">
              <a:buNone/>
            </a:pPr>
            <a:r>
              <a:rPr lang="en-US" sz="2100" dirty="0" smtClean="0"/>
              <a:t>COMPLIANCE FUNCTION AT MARKET INTERMEDIARIES  - FINAL REPORT - A REPORT OF THE TECHNICAL COMMITTEE OF THE INTERNATIONAL ORGANIZATION OF SECURITIES COMMISSIONS MARCH 2006</a:t>
            </a:r>
            <a:endParaRPr lang="es-CO" sz="2100" dirty="0" smtClean="0"/>
          </a:p>
          <a:p>
            <a:endParaRPr lang="es-CO"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85000" lnSpcReduction="10000"/>
          </a:bodyPr>
          <a:lstStyle/>
          <a:p>
            <a:r>
              <a:rPr lang="en-US" dirty="0" smtClean="0"/>
              <a:t>“Topic </a:t>
            </a:r>
            <a:r>
              <a:rPr lang="en-US" dirty="0" smtClean="0"/>
              <a:t>7 Cross-border compliance arrangements</a:t>
            </a:r>
          </a:p>
          <a:p>
            <a:r>
              <a:rPr lang="en-US" dirty="0" smtClean="0"/>
              <a:t>Principle:</a:t>
            </a:r>
          </a:p>
          <a:p>
            <a:r>
              <a:rPr lang="en-US" dirty="0" smtClean="0"/>
              <a:t>Where market intermediaries operate on a cross-border basis, the compliance function must understand the applicable laws in each jurisdiction in which the market intermediary operates, and take steps to help ensure that it has the necessary personnel and expertise to comply with them</a:t>
            </a:r>
            <a:r>
              <a:rPr lang="en-US" dirty="0" smtClean="0"/>
              <a:t>.”</a:t>
            </a:r>
            <a:endParaRPr lang="en-US" dirty="0" smtClean="0"/>
          </a:p>
          <a:p>
            <a:pPr marL="0">
              <a:buNone/>
            </a:pPr>
            <a:r>
              <a:rPr lang="en-US" sz="1800" dirty="0" smtClean="0"/>
              <a:t>COMPLIANCE FUNCTION AT MARKET INTERMEDIARIES  - FINAL REPORT - A REPORT OF THE TECHNICAL COMMITTEE OF THE INTERNATIONAL ORGANIZATION OF SECURITIES COMMISSIONS MARCH 2006</a:t>
            </a:r>
            <a:endParaRPr lang="es-CO" sz="1800" dirty="0" smtClean="0"/>
          </a:p>
          <a:p>
            <a:endParaRPr lang="es-CO"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modelo</a:t>
            </a:r>
            <a:endParaRPr lang="es-CO" dirty="0"/>
          </a:p>
        </p:txBody>
      </p:sp>
      <p:sp>
        <p:nvSpPr>
          <p:cNvPr id="3" name="2 Marcador de contenido"/>
          <p:cNvSpPr>
            <a:spLocks noGrp="1"/>
          </p:cNvSpPr>
          <p:nvPr>
            <p:ph idx="1"/>
          </p:nvPr>
        </p:nvSpPr>
        <p:spPr/>
        <p:txBody>
          <a:bodyPr>
            <a:normAutofit fontScale="92500" lnSpcReduction="10000"/>
          </a:bodyPr>
          <a:lstStyle/>
          <a:p>
            <a:r>
              <a:rPr lang="en-US" dirty="0" smtClean="0"/>
              <a:t>“Topic </a:t>
            </a:r>
            <a:r>
              <a:rPr lang="en-US" dirty="0" smtClean="0"/>
              <a:t>8 Outsourcing of the Compliance Function</a:t>
            </a:r>
          </a:p>
          <a:p>
            <a:r>
              <a:rPr lang="en-US" dirty="0" smtClean="0"/>
              <a:t>Some market intermediaries may consider outsourcing certain compliance tasks to third party service providers. The market intermediaries, however, still retain full legal liability and accountability to the regulator for any and all functions or tasks that they outsource to a service provider</a:t>
            </a:r>
            <a:r>
              <a:rPr lang="en-US" dirty="0" smtClean="0"/>
              <a:t>.”</a:t>
            </a:r>
            <a:endParaRPr lang="en-US" dirty="0" smtClean="0"/>
          </a:p>
          <a:p>
            <a:pPr marL="0">
              <a:buNone/>
            </a:pPr>
            <a:r>
              <a:rPr lang="en-US" sz="1800" dirty="0" smtClean="0"/>
              <a:t>COMPLIANCE FUNCTION AT MARKET INTERMEDIARIES  - FINAL REPORT - A REPORT OF THE TECHNICAL COMMITTEE OF THE INTERNATIONAL ORGANIZATION OF SECURITIES COMMISSIONS MARCH 2006</a:t>
            </a:r>
            <a:endParaRPr lang="es-CO" sz="1800" dirty="0" smtClean="0"/>
          </a:p>
          <a:p>
            <a:endParaRPr lang="es-CO"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Estructuras de las sociedades anónimas</a:t>
            </a:r>
            <a:endParaRPr lang="es-CO" dirty="0"/>
          </a:p>
        </p:txBody>
      </p:sp>
      <p:sp>
        <p:nvSpPr>
          <p:cNvPr id="3" name="2 Marcador de contenido"/>
          <p:cNvSpPr>
            <a:spLocks noGrp="1"/>
          </p:cNvSpPr>
          <p:nvPr>
            <p:ph idx="1"/>
          </p:nvPr>
        </p:nvSpPr>
        <p:spPr>
          <a:xfrm>
            <a:off x="827584" y="1447800"/>
            <a:ext cx="8106104" cy="4800600"/>
          </a:xfrm>
        </p:spPr>
        <p:txBody>
          <a:bodyPr>
            <a:normAutofit fontScale="70000" lnSpcReduction="20000"/>
          </a:bodyPr>
          <a:lstStyle/>
          <a:p>
            <a:pPr marL="0">
              <a:lnSpc>
                <a:spcPct val="120000"/>
              </a:lnSpc>
              <a:buNone/>
            </a:pPr>
            <a:r>
              <a:rPr lang="es-CO" sz="4000" dirty="0" smtClean="0"/>
              <a:t>“ESTRUCTURA DE LA SE</a:t>
            </a:r>
          </a:p>
          <a:p>
            <a:pPr marL="0">
              <a:lnSpc>
                <a:spcPct val="120000"/>
              </a:lnSpc>
              <a:buNone/>
            </a:pPr>
            <a:r>
              <a:rPr lang="es-CO" sz="4000" dirty="0" smtClean="0"/>
              <a:t>Artículo 38</a:t>
            </a:r>
          </a:p>
          <a:p>
            <a:pPr marL="0">
              <a:lnSpc>
                <a:spcPct val="120000"/>
              </a:lnSpc>
              <a:buNone/>
            </a:pPr>
            <a:r>
              <a:rPr lang="es-CO" sz="4000" dirty="0" smtClean="0"/>
              <a:t>Conforme a las condiciones establecidas por el presente Reglamento, la SE constará de:</a:t>
            </a:r>
          </a:p>
          <a:p>
            <a:pPr marL="0">
              <a:lnSpc>
                <a:spcPct val="120000"/>
              </a:lnSpc>
              <a:buNone/>
            </a:pPr>
            <a:r>
              <a:rPr lang="es-CO" sz="4000" dirty="0" smtClean="0"/>
              <a:t>a) una junta general de accionistas; y</a:t>
            </a:r>
          </a:p>
          <a:p>
            <a:pPr marL="0">
              <a:lnSpc>
                <a:spcPct val="120000"/>
              </a:lnSpc>
              <a:buNone/>
            </a:pPr>
            <a:r>
              <a:rPr lang="es-CO" sz="4000" dirty="0" smtClean="0"/>
              <a:t>b) bien un órgano de control y un órgano de dirección (sistema dual), bien un órgano de administración (sistema monista), según la opción que se haya adoptado en los estatutos.”</a:t>
            </a:r>
          </a:p>
          <a:p>
            <a:pPr marL="0">
              <a:lnSpc>
                <a:spcPct val="120000"/>
              </a:lnSpc>
              <a:buNone/>
            </a:pPr>
            <a:r>
              <a:rPr lang="es-CO" sz="2100" dirty="0" smtClean="0"/>
              <a:t>Reglamento (CE) n° 2157/2001 del Consejo, de 8 de octubre de 2001, por el que se aprueba el Estatuto de la Sociedad Anónima Europea (SE) Diario Oficial n° L 294 de 10/11/2001 p. 0001 - 0021</a:t>
            </a:r>
            <a:endParaRPr lang="es-CO"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dualismo en Colombia</a:t>
            </a:r>
            <a:endParaRPr lang="es-CO" dirty="0"/>
          </a:p>
        </p:txBody>
      </p:sp>
      <p:sp>
        <p:nvSpPr>
          <p:cNvPr id="3" name="2 Marcador de contenido"/>
          <p:cNvSpPr>
            <a:spLocks noGrp="1"/>
          </p:cNvSpPr>
          <p:nvPr>
            <p:ph idx="1"/>
          </p:nvPr>
        </p:nvSpPr>
        <p:spPr/>
        <p:txBody>
          <a:bodyPr>
            <a:normAutofit/>
          </a:bodyPr>
          <a:lstStyle/>
          <a:p>
            <a:r>
              <a:rPr lang="es-CO" dirty="0" smtClean="0"/>
              <a:t>Ley 79 de 1988</a:t>
            </a:r>
          </a:p>
          <a:p>
            <a:pPr lvl="1"/>
            <a:r>
              <a:rPr lang="es-CO" dirty="0" smtClean="0"/>
              <a:t>“Artículo </a:t>
            </a:r>
            <a:r>
              <a:rPr lang="es-CO" dirty="0" smtClean="0"/>
              <a:t>26. La administración de las cooperativas estará a cargo de la asamblea general, el consejo de administración y el gerente</a:t>
            </a:r>
            <a:r>
              <a:rPr lang="es-CO" dirty="0" smtClean="0"/>
              <a:t>.”</a:t>
            </a:r>
            <a:endParaRPr lang="es-CO" dirty="0" smtClean="0"/>
          </a:p>
          <a:p>
            <a:pPr lvl="1"/>
            <a:r>
              <a:rPr lang="es-CO" dirty="0" smtClean="0"/>
              <a:t>“Artículo </a:t>
            </a:r>
            <a:r>
              <a:rPr lang="es-CO" dirty="0" smtClean="0"/>
              <a:t>38. Sin perjuicio de la inspección y vigilancia que el Estado ejerce sobre la cooperativa, ésta contará con una junta de vigilancia y un revisor fiscal</a:t>
            </a:r>
            <a:r>
              <a:rPr lang="es-CO" dirty="0" smtClean="0"/>
              <a:t>.”</a:t>
            </a:r>
            <a:endParaRPr lang="es-CO"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a:t>
            </a:r>
            <a:r>
              <a:rPr lang="es-CO" dirty="0" smtClean="0">
                <a:hlinkClick r:id="rId2"/>
              </a:rPr>
              <a:t>Divididos por un lenguaje común</a:t>
            </a:r>
            <a:r>
              <a:rPr lang="es-CO" dirty="0" smtClean="0"/>
              <a:t>”</a:t>
            </a:r>
            <a:endParaRPr lang="es-CO" dirty="0"/>
          </a:p>
        </p:txBody>
      </p:sp>
      <p:sp>
        <p:nvSpPr>
          <p:cNvPr id="3" name="2 Marcador de contenido"/>
          <p:cNvSpPr>
            <a:spLocks noGrp="1"/>
          </p:cNvSpPr>
          <p:nvPr>
            <p:ph idx="1"/>
          </p:nvPr>
        </p:nvSpPr>
        <p:spPr/>
        <p:txBody>
          <a:bodyPr>
            <a:normAutofit fontScale="92500" lnSpcReduction="10000"/>
          </a:bodyPr>
          <a:lstStyle/>
          <a:p>
            <a:r>
              <a:rPr lang="en-US" dirty="0" smtClean="0"/>
              <a:t>“The US securities laws are trying to do something entirely different to the financial reporting regimes of other countries because of the constitutional limitations of the US federal system. However, the common language of the UK and US can at times create a superficial similarity in both governance and reporting matters, when beneath the surface, the law is entirely different in intent and effect.”</a:t>
            </a:r>
          </a:p>
          <a:p>
            <a:pPr marL="0">
              <a:buNone/>
            </a:pPr>
            <a:r>
              <a:rPr lang="en-US" sz="1800" dirty="0" smtClean="0"/>
              <a:t>‘Divided by common language’ Where economics meets the law: US versus non-US financial reporting models Tim Bush</a:t>
            </a:r>
            <a:endParaRPr lang="es-CO" sz="1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CO" dirty="0" smtClean="0"/>
              <a:t>Desdoblamiento de la Junta</a:t>
            </a:r>
            <a:endParaRPr lang="es-CO" dirty="0"/>
          </a:p>
        </p:txBody>
      </p:sp>
      <p:sp>
        <p:nvSpPr>
          <p:cNvPr id="3" name="2 Marcador de contenido"/>
          <p:cNvSpPr>
            <a:spLocks noGrp="1"/>
          </p:cNvSpPr>
          <p:nvPr>
            <p:ph idx="1"/>
          </p:nvPr>
        </p:nvSpPr>
        <p:spPr>
          <a:xfrm>
            <a:off x="457200" y="1340768"/>
            <a:ext cx="8229600" cy="4824536"/>
          </a:xfrm>
        </p:spPr>
        <p:txBody>
          <a:bodyPr>
            <a:normAutofit fontScale="25000" lnSpcReduction="20000"/>
          </a:bodyPr>
          <a:lstStyle/>
          <a:p>
            <a:pPr marL="0">
              <a:buNone/>
            </a:pPr>
            <a:r>
              <a:rPr lang="en-US" sz="6400" dirty="0" smtClean="0"/>
              <a:t> “1710.12   Committees of board of directors.</a:t>
            </a:r>
          </a:p>
          <a:p>
            <a:pPr marL="0">
              <a:buNone/>
            </a:pPr>
            <a:r>
              <a:rPr lang="en-US" sz="6400" dirty="0" smtClean="0"/>
              <a:t>(a) General. The board of directors may rely, in directing the Enterprise, on reports from committees of the board of directors, provided, however, that no committee of the board of directors shall have the authority of the board of directors to amend the bylaws and no committee shall operate to relieve the board of directors or any board member of a responsibility imposed by applicable law, rule, or regulation.</a:t>
            </a:r>
          </a:p>
          <a:p>
            <a:pPr marL="0">
              <a:buNone/>
            </a:pPr>
            <a:r>
              <a:rPr lang="en-US" sz="6400" dirty="0" smtClean="0"/>
              <a:t>(b) Frequency of meetings. A committee of the board of directors of an Enterprise shall meet with sufficient frequency to carry out its obligations and duties under applicable laws, rules, regulations, and guidelines.</a:t>
            </a:r>
          </a:p>
          <a:p>
            <a:pPr marL="0">
              <a:buNone/>
            </a:pPr>
            <a:r>
              <a:rPr lang="en-US" sz="6400" dirty="0" smtClean="0"/>
              <a:t>(c) Required committees. An Enterprise shall provide for the establishment of, however styled, the following committees of the board of directors, which committees shall be in compliance with the charter, independence, composition, expertise, duties, responsibilities, and other requirements set forth under section 301 of the Sarbanes-Oxley Act of 2002, Pub. L. 107–204 (Jul. 30, 2002) (SOA), as amended from time to time, with respect to the audit committee, and under rules issued by the NYSE, as amended from time to </a:t>
            </a:r>
            <a:r>
              <a:rPr lang="en-US" sz="6400" dirty="0" smtClean="0"/>
              <a:t>time—</a:t>
            </a:r>
          </a:p>
          <a:p>
            <a:pPr marL="171450" indent="-514350">
              <a:buAutoNum type="arabicParenBoth"/>
            </a:pPr>
            <a:r>
              <a:rPr lang="en-US" sz="6400" dirty="0" smtClean="0"/>
              <a:t>Audit committee;</a:t>
            </a:r>
          </a:p>
          <a:p>
            <a:pPr marL="171450" indent="-514350">
              <a:buAutoNum type="arabicParenBoth"/>
            </a:pPr>
            <a:r>
              <a:rPr lang="en-US" sz="6400" dirty="0" smtClean="0"/>
              <a:t>Compensation </a:t>
            </a:r>
            <a:r>
              <a:rPr lang="en-US" sz="6400" dirty="0" smtClean="0"/>
              <a:t>committee; and</a:t>
            </a:r>
          </a:p>
          <a:p>
            <a:pPr marL="0">
              <a:buNone/>
            </a:pPr>
            <a:r>
              <a:rPr lang="en-US" sz="6400" dirty="0" smtClean="0"/>
              <a:t>(3) </a:t>
            </a:r>
            <a:r>
              <a:rPr lang="en-US" sz="6400" dirty="0" smtClean="0"/>
              <a:t> </a:t>
            </a:r>
            <a:r>
              <a:rPr lang="en-US" sz="6400" dirty="0" smtClean="0"/>
              <a:t>     </a:t>
            </a:r>
            <a:r>
              <a:rPr lang="en-US" sz="6400" dirty="0" smtClean="0"/>
              <a:t>Nominating/corporate </a:t>
            </a:r>
            <a:r>
              <a:rPr lang="en-US" sz="6400" dirty="0" smtClean="0"/>
              <a:t>governance committee.</a:t>
            </a:r>
          </a:p>
          <a:p>
            <a:pPr marL="0">
              <a:buNone/>
            </a:pPr>
            <a:r>
              <a:rPr lang="en-US" sz="6400" dirty="0" smtClean="0"/>
              <a:t>[67 FR 38370, June 4, 2002. </a:t>
            </a:r>
            <a:r>
              <a:rPr lang="en-US" sz="6400" dirty="0" err="1" smtClean="0"/>
              <a:t>Redesignated</a:t>
            </a:r>
            <a:r>
              <a:rPr lang="en-US" sz="6400" dirty="0" smtClean="0"/>
              <a:t> and amended at 70 FR 17310, 17311, Apr. 6, 2005]”</a:t>
            </a:r>
          </a:p>
          <a:p>
            <a:pPr marL="0">
              <a:buNone/>
            </a:pPr>
            <a:endParaRPr lang="en-US" dirty="0" smtClean="0"/>
          </a:p>
          <a:p>
            <a:pPr marL="0">
              <a:buNone/>
            </a:pPr>
            <a:r>
              <a:rPr lang="en-US" sz="3800" dirty="0" smtClean="0"/>
              <a:t>Electronic Code of Federal Regulations  Title 12: Banks and Banking PART 1710—CORPORATE GOVERNANCE</a:t>
            </a:r>
          </a:p>
          <a:p>
            <a:pPr marL="0">
              <a:buNone/>
            </a:pPr>
            <a:r>
              <a:rPr lang="en-US" sz="3800" dirty="0" smtClean="0">
                <a:hlinkClick r:id="rId2"/>
              </a:rPr>
              <a:t>http://ecfr.gpoaccess.gov/cgi/t/text/text-idx?c=ecfr&amp;sid=8122613186ec8e4ce7930cd6adda9db6&amp;rgn=div5&amp;view=text&amp;node=12:7.0.6.23.5&amp;idno=12#12:7.0.6.23.5.2.1.3</a:t>
            </a:r>
            <a:r>
              <a:rPr lang="en-US" sz="3800" dirty="0" smtClean="0"/>
              <a:t> </a:t>
            </a:r>
          </a:p>
          <a:p>
            <a:endParaRPr lang="en-US" dirty="0" smtClean="0"/>
          </a:p>
          <a:p>
            <a:endParaRPr lang="en-US" dirty="0" smtClean="0"/>
          </a:p>
          <a:p>
            <a:endParaRPr lang="en-US" dirty="0" smtClean="0"/>
          </a:p>
          <a:p>
            <a:endParaRPr lang="en-US" dirty="0" smtClean="0"/>
          </a:p>
          <a:p>
            <a:endParaRPr lang="en-US" dirty="0" smtClean="0"/>
          </a:p>
          <a:p>
            <a:endParaRPr lang="es-CO"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Teoría organicista</a:t>
            </a:r>
            <a:endParaRPr lang="es-CO" dirty="0"/>
          </a:p>
        </p:txBody>
      </p:sp>
      <p:sp>
        <p:nvSpPr>
          <p:cNvPr id="3" name="2 Marcador de contenido"/>
          <p:cNvSpPr>
            <a:spLocks noGrp="1"/>
          </p:cNvSpPr>
          <p:nvPr>
            <p:ph idx="1"/>
          </p:nvPr>
        </p:nvSpPr>
        <p:spPr>
          <a:xfrm>
            <a:off x="827584" y="1447800"/>
            <a:ext cx="8106104" cy="4800600"/>
          </a:xfrm>
        </p:spPr>
        <p:txBody>
          <a:bodyPr>
            <a:normAutofit fontScale="77500" lnSpcReduction="20000"/>
          </a:bodyPr>
          <a:lstStyle/>
          <a:p>
            <a:pPr marL="0">
              <a:buNone/>
            </a:pPr>
            <a:r>
              <a:rPr lang="es-CO" dirty="0" smtClean="0"/>
              <a:t>“Ciertamente  las  más modernas tendencias  del  derecho societario  se </a:t>
            </a:r>
            <a:r>
              <a:rPr lang="es-CO" dirty="0" err="1" smtClean="0"/>
              <a:t>enrutan</a:t>
            </a:r>
            <a:r>
              <a:rPr lang="es-CO" dirty="0" smtClean="0"/>
              <a:t> hacia el abandono definitivo  de las nociones de mandato y mandatarios para sustituirlas por  la de órganos sociales. Dichos órganos  no  surgen por virtud de acuerdos de voluntad específicos sino por el hecho y en el mismo instante de constituir la sociedad. Es así como se habla de que el órgano de deliberación  y decisión por excelencia, en el que se forma  la voluntad social es la junta de socios o asamblea  general  de accionistas; el órgano de administración es  la junta  directiva; el órgano de ejecución y  representación externa es el gerente o representante legal; y  el órgano de fiscalización es el revisor fiscal.”</a:t>
            </a:r>
          </a:p>
          <a:p>
            <a:pPr marL="0">
              <a:buNone/>
            </a:pPr>
            <a:r>
              <a:rPr lang="es-CO" sz="2100" dirty="0" smtClean="0"/>
              <a:t>JOSÉ IGNACIO NARVÁEZ GARCÍA. Teoría General de las Sociedades. </a:t>
            </a:r>
            <a:r>
              <a:rPr lang="es-CO" sz="2100" dirty="0" err="1" smtClean="0"/>
              <a:t>Legis</a:t>
            </a:r>
            <a:r>
              <a:rPr lang="es-CO" sz="2100" dirty="0" smtClean="0"/>
              <a:t> Editores, 2ª edición, Bogotá 1977, páginas 207 a 213</a:t>
            </a:r>
            <a:endParaRPr lang="es-CO" sz="21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Jerarquía orgánica</a:t>
            </a:r>
            <a:endParaRPr lang="es-CO" dirty="0"/>
          </a:p>
        </p:txBody>
      </p:sp>
      <p:sp>
        <p:nvSpPr>
          <p:cNvPr id="3" name="2 Marcador de contenido"/>
          <p:cNvSpPr>
            <a:spLocks noGrp="1"/>
          </p:cNvSpPr>
          <p:nvPr>
            <p:ph idx="1"/>
          </p:nvPr>
        </p:nvSpPr>
        <p:spPr>
          <a:xfrm>
            <a:off x="611560" y="1447800"/>
            <a:ext cx="8322128" cy="4800600"/>
          </a:xfrm>
        </p:spPr>
        <p:txBody>
          <a:bodyPr>
            <a:normAutofit fontScale="70000" lnSpcReduction="20000"/>
          </a:bodyPr>
          <a:lstStyle/>
          <a:p>
            <a:pPr marL="0">
              <a:buNone/>
            </a:pPr>
            <a:r>
              <a:rPr lang="es-CO" dirty="0" smtClean="0"/>
              <a:t>“Y aunque esta  jerarquía no se da en todos los tipos sociales de modo igual,  la evidencia  es  que existe y que se  manifiesta  en  los poderes  de designación, de revocación, de control,  de </a:t>
            </a:r>
            <a:r>
              <a:rPr lang="es-CO" dirty="0" err="1" smtClean="0"/>
              <a:t>supervigilancia</a:t>
            </a:r>
            <a:r>
              <a:rPr lang="es-CO" dirty="0" smtClean="0"/>
              <a:t>  y de delimitación relativa de  funciones, así:</a:t>
            </a:r>
          </a:p>
          <a:p>
            <a:pPr marL="360000">
              <a:buNone/>
            </a:pPr>
            <a:r>
              <a:rPr lang="es-CO" dirty="0" smtClean="0"/>
              <a:t>	1)	Poder de designación y de libre remoción  por parte de un órgano de las personas que han de  desempeñar las funciones de otro u otros;</a:t>
            </a:r>
          </a:p>
          <a:p>
            <a:pPr marL="360000">
              <a:buNone/>
            </a:pPr>
            <a:r>
              <a:rPr lang="es-CO" dirty="0" smtClean="0"/>
              <a:t>	2)	Poder  de  un órgano  de  adscribirle  nuevas funciones a otro mediante la adición de las que específicamente le señala la ley;</a:t>
            </a:r>
          </a:p>
          <a:p>
            <a:pPr marL="360000">
              <a:buNone/>
            </a:pPr>
            <a:r>
              <a:rPr lang="es-CO" dirty="0" smtClean="0"/>
              <a:t>	3)	Poder de un órgano de exigir cuentas  comprobadas  de  la  gestión cumplida por los  que  le  estén subordinados;</a:t>
            </a:r>
          </a:p>
          <a:p>
            <a:pPr marL="360000">
              <a:buNone/>
            </a:pPr>
            <a:r>
              <a:rPr lang="es-CO" dirty="0" smtClean="0"/>
              <a:t>	4)	Poder  de </a:t>
            </a:r>
            <a:r>
              <a:rPr lang="es-CO" dirty="0" err="1" smtClean="0"/>
              <a:t>supervigilancia</a:t>
            </a:r>
            <a:r>
              <a:rPr lang="es-CO" dirty="0" smtClean="0"/>
              <a:t> de un órgano  sobre otro;</a:t>
            </a:r>
          </a:p>
          <a:p>
            <a:pPr marL="360000">
              <a:buNone/>
            </a:pPr>
            <a:r>
              <a:rPr lang="es-CO" dirty="0" smtClean="0"/>
              <a:t>	5)	Poder  de oposición de un órgano a los  actos que pretenda realizar el órgano que aquel ha designado.”</a:t>
            </a:r>
          </a:p>
          <a:p>
            <a:pPr marL="0">
              <a:buNone/>
            </a:pPr>
            <a:r>
              <a:rPr lang="es-CO" sz="2400" dirty="0" smtClean="0"/>
              <a:t>JOSÉ IGNACIO NARVÁEZ GARCÍA. Teoría General de las Sociedades. </a:t>
            </a:r>
            <a:r>
              <a:rPr lang="es-CO" sz="2400" dirty="0" err="1" smtClean="0"/>
              <a:t>Legis</a:t>
            </a:r>
            <a:r>
              <a:rPr lang="es-CO" sz="2400" dirty="0" smtClean="0"/>
              <a:t> Editores, 2ª edición, Bogotá 1977, páginas 207 a 213</a:t>
            </a:r>
          </a:p>
          <a:p>
            <a:pPr marL="360000">
              <a:buNone/>
            </a:pPr>
            <a:endParaRPr lang="es-CO" dirty="0" smtClean="0"/>
          </a:p>
          <a:p>
            <a:endParaRPr lang="es-CO"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Definiciones</a:t>
            </a:r>
            <a:endParaRPr lang="es-CO" dirty="0"/>
          </a:p>
        </p:txBody>
      </p:sp>
      <p:sp>
        <p:nvSpPr>
          <p:cNvPr id="3" name="2 Marcador de contenido"/>
          <p:cNvSpPr>
            <a:spLocks noGrp="1"/>
          </p:cNvSpPr>
          <p:nvPr>
            <p:ph idx="1"/>
          </p:nvPr>
        </p:nvSpPr>
        <p:spPr/>
        <p:txBody>
          <a:bodyPr>
            <a:normAutofit fontScale="92500" lnSpcReduction="20000"/>
          </a:bodyPr>
          <a:lstStyle/>
          <a:p>
            <a:r>
              <a:rPr lang="es-CO" b="1" dirty="0" smtClean="0"/>
              <a:t>“babel</a:t>
            </a:r>
            <a:r>
              <a:rPr lang="es-CO" b="1" dirty="0" smtClean="0"/>
              <a:t>.</a:t>
            </a:r>
            <a:endParaRPr lang="es-CO" dirty="0" smtClean="0"/>
          </a:p>
          <a:p>
            <a:r>
              <a:rPr lang="es-CO" dirty="0" smtClean="0"/>
              <a:t>(De </a:t>
            </a:r>
            <a:r>
              <a:rPr lang="es-CO" i="1" dirty="0" smtClean="0"/>
              <a:t>Babel</a:t>
            </a:r>
            <a:r>
              <a:rPr lang="es-CO" dirty="0" smtClean="0"/>
              <a:t>, ciudad de Asia, por </a:t>
            </a:r>
            <a:r>
              <a:rPr lang="es-CO" dirty="0" err="1" smtClean="0"/>
              <a:t>alus</a:t>
            </a:r>
            <a:r>
              <a:rPr lang="es-CO" dirty="0" smtClean="0"/>
              <a:t>. a su mítica torre).</a:t>
            </a:r>
          </a:p>
          <a:p>
            <a:r>
              <a:rPr lang="es-CO" b="1" dirty="0" smtClean="0"/>
              <a:t>1. </a:t>
            </a:r>
            <a:r>
              <a:rPr lang="es-CO" dirty="0" err="1" smtClean="0"/>
              <a:t>amb</a:t>
            </a:r>
            <a:r>
              <a:rPr lang="es-CO" dirty="0" smtClean="0"/>
              <a:t>. </a:t>
            </a:r>
            <a:r>
              <a:rPr lang="es-CO" dirty="0" err="1" smtClean="0"/>
              <a:t>coloq</a:t>
            </a:r>
            <a:r>
              <a:rPr lang="es-CO" dirty="0" smtClean="0"/>
              <a:t>. Lugar en que hay gran desorden y confusión o donde hablan muchos sin entenderse.</a:t>
            </a:r>
          </a:p>
          <a:p>
            <a:r>
              <a:rPr lang="es-CO" b="1" dirty="0" smtClean="0"/>
              <a:t>2. </a:t>
            </a:r>
            <a:r>
              <a:rPr lang="es-CO" dirty="0" err="1" smtClean="0"/>
              <a:t>amb</a:t>
            </a:r>
            <a:r>
              <a:rPr lang="es-CO" dirty="0" smtClean="0"/>
              <a:t>. </a:t>
            </a:r>
            <a:r>
              <a:rPr lang="es-CO" dirty="0" err="1" smtClean="0"/>
              <a:t>coloq</a:t>
            </a:r>
            <a:r>
              <a:rPr lang="es-CO" dirty="0" smtClean="0"/>
              <a:t>. Desorden y confusión.</a:t>
            </a:r>
          </a:p>
          <a:p>
            <a:r>
              <a:rPr lang="es-CO" dirty="0" smtClean="0"/>
              <a:t>□ V. </a:t>
            </a:r>
          </a:p>
          <a:p>
            <a:r>
              <a:rPr lang="es-CO" b="1" dirty="0" smtClean="0">
                <a:hlinkClick r:id="rId2"/>
              </a:rPr>
              <a:t>torre de </a:t>
            </a:r>
            <a:r>
              <a:rPr lang="es-CO" b="1" dirty="0" smtClean="0">
                <a:hlinkClick r:id="rId2"/>
              </a:rPr>
              <a:t>Babel</a:t>
            </a:r>
            <a:r>
              <a:rPr lang="es-CO" b="1" dirty="0" smtClean="0"/>
              <a:t>”</a:t>
            </a:r>
            <a:endParaRPr lang="es-CO" b="1" dirty="0" smtClean="0"/>
          </a:p>
          <a:p>
            <a:pPr>
              <a:buNone/>
            </a:pPr>
            <a:endParaRPr lang="es-CO" b="1" i="1" dirty="0"/>
          </a:p>
          <a:p>
            <a:pPr>
              <a:buNone/>
            </a:pPr>
            <a:r>
              <a:rPr lang="es-CO" sz="1600" i="1" dirty="0" smtClean="0"/>
              <a:t>Real </a:t>
            </a:r>
            <a:r>
              <a:rPr lang="es-CO" sz="1600" i="1" dirty="0"/>
              <a:t>Academia Española © Todos los derechos </a:t>
            </a:r>
            <a:r>
              <a:rPr lang="es-CO" sz="1600" i="1" dirty="0" smtClean="0"/>
              <a:t>reservados</a:t>
            </a:r>
          </a:p>
          <a:p>
            <a:pPr>
              <a:buNone/>
            </a:pPr>
            <a:r>
              <a:rPr lang="es-CO" sz="1600" i="1" dirty="0" smtClean="0">
                <a:hlinkClick r:id="rId3"/>
              </a:rPr>
              <a:t>http://buscon.rae.es/draeI/SrvltConsulta?TIPO_BUS=3&amp;LEMA=babel</a:t>
            </a:r>
            <a:r>
              <a:rPr lang="es-CO" sz="1600" i="1" dirty="0" smtClean="0"/>
              <a:t> </a:t>
            </a:r>
          </a:p>
          <a:p>
            <a:pPr>
              <a:buNone/>
            </a:pPr>
            <a:endParaRPr lang="es-CO"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Separación de poderes</a:t>
            </a:r>
            <a:endParaRPr lang="es-CO" dirty="0"/>
          </a:p>
        </p:txBody>
      </p:sp>
      <p:sp>
        <p:nvSpPr>
          <p:cNvPr id="3" name="2 Marcador de contenido"/>
          <p:cNvSpPr>
            <a:spLocks noGrp="1"/>
          </p:cNvSpPr>
          <p:nvPr>
            <p:ph idx="1"/>
          </p:nvPr>
        </p:nvSpPr>
        <p:spPr/>
        <p:txBody>
          <a:bodyPr>
            <a:normAutofit/>
          </a:bodyPr>
          <a:lstStyle/>
          <a:p>
            <a:pPr marL="540000">
              <a:buNone/>
            </a:pPr>
            <a:r>
              <a:rPr lang="es-CO" dirty="0" smtClean="0"/>
              <a:t>“1ª	Cada órgano tiene la misión de cumplir  determinadas funciones y sólo él puede cumplirlas;</a:t>
            </a:r>
          </a:p>
          <a:p>
            <a:pPr marL="540000">
              <a:buNone/>
            </a:pPr>
            <a:r>
              <a:rPr lang="es-CO" dirty="0" smtClean="0"/>
              <a:t>2ª	Un órgano no puede usurpar los poderes de otro; y</a:t>
            </a:r>
          </a:p>
          <a:p>
            <a:pPr marL="540000">
              <a:buNone/>
            </a:pPr>
            <a:r>
              <a:rPr lang="es-CO" dirty="0" smtClean="0"/>
              <a:t>3ª	No  son admisibles las delegaciones  generales  de poderes o atribuciones.”</a:t>
            </a:r>
          </a:p>
          <a:p>
            <a:pPr marL="0">
              <a:buNone/>
            </a:pPr>
            <a:r>
              <a:rPr lang="es-CO" sz="1600" dirty="0" smtClean="0"/>
              <a:t>JOSÉ IGNACIO NARVÁEZ GARCÍA. Teoría General de las Sociedades. </a:t>
            </a:r>
            <a:r>
              <a:rPr lang="es-CO" sz="1600" dirty="0" err="1" smtClean="0"/>
              <a:t>Legis</a:t>
            </a:r>
            <a:r>
              <a:rPr lang="es-CO" sz="1600" dirty="0" smtClean="0"/>
              <a:t> Editores, 2ª edición, Bogotá 1977, páginas 207 a 213</a:t>
            </a:r>
          </a:p>
          <a:p>
            <a:pPr marL="540000">
              <a:buNone/>
            </a:pPr>
            <a:endParaRPr lang="es-CO" dirty="0" smtClean="0"/>
          </a:p>
          <a:p>
            <a:endParaRPr lang="es-CO"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354162"/>
          </a:xfrm>
        </p:spPr>
        <p:txBody>
          <a:bodyPr>
            <a:normAutofit fontScale="90000"/>
          </a:bodyPr>
          <a:lstStyle/>
          <a:p>
            <a:r>
              <a:rPr lang="es-CO" dirty="0" smtClean="0"/>
              <a:t>Artículo 2 Decreto Extraordinario 1080 de 1996</a:t>
            </a:r>
            <a:endParaRPr lang="es-CO" dirty="0"/>
          </a:p>
        </p:txBody>
      </p:sp>
      <p:sp>
        <p:nvSpPr>
          <p:cNvPr id="3" name="2 Marcador de contenido"/>
          <p:cNvSpPr>
            <a:spLocks noGrp="1"/>
          </p:cNvSpPr>
          <p:nvPr>
            <p:ph idx="1"/>
          </p:nvPr>
        </p:nvSpPr>
        <p:spPr>
          <a:xfrm>
            <a:off x="457200" y="2060848"/>
            <a:ext cx="8229600" cy="4065315"/>
          </a:xfrm>
        </p:spPr>
        <p:txBody>
          <a:bodyPr>
            <a:normAutofit fontScale="92500" lnSpcReduction="20000"/>
          </a:bodyPr>
          <a:lstStyle/>
          <a:p>
            <a:pPr marL="0">
              <a:buNone/>
            </a:pPr>
            <a:r>
              <a:rPr lang="es-CO" dirty="0" smtClean="0"/>
              <a:t>“12</a:t>
            </a:r>
            <a:r>
              <a:rPr lang="es-CO" dirty="0" smtClean="0"/>
              <a:t>. Someter a la vigilancia de la Superintendencia de Sociedades a cualquier sociedad no vigilada por otra superintendencia, cuando establezca que la sociedad incurre en cualquiera de las siguientes irregularidades:</a:t>
            </a:r>
          </a:p>
          <a:p>
            <a:pPr marL="0">
              <a:buNone/>
            </a:pPr>
            <a:r>
              <a:rPr lang="es-CO" dirty="0" smtClean="0"/>
              <a:t>a) Abusos de sus órganos de dirección, administración o fiscalización, que impliquen desconocimiento de los derechos de los asociados o violación grave o reiterada de las normas legales o estatutarias</a:t>
            </a:r>
            <a:r>
              <a:rPr lang="es-CO" dirty="0" smtClean="0"/>
              <a:t>. (…)”</a:t>
            </a:r>
            <a:endParaRPr lang="es-CO" dirty="0" smtClean="0"/>
          </a:p>
          <a:p>
            <a:endParaRPr lang="es-CO" dirty="0" smtClean="0"/>
          </a:p>
          <a:p>
            <a:endParaRPr lang="es-CO"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pt-BR" dirty="0" err="1" smtClean="0"/>
              <a:t>Superintendencia</a:t>
            </a:r>
            <a:r>
              <a:rPr lang="pt-BR" dirty="0" smtClean="0"/>
              <a:t> </a:t>
            </a:r>
            <a:r>
              <a:rPr lang="pt-BR" dirty="0" err="1" smtClean="0"/>
              <a:t>Financiera</a:t>
            </a:r>
            <a:r>
              <a:rPr lang="pt-BR" dirty="0" smtClean="0"/>
              <a:t> - Circular externa 054 de 2008 </a:t>
            </a:r>
            <a:endParaRPr lang="es-CO" dirty="0"/>
          </a:p>
        </p:txBody>
      </p:sp>
      <p:sp>
        <p:nvSpPr>
          <p:cNvPr id="3" name="2 Marcador de contenido"/>
          <p:cNvSpPr>
            <a:spLocks noGrp="1"/>
          </p:cNvSpPr>
          <p:nvPr>
            <p:ph idx="1"/>
          </p:nvPr>
        </p:nvSpPr>
        <p:spPr/>
        <p:txBody>
          <a:bodyPr>
            <a:normAutofit fontScale="77500" lnSpcReduction="20000"/>
          </a:bodyPr>
          <a:lstStyle/>
          <a:p>
            <a:r>
              <a:rPr lang="es-ES" dirty="0" smtClean="0"/>
              <a:t>“Dentro </a:t>
            </a:r>
            <a:r>
              <a:rPr lang="es-ES" dirty="0" smtClean="0"/>
              <a:t>del desarrollo de la vida de la sociedad comercial le corresponde al revisor fiscal ejercer una función de vigilancia permanente de la actividad social para prestar a los socios una colaboración completa y eficaz que les permita ejercer adecuado control de la ejecución del contrato, desde el seno de la asamblea general, siendo su obligación no sólo la de proteger intereses particulares sino la de velar por los intereses económicos de la comunidad, entendiéndose por ésta no solamente a las personas naturales o jurídicas vinculadas directamente a la empresa sino a la sociedad en general, y naturalmente, al Estado (Corte Constitucional en la Sentencia C-062/98</a:t>
            </a:r>
            <a:r>
              <a:rPr lang="es-ES" dirty="0" smtClean="0"/>
              <a:t>).”</a:t>
            </a:r>
            <a:endParaRPr lang="es-CO"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Administración de empresas</a:t>
            </a:r>
            <a:endParaRPr lang="es-CO" dirty="0"/>
          </a:p>
        </p:txBody>
      </p:sp>
      <p:sp>
        <p:nvSpPr>
          <p:cNvPr id="3" name="2 Marcador de contenido"/>
          <p:cNvSpPr>
            <a:spLocks noGrp="1"/>
          </p:cNvSpPr>
          <p:nvPr>
            <p:ph idx="1"/>
          </p:nvPr>
        </p:nvSpPr>
        <p:spPr/>
        <p:txBody>
          <a:bodyPr>
            <a:normAutofit/>
          </a:bodyPr>
          <a:lstStyle/>
          <a:p>
            <a:r>
              <a:rPr lang="es-CO" dirty="0" smtClean="0"/>
              <a:t>Ley 60 de 1981</a:t>
            </a:r>
          </a:p>
          <a:p>
            <a:pPr lvl="1"/>
            <a:r>
              <a:rPr lang="es-CO" dirty="0" smtClean="0"/>
              <a:t>“Artículo </a:t>
            </a:r>
            <a:r>
              <a:rPr lang="es-CO" dirty="0" smtClean="0"/>
              <a:t>primero. </a:t>
            </a:r>
            <a:r>
              <a:rPr lang="es-CO" dirty="0" err="1" smtClean="0"/>
              <a:t>Entiéndese</a:t>
            </a:r>
            <a:r>
              <a:rPr lang="es-CO" dirty="0" smtClean="0"/>
              <a:t> por Administración de Empresas, la implementación de los elementos procesos encaminados a planear, organizar, dirigir y controlar toda actividad económica organizada para la producción, transformación, circulación, administración o custodia de bienes o para la prestación de servicios</a:t>
            </a:r>
            <a:r>
              <a:rPr lang="es-CO" dirty="0" smtClean="0"/>
              <a:t>.”</a:t>
            </a:r>
            <a:endParaRPr lang="es-CO"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Control interno</a:t>
            </a:r>
            <a:endParaRPr lang="es-CO" dirty="0"/>
          </a:p>
        </p:txBody>
      </p:sp>
      <p:sp>
        <p:nvSpPr>
          <p:cNvPr id="3" name="2 Marcador de contenido"/>
          <p:cNvSpPr>
            <a:spLocks noGrp="1"/>
          </p:cNvSpPr>
          <p:nvPr>
            <p:ph idx="1"/>
          </p:nvPr>
        </p:nvSpPr>
        <p:spPr/>
        <p:txBody>
          <a:bodyPr>
            <a:normAutofit fontScale="92500" lnSpcReduction="20000"/>
          </a:bodyPr>
          <a:lstStyle/>
          <a:p>
            <a:pPr marL="0">
              <a:buNone/>
            </a:pPr>
            <a:r>
              <a:rPr lang="en-US" dirty="0" smtClean="0"/>
              <a:t>“Internal control is broadly defined as a process, effected by an entity's board of directors, management and other personnel, designed to provide reasonable assurance regarding the achievement of objectives in the following categories: </a:t>
            </a:r>
          </a:p>
          <a:p>
            <a:pPr marL="0">
              <a:buNone/>
            </a:pPr>
            <a:r>
              <a:rPr lang="en-US" dirty="0" smtClean="0"/>
              <a:t>1.Effectiveness and efficiency of operations. </a:t>
            </a:r>
          </a:p>
          <a:p>
            <a:pPr marL="0">
              <a:buNone/>
            </a:pPr>
            <a:r>
              <a:rPr lang="en-US" dirty="0" smtClean="0"/>
              <a:t>2.Reliability of financial reporting. </a:t>
            </a:r>
          </a:p>
          <a:p>
            <a:pPr marL="0">
              <a:buNone/>
            </a:pPr>
            <a:r>
              <a:rPr lang="en-US" dirty="0" smtClean="0"/>
              <a:t>3.Compliance with applicable laws and regulations.”</a:t>
            </a:r>
          </a:p>
          <a:p>
            <a:pPr marL="0">
              <a:buNone/>
            </a:pPr>
            <a:r>
              <a:rPr lang="es-CO" sz="1800" dirty="0" err="1" smtClean="0"/>
              <a:t>Internal</a:t>
            </a:r>
            <a:r>
              <a:rPr lang="es-CO" sz="1800" dirty="0" smtClean="0"/>
              <a:t> Control - </a:t>
            </a:r>
            <a:r>
              <a:rPr lang="es-CO" sz="1800" dirty="0" err="1" smtClean="0"/>
              <a:t>Integrated</a:t>
            </a:r>
            <a:r>
              <a:rPr lang="es-CO" sz="1800" dirty="0" smtClean="0"/>
              <a:t> Framework – COSO </a:t>
            </a:r>
          </a:p>
          <a:p>
            <a:pPr marL="0">
              <a:buNone/>
            </a:pPr>
            <a:r>
              <a:rPr lang="es-CO" sz="1800" dirty="0" smtClean="0">
                <a:hlinkClick r:id="rId2"/>
              </a:rPr>
              <a:t>http://www.coso.org/IC-IntegratedFramework-summary.htm</a:t>
            </a:r>
            <a:r>
              <a:rPr lang="es-CO" sz="1800" dirty="0" smtClean="0"/>
              <a:t> </a:t>
            </a:r>
            <a:endParaRPr lang="es-CO" sz="1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Ley 222 de 1995</a:t>
            </a:r>
            <a:endParaRPr lang="es-CO" dirty="0"/>
          </a:p>
        </p:txBody>
      </p:sp>
      <p:sp>
        <p:nvSpPr>
          <p:cNvPr id="3" name="2 Marcador de contenido"/>
          <p:cNvSpPr>
            <a:spLocks noGrp="1"/>
          </p:cNvSpPr>
          <p:nvPr>
            <p:ph idx="1"/>
          </p:nvPr>
        </p:nvSpPr>
        <p:spPr>
          <a:xfrm>
            <a:off x="539552" y="1447800"/>
            <a:ext cx="8394136" cy="4800600"/>
          </a:xfrm>
        </p:spPr>
        <p:txBody>
          <a:bodyPr>
            <a:normAutofit fontScale="47500" lnSpcReduction="20000"/>
          </a:bodyPr>
          <a:lstStyle/>
          <a:p>
            <a:pPr marL="0">
              <a:buNone/>
            </a:pPr>
            <a:r>
              <a:rPr lang="es-CO" dirty="0" smtClean="0"/>
              <a:t>“Artículo 23. DEBERES DE LOS ADMINISTRADORES.</a:t>
            </a:r>
          </a:p>
          <a:p>
            <a:pPr marL="0">
              <a:buNone/>
            </a:pPr>
            <a:r>
              <a:rPr lang="es-CO" dirty="0" smtClean="0"/>
              <a:t>Los administradores deben obrar de buena fe, con lealtad y con la diligencia de un buen hombre de negocios. Sus actuaciones se cumplirán en interés de la sociedad, teniendo en cuenta los intereses de sus asociados.</a:t>
            </a:r>
          </a:p>
          <a:p>
            <a:pPr marL="0">
              <a:buNone/>
            </a:pPr>
            <a:r>
              <a:rPr lang="es-CO" dirty="0" smtClean="0"/>
              <a:t>En el cumplimiento de su función los administradores deberán:</a:t>
            </a:r>
          </a:p>
          <a:p>
            <a:pPr marL="0">
              <a:buNone/>
            </a:pPr>
            <a:r>
              <a:rPr lang="es-CO" dirty="0" smtClean="0"/>
              <a:t>1. Realizar los esfuerzos conducentes al adecuado desarrollo del objeto social.</a:t>
            </a:r>
          </a:p>
          <a:p>
            <a:pPr marL="0">
              <a:buNone/>
            </a:pPr>
            <a:r>
              <a:rPr lang="es-CO" dirty="0" smtClean="0"/>
              <a:t>2. Velar por el estricto cumplimiento de las disposiciones legales o estatutarias.</a:t>
            </a:r>
          </a:p>
          <a:p>
            <a:pPr marL="0">
              <a:buNone/>
            </a:pPr>
            <a:r>
              <a:rPr lang="es-CO" dirty="0" smtClean="0"/>
              <a:t>3. Velar porque se permita la adecuada realización de las funciones encomendadas a la revisoría fiscal.</a:t>
            </a:r>
          </a:p>
          <a:p>
            <a:pPr marL="0">
              <a:buNone/>
            </a:pPr>
            <a:r>
              <a:rPr lang="es-CO" dirty="0" smtClean="0"/>
              <a:t>4. Guardar y proteger la reserva comercial e industrial de la sociedad.</a:t>
            </a:r>
          </a:p>
          <a:p>
            <a:pPr marL="0">
              <a:buNone/>
            </a:pPr>
            <a:r>
              <a:rPr lang="es-CO" dirty="0" smtClean="0"/>
              <a:t>5. Abstenerse de utilizar indebidamente información privilegiada.</a:t>
            </a:r>
          </a:p>
          <a:p>
            <a:pPr marL="0">
              <a:buNone/>
            </a:pPr>
            <a:r>
              <a:rPr lang="es-CO" dirty="0" smtClean="0"/>
              <a:t>6. Dar un trato equitativo a todos los socios y respetar el ejercicio del derecho de inspección de todos ellos.</a:t>
            </a:r>
          </a:p>
          <a:p>
            <a:pPr marL="0">
              <a:buNone/>
            </a:pPr>
            <a:r>
              <a:rPr lang="es-CO" dirty="0" smtClean="0"/>
              <a:t>7. Abstenerse de participar por sí o por interpuesta persona en interés personal o de terceros, en actividades que impliquen competencia con la sociedad o en actos respecto de los cuales exista conflicto de intereses, salvo autorización expresa de la junta de socios o asamblea general de accionistas.</a:t>
            </a:r>
          </a:p>
          <a:p>
            <a:pPr marL="0">
              <a:buNone/>
            </a:pPr>
            <a:r>
              <a:rPr lang="es-CO" dirty="0" smtClean="0"/>
              <a:t>En estos casos, el administrador suministrará al órgano social correspondiente toda la información que sea relevante para la toma de la decisión. De la respectiva determinación deberá excluirse el voto del administrador, si fuere socio. En todo caso, la autorización de la junta de socios o asamblea general de accionistas sólo podrá otorgarse cuando el acto no perjudique los intereses de la sociedad.”</a:t>
            </a:r>
            <a:endParaRPr lang="es-CO"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Tecnología.tif"/>
          <p:cNvPicPr>
            <a:picLocks noChangeAspect="1"/>
          </p:cNvPicPr>
          <p:nvPr/>
        </p:nvPicPr>
        <p:blipFill>
          <a:blip r:embed="rId2" cstate="print"/>
          <a:stretch>
            <a:fillRect/>
          </a:stretch>
        </p:blipFill>
        <p:spPr>
          <a:xfrm>
            <a:off x="395536" y="1124744"/>
            <a:ext cx="8568952" cy="5180076"/>
          </a:xfrm>
          <a:prstGeom prst="rect">
            <a:avLst/>
          </a:prstGeom>
        </p:spPr>
      </p:pic>
      <p:sp>
        <p:nvSpPr>
          <p:cNvPr id="6" name="5 Título"/>
          <p:cNvSpPr>
            <a:spLocks noGrp="1"/>
          </p:cNvSpPr>
          <p:nvPr>
            <p:ph type="title"/>
          </p:nvPr>
        </p:nvSpPr>
        <p:spPr>
          <a:xfrm>
            <a:off x="457200" y="274638"/>
            <a:ext cx="8229600" cy="634082"/>
          </a:xfrm>
        </p:spPr>
        <p:txBody>
          <a:bodyPr>
            <a:normAutofit fontScale="90000"/>
          </a:bodyPr>
          <a:lstStyle/>
          <a:p>
            <a:r>
              <a:rPr lang="es-CO" dirty="0" err="1" smtClean="0"/>
              <a:t>Brickler</a:t>
            </a:r>
            <a:r>
              <a:rPr lang="es-CO" dirty="0" smtClean="0"/>
              <a:t>/Smith/</a:t>
            </a:r>
            <a:r>
              <a:rPr lang="es-CO" dirty="0" err="1" smtClean="0"/>
              <a:t>Zimmerman</a:t>
            </a:r>
            <a:endParaRPr lang="es-CO"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Organigramas</a:t>
            </a:r>
            <a:endParaRPr lang="es-CO" dirty="0"/>
          </a:p>
        </p:txBody>
      </p:sp>
      <p:sp>
        <p:nvSpPr>
          <p:cNvPr id="3" name="2 Marcador de contenido"/>
          <p:cNvSpPr>
            <a:spLocks noGrp="1"/>
          </p:cNvSpPr>
          <p:nvPr>
            <p:ph idx="1"/>
          </p:nvPr>
        </p:nvSpPr>
        <p:spPr/>
        <p:txBody>
          <a:bodyPr>
            <a:normAutofit fontScale="92500" lnSpcReduction="20000"/>
          </a:bodyPr>
          <a:lstStyle/>
          <a:p>
            <a:r>
              <a:rPr lang="es-CO" dirty="0"/>
              <a:t>R</a:t>
            </a:r>
            <a:r>
              <a:rPr lang="es-CO" dirty="0" smtClean="0"/>
              <a:t>evista Internacional Foro de Derecho </a:t>
            </a:r>
            <a:r>
              <a:rPr lang="es-CO" dirty="0"/>
              <a:t>M</a:t>
            </a:r>
            <a:r>
              <a:rPr lang="es-CO" dirty="0" smtClean="0"/>
              <a:t>ercantil - 2009 - revista no. 24, jun.-sep. - Nuevas prácticas de gobierno corporativo encaminadas a proteger a los inversionistas de los </a:t>
            </a:r>
            <a:r>
              <a:rPr lang="es-CO" dirty="0" smtClean="0">
                <a:hlinkClick r:id="rId2" action="ppaction://hlinkfile"/>
              </a:rPr>
              <a:t>fondos de capital privado</a:t>
            </a:r>
            <a:r>
              <a:rPr lang="es-CO" dirty="0" smtClean="0"/>
              <a:t>  - Elizabeth Prada Mancilla</a:t>
            </a:r>
          </a:p>
          <a:p>
            <a:r>
              <a:rPr lang="es-CO" dirty="0"/>
              <a:t>R</a:t>
            </a:r>
            <a:r>
              <a:rPr lang="es-CO" dirty="0" smtClean="0"/>
              <a:t>evista </a:t>
            </a:r>
            <a:r>
              <a:rPr lang="es-CO" dirty="0" err="1"/>
              <a:t>L</a:t>
            </a:r>
            <a:r>
              <a:rPr lang="es-CO" dirty="0" err="1" smtClean="0"/>
              <a:t>egis</a:t>
            </a:r>
            <a:r>
              <a:rPr lang="es-CO" dirty="0" smtClean="0"/>
              <a:t> de Contabilidad &amp; Auditoria - 2009 - revista no. 39, jul.-sep. - Nuevo enfoque internacional del </a:t>
            </a:r>
            <a:r>
              <a:rPr lang="es-CO" dirty="0" smtClean="0">
                <a:hlinkClick r:id="rId3" action="ppaction://hlinkfile"/>
              </a:rPr>
              <a:t>sistema de control interno colombiano</a:t>
            </a:r>
            <a:r>
              <a:rPr lang="es-CO" dirty="0" smtClean="0"/>
              <a:t> como elemento de gobierno corporativo - Elizabeth Prada Mancilla</a:t>
            </a:r>
            <a:endParaRPr lang="es-CO"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Un consejo: refúgiese en la jerga</a:t>
            </a:r>
            <a:endParaRPr lang="es-CO" dirty="0"/>
          </a:p>
        </p:txBody>
      </p:sp>
      <p:sp>
        <p:nvSpPr>
          <p:cNvPr id="3" name="2 Marcador de contenido"/>
          <p:cNvSpPr>
            <a:spLocks noGrp="1"/>
          </p:cNvSpPr>
          <p:nvPr>
            <p:ph idx="1"/>
          </p:nvPr>
        </p:nvSpPr>
        <p:spPr/>
        <p:txBody>
          <a:bodyPr>
            <a:normAutofit fontScale="92500" lnSpcReduction="10000"/>
          </a:bodyPr>
          <a:lstStyle/>
          <a:p>
            <a:r>
              <a:rPr lang="es-CO" b="1" dirty="0" smtClean="0"/>
              <a:t>jerga</a:t>
            </a:r>
            <a:r>
              <a:rPr lang="es-CO" b="1" baseline="30000" dirty="0" smtClean="0"/>
              <a:t>2</a:t>
            </a:r>
            <a:r>
              <a:rPr lang="es-CO" b="1" dirty="0" smtClean="0"/>
              <a:t>.</a:t>
            </a:r>
            <a:endParaRPr lang="es-CO" dirty="0" smtClean="0"/>
          </a:p>
          <a:p>
            <a:r>
              <a:rPr lang="es-CO" dirty="0" smtClean="0"/>
              <a:t>(Der. </a:t>
            </a:r>
            <a:r>
              <a:rPr lang="es-CO" dirty="0" err="1" smtClean="0"/>
              <a:t>regres</a:t>
            </a:r>
            <a:r>
              <a:rPr lang="es-CO" dirty="0" smtClean="0"/>
              <a:t>., seguramente a través del prov., del </a:t>
            </a:r>
            <a:r>
              <a:rPr lang="es-CO" dirty="0" err="1" smtClean="0"/>
              <a:t>fr.</a:t>
            </a:r>
            <a:r>
              <a:rPr lang="es-CO" dirty="0" smtClean="0"/>
              <a:t> </a:t>
            </a:r>
            <a:r>
              <a:rPr lang="es-CO" i="1" dirty="0" err="1" smtClean="0"/>
              <a:t>jargon</a:t>
            </a:r>
            <a:r>
              <a:rPr lang="es-CO" dirty="0" smtClean="0"/>
              <a:t>, y este </a:t>
            </a:r>
            <a:r>
              <a:rPr lang="es-CO" dirty="0" err="1" smtClean="0"/>
              <a:t>onomat</a:t>
            </a:r>
            <a:r>
              <a:rPr lang="es-CO" dirty="0" smtClean="0"/>
              <a:t>.).</a:t>
            </a:r>
          </a:p>
          <a:p>
            <a:r>
              <a:rPr lang="es-CO" b="1" dirty="0" smtClean="0"/>
              <a:t>1. </a:t>
            </a:r>
            <a:r>
              <a:rPr lang="es-CO" dirty="0" smtClean="0"/>
              <a:t>f. Lenguaje especial y familiar que usan entre sí los individuos de ciertas profesiones y oficios, como los toreros, los estudiantes, etc.</a:t>
            </a:r>
          </a:p>
          <a:p>
            <a:r>
              <a:rPr lang="es-CO" b="1" dirty="0" smtClean="0"/>
              <a:t>2. </a:t>
            </a:r>
            <a:r>
              <a:rPr lang="es-CO" dirty="0" smtClean="0"/>
              <a:t>f. </a:t>
            </a:r>
            <a:r>
              <a:rPr lang="es-CO" b="1" dirty="0" smtClean="0">
                <a:hlinkClick r:id="rId2" action="ppaction://hlinkfile"/>
              </a:rPr>
              <a:t>jerigonza</a:t>
            </a:r>
            <a:r>
              <a:rPr lang="es-CO" dirty="0" smtClean="0"/>
              <a:t> (‖ lenguaje difícil de entender</a:t>
            </a:r>
            <a:r>
              <a:rPr lang="es-CO" dirty="0" smtClean="0"/>
              <a:t>).</a:t>
            </a:r>
          </a:p>
          <a:p>
            <a:pPr>
              <a:buNone/>
            </a:pPr>
            <a:r>
              <a:rPr lang="es-CO" sz="1600" i="1" dirty="0" smtClean="0"/>
              <a:t>Real </a:t>
            </a:r>
            <a:r>
              <a:rPr lang="es-CO" sz="1600" i="1" dirty="0" smtClean="0"/>
              <a:t>Academia Española © Todos los derechos </a:t>
            </a:r>
            <a:r>
              <a:rPr lang="es-CO" sz="1600" i="1" dirty="0" smtClean="0"/>
              <a:t>reservados</a:t>
            </a:r>
          </a:p>
          <a:p>
            <a:pPr>
              <a:buNone/>
            </a:pPr>
            <a:r>
              <a:rPr lang="es-CO" sz="1600" dirty="0" smtClean="0"/>
              <a:t>http://buscon.rae.es/draeI/SrvltConsulta?TIPO_BUS=3&amp;LEMA=jerga</a:t>
            </a:r>
            <a:endParaRPr lang="es-CO" sz="16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Precisiones</a:t>
            </a:r>
            <a:endParaRPr lang="es-CO" dirty="0"/>
          </a:p>
        </p:txBody>
      </p:sp>
      <p:sp>
        <p:nvSpPr>
          <p:cNvPr id="3" name="2 Marcador de contenido"/>
          <p:cNvSpPr>
            <a:spLocks noGrp="1"/>
          </p:cNvSpPr>
          <p:nvPr>
            <p:ph idx="1"/>
          </p:nvPr>
        </p:nvSpPr>
        <p:spPr>
          <a:xfrm>
            <a:off x="683568" y="1447800"/>
            <a:ext cx="8250120" cy="4800600"/>
          </a:xfrm>
        </p:spPr>
        <p:txBody>
          <a:bodyPr>
            <a:normAutofit fontScale="70000" lnSpcReduction="20000"/>
          </a:bodyPr>
          <a:lstStyle/>
          <a:p>
            <a:r>
              <a:rPr lang="es-CO" dirty="0" smtClean="0"/>
              <a:t>Una cosa es un órgano y otra un oficial (funcionario).</a:t>
            </a:r>
          </a:p>
          <a:p>
            <a:r>
              <a:rPr lang="es-CO" dirty="0" smtClean="0"/>
              <a:t>Solo hay órganos “internos”.</a:t>
            </a:r>
          </a:p>
          <a:p>
            <a:r>
              <a:rPr lang="es-CO" dirty="0" smtClean="0"/>
              <a:t>Los órganos tienen funcionarios. Los funcionarios desempeñan cargos</a:t>
            </a:r>
            <a:r>
              <a:rPr lang="es-CO" dirty="0" smtClean="0"/>
              <a:t>.</a:t>
            </a:r>
          </a:p>
          <a:p>
            <a:r>
              <a:rPr lang="es-CO" dirty="0" smtClean="0"/>
              <a:t>Los órganos, bajo su dirección y responsabilidad, pueden crear comités para atender asuntos determinados.</a:t>
            </a:r>
            <a:endParaRPr lang="es-CO" dirty="0" smtClean="0"/>
          </a:p>
          <a:p>
            <a:r>
              <a:rPr lang="es-CO" dirty="0" smtClean="0"/>
              <a:t>Distínganse fiscalización de control. Una cosa es la fiscalización de los administradores y otra el control de la empresa.</a:t>
            </a:r>
          </a:p>
          <a:p>
            <a:r>
              <a:rPr lang="es-CO" dirty="0" smtClean="0"/>
              <a:t>El control de la empresa es un deber indelegable de los administradores, el cual cumplen con la ayuda de funcionarios.</a:t>
            </a:r>
          </a:p>
          <a:p>
            <a:r>
              <a:rPr lang="es-CO" dirty="0" smtClean="0"/>
              <a:t>Todos los funcionarios, incluidos los que ejercen controles, tienen el deber de aconsejar a sus superiores</a:t>
            </a:r>
            <a:r>
              <a:rPr lang="es-CO" dirty="0" smtClean="0"/>
              <a:t>.</a:t>
            </a:r>
          </a:p>
          <a:p>
            <a:r>
              <a:rPr lang="es-CO" dirty="0" smtClean="0"/>
              <a:t>La supervisión de la revisoría fiscal debe cubrir la totalidad de la función administrativa.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babel</a:t>
            </a:r>
            <a:endParaRPr lang="es-CO" dirty="0"/>
          </a:p>
        </p:txBody>
      </p:sp>
      <p:sp>
        <p:nvSpPr>
          <p:cNvPr id="3" name="2 Marcador de contenido"/>
          <p:cNvSpPr>
            <a:spLocks noGrp="1"/>
          </p:cNvSpPr>
          <p:nvPr>
            <p:ph idx="1"/>
          </p:nvPr>
        </p:nvSpPr>
        <p:spPr/>
        <p:txBody>
          <a:bodyPr>
            <a:normAutofit/>
          </a:bodyPr>
          <a:lstStyle/>
          <a:p>
            <a:r>
              <a:rPr lang="es-CO" dirty="0" smtClean="0"/>
              <a:t>Según la Circular 14 expedida por la Superintendencia Financiera el 19 de mayo de 2009, el contralor normativo es:</a:t>
            </a:r>
          </a:p>
          <a:p>
            <a:pPr lvl="1"/>
            <a:r>
              <a:rPr lang="es-CO" dirty="0" smtClean="0"/>
              <a:t>Un órgano externo</a:t>
            </a:r>
          </a:p>
          <a:p>
            <a:pPr lvl="1"/>
            <a:r>
              <a:rPr lang="es-CO" dirty="0" smtClean="0"/>
              <a:t>Una figura</a:t>
            </a:r>
          </a:p>
          <a:p>
            <a:r>
              <a:rPr lang="es-CO" dirty="0" smtClean="0"/>
              <a:t>Según la Circular 23 expedida por la Superintendencia Financiera el 20 de abril de 2007, el contralor normativo es:</a:t>
            </a:r>
          </a:p>
          <a:p>
            <a:pPr lvl="1"/>
            <a:r>
              <a:rPr lang="es-CO" dirty="0" smtClean="0"/>
              <a:t>Un cargo</a:t>
            </a:r>
            <a:endParaRPr lang="es-CO"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Conclusión</a:t>
            </a:r>
            <a:endParaRPr lang="es-CO" dirty="0"/>
          </a:p>
        </p:txBody>
      </p:sp>
      <p:sp>
        <p:nvSpPr>
          <p:cNvPr id="3" name="2 Marcador de contenido"/>
          <p:cNvSpPr>
            <a:spLocks noGrp="1"/>
          </p:cNvSpPr>
          <p:nvPr>
            <p:ph idx="1"/>
          </p:nvPr>
        </p:nvSpPr>
        <p:spPr/>
        <p:txBody>
          <a:bodyPr/>
          <a:lstStyle/>
          <a:p>
            <a:r>
              <a:rPr lang="es-CO" dirty="0" smtClean="0"/>
              <a:t>El contralor normativo es un funcionario administrativo que tiene el </a:t>
            </a:r>
            <a:r>
              <a:rPr lang="es-CO" dirty="0" smtClean="0"/>
              <a:t>cargo, </a:t>
            </a:r>
            <a:r>
              <a:rPr lang="es-CO" dirty="0" smtClean="0"/>
              <a:t>encomendado por la junta </a:t>
            </a:r>
            <a:r>
              <a:rPr lang="es-CO" dirty="0" smtClean="0"/>
              <a:t>directiva, </a:t>
            </a:r>
            <a:r>
              <a:rPr lang="es-CO" dirty="0" smtClean="0"/>
              <a:t>de ejercer control para </a:t>
            </a:r>
            <a:r>
              <a:rPr lang="es-CO" dirty="0" smtClean="0"/>
              <a:t>ayudarle a asegurar la observancia de las disposiciones aplicables.</a:t>
            </a:r>
          </a:p>
          <a:p>
            <a:r>
              <a:rPr lang="es-CO" dirty="0" smtClean="0"/>
              <a:t>La función del contralor es dependiente de la junta, a quien debe asesorar y rendir cuentas.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764704"/>
            <a:ext cx="8229600" cy="5098578"/>
          </a:xfrm>
        </p:spPr>
        <p:txBody>
          <a:bodyPr>
            <a:normAutofit/>
          </a:bodyPr>
          <a:lstStyle/>
          <a:p>
            <a:r>
              <a:rPr lang="es-CO" sz="9600" dirty="0" smtClean="0"/>
              <a:t>Por su amable atención, muchas gracias</a:t>
            </a:r>
            <a:endParaRPr lang="es-CO" sz="9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babel</a:t>
            </a:r>
            <a:endParaRPr lang="es-CO" dirty="0"/>
          </a:p>
        </p:txBody>
      </p:sp>
      <p:sp>
        <p:nvSpPr>
          <p:cNvPr id="3" name="2 Marcador de contenido"/>
          <p:cNvSpPr>
            <a:spLocks noGrp="1"/>
          </p:cNvSpPr>
          <p:nvPr>
            <p:ph idx="1"/>
          </p:nvPr>
        </p:nvSpPr>
        <p:spPr/>
        <p:txBody>
          <a:bodyPr>
            <a:normAutofit lnSpcReduction="10000"/>
          </a:bodyPr>
          <a:lstStyle/>
          <a:p>
            <a:r>
              <a:rPr lang="es-CO" dirty="0" smtClean="0"/>
              <a:t>Según la Circular 10 expedida por la Superintendencia Financiera el 1 de febrero de 2007, el  contralor normativo es:</a:t>
            </a:r>
          </a:p>
          <a:p>
            <a:pPr lvl="1"/>
            <a:r>
              <a:rPr lang="es-CO" dirty="0" smtClean="0"/>
              <a:t>Un funcionario</a:t>
            </a:r>
          </a:p>
          <a:p>
            <a:r>
              <a:rPr lang="es-CO" dirty="0" smtClean="0"/>
              <a:t>Según el Oficio 2008085599-002 expedido por la Superintendencia Financiera del 13 de febrero de 2009, el Contralor normativo es:</a:t>
            </a:r>
          </a:p>
          <a:p>
            <a:pPr lvl="1"/>
            <a:r>
              <a:rPr lang="es-CO" dirty="0" smtClean="0"/>
              <a:t>Un órgano de control</a:t>
            </a:r>
            <a:endParaRPr lang="es-CO"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¿Atrapados en la polisemia?</a:t>
            </a:r>
            <a:endParaRPr lang="es-CO" dirty="0"/>
          </a:p>
        </p:txBody>
      </p:sp>
      <p:sp>
        <p:nvSpPr>
          <p:cNvPr id="5" name="4 Marcador de contenido"/>
          <p:cNvSpPr>
            <a:spLocks noGrp="1"/>
          </p:cNvSpPr>
          <p:nvPr>
            <p:ph idx="1"/>
          </p:nvPr>
        </p:nvSpPr>
        <p:spPr/>
        <p:txBody>
          <a:bodyPr>
            <a:normAutofit lnSpcReduction="10000"/>
          </a:bodyPr>
          <a:lstStyle/>
          <a:p>
            <a:r>
              <a:rPr lang="es-CO" b="1" dirty="0" smtClean="0"/>
              <a:t>“polisemia</a:t>
            </a:r>
            <a:r>
              <a:rPr lang="es-CO" b="1" dirty="0" smtClean="0"/>
              <a:t>.</a:t>
            </a:r>
            <a:endParaRPr lang="es-CO" dirty="0" smtClean="0"/>
          </a:p>
          <a:p>
            <a:r>
              <a:rPr lang="es-CO" dirty="0" smtClean="0"/>
              <a:t>(De </a:t>
            </a:r>
            <a:r>
              <a:rPr lang="es-CO" i="1" dirty="0" smtClean="0"/>
              <a:t>poli-</a:t>
            </a:r>
            <a:r>
              <a:rPr lang="es-CO" baseline="30000" dirty="0" smtClean="0"/>
              <a:t>1</a:t>
            </a:r>
            <a:r>
              <a:rPr lang="es-CO" dirty="0" smtClean="0"/>
              <a:t> y el gr. </a:t>
            </a:r>
            <a:r>
              <a:rPr lang="es-CO" dirty="0" err="1" smtClean="0"/>
              <a:t>σῆμα</a:t>
            </a:r>
            <a:r>
              <a:rPr lang="es-CO" dirty="0" smtClean="0"/>
              <a:t>, significado).</a:t>
            </a:r>
          </a:p>
          <a:p>
            <a:r>
              <a:rPr lang="es-CO" b="1" dirty="0" smtClean="0"/>
              <a:t>1. </a:t>
            </a:r>
            <a:r>
              <a:rPr lang="es-CO" dirty="0" smtClean="0"/>
              <a:t>f.</a:t>
            </a:r>
            <a:r>
              <a:rPr lang="es-CO" i="1" dirty="0" smtClean="0"/>
              <a:t> </a:t>
            </a:r>
            <a:r>
              <a:rPr lang="es-CO" i="1" dirty="0" err="1" smtClean="0"/>
              <a:t>Ling</a:t>
            </a:r>
            <a:r>
              <a:rPr lang="es-CO" i="1" dirty="0" smtClean="0"/>
              <a:t>.</a:t>
            </a:r>
            <a:r>
              <a:rPr lang="es-CO" dirty="0" smtClean="0"/>
              <a:t> Pluralidad de significados de una palabra o de cualquier signo lingüístico.</a:t>
            </a:r>
          </a:p>
          <a:p>
            <a:r>
              <a:rPr lang="es-CO" b="1" dirty="0" smtClean="0"/>
              <a:t>2. </a:t>
            </a:r>
            <a:r>
              <a:rPr lang="es-CO" dirty="0" smtClean="0"/>
              <a:t>f.</a:t>
            </a:r>
            <a:r>
              <a:rPr lang="es-CO" i="1" dirty="0" smtClean="0"/>
              <a:t> </a:t>
            </a:r>
            <a:r>
              <a:rPr lang="es-CO" i="1" dirty="0" err="1" smtClean="0"/>
              <a:t>Ling</a:t>
            </a:r>
            <a:r>
              <a:rPr lang="es-CO" i="1" dirty="0" smtClean="0"/>
              <a:t>.</a:t>
            </a:r>
            <a:r>
              <a:rPr lang="es-CO" dirty="0" smtClean="0"/>
              <a:t> Pluralidad de significados de un mensaje, con independencia de la naturaleza de los signos que lo </a:t>
            </a:r>
            <a:r>
              <a:rPr lang="es-CO" dirty="0" smtClean="0"/>
              <a:t>constituyen.”</a:t>
            </a:r>
          </a:p>
          <a:p>
            <a:pPr marL="0">
              <a:buNone/>
            </a:pPr>
            <a:r>
              <a:rPr lang="es-CO" sz="1600" i="1" dirty="0" smtClean="0">
                <a:latin typeface="+mj-lt"/>
              </a:rPr>
              <a:t>Real </a:t>
            </a:r>
            <a:r>
              <a:rPr lang="es-CO" sz="1600" i="1" dirty="0" smtClean="0">
                <a:latin typeface="+mj-lt"/>
              </a:rPr>
              <a:t>Academia Española © Todos los derechos </a:t>
            </a:r>
            <a:r>
              <a:rPr lang="es-CO" sz="1600" i="1" dirty="0" smtClean="0">
                <a:latin typeface="+mj-lt"/>
              </a:rPr>
              <a:t>reservados</a:t>
            </a:r>
          </a:p>
          <a:p>
            <a:pPr marL="0">
              <a:buNone/>
            </a:pPr>
            <a:r>
              <a:rPr lang="es-CO" sz="1600" dirty="0" smtClean="0">
                <a:latin typeface="+mj-lt"/>
              </a:rPr>
              <a:t>http://buscon.rae.es/draeI/SrvltConsulta?TIPO_BUS=3&amp;LEMA=polisemia</a:t>
            </a:r>
            <a:endParaRPr lang="es-CO" sz="1600" dirty="0">
              <a:latin typeface="+mj-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642194"/>
          </a:xfrm>
        </p:spPr>
        <p:txBody>
          <a:bodyPr>
            <a:normAutofit fontScale="90000"/>
          </a:bodyPr>
          <a:lstStyle/>
          <a:p>
            <a:r>
              <a:rPr lang="es-CO" dirty="0" smtClean="0"/>
              <a:t>Oficio 2008085599-002 </a:t>
            </a:r>
            <a:br>
              <a:rPr lang="es-CO" dirty="0" smtClean="0"/>
            </a:br>
            <a:r>
              <a:rPr lang="es-CO" dirty="0" smtClean="0"/>
              <a:t>¿Dichosa libertad o inaceptable indeterminación?</a:t>
            </a:r>
            <a:endParaRPr lang="es-CO" dirty="0"/>
          </a:p>
        </p:txBody>
      </p:sp>
      <p:sp>
        <p:nvSpPr>
          <p:cNvPr id="3" name="2 Marcador de contenido"/>
          <p:cNvSpPr>
            <a:spLocks noGrp="1"/>
          </p:cNvSpPr>
          <p:nvPr>
            <p:ph idx="1"/>
          </p:nvPr>
        </p:nvSpPr>
        <p:spPr>
          <a:xfrm>
            <a:off x="467544" y="2348880"/>
            <a:ext cx="8229600" cy="4065315"/>
          </a:xfrm>
        </p:spPr>
        <p:txBody>
          <a:bodyPr>
            <a:normAutofit fontScale="70000" lnSpcReduction="20000"/>
          </a:bodyPr>
          <a:lstStyle/>
          <a:p>
            <a:r>
              <a:rPr lang="es-CO" dirty="0" smtClean="0"/>
              <a:t>“el artículo 21 de la Ley 964 de 2005 del mercado de valores, no contempla como requisito para desempeñar el cargo de contralor normativo que deba acreditarse un título profesional determinado.”</a:t>
            </a:r>
          </a:p>
          <a:p>
            <a:r>
              <a:rPr lang="es-ES" dirty="0" smtClean="0"/>
              <a:t>“La </a:t>
            </a:r>
            <a:r>
              <a:rPr lang="es-ES" dirty="0"/>
              <a:t>ley 964 de 2005 no define los mecanismos, procedimientos, técnicas o acciones que debe ejecutar, realizar o desempeñar el contralor normativo para dejar evidencia de las actividades desarrolladas para el cumplimiento de sus </a:t>
            </a:r>
            <a:r>
              <a:rPr lang="es-ES" dirty="0" smtClean="0"/>
              <a:t>funciones.”</a:t>
            </a:r>
          </a:p>
          <a:p>
            <a:r>
              <a:rPr lang="es-CO" dirty="0" smtClean="0"/>
              <a:t>“La ley 964 de 2005 no define los documentos o papeles de trabajo que debe elaborar el contralor normativo para dejar evidencia de las actividades que encuentre necesario ejecutar para obtener y dejar evidencia del cumplimiento de sus funciones.”</a:t>
            </a:r>
          </a:p>
          <a:p>
            <a:r>
              <a:rPr lang="es-CO" dirty="0" smtClean="0"/>
              <a:t>“Ahora bien, la ley no establece la periodicidad con que deben presentarse estos  informes o reportes.”</a:t>
            </a:r>
            <a:endParaRPr lang="es-CO"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82154"/>
          </a:xfrm>
        </p:spPr>
        <p:txBody>
          <a:bodyPr>
            <a:normAutofit fontScale="90000"/>
          </a:bodyPr>
          <a:lstStyle/>
          <a:p>
            <a:r>
              <a:rPr lang="es-CO" dirty="0" smtClean="0"/>
              <a:t>GACETA DEL CONGRESO 586 </a:t>
            </a:r>
            <a:br>
              <a:rPr lang="es-CO" dirty="0" smtClean="0"/>
            </a:br>
            <a:r>
              <a:rPr lang="es-CO" dirty="0" smtClean="0"/>
              <a:t>30/09/2004 </a:t>
            </a:r>
            <a:endParaRPr lang="es-CO" dirty="0"/>
          </a:p>
        </p:txBody>
      </p:sp>
      <p:sp>
        <p:nvSpPr>
          <p:cNvPr id="3" name="2 Marcador de contenido"/>
          <p:cNvSpPr>
            <a:spLocks noGrp="1"/>
          </p:cNvSpPr>
          <p:nvPr>
            <p:ph idx="1"/>
          </p:nvPr>
        </p:nvSpPr>
        <p:spPr>
          <a:xfrm>
            <a:off x="457200" y="1772816"/>
            <a:ext cx="8229600" cy="4353347"/>
          </a:xfrm>
        </p:spPr>
        <p:txBody>
          <a:bodyPr>
            <a:normAutofit fontScale="92500"/>
          </a:bodyPr>
          <a:lstStyle/>
          <a:p>
            <a:r>
              <a:rPr lang="es-CO" dirty="0" smtClean="0"/>
              <a:t>“Aspecto esencial de este capítulo es la creación del contralor normativo, figura que busca que la actuación de las sociedades comisionistas de bolsa se ajuste a las normas legales del mercado de valores, evitando que en desarrollo de su actividad se desborde su objeto social y se vulneren los intereses de sus clientes. El contralor normativo es un estándar internacional para quienes actúan en el mercado de valores.”</a:t>
            </a:r>
            <a:endParaRPr lang="es-CO"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GACETA DEL CONGRESO 261 </a:t>
            </a:r>
            <a:br>
              <a:rPr lang="es-CO" dirty="0" smtClean="0"/>
            </a:br>
            <a:r>
              <a:rPr lang="es-CO" dirty="0" smtClean="0"/>
              <a:t>16/05/2005 </a:t>
            </a:r>
            <a:endParaRPr lang="es-CO" dirty="0"/>
          </a:p>
        </p:txBody>
      </p:sp>
      <p:sp>
        <p:nvSpPr>
          <p:cNvPr id="3" name="2 Marcador de contenido"/>
          <p:cNvSpPr>
            <a:spLocks noGrp="1"/>
          </p:cNvSpPr>
          <p:nvPr>
            <p:ph idx="1"/>
          </p:nvPr>
        </p:nvSpPr>
        <p:spPr>
          <a:xfrm>
            <a:off x="827584" y="1447800"/>
            <a:ext cx="8106104" cy="5077544"/>
          </a:xfrm>
        </p:spPr>
        <p:txBody>
          <a:bodyPr>
            <a:normAutofit fontScale="47500" lnSpcReduction="20000"/>
          </a:bodyPr>
          <a:lstStyle/>
          <a:p>
            <a:pPr marL="0">
              <a:buNone/>
            </a:pPr>
            <a:r>
              <a:rPr lang="es-CO" baseline="0" dirty="0" smtClean="0"/>
              <a:t>“.</a:t>
            </a:r>
            <a:r>
              <a:rPr lang="es-CO" baseline="0" dirty="0" smtClean="0"/>
              <a:t>11 </a:t>
            </a:r>
            <a:r>
              <a:rPr lang="es-CO" i="1" baseline="0" dirty="0" smtClean="0"/>
              <a:t>Contralor Normativo (artículo 21)</a:t>
            </a:r>
          </a:p>
          <a:p>
            <a:pPr marL="0">
              <a:buNone/>
            </a:pPr>
            <a:r>
              <a:rPr lang="es-CO" baseline="0" dirty="0" smtClean="0"/>
              <a:t>Con el propósito de dotar de mayores responsabilidades al contralor normativo, proponemos precisar las funciones a su cargo. Por tanto, el artículo 21 del proyecto quedaría así:</a:t>
            </a:r>
          </a:p>
          <a:p>
            <a:pPr marL="0">
              <a:buNone/>
            </a:pPr>
            <a:r>
              <a:rPr lang="es-CO" baseline="0" dirty="0" smtClean="0"/>
              <a:t>"</a:t>
            </a:r>
            <a:r>
              <a:rPr lang="es-CO" b="1" baseline="0" dirty="0" smtClean="0"/>
              <a:t>Artículo 21.</a:t>
            </a:r>
            <a:r>
              <a:rPr lang="es-CO" b="1" i="1" baseline="0" dirty="0" smtClean="0"/>
              <a:t> Contralor normativo. Las sociedades comisionistas de bolsa deberán contar con un contralor normativo, quien será una persona independiente nombrada por la junta directiva de la sociedad. El contralor normativo asistirá a las reuniones de la junta directiva de la sociedad con voz pero sin voto y tendrá por lo menos las siguientes funciones:</a:t>
            </a:r>
          </a:p>
          <a:p>
            <a:pPr marL="0">
              <a:buNone/>
            </a:pPr>
            <a:r>
              <a:rPr lang="es-CO" baseline="0" dirty="0" smtClean="0"/>
              <a:t>a) Establecer los procedimientos para asegurar que se cumpla con las leyes, reglamentos, estatutos y, en general, toda la normatividad </a:t>
            </a:r>
            <a:r>
              <a:rPr lang="es-CO" b="1" baseline="0" dirty="0" smtClean="0"/>
              <a:t>y medidas internas de buen gobierno corporativo, códigos de ética, buena conducta y transparencia comercial que tengan relación con las actividades de la entidad;</a:t>
            </a:r>
          </a:p>
          <a:p>
            <a:pPr marL="0">
              <a:buNone/>
            </a:pPr>
            <a:r>
              <a:rPr lang="es-CO" baseline="0" dirty="0" smtClean="0"/>
              <a:t>b) Proponer a la Junta Directiva el establecimiento de medidas para </a:t>
            </a:r>
            <a:r>
              <a:rPr lang="es-CO" b="1" baseline="0" dirty="0" smtClean="0"/>
              <a:t>asegurar comportamientos éticos y transparencia en las actividades comerciales y personales de sus funcionarios y terceros relacionados, prevenir conflictos de interés, garantizar exactitud y transparencia en la revelación de información financiera, evitar el uso indebido de información no pública;</a:t>
            </a:r>
          </a:p>
          <a:p>
            <a:pPr marL="0">
              <a:buNone/>
            </a:pPr>
            <a:r>
              <a:rPr lang="es-CO" baseline="0" dirty="0" smtClean="0"/>
              <a:t>c)</a:t>
            </a:r>
            <a:r>
              <a:rPr lang="es-CO" b="1" baseline="0" dirty="0" smtClean="0"/>
              <a:t> Informar y documentar a la Junta Directiva de las irregularidades que puedan afectar el sano desarrollo de la sociedad;</a:t>
            </a:r>
          </a:p>
          <a:p>
            <a:pPr marL="0">
              <a:buNone/>
            </a:pPr>
            <a:r>
              <a:rPr lang="es-CO" baseline="0" dirty="0" smtClean="0"/>
              <a:t>d) Las demás que se establezcan en los estatutos sociales.</a:t>
            </a:r>
          </a:p>
          <a:p>
            <a:pPr marL="0">
              <a:buNone/>
            </a:pPr>
            <a:r>
              <a:rPr lang="es-CO" baseline="0" dirty="0" smtClean="0"/>
              <a:t>Las funciones del contralor normativo se ejercerán sin perjuicio de las que correspondan al revisor fiscal </a:t>
            </a:r>
            <a:r>
              <a:rPr lang="es-CO" b="1" baseline="0" dirty="0" smtClean="0"/>
              <a:t>y al auditor interno, de conformidad con la legislación aplicable.</a:t>
            </a:r>
          </a:p>
          <a:p>
            <a:pPr marL="0">
              <a:buNone/>
            </a:pPr>
            <a:r>
              <a:rPr lang="es-CO" b="1" baseline="0" dirty="0" smtClean="0"/>
              <a:t>Parágrafo. El Gobierno Nacional podrá establecer la obligación para que otras entidades sometidas a inspección y vigilancia deban contar con un contralor </a:t>
            </a:r>
            <a:r>
              <a:rPr lang="es-CO" b="1" baseline="0" dirty="0" smtClean="0"/>
              <a:t>normativo”.</a:t>
            </a:r>
            <a:endParaRPr lang="es-CO"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874</TotalTime>
  <Words>4023</Words>
  <Application>Microsoft Office PowerPoint</Application>
  <PresentationFormat>Presentación en pantalla (4:3)</PresentationFormat>
  <Paragraphs>228</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Solsticio</vt:lpstr>
      <vt:lpstr>¿Existe un panóptico que nos permita comprender la babel existente en torno al Contralor Normativo en Colombia?</vt:lpstr>
      <vt:lpstr>Definiciones</vt:lpstr>
      <vt:lpstr>Definiciones</vt:lpstr>
      <vt:lpstr>La babel</vt:lpstr>
      <vt:lpstr>La babel</vt:lpstr>
      <vt:lpstr>¿Atrapados en la polisemia?</vt:lpstr>
      <vt:lpstr>Oficio 2008085599-002  ¿Dichosa libertad o inaceptable indeterminación?</vt:lpstr>
      <vt:lpstr>GACETA DEL CONGRESO 586  30/09/2004 </vt:lpstr>
      <vt:lpstr>GACETA DEL CONGRESO 261  16/05/2005 </vt:lpstr>
      <vt:lpstr>Ley 964 de 2005</vt:lpstr>
      <vt:lpstr>¿Paráfrasis?</vt:lpstr>
      <vt:lpstr>Traducción</vt:lpstr>
      <vt:lpstr>Officer (Oxford Dictionary)</vt:lpstr>
      <vt:lpstr>Empleo/cargo</vt:lpstr>
      <vt:lpstr>¿Trasplante?</vt:lpstr>
      <vt:lpstr>El modelo</vt:lpstr>
      <vt:lpstr>El modelo</vt:lpstr>
      <vt:lpstr>El modelo</vt:lpstr>
      <vt:lpstr>El modelo</vt:lpstr>
      <vt:lpstr>El modelo</vt:lpstr>
      <vt:lpstr>El modelo</vt:lpstr>
      <vt:lpstr>El modelo</vt:lpstr>
      <vt:lpstr>El modelo</vt:lpstr>
      <vt:lpstr>Estructuras de las sociedades anónimas</vt:lpstr>
      <vt:lpstr>El dualismo en Colombia</vt:lpstr>
      <vt:lpstr>“Divididos por un lenguaje común”</vt:lpstr>
      <vt:lpstr>Desdoblamiento de la Junta</vt:lpstr>
      <vt:lpstr>Teoría organicista</vt:lpstr>
      <vt:lpstr>Jerarquía orgánica</vt:lpstr>
      <vt:lpstr>Separación de poderes</vt:lpstr>
      <vt:lpstr>Artículo 2 Decreto Extraordinario 1080 de 1996</vt:lpstr>
      <vt:lpstr>Superintendencia Financiera - Circular externa 054 de 2008 </vt:lpstr>
      <vt:lpstr>Administración de empresas</vt:lpstr>
      <vt:lpstr>Control interno</vt:lpstr>
      <vt:lpstr>Ley 222 de 1995</vt:lpstr>
      <vt:lpstr>Brickler/Smith/Zimmerman</vt:lpstr>
      <vt:lpstr>Organigramas</vt:lpstr>
      <vt:lpstr>Un consejo: refúgiese en la jerga</vt:lpstr>
      <vt:lpstr>Precisiones</vt:lpstr>
      <vt:lpstr>Conclusión</vt:lpstr>
      <vt:lpstr>Por su amable atención, muchas gracias</vt:lpstr>
    </vt:vector>
  </TitlesOfParts>
  <Company>Pontificia Universidad Javeriana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Contralor normativo en la legislación colombiana ¿órgano (interno o externo), figura, </dc:title>
  <dc:creator>hbermude</dc:creator>
  <cp:lastModifiedBy>hbermude</cp:lastModifiedBy>
  <cp:revision>76</cp:revision>
  <dcterms:created xsi:type="dcterms:W3CDTF">2010-08-04T14:02:09Z</dcterms:created>
  <dcterms:modified xsi:type="dcterms:W3CDTF">2010-08-06T00:07:55Z</dcterms:modified>
</cp:coreProperties>
</file>