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4" r:id="rId7"/>
    <p:sldId id="265" r:id="rId8"/>
    <p:sldId id="279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80" r:id="rId21"/>
    <p:sldId id="277" r:id="rId22"/>
    <p:sldId id="278" r:id="rId2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588A-65B5-4E92-A0EF-4F03D2B4E031}" type="datetimeFigureOut">
              <a:rPr lang="es-CO" smtClean="0"/>
              <a:t>09/07/2013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DC81-BFB1-4B23-A175-BAE99056DE9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4577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588A-65B5-4E92-A0EF-4F03D2B4E031}" type="datetimeFigureOut">
              <a:rPr lang="es-CO" smtClean="0"/>
              <a:t>09/07/2013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DC81-BFB1-4B23-A175-BAE99056DE9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0858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588A-65B5-4E92-A0EF-4F03D2B4E031}" type="datetimeFigureOut">
              <a:rPr lang="es-CO" smtClean="0"/>
              <a:t>09/07/2013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DC81-BFB1-4B23-A175-BAE99056DE9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686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588A-65B5-4E92-A0EF-4F03D2B4E031}" type="datetimeFigureOut">
              <a:rPr lang="es-CO" smtClean="0"/>
              <a:t>09/07/2013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DC81-BFB1-4B23-A175-BAE99056DE9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0846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588A-65B5-4E92-A0EF-4F03D2B4E031}" type="datetimeFigureOut">
              <a:rPr lang="es-CO" smtClean="0"/>
              <a:t>09/07/2013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DC81-BFB1-4B23-A175-BAE99056DE9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2145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588A-65B5-4E92-A0EF-4F03D2B4E031}" type="datetimeFigureOut">
              <a:rPr lang="es-CO" smtClean="0"/>
              <a:t>09/07/2013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DC81-BFB1-4B23-A175-BAE99056DE9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160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588A-65B5-4E92-A0EF-4F03D2B4E031}" type="datetimeFigureOut">
              <a:rPr lang="es-CO" smtClean="0"/>
              <a:t>09/07/2013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DC81-BFB1-4B23-A175-BAE99056DE9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9114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588A-65B5-4E92-A0EF-4F03D2B4E031}" type="datetimeFigureOut">
              <a:rPr lang="es-CO" smtClean="0"/>
              <a:t>09/07/2013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DC81-BFB1-4B23-A175-BAE99056DE9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417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588A-65B5-4E92-A0EF-4F03D2B4E031}" type="datetimeFigureOut">
              <a:rPr lang="es-CO" smtClean="0"/>
              <a:t>09/07/2013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DC81-BFB1-4B23-A175-BAE99056DE9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234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588A-65B5-4E92-A0EF-4F03D2B4E031}" type="datetimeFigureOut">
              <a:rPr lang="es-CO" smtClean="0"/>
              <a:t>09/07/2013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DC81-BFB1-4B23-A175-BAE99056DE9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5093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588A-65B5-4E92-A0EF-4F03D2B4E031}" type="datetimeFigureOut">
              <a:rPr lang="es-CO" smtClean="0"/>
              <a:t>09/07/2013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DC81-BFB1-4B23-A175-BAE99056DE9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2627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1588A-65B5-4E92-A0EF-4F03D2B4E031}" type="datetimeFigureOut">
              <a:rPr lang="es-CO" smtClean="0"/>
              <a:t>09/07/2013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CDC81-BFB1-4B23-A175-BAE99056DE9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969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ac.org/publications-resources/definition-public-interest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Pol%C3%ADtica_econ%C3%B3mica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nrepcultural.org/blaavirtual/ayudadetareas/economia/econo53.htm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ac.org/es/about-ifac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ac.org/es/organization-overview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ema.rae.es/drae/?val=reto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GN ERIKA\2. CONTADURIA GENERAL DE LA NACION\1. DISEÑO\PLANTILLAS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7924" y="-454135"/>
            <a:ext cx="9753601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242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CGN ERIKA\2. CONTADURIA GENERAL DE LA NACION\1. DISEÑO\CONGRESO CONTADURIA\PLANTILLAS CONGRESO-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10" y="-8020"/>
            <a:ext cx="9155810" cy="686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713387"/>
          </a:xfrm>
        </p:spPr>
        <p:txBody>
          <a:bodyPr/>
          <a:lstStyle/>
          <a:p>
            <a:pPr marL="0" indent="0" algn="ctr">
              <a:buNone/>
            </a:pPr>
            <a:r>
              <a:rPr lang="es-CO" sz="4400" dirty="0"/>
              <a:t>La </a:t>
            </a:r>
            <a:r>
              <a:rPr lang="es-CO" sz="4400" dirty="0" smtClean="0"/>
              <a:t>guía</a:t>
            </a:r>
          </a:p>
          <a:p>
            <a:r>
              <a:rPr lang="es-CO" dirty="0"/>
              <a:t>IFAC </a:t>
            </a:r>
            <a:r>
              <a:rPr lang="es-CO" dirty="0" err="1"/>
              <a:t>Policy</a:t>
            </a:r>
            <a:r>
              <a:rPr lang="es-CO" dirty="0"/>
              <a:t> Position 5 - June 2012 - </a:t>
            </a:r>
            <a:r>
              <a:rPr lang="en-US" dirty="0"/>
              <a:t>A DEFINITION OF THE PUBLIC INTEREST</a:t>
            </a:r>
            <a:endParaRPr lang="es-CO" dirty="0"/>
          </a:p>
          <a:p>
            <a:r>
              <a:rPr lang="es-CO" dirty="0"/>
              <a:t>Véase en </a:t>
            </a:r>
            <a:r>
              <a:rPr lang="es-CO" dirty="0">
                <a:hlinkClick r:id="rId3"/>
              </a:rPr>
              <a:t>http://www.ifac.org/publications-resources/definition-public-interest</a:t>
            </a:r>
            <a:r>
              <a:rPr lang="es-CO" dirty="0"/>
              <a:t> </a:t>
            </a:r>
          </a:p>
          <a:p>
            <a:pPr marL="0" indent="0" algn="ctr">
              <a:buNone/>
            </a:pPr>
            <a:endParaRPr lang="es-CO" dirty="0"/>
          </a:p>
        </p:txBody>
      </p:sp>
      <p:sp>
        <p:nvSpPr>
          <p:cNvPr id="6" name="5 CuadroTexto"/>
          <p:cNvSpPr txBox="1"/>
          <p:nvPr/>
        </p:nvSpPr>
        <p:spPr>
          <a:xfrm>
            <a:off x="5289653" y="6396335"/>
            <a:ext cx="3832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VII CONGRESO NACIONAL DE CONTADURÍA PÚBLICA. </a:t>
            </a:r>
          </a:p>
          <a:p>
            <a:pPr algn="ctr"/>
            <a:r>
              <a:rPr lang="es-CO" sz="1200" b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Medellín – Colombia Julio 10,11 y 12 </a:t>
            </a:r>
            <a:endParaRPr lang="es-CO" sz="1200" b="1" dirty="0">
              <a:solidFill>
                <a:schemeClr val="accent3">
                  <a:lumMod val="50000"/>
                </a:schemeClr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2443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CGN ERIKA\2. CONTADURIA GENERAL DE LA NACION\1. DISEÑO\CONGRESO CONTADURIA\PLANTILLAS CONGRESO-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10" y="-8020"/>
            <a:ext cx="9155810" cy="686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713387"/>
          </a:xfrm>
        </p:spPr>
        <p:txBody>
          <a:bodyPr/>
          <a:lstStyle/>
          <a:p>
            <a:pPr marL="0" indent="0" algn="ctr">
              <a:buNone/>
            </a:pPr>
            <a:r>
              <a:rPr lang="es-CO" sz="4400" dirty="0"/>
              <a:t>La definición de interés público para </a:t>
            </a:r>
            <a:r>
              <a:rPr lang="es-CO" sz="4400" dirty="0" smtClean="0"/>
              <a:t>IFAC</a:t>
            </a:r>
          </a:p>
          <a:p>
            <a:pPr marL="0" indent="0" algn="just">
              <a:buNone/>
            </a:pPr>
            <a:r>
              <a:rPr lang="es-CO" sz="4000" dirty="0"/>
              <a:t>Los </a:t>
            </a:r>
            <a:r>
              <a:rPr lang="es-CO" sz="4000" dirty="0">
                <a:solidFill>
                  <a:srgbClr val="FF0000"/>
                </a:solidFill>
              </a:rPr>
              <a:t>beneficios</a:t>
            </a:r>
            <a:r>
              <a:rPr lang="es-CO" sz="4000" dirty="0"/>
              <a:t> netos derivados para, y el </a:t>
            </a:r>
            <a:r>
              <a:rPr lang="es-CO" sz="4000" dirty="0">
                <a:solidFill>
                  <a:srgbClr val="FF0000"/>
                </a:solidFill>
              </a:rPr>
              <a:t>rigor del procedimiento </a:t>
            </a:r>
            <a:r>
              <a:rPr lang="es-CO" sz="4000" dirty="0"/>
              <a:t>empleado en nombre de, toda la sociedad en relación con cualquier acción, decisión o política.</a:t>
            </a:r>
          </a:p>
          <a:p>
            <a:pPr marL="0" indent="0" algn="ctr">
              <a:buNone/>
            </a:pPr>
            <a:endParaRPr lang="es-CO" dirty="0"/>
          </a:p>
        </p:txBody>
      </p:sp>
      <p:sp>
        <p:nvSpPr>
          <p:cNvPr id="6" name="5 CuadroTexto"/>
          <p:cNvSpPr txBox="1"/>
          <p:nvPr/>
        </p:nvSpPr>
        <p:spPr>
          <a:xfrm>
            <a:off x="5289653" y="6396335"/>
            <a:ext cx="3832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VII CONGRESO NACIONAL DE CONTADURÍA PÚBLICA. </a:t>
            </a:r>
          </a:p>
          <a:p>
            <a:pPr algn="ctr"/>
            <a:r>
              <a:rPr lang="es-CO" sz="1200" b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Medellín – Colombia Julio 10,11 y 12 </a:t>
            </a:r>
            <a:endParaRPr lang="es-CO" sz="1200" b="1" dirty="0">
              <a:solidFill>
                <a:schemeClr val="accent3">
                  <a:lumMod val="50000"/>
                </a:schemeClr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8442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CGN ERIKA\2. CONTADURIA GENERAL DE LA NACION\1. DISEÑO\CONGRESO CONTADURIA\PLANTILLAS CONGRESO-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10" y="-8020"/>
            <a:ext cx="9155810" cy="686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71338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CO" sz="4400" dirty="0"/>
              <a:t>Quien es el público para </a:t>
            </a:r>
            <a:r>
              <a:rPr lang="es-CO" sz="4400" dirty="0" smtClean="0"/>
              <a:t>IFAC</a:t>
            </a:r>
          </a:p>
          <a:p>
            <a:pPr marL="0" indent="0" algn="just">
              <a:buNone/>
            </a:pPr>
            <a:r>
              <a:rPr lang="es-CO" dirty="0"/>
              <a:t>En el nivel más amplio, IFAC considera que el "público" incluye en el mayor alcance posible </a:t>
            </a:r>
            <a:r>
              <a:rPr lang="es-CO" dirty="0">
                <a:solidFill>
                  <a:srgbClr val="FF0000"/>
                </a:solidFill>
              </a:rPr>
              <a:t>la sociedad</a:t>
            </a:r>
            <a:r>
              <a:rPr lang="es-CO" dirty="0"/>
              <a:t>: por ejemplo, los individuos y grupos que comparten un mercado de bienes y servicios (incluyendo los proporcionados por el gobierno), así como los niveles de vida sostenibles y la calidad del medio ambiente que buscan, para ellos y para las generaciones futuras.</a:t>
            </a:r>
          </a:p>
          <a:p>
            <a:pPr marL="0" indent="0" algn="ctr">
              <a:buNone/>
            </a:pPr>
            <a:endParaRPr lang="es-CO" dirty="0"/>
          </a:p>
        </p:txBody>
      </p:sp>
      <p:sp>
        <p:nvSpPr>
          <p:cNvPr id="6" name="5 CuadroTexto"/>
          <p:cNvSpPr txBox="1"/>
          <p:nvPr/>
        </p:nvSpPr>
        <p:spPr>
          <a:xfrm>
            <a:off x="5289653" y="6396335"/>
            <a:ext cx="3832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VII CONGRESO NACIONAL DE CONTADURÍA PÚBLICA. </a:t>
            </a:r>
          </a:p>
          <a:p>
            <a:pPr algn="ctr"/>
            <a:r>
              <a:rPr lang="es-CO" sz="1200" b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Medellín – Colombia Julio 10,11 y 12 </a:t>
            </a:r>
            <a:endParaRPr lang="es-CO" sz="1200" b="1" dirty="0">
              <a:solidFill>
                <a:schemeClr val="accent3">
                  <a:lumMod val="50000"/>
                </a:schemeClr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6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CGN ERIKA\2. CONTADURIA GENERAL DE LA NACION\1. DISEÑO\CONGRESO CONTADURIA\PLANTILLAS CONGRESO-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10" y="-8020"/>
            <a:ext cx="9155810" cy="686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71338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CO" sz="4800" dirty="0"/>
              <a:t>Cual es el interés del público según </a:t>
            </a:r>
            <a:r>
              <a:rPr lang="es-CO" sz="4800" dirty="0" smtClean="0"/>
              <a:t>IFAC</a:t>
            </a:r>
          </a:p>
          <a:p>
            <a:pPr marL="0" indent="0" algn="just">
              <a:buNone/>
            </a:pPr>
            <a:r>
              <a:rPr lang="es-CO" dirty="0"/>
              <a:t>En el sentido más amplio, "intereses" son </a:t>
            </a:r>
            <a:r>
              <a:rPr lang="es-CO" dirty="0">
                <a:solidFill>
                  <a:srgbClr val="FF0000"/>
                </a:solidFill>
              </a:rPr>
              <a:t>todas las cosas valoradas</a:t>
            </a:r>
            <a:r>
              <a:rPr lang="es-CO" dirty="0"/>
              <a:t> por los individuos y la sociedad. Estos incluyen los derechos y las facultades (incluidos los derechos de propiedad), el acceso al gobierno, las libertades económicas y el poder político. Los intereses no son solo las cosas que tratamos de adquirir y controlar, sino que también pueden ser los </a:t>
            </a:r>
            <a:r>
              <a:rPr lang="es-CO" dirty="0">
                <a:solidFill>
                  <a:srgbClr val="FF0000"/>
                </a:solidFill>
              </a:rPr>
              <a:t>ideales</a:t>
            </a:r>
            <a:r>
              <a:rPr lang="es-CO" dirty="0"/>
              <a:t> a los que aspiramos y la defensa de las cosas que son perjudiciales o desfavorables para nosotros.</a:t>
            </a:r>
          </a:p>
          <a:p>
            <a:pPr marL="0" indent="0" algn="ctr">
              <a:buNone/>
            </a:pPr>
            <a:endParaRPr lang="es-CO" dirty="0"/>
          </a:p>
        </p:txBody>
      </p:sp>
      <p:sp>
        <p:nvSpPr>
          <p:cNvPr id="6" name="5 CuadroTexto"/>
          <p:cNvSpPr txBox="1"/>
          <p:nvPr/>
        </p:nvSpPr>
        <p:spPr>
          <a:xfrm>
            <a:off x="5289653" y="6396335"/>
            <a:ext cx="3832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VII CONGRESO NACIONAL DE CONTADURÍA PÚBLICA. </a:t>
            </a:r>
          </a:p>
          <a:p>
            <a:pPr algn="ctr"/>
            <a:r>
              <a:rPr lang="es-CO" sz="1200" b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Medellín – Colombia Julio 10,11 y 12 </a:t>
            </a:r>
            <a:endParaRPr lang="es-CO" sz="1200" b="1" dirty="0">
              <a:solidFill>
                <a:schemeClr val="accent3">
                  <a:lumMod val="50000"/>
                </a:schemeClr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707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CGN ERIKA\2. CONTADURIA GENERAL DE LA NACION\1. DISEÑO\CONGRESO CONTADURIA\PLANTILLAS CONGRESO-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10" y="-8020"/>
            <a:ext cx="9155810" cy="686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713387"/>
          </a:xfrm>
        </p:spPr>
        <p:txBody>
          <a:bodyPr/>
          <a:lstStyle/>
          <a:p>
            <a:pPr marL="0" indent="0" algn="ctr">
              <a:buNone/>
            </a:pPr>
            <a:r>
              <a:rPr lang="es-CO" sz="4400" dirty="0"/>
              <a:t>Evaluaciones que, según IFAC, deben hacerse para saber si se actúa en interés del </a:t>
            </a:r>
            <a:r>
              <a:rPr lang="es-CO" sz="4400" dirty="0" smtClean="0"/>
              <a:t>público</a:t>
            </a:r>
          </a:p>
          <a:p>
            <a:pPr marL="0" indent="0" algn="just">
              <a:buNone/>
            </a:pPr>
            <a:r>
              <a:rPr lang="es-CO" dirty="0"/>
              <a:t>1) Evaluación de Costos / Beneficios - La medida en que, para la sociedad, en su conjunto, los beneficios de la acción, decisión o política son mayores que los costos, y</a:t>
            </a:r>
          </a:p>
          <a:p>
            <a:pPr marL="0" indent="0" algn="ctr">
              <a:buNone/>
            </a:pPr>
            <a:endParaRPr lang="es-CO" dirty="0"/>
          </a:p>
        </p:txBody>
      </p:sp>
      <p:sp>
        <p:nvSpPr>
          <p:cNvPr id="6" name="5 CuadroTexto"/>
          <p:cNvSpPr txBox="1"/>
          <p:nvPr/>
        </p:nvSpPr>
        <p:spPr>
          <a:xfrm>
            <a:off x="5289653" y="6396335"/>
            <a:ext cx="3832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VII CONGRESO NACIONAL DE CONTADURÍA PÚBLICA. </a:t>
            </a:r>
          </a:p>
          <a:p>
            <a:pPr algn="ctr"/>
            <a:r>
              <a:rPr lang="es-CO" sz="1200" b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Medellín – Colombia Julio 10,11 y 12 </a:t>
            </a:r>
            <a:endParaRPr lang="es-CO" sz="1200" b="1" dirty="0">
              <a:solidFill>
                <a:schemeClr val="accent3">
                  <a:lumMod val="50000"/>
                </a:schemeClr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2333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CGN ERIKA\2. CONTADURIA GENERAL DE LA NACION\1. DISEÑO\CONGRESO CONTADURIA\PLANTILLAS CONGRESO-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10" y="-8020"/>
            <a:ext cx="9155810" cy="686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71338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CO" sz="4400" dirty="0"/>
              <a:t>Evaluaciones que, según IFAC, deben hacerse para saber si se actúa en interés del </a:t>
            </a:r>
            <a:r>
              <a:rPr lang="es-CO" sz="4400" dirty="0" smtClean="0"/>
              <a:t>público</a:t>
            </a:r>
          </a:p>
          <a:p>
            <a:pPr marL="0" indent="0" algn="ctr">
              <a:buNone/>
            </a:pPr>
            <a:r>
              <a:rPr lang="es-CO" dirty="0"/>
              <a:t>2) Evaluación del proceso </a:t>
            </a:r>
            <a:r>
              <a:rPr lang="es-CO" dirty="0" smtClean="0"/>
              <a:t>– El grado en que la </a:t>
            </a:r>
            <a:r>
              <a:rPr lang="es-CO" dirty="0"/>
              <a:t>acción, decisión o política </a:t>
            </a:r>
            <a:r>
              <a:rPr lang="es-CO" dirty="0" smtClean="0"/>
              <a:t>goza de las </a:t>
            </a:r>
            <a:r>
              <a:rPr lang="es-CO" dirty="0"/>
              <a:t>cualidades de </a:t>
            </a:r>
            <a:r>
              <a:rPr lang="es-CO" dirty="0">
                <a:solidFill>
                  <a:srgbClr val="FF0000"/>
                </a:solidFill>
              </a:rPr>
              <a:t>transparencia</a:t>
            </a:r>
            <a:r>
              <a:rPr lang="es-CO" dirty="0"/>
              <a:t>, </a:t>
            </a:r>
            <a:r>
              <a:rPr lang="es-CO" dirty="0">
                <a:solidFill>
                  <a:schemeClr val="accent3">
                    <a:lumMod val="50000"/>
                  </a:schemeClr>
                </a:solidFill>
              </a:rPr>
              <a:t>rendición de cuentas pública</a:t>
            </a:r>
            <a:r>
              <a:rPr lang="es-CO" dirty="0"/>
              <a:t>, </a:t>
            </a:r>
            <a:r>
              <a:rPr lang="es-CO" dirty="0">
                <a:solidFill>
                  <a:srgbClr val="FF0000"/>
                </a:solidFill>
              </a:rPr>
              <a:t>independencia</a:t>
            </a:r>
            <a:r>
              <a:rPr lang="es-CO" dirty="0"/>
              <a:t>, </a:t>
            </a:r>
            <a:r>
              <a:rPr lang="es-CO" dirty="0">
                <a:solidFill>
                  <a:schemeClr val="accent3">
                    <a:lumMod val="50000"/>
                  </a:schemeClr>
                </a:solidFill>
              </a:rPr>
              <a:t>adhesión a un debido proceso</a:t>
            </a:r>
            <a:r>
              <a:rPr lang="es-CO" dirty="0"/>
              <a:t>, y </a:t>
            </a:r>
            <a:r>
              <a:rPr lang="es-CO" dirty="0">
                <a:solidFill>
                  <a:srgbClr val="FF0000"/>
                </a:solidFill>
              </a:rPr>
              <a:t>participación</a:t>
            </a:r>
            <a:r>
              <a:rPr lang="es-CO" dirty="0"/>
              <a:t> que incluye una amplia gama de grupos de la sociedad.</a:t>
            </a:r>
          </a:p>
          <a:p>
            <a:pPr marL="0" indent="0" algn="ctr">
              <a:buNone/>
            </a:pPr>
            <a:endParaRPr lang="es-CO" dirty="0"/>
          </a:p>
        </p:txBody>
      </p:sp>
      <p:sp>
        <p:nvSpPr>
          <p:cNvPr id="6" name="5 CuadroTexto"/>
          <p:cNvSpPr txBox="1"/>
          <p:nvPr/>
        </p:nvSpPr>
        <p:spPr>
          <a:xfrm>
            <a:off x="5289653" y="6396335"/>
            <a:ext cx="3832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VII CONGRESO NACIONAL DE CONTADURÍA PÚBLICA. </a:t>
            </a:r>
          </a:p>
          <a:p>
            <a:pPr algn="ctr"/>
            <a:r>
              <a:rPr lang="es-CO" sz="1200" b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Medellín – Colombia Julio 10,11 y 12 </a:t>
            </a:r>
            <a:endParaRPr lang="es-CO" sz="1200" b="1" dirty="0">
              <a:solidFill>
                <a:schemeClr val="accent3">
                  <a:lumMod val="50000"/>
                </a:schemeClr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05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CGN ERIKA\2. CONTADURIA GENERAL DE LA NACION\1. DISEÑO\CONGRESO CONTADURIA\PLANTILLAS CONGRESO-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10" y="-8020"/>
            <a:ext cx="9155810" cy="686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7133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4400" dirty="0" smtClean="0"/>
              <a:t>¿Por dónde empezar?</a:t>
            </a:r>
          </a:p>
          <a:p>
            <a:pPr marL="0" indent="0" algn="ctr">
              <a:buNone/>
            </a:pPr>
            <a:r>
              <a:rPr lang="es-CO" sz="7200" dirty="0" smtClean="0"/>
              <a:t>Pronunciándose sobre las políticas económicas</a:t>
            </a:r>
            <a:endParaRPr lang="es-CO" sz="7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289653" y="6396335"/>
            <a:ext cx="3832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VII CONGRESO NACIONAL DE CONTADURÍA PÚBLICA. </a:t>
            </a:r>
          </a:p>
          <a:p>
            <a:pPr algn="ctr"/>
            <a:r>
              <a:rPr lang="es-CO" sz="1200" b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Medellín – Colombia Julio 10,11 y 12 </a:t>
            </a:r>
            <a:endParaRPr lang="es-CO" sz="1200" b="1" dirty="0">
              <a:solidFill>
                <a:schemeClr val="accent3">
                  <a:lumMod val="50000"/>
                </a:schemeClr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51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CGN ERIKA\2. CONTADURIA GENERAL DE LA NACION\1. DISEÑO\CONGRESO CONTADURIA\PLANTILLAS CONGRESO-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10" y="-8020"/>
            <a:ext cx="9155810" cy="686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713387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s-CO" sz="7000" dirty="0" smtClean="0"/>
              <a:t>¿Qué es la política económica?</a:t>
            </a:r>
          </a:p>
          <a:p>
            <a:pPr marL="0" indent="0" algn="just">
              <a:buNone/>
            </a:pPr>
            <a:r>
              <a:rPr lang="es-CO" sz="4400" dirty="0"/>
              <a:t>La política económica —también economía aplicada o economía normativa— es el conjunto de </a:t>
            </a:r>
            <a:r>
              <a:rPr lang="es-CO" sz="4400" dirty="0">
                <a:solidFill>
                  <a:srgbClr val="FF0000"/>
                </a:solidFill>
              </a:rPr>
              <a:t>estrategias y acciones</a:t>
            </a:r>
            <a:r>
              <a:rPr lang="es-CO" sz="4400" dirty="0"/>
              <a:t> que formulan los gobiernos y en general el Estado para conducir e influir sobre la economía de los países. Esta estrategia está constituida por el conjunto de medidas, leyes, regulaciones, subsidios e impuestos que alteran los incentivos económicos </a:t>
            </a:r>
            <a:r>
              <a:rPr lang="es-CO" sz="4400" dirty="0">
                <a:solidFill>
                  <a:srgbClr val="FF0000"/>
                </a:solidFill>
              </a:rPr>
              <a:t>para obtener unos fines o resultados económicos específicos</a:t>
            </a:r>
            <a:r>
              <a:rPr lang="es-CO" sz="4400" dirty="0"/>
              <a:t>. La política económica comprende también a la ciencia económica encargada del estudio de esta rama de la actividad estatal</a:t>
            </a:r>
            <a:r>
              <a:rPr lang="es-CO" sz="4400" dirty="0" smtClean="0"/>
              <a:t>. </a:t>
            </a:r>
            <a:r>
              <a:rPr lang="es-CO" sz="2200" dirty="0" smtClean="0"/>
              <a:t>Tomado el 5 </a:t>
            </a:r>
            <a:r>
              <a:rPr lang="es-CO" sz="2200" dirty="0"/>
              <a:t>de julio de 2013 de </a:t>
            </a:r>
            <a:r>
              <a:rPr lang="es-CO" sz="2200" dirty="0">
                <a:hlinkClick r:id="rId3"/>
              </a:rPr>
              <a:t>http://</a:t>
            </a:r>
            <a:r>
              <a:rPr lang="es-CO" sz="2200" dirty="0" smtClean="0">
                <a:hlinkClick r:id="rId3"/>
              </a:rPr>
              <a:t>es.wikipedia.org/wiki/Pol%C3%ADtica_econ%C3%B3mica</a:t>
            </a:r>
            <a:r>
              <a:rPr lang="es-CO" sz="2200" dirty="0" smtClean="0"/>
              <a:t> </a:t>
            </a:r>
          </a:p>
          <a:p>
            <a:pPr marL="0" indent="0" algn="ctr">
              <a:buNone/>
            </a:pPr>
            <a:endParaRPr lang="es-CO" sz="4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289653" y="6396335"/>
            <a:ext cx="3832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VII CONGRESO NACIONAL DE CONTADURÍA PÚBLICA. </a:t>
            </a:r>
          </a:p>
          <a:p>
            <a:pPr algn="ctr"/>
            <a:r>
              <a:rPr lang="es-CO" sz="1200" b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Medellín – Colombia Julio 10,11 y 12 </a:t>
            </a:r>
            <a:endParaRPr lang="es-CO" sz="1200" b="1" dirty="0">
              <a:solidFill>
                <a:schemeClr val="accent3">
                  <a:lumMod val="50000"/>
                </a:schemeClr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6997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CGN ERIKA\2. CONTADURIA GENERAL DE LA NACION\1. DISEÑO\CONGRESO CONTADURIA\PLANTILLAS CONGRESO-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10" y="-8020"/>
            <a:ext cx="9155810" cy="686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71338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CO" sz="7000" dirty="0" smtClean="0"/>
              <a:t>Tipos de política económica</a:t>
            </a:r>
          </a:p>
          <a:p>
            <a:pPr marL="0" indent="0" algn="ctr">
              <a:buNone/>
            </a:pPr>
            <a:r>
              <a:rPr lang="es-CO" sz="4400" dirty="0"/>
              <a:t>Política </a:t>
            </a:r>
            <a:r>
              <a:rPr lang="es-CO" sz="4400" dirty="0" smtClean="0"/>
              <a:t>monetaria</a:t>
            </a:r>
          </a:p>
          <a:p>
            <a:pPr marL="0" indent="0" algn="ctr">
              <a:buNone/>
            </a:pPr>
            <a:r>
              <a:rPr lang="es-CO" sz="4400" dirty="0"/>
              <a:t>Política </a:t>
            </a:r>
            <a:r>
              <a:rPr lang="es-CO" sz="4400" dirty="0" smtClean="0"/>
              <a:t>fiscal</a:t>
            </a:r>
          </a:p>
          <a:p>
            <a:pPr marL="0" indent="0" algn="ctr">
              <a:buNone/>
            </a:pPr>
            <a:r>
              <a:rPr lang="es-CO" sz="4400" dirty="0"/>
              <a:t>Política </a:t>
            </a:r>
            <a:r>
              <a:rPr lang="es-CO" sz="4400" dirty="0" smtClean="0"/>
              <a:t>exterior</a:t>
            </a:r>
          </a:p>
          <a:p>
            <a:pPr marL="0" indent="0" algn="ctr">
              <a:buNone/>
            </a:pPr>
            <a:r>
              <a:rPr lang="es-CO" sz="4400"/>
              <a:t>Política de rentas</a:t>
            </a:r>
            <a:endParaRPr lang="es-CO" sz="4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289653" y="6396335"/>
            <a:ext cx="3832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VII CONGRESO NACIONAL DE CONTADURÍA PÚBLICA. </a:t>
            </a:r>
          </a:p>
          <a:p>
            <a:pPr algn="ctr"/>
            <a:r>
              <a:rPr lang="es-CO" sz="1200" b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Medellín – Colombia Julio 10,11 y 12 </a:t>
            </a:r>
            <a:endParaRPr lang="es-CO" sz="1200" b="1" dirty="0">
              <a:solidFill>
                <a:schemeClr val="accent3">
                  <a:lumMod val="50000"/>
                </a:schemeClr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73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CGN ERIKA\2. CONTADURIA GENERAL DE LA NACION\1. DISEÑO\CONGRESO CONTADURIA\PLANTILLAS CONGRESO-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10" y="-8020"/>
            <a:ext cx="9155810" cy="686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713387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s-CO" sz="8000" dirty="0" smtClean="0"/>
              <a:t>Sectores económicos</a:t>
            </a:r>
          </a:p>
          <a:p>
            <a:pPr marL="0" indent="0">
              <a:buNone/>
            </a:pPr>
            <a:r>
              <a:rPr lang="es-CO" sz="4400" dirty="0"/>
              <a:t>Sector </a:t>
            </a:r>
            <a:r>
              <a:rPr lang="es-CO" sz="4400" dirty="0" smtClean="0"/>
              <a:t>agropecuario</a:t>
            </a:r>
          </a:p>
          <a:p>
            <a:pPr marL="0" indent="0">
              <a:buNone/>
            </a:pPr>
            <a:r>
              <a:rPr lang="es-CO" sz="4400" dirty="0"/>
              <a:t>Sector de </a:t>
            </a:r>
            <a:r>
              <a:rPr lang="es-CO" sz="4400" dirty="0" smtClean="0"/>
              <a:t>servicios</a:t>
            </a:r>
          </a:p>
          <a:p>
            <a:pPr marL="0" indent="0">
              <a:buNone/>
            </a:pPr>
            <a:r>
              <a:rPr lang="es-CO" sz="4400" dirty="0"/>
              <a:t>Sector </a:t>
            </a:r>
            <a:r>
              <a:rPr lang="es-CO" sz="4400" dirty="0" smtClean="0"/>
              <a:t>industrial</a:t>
            </a:r>
          </a:p>
          <a:p>
            <a:pPr marL="0" indent="0">
              <a:buNone/>
            </a:pPr>
            <a:r>
              <a:rPr lang="es-CO" sz="4400" dirty="0"/>
              <a:t>Sector de </a:t>
            </a:r>
            <a:r>
              <a:rPr lang="es-CO" sz="4400" dirty="0" smtClean="0"/>
              <a:t>transporte</a:t>
            </a:r>
          </a:p>
          <a:p>
            <a:pPr marL="0" indent="0">
              <a:buNone/>
            </a:pPr>
            <a:r>
              <a:rPr lang="es-CO" sz="4400" dirty="0"/>
              <a:t>Sector de </a:t>
            </a:r>
            <a:r>
              <a:rPr lang="es-CO" sz="4400" dirty="0" smtClean="0"/>
              <a:t>comercio</a:t>
            </a:r>
          </a:p>
          <a:p>
            <a:pPr marL="0" indent="0">
              <a:buNone/>
            </a:pPr>
            <a:r>
              <a:rPr lang="es-CO" sz="4400" dirty="0"/>
              <a:t>Sector </a:t>
            </a:r>
            <a:r>
              <a:rPr lang="es-CO" sz="4400" dirty="0" smtClean="0"/>
              <a:t>financiero</a:t>
            </a:r>
          </a:p>
          <a:p>
            <a:pPr marL="0" indent="0">
              <a:buNone/>
            </a:pPr>
            <a:r>
              <a:rPr lang="es-CO" sz="4400" dirty="0"/>
              <a:t>Sector de la </a:t>
            </a:r>
            <a:r>
              <a:rPr lang="es-CO" sz="4400" dirty="0" smtClean="0"/>
              <a:t>construcción</a:t>
            </a:r>
          </a:p>
          <a:p>
            <a:pPr marL="0" indent="0">
              <a:buNone/>
            </a:pPr>
            <a:r>
              <a:rPr lang="es-CO" sz="4400" dirty="0"/>
              <a:t>Sector minero y </a:t>
            </a:r>
            <a:r>
              <a:rPr lang="es-CO" sz="4400" dirty="0" smtClean="0"/>
              <a:t>energético</a:t>
            </a:r>
          </a:p>
          <a:p>
            <a:pPr marL="0" indent="0">
              <a:buNone/>
            </a:pPr>
            <a:r>
              <a:rPr lang="es-CO" sz="4400" dirty="0"/>
              <a:t>Sector </a:t>
            </a:r>
            <a:r>
              <a:rPr lang="es-CO" sz="4400" dirty="0" smtClean="0"/>
              <a:t>solidario</a:t>
            </a:r>
          </a:p>
          <a:p>
            <a:pPr marL="0" indent="0">
              <a:buNone/>
            </a:pPr>
            <a:r>
              <a:rPr lang="es-CO" sz="4400" dirty="0"/>
              <a:t>Sector de </a:t>
            </a:r>
            <a:r>
              <a:rPr lang="es-CO" sz="4400" dirty="0" smtClean="0"/>
              <a:t>comunicaciones</a:t>
            </a:r>
          </a:p>
          <a:p>
            <a:pPr marL="0" indent="0" algn="just">
              <a:buNone/>
            </a:pPr>
            <a:r>
              <a:rPr lang="es-CO" sz="2500" dirty="0" smtClean="0"/>
              <a:t>Fuente: Consultada el 5 </a:t>
            </a:r>
            <a:r>
              <a:rPr lang="es-CO" sz="2500" dirty="0"/>
              <a:t>de julio de </a:t>
            </a:r>
            <a:r>
              <a:rPr lang="es-CO" sz="2500" dirty="0" smtClean="0"/>
              <a:t>2013</a:t>
            </a:r>
          </a:p>
          <a:p>
            <a:pPr marL="0" indent="0" algn="just">
              <a:buNone/>
            </a:pPr>
            <a:r>
              <a:rPr lang="es-CO" sz="2500" dirty="0" smtClean="0"/>
              <a:t> </a:t>
            </a:r>
            <a:r>
              <a:rPr lang="es-CO" sz="2500" dirty="0">
                <a:hlinkClick r:id="rId3"/>
              </a:rPr>
              <a:t>http://</a:t>
            </a:r>
            <a:r>
              <a:rPr lang="es-CO" sz="2500" dirty="0" smtClean="0">
                <a:hlinkClick r:id="rId3"/>
              </a:rPr>
              <a:t>www.banrepcultural.org/blaavirtual/ayudadetareas/economia/econo53.htm</a:t>
            </a:r>
            <a:r>
              <a:rPr lang="es-CO" sz="2500" dirty="0" smtClean="0"/>
              <a:t> </a:t>
            </a:r>
            <a:endParaRPr lang="es-CO" sz="25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289653" y="6396335"/>
            <a:ext cx="3832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VII CONGRESO NACIONAL DE CONTADURÍA PÚBLICA. </a:t>
            </a:r>
          </a:p>
          <a:p>
            <a:pPr algn="ctr"/>
            <a:r>
              <a:rPr lang="es-CO" sz="1200" b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Medellín – Colombia Julio 10,11 y 12 </a:t>
            </a:r>
            <a:endParaRPr lang="es-CO" sz="1200" b="1" dirty="0">
              <a:solidFill>
                <a:schemeClr val="accent3">
                  <a:lumMod val="50000"/>
                </a:schemeClr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904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026" name="Picture 2" descr="D:\CGN ERIKA\2. CONTADURIA GENERAL DE LA NACION\1. DISEÑO\CONGRESO CONTADURIA\PLANTILLAS CONGRESO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51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603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CGN ERIKA\2. CONTADURIA GENERAL DE LA NACION\1. DISEÑO\CONGRESO CONTADURIA\PLANTILLAS CONGRESO-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10" y="-8020"/>
            <a:ext cx="9155810" cy="686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884930"/>
            <a:ext cx="8435280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6000" dirty="0" smtClean="0"/>
              <a:t>Un ejemplo internacional</a:t>
            </a:r>
            <a:endParaRPr lang="es-CO" sz="6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289653" y="6396335"/>
            <a:ext cx="3832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VII CONGRESO NACIONAL DE CONTADURÍA PÚBLICA. </a:t>
            </a:r>
          </a:p>
          <a:p>
            <a:pPr algn="ctr"/>
            <a:r>
              <a:rPr lang="es-CO" sz="1200" b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Medellín – Colombia Julio 10,11 y 12 </a:t>
            </a:r>
            <a:endParaRPr lang="es-CO" sz="1200" b="1" dirty="0">
              <a:solidFill>
                <a:schemeClr val="accent3">
                  <a:lumMod val="50000"/>
                </a:schemeClr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4501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CGN ERIKA\2. CONTADURIA GENERAL DE LA NACION\1. DISEÑO\CONGRESO CONTADURIA\PLANTILLAS CONGRESO-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10" y="-8020"/>
            <a:ext cx="9155810" cy="686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7133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CO" sz="25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289653" y="6396335"/>
            <a:ext cx="3832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VII CONGRESO NACIONAL DE CONTADURÍA PÚBLICA. </a:t>
            </a:r>
          </a:p>
          <a:p>
            <a:pPr algn="ctr"/>
            <a:r>
              <a:rPr lang="es-CO" sz="1200" b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Medellín – Colombia Julio 10,11 y 12 </a:t>
            </a:r>
            <a:endParaRPr lang="es-CO" sz="1200" b="1" dirty="0">
              <a:solidFill>
                <a:schemeClr val="accent3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30" y="1378967"/>
            <a:ext cx="8539057" cy="47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29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CGN ERIKA\2. CONTADURIA GENERAL DE LA NACION\1. DISEÑO\CONGRESO CONTADURIA\PLANTILLAS CONGRESO-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10" y="-8020"/>
            <a:ext cx="9155810" cy="686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7133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9600" dirty="0" smtClean="0"/>
              <a:t>Por su amable atención, muchas gracias</a:t>
            </a:r>
            <a:endParaRPr lang="es-CO" sz="9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289653" y="6396335"/>
            <a:ext cx="3832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VII CONGRESO NACIONAL DE CONTADURÍA PÚBLICA. </a:t>
            </a:r>
          </a:p>
          <a:p>
            <a:pPr algn="ctr"/>
            <a:r>
              <a:rPr lang="es-CO" sz="1200" b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Medellín – Colombia Julio 10,11 y 12 </a:t>
            </a:r>
            <a:endParaRPr lang="es-CO" sz="1200" b="1" dirty="0">
              <a:solidFill>
                <a:schemeClr val="accent3">
                  <a:lumMod val="50000"/>
                </a:schemeClr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2050" name="Picture 2" descr="D:\CGN ERIKA\2. CONTADURIA GENERAL DE LA NACION\1. DISEÑO\CONGRESO CONTADURIA\PLANTILLAS CONGRESO-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51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926" y="5071629"/>
            <a:ext cx="2016224" cy="115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http://t2.gstatic.com/images?q=tbn:ANd9GcSE0isPxQT9r1GZpHX6_NPxppPqeHce7UVb01xRXdQmRJ78IQLx3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140" y="1794796"/>
            <a:ext cx="2190848" cy="139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5" y="3429001"/>
            <a:ext cx="2016225" cy="146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969" y="5077590"/>
            <a:ext cx="2122958" cy="114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29000"/>
            <a:ext cx="2190849" cy="146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152" y="1811284"/>
            <a:ext cx="2122958" cy="1377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2" descr="http://t2.gstatic.com/images?q=tbn:ANd9GcSEKoA0WvoT1ty0yPpjcWdHJ2cd9Z1OWJcgfcN6TfRtG_VHPg6dD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195" y="5071629"/>
            <a:ext cx="2183695" cy="115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661" y="1811284"/>
            <a:ext cx="2016225" cy="13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152" y="3408124"/>
            <a:ext cx="2122958" cy="148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74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713387"/>
          </a:xfrm>
        </p:spPr>
        <p:txBody>
          <a:bodyPr/>
          <a:lstStyle/>
          <a:p>
            <a:endParaRPr lang="es-CO" dirty="0"/>
          </a:p>
        </p:txBody>
      </p:sp>
      <p:pic>
        <p:nvPicPr>
          <p:cNvPr id="1026" name="Picture 2" descr="D:\CGN ERIKA\2. CONTADURIA GENERAL DE LA NACION\1. DISEÑO\CONGRESO CONTADURIA\PLANTILLAS CONGRESO SEGUNDA PROPUESTA-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972" y="-237780"/>
            <a:ext cx="918163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55576" y="1916832"/>
            <a:ext cx="80648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dirty="0"/>
              <a:t>Retos de la profesión contable frente a las nuevas realidades</a:t>
            </a: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3059832" y="4221088"/>
            <a:ext cx="5216624" cy="83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dirty="0" smtClean="0"/>
              <a:t>Hernando Bermúdez Gómez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96493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CGN ERIKA\2. CONTADURIA GENERAL DE LA NACION\1. DISEÑO\CONGRESO CONTADURIA\PLANTILLAS CONGRESO-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10" y="-8020"/>
            <a:ext cx="9155810" cy="686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713387"/>
          </a:xfrm>
        </p:spPr>
        <p:txBody>
          <a:bodyPr/>
          <a:lstStyle/>
          <a:p>
            <a:pPr marL="0" indent="0" algn="ctr">
              <a:buNone/>
            </a:pPr>
            <a:r>
              <a:rPr lang="es-CO" sz="4400" dirty="0"/>
              <a:t>El </a:t>
            </a:r>
            <a:r>
              <a:rPr lang="es-CO" sz="4400" dirty="0" smtClean="0"/>
              <a:t>logro</a:t>
            </a:r>
          </a:p>
          <a:p>
            <a:r>
              <a:rPr lang="es-CO" dirty="0"/>
              <a:t>A nivel mundial, uno de los mayores logros de la profesión contable es haber consolidado una organización de talla internacional, reconocida como </a:t>
            </a:r>
            <a:r>
              <a:rPr lang="es-CO" dirty="0">
                <a:solidFill>
                  <a:srgbClr val="FF0000"/>
                </a:solidFill>
              </a:rPr>
              <a:t>emisora de estándares para efectos de la arquitectura financiera internacional</a:t>
            </a:r>
            <a:r>
              <a:rPr lang="es-CO" dirty="0"/>
              <a:t>: </a:t>
            </a:r>
            <a:r>
              <a:rPr lang="es-CO" i="1" dirty="0"/>
              <a:t>International </a:t>
            </a:r>
            <a:r>
              <a:rPr lang="es-CO" i="1" dirty="0" err="1"/>
              <a:t>Federation</a:t>
            </a:r>
            <a:r>
              <a:rPr lang="es-CO" i="1" dirty="0"/>
              <a:t> of </a:t>
            </a:r>
            <a:r>
              <a:rPr lang="es-CO" i="1" dirty="0" err="1"/>
              <a:t>Accountants</a:t>
            </a:r>
            <a:r>
              <a:rPr lang="es-CO" dirty="0"/>
              <a:t> (IFAC</a:t>
            </a:r>
            <a:r>
              <a:rPr lang="es-CO" dirty="0" smtClean="0"/>
              <a:t>)</a:t>
            </a:r>
            <a:endParaRPr lang="es-CO" dirty="0"/>
          </a:p>
        </p:txBody>
      </p:sp>
      <p:sp>
        <p:nvSpPr>
          <p:cNvPr id="6" name="5 CuadroTexto"/>
          <p:cNvSpPr txBox="1"/>
          <p:nvPr/>
        </p:nvSpPr>
        <p:spPr>
          <a:xfrm>
            <a:off x="5289653" y="6396335"/>
            <a:ext cx="3832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VII CONGRESO NACIONAL DE CONTADURÍA PÚBLICA. </a:t>
            </a:r>
          </a:p>
          <a:p>
            <a:pPr algn="ctr"/>
            <a:r>
              <a:rPr lang="es-CO" sz="1200" b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Medellín – Colombia Julio 10,11 y 12 </a:t>
            </a:r>
            <a:endParaRPr lang="es-CO" sz="1200" b="1" dirty="0">
              <a:solidFill>
                <a:schemeClr val="accent3">
                  <a:lumMod val="50000"/>
                </a:schemeClr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746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CGN ERIKA\2. CONTADURIA GENERAL DE LA NACION\1. DISEÑO\CONGRESO CONTADURIA\PLANTILLAS CONGRESO-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10" y="-8020"/>
            <a:ext cx="9155810" cy="686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71338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CO" sz="4800" dirty="0"/>
              <a:t>El </a:t>
            </a:r>
            <a:r>
              <a:rPr lang="es-CO" sz="4800" dirty="0" smtClean="0"/>
              <a:t>logro</a:t>
            </a:r>
          </a:p>
          <a:p>
            <a:pPr marL="0" indent="0" algn="just">
              <a:buNone/>
            </a:pPr>
            <a:r>
              <a:rPr lang="es-CO" dirty="0"/>
              <a:t>“IFAC es la organización mundial para la profesión contable dedicada a servir el interés público mediante el fortalecimiento de la profesión y </a:t>
            </a:r>
            <a:r>
              <a:rPr lang="es-CO" dirty="0">
                <a:solidFill>
                  <a:srgbClr val="FF0000"/>
                </a:solidFill>
              </a:rPr>
              <a:t>contribuyendo al desarrollo de economías internacionales fuertes</a:t>
            </a:r>
            <a:r>
              <a:rPr lang="es-CO" dirty="0"/>
              <a:t>. IFAC se compone de 173 miembros y asociados en 129 países y jurisdicciones, que representan a aproximadamente 2,5 millones contables en práctica pública, educación, administración pública, industria y comercio.” </a:t>
            </a:r>
            <a:r>
              <a:rPr lang="es-CO" sz="1500" dirty="0"/>
              <a:t>– Tomado el 2 de julio de 2013 de </a:t>
            </a:r>
            <a:r>
              <a:rPr lang="es-CO" sz="1500" dirty="0">
                <a:hlinkClick r:id="rId3"/>
              </a:rPr>
              <a:t>http://www.ifac.org/es/about-ifac</a:t>
            </a:r>
            <a:r>
              <a:rPr lang="es-CO" sz="1500" dirty="0"/>
              <a:t>  Traducción libre.</a:t>
            </a:r>
          </a:p>
          <a:p>
            <a:pPr marL="0" indent="0" algn="ctr">
              <a:buNone/>
            </a:pPr>
            <a:endParaRPr lang="es-CO" dirty="0"/>
          </a:p>
        </p:txBody>
      </p:sp>
      <p:sp>
        <p:nvSpPr>
          <p:cNvPr id="6" name="5 CuadroTexto"/>
          <p:cNvSpPr txBox="1"/>
          <p:nvPr/>
        </p:nvSpPr>
        <p:spPr>
          <a:xfrm>
            <a:off x="5289653" y="6396335"/>
            <a:ext cx="3832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VII CONGRESO NACIONAL DE CONTADURÍA PÚBLICA. </a:t>
            </a:r>
          </a:p>
          <a:p>
            <a:pPr algn="ctr"/>
            <a:r>
              <a:rPr lang="es-CO" sz="1200" b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Medellín – Colombia Julio 10,11 y 12 </a:t>
            </a:r>
            <a:endParaRPr lang="es-CO" sz="1200" b="1" dirty="0">
              <a:solidFill>
                <a:schemeClr val="accent3">
                  <a:lumMod val="50000"/>
                </a:schemeClr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9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CGN ERIKA\2. CONTADURIA GENERAL DE LA NACION\1. DISEÑO\CONGRESO CONTADURIA\PLANTILLAS CONGRESO-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10" y="-8020"/>
            <a:ext cx="9155810" cy="686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71338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CO" sz="5200" dirty="0"/>
              <a:t>La misión de </a:t>
            </a:r>
            <a:r>
              <a:rPr lang="es-CO" sz="5200" dirty="0" smtClean="0"/>
              <a:t>IFAC</a:t>
            </a:r>
          </a:p>
          <a:p>
            <a:pPr marL="0" indent="0" algn="just">
              <a:buNone/>
            </a:pPr>
            <a:r>
              <a:rPr lang="es-CO" dirty="0"/>
              <a:t>La misión de IFAC es servir al interés público a través de: contribuir al desarrollo de </a:t>
            </a:r>
            <a:r>
              <a:rPr lang="es-CO" dirty="0">
                <a:solidFill>
                  <a:srgbClr val="FF0000"/>
                </a:solidFill>
              </a:rPr>
              <a:t>estándares y guías </a:t>
            </a:r>
            <a:r>
              <a:rPr lang="es-CO" dirty="0"/>
              <a:t>de alta calidad; facilitar la adopción e implementación de estándares y guías de alta calidad; contribuir al desarrollo de </a:t>
            </a:r>
            <a:r>
              <a:rPr lang="es-CO" dirty="0">
                <a:solidFill>
                  <a:srgbClr val="FF0000"/>
                </a:solidFill>
              </a:rPr>
              <a:t>fuertes organizaciones</a:t>
            </a:r>
            <a:r>
              <a:rPr lang="es-CO" dirty="0"/>
              <a:t> de profesionales de contabilidad y firmas de contabilidad y de prácticas de alta calidad  de los contadores profesionales, promover el valor de los contadores profesionales en todo el mundo; y </a:t>
            </a:r>
            <a:r>
              <a:rPr lang="es-CO" dirty="0">
                <a:solidFill>
                  <a:srgbClr val="FF0000"/>
                </a:solidFill>
              </a:rPr>
              <a:t>pronunciarse sobre temas de interés público</a:t>
            </a:r>
            <a:r>
              <a:rPr lang="es-CO" dirty="0"/>
              <a:t>. – </a:t>
            </a:r>
            <a:r>
              <a:rPr lang="es-CO" sz="1600" dirty="0"/>
              <a:t>Tomado el 2 de julio de 2013 de </a:t>
            </a:r>
            <a:r>
              <a:rPr lang="es-CO" sz="1600" dirty="0">
                <a:hlinkClick r:id="rId3"/>
              </a:rPr>
              <a:t>http://</a:t>
            </a:r>
            <a:r>
              <a:rPr lang="es-CO" sz="1600" dirty="0" smtClean="0">
                <a:hlinkClick r:id="rId3"/>
              </a:rPr>
              <a:t>www.ifac.org/es/organization-overview</a:t>
            </a:r>
            <a:r>
              <a:rPr lang="es-CO" sz="1600" dirty="0" smtClean="0"/>
              <a:t>   </a:t>
            </a:r>
            <a:r>
              <a:rPr lang="es-CO" sz="1600" dirty="0"/>
              <a:t>Traducción libre.</a:t>
            </a:r>
          </a:p>
          <a:p>
            <a:pPr marL="0" indent="0" algn="ctr">
              <a:buNone/>
            </a:pPr>
            <a:endParaRPr lang="es-CO" dirty="0"/>
          </a:p>
        </p:txBody>
      </p:sp>
      <p:sp>
        <p:nvSpPr>
          <p:cNvPr id="6" name="5 CuadroTexto"/>
          <p:cNvSpPr txBox="1"/>
          <p:nvPr/>
        </p:nvSpPr>
        <p:spPr>
          <a:xfrm>
            <a:off x="5289653" y="6396335"/>
            <a:ext cx="3832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VII CONGRESO NACIONAL DE CONTADURÍA PÚBLICA. </a:t>
            </a:r>
          </a:p>
          <a:p>
            <a:pPr algn="ctr"/>
            <a:r>
              <a:rPr lang="es-CO" sz="1200" b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Medellín – Colombia Julio 10,11 y 12 </a:t>
            </a:r>
            <a:endParaRPr lang="es-CO" sz="1200" b="1" dirty="0">
              <a:solidFill>
                <a:schemeClr val="accent3">
                  <a:lumMod val="50000"/>
                </a:schemeClr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776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CGN ERIKA\2. CONTADURIA GENERAL DE LA NACION\1. DISEÑO\CONGRESO CONTADURIA\PLANTILLAS CONGRESO-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10" y="-8020"/>
            <a:ext cx="9155810" cy="686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7133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4400" dirty="0" smtClean="0"/>
              <a:t>Una definición</a:t>
            </a:r>
          </a:p>
          <a:p>
            <a:pPr marL="0" indent="0" algn="just">
              <a:buNone/>
            </a:pPr>
            <a:r>
              <a:rPr lang="es-CO" sz="4800" dirty="0"/>
              <a:t>Reto: Objetivo o empeño difícil de llevar a cabo, y que constituye por ello un </a:t>
            </a:r>
            <a:r>
              <a:rPr lang="es-CO" sz="4800" dirty="0">
                <a:solidFill>
                  <a:srgbClr val="FF0000"/>
                </a:solidFill>
              </a:rPr>
              <a:t>estímulo</a:t>
            </a:r>
            <a:r>
              <a:rPr lang="es-CO" sz="4800" dirty="0"/>
              <a:t> y un desafío para quien lo afronta</a:t>
            </a:r>
            <a:r>
              <a:rPr lang="es-CO" sz="4800" dirty="0" smtClean="0"/>
              <a:t>. </a:t>
            </a:r>
            <a:r>
              <a:rPr lang="es-CO" sz="1200" dirty="0"/>
              <a:t>Tomado el 9 de julio de 2013 de </a:t>
            </a:r>
            <a:r>
              <a:rPr lang="es-CO" sz="1200" dirty="0">
                <a:hlinkClick r:id="rId3"/>
              </a:rPr>
              <a:t>http://lema.rae.es/drae/?</a:t>
            </a:r>
            <a:r>
              <a:rPr lang="es-CO" sz="1200" dirty="0" smtClean="0">
                <a:hlinkClick r:id="rId3"/>
              </a:rPr>
              <a:t>val=reto</a:t>
            </a:r>
            <a:r>
              <a:rPr lang="es-CO" sz="1200" dirty="0" smtClean="0"/>
              <a:t> </a:t>
            </a:r>
            <a:endParaRPr lang="es-CO" sz="1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289653" y="6396335"/>
            <a:ext cx="3832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VII CONGRESO NACIONAL DE CONTADURÍA PÚBLICA. </a:t>
            </a:r>
          </a:p>
          <a:p>
            <a:pPr algn="ctr"/>
            <a:r>
              <a:rPr lang="es-CO" sz="1200" b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Medellín – Colombia Julio 10,11 y 12 </a:t>
            </a:r>
            <a:endParaRPr lang="es-CO" sz="1200" b="1" dirty="0">
              <a:solidFill>
                <a:schemeClr val="accent3">
                  <a:lumMod val="50000"/>
                </a:schemeClr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237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CGN ERIKA\2. CONTADURIA GENERAL DE LA NACION\1. DISEÑO\CONGRESO CONTADURIA\PLANTILLAS CONGRESO-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10" y="-8020"/>
            <a:ext cx="9155810" cy="686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713387"/>
          </a:xfrm>
        </p:spPr>
        <p:txBody>
          <a:bodyPr/>
          <a:lstStyle/>
          <a:p>
            <a:pPr marL="0" indent="0" algn="ctr">
              <a:buNone/>
            </a:pPr>
            <a:r>
              <a:rPr lang="es-CO" sz="4400" dirty="0"/>
              <a:t>El </a:t>
            </a:r>
            <a:r>
              <a:rPr lang="es-CO" sz="4400" dirty="0" smtClean="0"/>
              <a:t>reto</a:t>
            </a:r>
          </a:p>
          <a:p>
            <a:pPr marL="0" indent="0" algn="ctr">
              <a:buNone/>
            </a:pPr>
            <a:r>
              <a:rPr lang="es-CO" sz="8000" dirty="0"/>
              <a:t>Pronunciarse sobre temas de interés público</a:t>
            </a:r>
          </a:p>
          <a:p>
            <a:pPr marL="0" indent="0" algn="ctr">
              <a:buNone/>
            </a:pPr>
            <a:endParaRPr lang="es-CO" dirty="0"/>
          </a:p>
        </p:txBody>
      </p:sp>
      <p:sp>
        <p:nvSpPr>
          <p:cNvPr id="6" name="5 CuadroTexto"/>
          <p:cNvSpPr txBox="1"/>
          <p:nvPr/>
        </p:nvSpPr>
        <p:spPr>
          <a:xfrm>
            <a:off x="5289653" y="6396335"/>
            <a:ext cx="3832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VII CONGRESO NACIONAL DE CONTADURÍA PÚBLICA. </a:t>
            </a:r>
          </a:p>
          <a:p>
            <a:pPr algn="ctr"/>
            <a:r>
              <a:rPr lang="es-CO" sz="1200" b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Medellín – Colombia Julio 10,11 y 12 </a:t>
            </a:r>
            <a:endParaRPr lang="es-CO" sz="1200" b="1" dirty="0">
              <a:solidFill>
                <a:schemeClr val="accent3">
                  <a:lumMod val="50000"/>
                </a:schemeClr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82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1071</Words>
  <Application>Microsoft Office PowerPoint</Application>
  <PresentationFormat>Presentación en pantalla (4:3)</PresentationFormat>
  <Paragraphs>85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Erika Restrepo Giraldo</dc:creator>
  <cp:lastModifiedBy>Hebego</cp:lastModifiedBy>
  <cp:revision>36</cp:revision>
  <dcterms:created xsi:type="dcterms:W3CDTF">2013-05-30T19:57:34Z</dcterms:created>
  <dcterms:modified xsi:type="dcterms:W3CDTF">2013-07-09T20:03:02Z</dcterms:modified>
</cp:coreProperties>
</file>