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88" r:id="rId7"/>
    <p:sldId id="261" r:id="rId8"/>
    <p:sldId id="262" r:id="rId9"/>
    <p:sldId id="289" r:id="rId10"/>
    <p:sldId id="290" r:id="rId11"/>
    <p:sldId id="263" r:id="rId12"/>
    <p:sldId id="264" r:id="rId13"/>
    <p:sldId id="265" r:id="rId14"/>
    <p:sldId id="291" r:id="rId15"/>
    <p:sldId id="266" r:id="rId16"/>
    <p:sldId id="281" r:id="rId17"/>
    <p:sldId id="268" r:id="rId18"/>
    <p:sldId id="292" r:id="rId19"/>
    <p:sldId id="282" r:id="rId20"/>
    <p:sldId id="269" r:id="rId21"/>
    <p:sldId id="270" r:id="rId22"/>
    <p:sldId id="271" r:id="rId23"/>
    <p:sldId id="272" r:id="rId24"/>
    <p:sldId id="273" r:id="rId25"/>
    <p:sldId id="274" r:id="rId26"/>
    <p:sldId id="293" r:id="rId27"/>
    <p:sldId id="275" r:id="rId28"/>
    <p:sldId id="276" r:id="rId29"/>
    <p:sldId id="277" r:id="rId30"/>
    <p:sldId id="278" r:id="rId31"/>
    <p:sldId id="294" r:id="rId32"/>
    <p:sldId id="279" r:id="rId33"/>
    <p:sldId id="280" r:id="rId34"/>
    <p:sldId id="283" r:id="rId35"/>
    <p:sldId id="284" r:id="rId36"/>
    <p:sldId id="285" r:id="rId37"/>
    <p:sldId id="286" r:id="rId38"/>
    <p:sldId id="295" r:id="rId39"/>
    <p:sldId id="287" r:id="rId4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0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338D51-5E81-45E4-B940-C6196674FB4A}" type="datetimeFigureOut">
              <a:rPr lang="es-CO" smtClean="0"/>
              <a:t>13/08/2009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B669A8-D8F6-430E-B2F1-5890A8DB0322}" type="slidenum">
              <a:rPr lang="es-CO" smtClean="0"/>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81B669A8-D8F6-430E-B2F1-5890A8DB0322}" type="slidenum">
              <a:rPr lang="es-CO" smtClean="0"/>
              <a:t>1</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A9B0582-9288-4A2B-BF69-CC9C25119F32}" type="datetimeFigureOut">
              <a:rPr lang="es-CO" smtClean="0"/>
              <a:pPr/>
              <a:t>13/08/2009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BC883F-9619-4849-89AC-78A4604AF300}"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B0582-9288-4A2B-BF69-CC9C25119F32}" type="datetimeFigureOut">
              <a:rPr lang="es-CO" smtClean="0"/>
              <a:pPr/>
              <a:t>13/08/2009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C883F-9619-4849-89AC-78A4604AF300}"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ae.es/rae.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buscon.rae.es/draeI/SrvltConsulta?TIPO_BUS=3&amp;LEMA=sistema"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javeriana.edu.co/personales/hbermude/leycontable/contadores/2009-ley-1314.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1 Título"/>
          <p:cNvSpPr>
            <a:spLocks noGrp="1"/>
          </p:cNvSpPr>
          <p:nvPr>
            <p:ph type="ctrTitle"/>
          </p:nvPr>
        </p:nvSpPr>
        <p:spPr>
          <a:xfrm>
            <a:off x="714348" y="1714488"/>
            <a:ext cx="7772400" cy="2528904"/>
          </a:xfrm>
        </p:spPr>
        <p:txBody>
          <a:bodyPr>
            <a:normAutofit/>
          </a:bodyPr>
          <a:lstStyle/>
          <a:p>
            <a:r>
              <a:rPr lang="es-CO" dirty="0" smtClean="0"/>
              <a:t>El sistema contable colombiano:</a:t>
            </a:r>
            <a:br>
              <a:rPr lang="es-CO" dirty="0" smtClean="0"/>
            </a:br>
            <a:r>
              <a:rPr lang="es-CO" dirty="0" smtClean="0"/>
              <a:t>la senda transformada en vereda será un camino</a:t>
            </a:r>
            <a:endParaRPr lang="es-CO" dirty="0"/>
          </a:p>
        </p:txBody>
      </p:sp>
      <p:sp>
        <p:nvSpPr>
          <p:cNvPr id="3" name="2 Subtítulo"/>
          <p:cNvSpPr>
            <a:spLocks noGrp="1"/>
          </p:cNvSpPr>
          <p:nvPr>
            <p:ph type="subTitle" idx="1"/>
          </p:nvPr>
        </p:nvSpPr>
        <p:spPr>
          <a:xfrm>
            <a:off x="2357422" y="5072074"/>
            <a:ext cx="6400800" cy="828684"/>
          </a:xfrm>
        </p:spPr>
        <p:txBody>
          <a:bodyPr/>
          <a:lstStyle/>
          <a:p>
            <a:r>
              <a:rPr lang="es-CO" dirty="0" smtClean="0"/>
              <a:t>Hernando Bermúdez Gómez</a:t>
            </a:r>
            <a:endParaRPr lang="es-CO" dirty="0"/>
          </a:p>
        </p:txBody>
      </p:sp>
      <p:sp>
        <p:nvSpPr>
          <p:cNvPr id="5" name="4 Flecha a la derecha con bandas"/>
          <p:cNvSpPr/>
          <p:nvPr/>
        </p:nvSpPr>
        <p:spPr>
          <a:xfrm rot="19740488">
            <a:off x="571472" y="1000108"/>
            <a:ext cx="8286808" cy="4143404"/>
          </a:xfrm>
          <a:prstGeom prst="stripedRightArrow">
            <a:avLst/>
          </a:prstGeom>
          <a:blipFill dpi="0" rotWithShape="1">
            <a:blip r:embed="rId3">
              <a:alphaModFix amt="0"/>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fontScale="85000" lnSpcReduction="20000"/>
          </a:bodyPr>
          <a:lstStyle/>
          <a:p>
            <a:pPr lvl="1"/>
            <a:r>
              <a:rPr lang="es-CO" dirty="0" smtClean="0"/>
              <a:t>Ley 73 de 1935: revisor fiscal obligatorio para las sociedades anónimas</a:t>
            </a:r>
          </a:p>
          <a:p>
            <a:pPr lvl="1"/>
            <a:r>
              <a:rPr lang="es-CO" dirty="0" smtClean="0"/>
              <a:t>Ley 78 de 1935: por la cual se reforman las disposiciones vigentes del impuesto sobre la renta, se aumenta la tarifa, se establecen unos impuestos adicionales y se suprimen otros</a:t>
            </a:r>
          </a:p>
          <a:p>
            <a:pPr lvl="2"/>
            <a:r>
              <a:rPr lang="es-CO" dirty="0" smtClean="0"/>
              <a:t>3º Las personas o entidades que lleven libros de comercio en la forma y con los requisitos exigidos por la ley, tendrán derecho a que se les deduzcan de su renta bruta, las expensas o intereses de que tratan los dos numerales anteriores, causados durante el año gravable, aunque tales gastos o expensas no hayan sido pagados aún, siempre que, además de llenar las condiciones expresadas en tales numerales, hayan sido acreditados en una cuenta especial y en forma que, cuando se haga el pago o pagos respectivos, se imputen a dicha cuenta, y se evite el riesgo de una nueva deducción en el año en que se realicen tales pago o pagos.</a:t>
            </a:r>
          </a:p>
          <a:p>
            <a:pPr lvl="1"/>
            <a:endParaRPr lang="es-CO" dirty="0" smtClean="0"/>
          </a:p>
          <a:p>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DECRETO NÚMERO 1539 DE 1940 (agosto 8) por el cual se reglamenta el artículo 46 de la Ley 58 de 1931, sobre Contadores Juramentados</a:t>
            </a:r>
          </a:p>
          <a:p>
            <a:r>
              <a:rPr lang="es-CO" dirty="0" smtClean="0"/>
              <a:t>DECRETO NÚMERO 2521 DE 1950 (julio 27) por el cual se reglamenta el Capítulo 2° del Título 7° del Libro 2° del Código de Comercio, la Ley 58 de 1931, el artículo 40 de la Ley 66 de 1947 y las demás disposiciones legales vigentes sobre sociedades anónimas: “Del revisor fiscal” “Contabilidad, balances, reservas y distribución de utilidades”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fontScale="92500"/>
          </a:bodyPr>
          <a:lstStyle/>
          <a:p>
            <a:r>
              <a:rPr lang="es-CO" dirty="0" smtClean="0"/>
              <a:t>DECRETO NUMERO 2373 DE 1956 (SEPTIEMBRE 18) por el cual se reglamenta la profesión de contador, y se dictan otras disposiciones</a:t>
            </a:r>
          </a:p>
          <a:p>
            <a:r>
              <a:rPr lang="es-CO" dirty="0" smtClean="0"/>
              <a:t>LEY 151 DE 1959 sobre empresas y establecimientos públicos descentralizados: “El auditor o revisor fiscal de las empresas o instituciones en que tenga parte principal el Estado, otra u otras personas jurídicas de derecho público de carácter nacional…”</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fontScale="92500"/>
          </a:bodyPr>
          <a:lstStyle/>
          <a:p>
            <a:pPr lvl="1"/>
            <a:r>
              <a:rPr lang="es-CO" dirty="0" smtClean="0"/>
              <a:t>Ley 81 de 1960 </a:t>
            </a:r>
            <a:r>
              <a:rPr lang="es-CO" dirty="0" err="1" smtClean="0"/>
              <a:t>reorgánica</a:t>
            </a:r>
            <a:r>
              <a:rPr lang="es-CO" dirty="0" smtClean="0"/>
              <a:t> del impuesto sobre la renta</a:t>
            </a:r>
          </a:p>
          <a:p>
            <a:pPr lvl="2"/>
            <a:r>
              <a:rPr lang="es-CO" dirty="0" smtClean="0"/>
              <a:t>Los contribuyentes que lleven libros de contabilidad debidamente registrados, a base de ingresos y egresos causados, deberán denunciar los ingresos causados jurídicamente en el año, aun cuando no los hubieren recibido todavía, salvo lo que establezcan los reglamentos para el caso de negocios con sistemas regulares de ventas a plazos o por </a:t>
            </a:r>
            <a:r>
              <a:rPr lang="es-CO" dirty="0" err="1" smtClean="0"/>
              <a:t>instalamentos</a:t>
            </a:r>
            <a:r>
              <a:rPr lang="es-CO" dirty="0" smtClean="0"/>
              <a:t> periódicos.</a:t>
            </a:r>
          </a:p>
          <a:p>
            <a:pPr lvl="2"/>
            <a:r>
              <a:rPr lang="es-CO" dirty="0" smtClean="0"/>
              <a:t>Los que lleven su contabilidad a base de ingresos y egresos de caja, deberán denunciar los ingresos efectivamente recibidos</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lstStyle/>
          <a:p>
            <a:r>
              <a:rPr lang="es-CO" dirty="0" smtClean="0"/>
              <a:t>LEY 145 DE 1960. (Diciembre 30) por la cual se reglamenta el ejercicio de la profesión de contador público</a:t>
            </a:r>
          </a:p>
          <a:p>
            <a:r>
              <a:rPr lang="es-CO" dirty="0" smtClean="0"/>
              <a:t>DECRETO NUMERO 1609 DE 1962 (junio 18) por el cual se reglamenta el artículo 2º de la Ley 143 de 1948, y se organiza la Facultad de Contaduría</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lnSpcReduction="10000"/>
          </a:bodyPr>
          <a:lstStyle/>
          <a:p>
            <a:r>
              <a:rPr lang="es-CO" dirty="0" smtClean="0"/>
              <a:t>DECRETO 410 DE 1971 (marzo 27) por el cual se expide el Código de Comercio: “De los libros de comercio”, “Revisor fiscal”, “Balances”, “Balances y dividendos” </a:t>
            </a:r>
          </a:p>
          <a:p>
            <a:r>
              <a:rPr lang="es-CO" dirty="0" smtClean="0"/>
              <a:t>Ley 20 de 1975 (abril 28) por la cual se modifican y adicionan las normas orgánicas de la Contraloría General de la República, se fijan sistemas y directrices para el ejercicio del control fiscal y se dictan otras disposiciones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Pronunciamiento número 1 del Comité Nacional de Investigaciones Contables -1977: “Principios contables y normas para la presentación de estados financieros”.</a:t>
            </a:r>
          </a:p>
          <a:p>
            <a:r>
              <a:rPr lang="es-CO" dirty="0" smtClean="0"/>
              <a:t>Ley 32 de 1979 (Mayo 17 de 1979) por la cual se crea la Comisión Nacional de Valores y se dictan otras disposiciones: “Establecer requisitos mínimos sobre forma y contenido de los estados financieros y demás información supletoria de carácter contable para que sean observados por quienes participan en el mercado”</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77500" lnSpcReduction="20000"/>
          </a:bodyPr>
          <a:lstStyle/>
          <a:p>
            <a:pPr lvl="1"/>
            <a:r>
              <a:rPr lang="es-CO" dirty="0" smtClean="0"/>
              <a:t>Ley 32 de 1979 ARTICULO 11. Las informaciones contables o financieras que rindan los emisores de valores a la Comisión Nacional de Valores serán certificadas por un contador público independiente o que se halle vinculado a una firma de contadores públicos, debidamente inscrita ante la Junta Central de Contadores y las Superintendencias Bancaria o de Sociedades.</a:t>
            </a:r>
          </a:p>
          <a:p>
            <a:pPr lvl="1">
              <a:buNone/>
            </a:pPr>
            <a:r>
              <a:rPr lang="es-CO" dirty="0" smtClean="0"/>
              <a:t>	Tal certificación, preparada con base en la aplicación de normas de auditoría generalmente aceptadas y respaldada en adecuados papeles de trabajo, versará sobre la razonabilidad con que los estados financieros y demás información supletoria contable muestren la posición financiera a una fecha determinada y los resultados de las operaciones a la misma, de conformidad con principios de contabilidad generalmente aceptados.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a:bodyPr>
          <a:lstStyle/>
          <a:p>
            <a:r>
              <a:rPr lang="es-CO" dirty="0" smtClean="0"/>
              <a:t>Consejo de Estado, Sala de Consulta y Servicio Civil, concepto de mayo 21 de 1981</a:t>
            </a:r>
          </a:p>
          <a:p>
            <a:r>
              <a:rPr lang="es-CO" dirty="0" smtClean="0"/>
              <a:t>Comité Nacional de Investigaciones Contables – 1982: “Normas de Auditoría”</a:t>
            </a:r>
          </a:p>
          <a:p>
            <a:pPr algn="just"/>
            <a:r>
              <a:rPr lang="es-CO" dirty="0" smtClean="0"/>
              <a:t>Comité Nacional de Investigaciones Contables – 1983: “Normas para la Consolidación y Combinación de Estados Financieros”</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lnSpcReduction="10000"/>
          </a:bodyPr>
          <a:lstStyle/>
          <a:p>
            <a:pPr algn="just"/>
            <a:r>
              <a:rPr lang="es-CO" dirty="0" smtClean="0"/>
              <a:t>Ser – </a:t>
            </a:r>
            <a:r>
              <a:rPr lang="es-CO" dirty="0" err="1" smtClean="0"/>
              <a:t>Fedesarrollo</a:t>
            </a:r>
            <a:r>
              <a:rPr lang="es-CO" dirty="0" smtClean="0"/>
              <a:t>: Estudio de racionalización de la información industrial en Colombia</a:t>
            </a:r>
          </a:p>
          <a:p>
            <a:pPr algn="just"/>
            <a:r>
              <a:rPr lang="es-CO" dirty="0" smtClean="0"/>
              <a:t>Superintendencia Nacional de Cooperativas: Resolución Nº 2737 de 1983: plan unificado de cuentas</a:t>
            </a:r>
          </a:p>
          <a:p>
            <a:pPr algn="just"/>
            <a:r>
              <a:rPr lang="es-CO" dirty="0" smtClean="0"/>
              <a:t>DECRETO NUMERO 2160 DE 1986 (julio 9)  por el cual se reglamenta la contabilidad mercantil y se expiden las normas de contabilidad generalmente aceptadas </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Semántica</a:t>
            </a:r>
            <a:endParaRPr lang="es-CO" dirty="0"/>
          </a:p>
        </p:txBody>
      </p:sp>
      <p:sp>
        <p:nvSpPr>
          <p:cNvPr id="3" name="2 Marcador de contenido"/>
          <p:cNvSpPr>
            <a:spLocks noGrp="1"/>
          </p:cNvSpPr>
          <p:nvPr>
            <p:ph idx="1"/>
          </p:nvPr>
        </p:nvSpPr>
        <p:spPr/>
        <p:txBody>
          <a:bodyPr>
            <a:normAutofit/>
          </a:bodyPr>
          <a:lstStyle/>
          <a:p>
            <a:r>
              <a:rPr lang="es-CO" dirty="0" smtClean="0"/>
              <a:t>Senda: “Camino más estrecho que la vereda, abierto principalmente por el tránsito de peatones y del ganado menor”</a:t>
            </a:r>
          </a:p>
          <a:p>
            <a:r>
              <a:rPr lang="es-CO" dirty="0" smtClean="0"/>
              <a:t>Vereda: “Camino angosto, formado comúnmente por el tránsito de peatones y ganados”</a:t>
            </a:r>
          </a:p>
          <a:p>
            <a:r>
              <a:rPr lang="es-CO" dirty="0" smtClean="0"/>
              <a:t>Camino: “Vía que se construye para transitar”</a:t>
            </a:r>
          </a:p>
          <a:p>
            <a:pPr algn="r">
              <a:buNone/>
            </a:pPr>
            <a:r>
              <a:rPr lang="es-CO" sz="2400" dirty="0" smtClean="0"/>
              <a:t>Definiciones tomadas de </a:t>
            </a:r>
            <a:r>
              <a:rPr lang="es-CO" sz="2400" dirty="0" smtClean="0">
                <a:hlinkClick r:id="rId2"/>
              </a:rPr>
              <a:t>http://www.rae.es/rae.html</a:t>
            </a:r>
            <a:r>
              <a:rPr lang="es-CO" sz="2400" dirty="0" smtClean="0"/>
              <a:t> </a:t>
            </a:r>
            <a:endParaRPr lang="es-CO" sz="2400" dirty="0"/>
          </a:p>
        </p:txBody>
      </p:sp>
      <p:pic>
        <p:nvPicPr>
          <p:cNvPr id="4" name="3 Imagen" descr="sendero.png"/>
          <p:cNvPicPr>
            <a:picLocks noChangeAspect="1"/>
          </p:cNvPicPr>
          <p:nvPr/>
        </p:nvPicPr>
        <p:blipFill>
          <a:blip r:embed="rId3"/>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Decreto 1990 de 1986: contabilidad entidades sin ánimo de lucro</a:t>
            </a:r>
          </a:p>
          <a:p>
            <a:r>
              <a:rPr lang="es-CO" dirty="0" smtClean="0"/>
              <a:t>Consejo de Estado, Sala de Consulta y Servicio Civil, concepto del 10 de noviembre de 1987 (entidades financieras)</a:t>
            </a:r>
          </a:p>
          <a:p>
            <a:r>
              <a:rPr lang="es-CO" dirty="0" smtClean="0"/>
              <a:t>Resolución 3600 de 1988 – Superintendencia Bancaria: Plan único de cuentas para el sector financiero</a:t>
            </a:r>
          </a:p>
          <a:p>
            <a:r>
              <a:rPr lang="es-CO" dirty="0" smtClean="0"/>
              <a:t>DECRETO NUMERO 1798 DE 1990 (agosto 6) por el cual se dictan normas sobre libros de comercio</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85000" lnSpcReduction="10000"/>
          </a:bodyPr>
          <a:lstStyle/>
          <a:p>
            <a:r>
              <a:rPr lang="es-CO" dirty="0" smtClean="0"/>
              <a:t>Corte Suprema de Justicia, Sala Plena, sentencia del 27 de septiembre de 1990 (facultades CTCP)</a:t>
            </a:r>
          </a:p>
          <a:p>
            <a:r>
              <a:rPr lang="es-CO" dirty="0" smtClean="0"/>
              <a:t>LEY 43 DE 1990 (Diciembre 13) por la cual se adiciona la Ley 145 de 1960, reglamentaria de la profesión de Contador Público y se dictan otras disposiciones</a:t>
            </a:r>
          </a:p>
          <a:p>
            <a:r>
              <a:rPr lang="es-CO" dirty="0" smtClean="0"/>
              <a:t>LEY 45 DE 1990 (Diciembre 18) por la cual se expiden normas en materia de intermediación financiera, se regula la actividad aseguradora, se conceden unas facultades y se dictan otras disposiciones: “Revisoría fiscal” Obligatoriedad y funciones, Posesión, Apropiaciones para la gestión del revisor fiscal</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Constitución Política de Colombia - 1991</a:t>
            </a:r>
          </a:p>
          <a:p>
            <a:r>
              <a:rPr lang="es-CO" dirty="0" smtClean="0"/>
              <a:t>DECRETO 2912 DE 1991 (diciembre 30) por el cual se reglamenta el sistema de ajustes integrales por inflación para efectos contables.</a:t>
            </a:r>
          </a:p>
          <a:p>
            <a:r>
              <a:rPr lang="es-CO" dirty="0" smtClean="0"/>
              <a:t>LEY 06 de 1992 (junio 30) por la cual se expiden normas en materia tributaria, se otorgan facultades para emitir títulos de deuda pública interna, se dispone un ajuste de pensiones del sector público nacional y se dictan otras disposiciones: “Sanciones a contadores y a sociedades de contadores”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lstStyle/>
          <a:p>
            <a:r>
              <a:rPr lang="es-CO" dirty="0" smtClean="0"/>
              <a:t>DECRETO NUMERO 2195 DE 1992 (Diciembre 30) por medio del cual se expide el Plan Único de Cuenta para los comerciantes </a:t>
            </a:r>
          </a:p>
          <a:p>
            <a:r>
              <a:rPr lang="es-CO" dirty="0" smtClean="0"/>
              <a:t>DECRETO NUMERO 2620 DE 1993. (Diciembre 23) por el cual se reglamenta el procedimiento para la utilización de medios técnicos adecuados para conservar los archivos de los comerciantes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lstStyle/>
          <a:p>
            <a:r>
              <a:rPr lang="es-CO" dirty="0" smtClean="0"/>
              <a:t>DECRETO NUMERO 2649 DE 1993 (diciembre 29) por el cual se reglamenta la contabilidad en general y se expiden los principios o normas de contabilidad generalmente aceptados en Colombia</a:t>
            </a:r>
          </a:p>
          <a:p>
            <a:r>
              <a:rPr lang="es-CO" dirty="0" smtClean="0"/>
              <a:t>DECRETO NUMERO 2650 DE 1993 (diciembre 29) por el cual se modifica el plan único de cuentas para los comerciantes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85000" lnSpcReduction="10000"/>
          </a:bodyPr>
          <a:lstStyle/>
          <a:p>
            <a:r>
              <a:rPr lang="es-CO" dirty="0" smtClean="0"/>
              <a:t>DECRETO 85 DE 1995 (enero 10) por el cual se organiza la Dirección General de la Contabilidad Pública en el Ministerio de Hacienda y Crédito Público y se dictan otras disposiciones </a:t>
            </a:r>
          </a:p>
          <a:p>
            <a:r>
              <a:rPr lang="es-CO" dirty="0" smtClean="0"/>
              <a:t>LEY 190 DE 1995 (junio 6) por la cual se dictan normas tendientes a preservar la moralidad en la Administración Pública y se fijan disposiciones con el objeto de erradicar la corrupción administrativa: “Control sobre Entidades sin Animo de Lucro”</a:t>
            </a:r>
          </a:p>
          <a:p>
            <a:r>
              <a:rPr lang="es-CO" dirty="0" smtClean="0"/>
              <a:t>Contaduría General de la Nación- Resolución 4444 de 1995: Plan general de contabilidad pública</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Consejo de Estado, Sala de lo Contencioso Administrativo, Sección Cuarta, sentencia del 13 de diciembre de 1995</a:t>
            </a:r>
          </a:p>
          <a:p>
            <a:pPr lvl="1"/>
            <a:r>
              <a:rPr lang="es-CO" dirty="0" smtClean="0"/>
              <a:t>Tratándose de regulaciones de la materia contable, según se contempla en el literal b), numeral 3º,  del artículo 2 del decreto 2359 de 1993, que sustituyó al artículo 326 de decreto 663 de 1993 (o Estatuto Orgánico del Sistema Financiero), o del ejercicio de facultades contenidas, en materia análoga, por el artículo 137 del decreto 2649 de 1993, en consonancia con el 70 ib., las facultades del Superintendente Bancario no solamente no son discrecionales,  ni exclusivamente subordinadas en su ejercicio al “Título Primero y (….) Capítulo Primero del Título Segundo” del decreto 2649  de 1993 citado, como lo pretende la parte impugnadora, sino a la totalidad de régimen legal incluidas, naturalmente, las normas específicamente contables y tributarias y, entre ellas, las que el actor señala como infringidas.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a:bodyPr>
          <a:lstStyle/>
          <a:p>
            <a:r>
              <a:rPr lang="es-CO" dirty="0" smtClean="0"/>
              <a:t>LEY 222 DE 1995 (diciembre 20) por la cual se modifica el Libro II del Código de Comercio, se expide un nuevo régimen de procesos concursales y se dictan otras disposiciones: “Estados Financieros”</a:t>
            </a:r>
          </a:p>
          <a:p>
            <a:r>
              <a:rPr lang="es-CO" dirty="0" smtClean="0"/>
              <a:t>PROYECTO DE LEY NUMERO 09 DE 1999 CÁMARA por la cual se expiden normas sobre la Revisoría Fiscal, la Auditoria Financiera Independiente, los estados financieros y otros asuntos relacionados </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PROYECTO DE LEY NUMERO 104 DE 1999 SENADO por la cual se dictan normas sobre la profesión contable, se reorganiza la Junta Central de Contadores y se crea el Colegio Profesional de la Contaduría Pública</a:t>
            </a:r>
          </a:p>
          <a:p>
            <a:r>
              <a:rPr lang="es-CO" dirty="0" smtClean="0"/>
              <a:t>LEY 527 DE 1999 (agosto 18) por medio de la cual se define y reglamenta el acceso y uso de los mensajes de datos, del comercio electrónico y de las firmas digitales, y se establecen las entidades de certificación y se dictan otras disposiciones </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lstStyle/>
          <a:p>
            <a:r>
              <a:rPr lang="es-CO" dirty="0" smtClean="0"/>
              <a:t>LEY 550 DE 1999 (diciembre 30) por la cual se establece un régimen que promueva y facilite la reactivación empresarial y la reestructuración de los entes territoriales para asegurar la función social de las empresas y lograr el desarrollo armónico de las regiones y se dictan disposiciones para armonizar el régimen legal vigente con las normas de esta ley</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sistema contable</a:t>
            </a:r>
            <a:endParaRPr lang="es-CO" dirty="0"/>
          </a:p>
        </p:txBody>
      </p:sp>
      <p:sp>
        <p:nvSpPr>
          <p:cNvPr id="3" name="2 Marcador de contenido"/>
          <p:cNvSpPr>
            <a:spLocks noGrp="1"/>
          </p:cNvSpPr>
          <p:nvPr>
            <p:ph idx="1"/>
          </p:nvPr>
        </p:nvSpPr>
        <p:spPr/>
        <p:txBody>
          <a:bodyPr/>
          <a:lstStyle/>
          <a:p>
            <a:r>
              <a:rPr lang="es-CO" dirty="0" smtClean="0"/>
              <a:t>Sistema: “Conjunto de cosas que relacionadas entre sí ordenadamente contribuyen a determinado objeto” </a:t>
            </a:r>
            <a:r>
              <a:rPr lang="es-CO" sz="1800" dirty="0" smtClean="0">
                <a:hlinkClick r:id="rId2"/>
              </a:rPr>
              <a:t>http://buscon.rae.es/draeI/SrvltConsulta?TIPO_BUS=3&amp;LEMA=sistema</a:t>
            </a:r>
            <a:endParaRPr lang="es-CO" sz="1800" dirty="0" smtClean="0"/>
          </a:p>
          <a:p>
            <a:r>
              <a:rPr lang="es-CO" dirty="0" smtClean="0"/>
              <a:t>Subsistema documental – contabilidad formal – </a:t>
            </a:r>
            <a:r>
              <a:rPr lang="es-CO" dirty="0" err="1" smtClean="0"/>
              <a:t>Bookkeeping</a:t>
            </a:r>
            <a:endParaRPr lang="es-CO" dirty="0" smtClean="0"/>
          </a:p>
          <a:p>
            <a:r>
              <a:rPr lang="es-CO" dirty="0" smtClean="0"/>
              <a:t>Subsistema intelectual – contabilidad material - </a:t>
            </a:r>
            <a:r>
              <a:rPr lang="es-CO" dirty="0" err="1" smtClean="0"/>
              <a:t>Accounting</a:t>
            </a:r>
            <a:endParaRPr lang="es-CO" dirty="0"/>
          </a:p>
        </p:txBody>
      </p:sp>
      <p:pic>
        <p:nvPicPr>
          <p:cNvPr id="4" name="3 Imagen" descr="sendero.png"/>
          <p:cNvPicPr>
            <a:picLocks noChangeAspect="1"/>
          </p:cNvPicPr>
          <p:nvPr/>
        </p:nvPicPr>
        <p:blipFill>
          <a:blip r:embed="rId3"/>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Corte Constitucional sentencia C-530 del 10 de mayo de 2000 – Fallo sobre varios aspectos de la Ley 43 de 1990 (facultades CTCP)</a:t>
            </a:r>
          </a:p>
          <a:p>
            <a:r>
              <a:rPr lang="es-CO" dirty="0" smtClean="0"/>
              <a:t>Revisión académica sobre las normas de contabilidad generalmente aceptadas en Colombia (PUJ, mayo 2001)</a:t>
            </a:r>
          </a:p>
          <a:p>
            <a:r>
              <a:rPr lang="es-CO" cap="all" dirty="0" smtClean="0"/>
              <a:t>Decreto 0939 de Mayo 10 de 2002</a:t>
            </a:r>
            <a:r>
              <a:rPr lang="es-CO" dirty="0" smtClean="0"/>
              <a:t> por el cual se establecen estándares de calidad en programas profesionales de pregrado en Contaduría Pública</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normAutofit fontScale="92500" lnSpcReduction="20000"/>
          </a:bodyPr>
          <a:lstStyle/>
          <a:p>
            <a:r>
              <a:rPr lang="en-US" dirty="0" smtClean="0"/>
              <a:t>REPORT ON THE OBSERVANCE OF STANDARDS AND CODES (ROSC) Colombia ACCOUNTING AND AUDITING , July 25, 2003</a:t>
            </a:r>
            <a:endParaRPr lang="es-CO" dirty="0" smtClean="0"/>
          </a:p>
          <a:p>
            <a:r>
              <a:rPr lang="es-CO" dirty="0" smtClean="0"/>
              <a:t>Diciembre 10 de 2003: (ante) Proyecto de ley de intervención económica por medio de la cual se señalan los mecanismos por los cuales se adoptan en Colombia los estándares internacionales de contabilidad, auditoria y contaduría, se modifican el Código de Comercio, la normatividad contable y se dictan otras disposiciones relacionadas con la materia</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vereda</a:t>
            </a:r>
            <a:endParaRPr lang="es-CO" dirty="0"/>
          </a:p>
        </p:txBody>
      </p:sp>
      <p:sp>
        <p:nvSpPr>
          <p:cNvPr id="3" name="2 Marcador de contenido"/>
          <p:cNvSpPr>
            <a:spLocks noGrp="1"/>
          </p:cNvSpPr>
          <p:nvPr>
            <p:ph idx="1"/>
          </p:nvPr>
        </p:nvSpPr>
        <p:spPr/>
        <p:txBody>
          <a:bodyPr/>
          <a:lstStyle/>
          <a:p>
            <a:r>
              <a:rPr lang="es-CO" dirty="0" smtClean="0"/>
              <a:t>LEY 1116 DE 2006 (diciembre 27) por la cual se establece el Régimen de Insolvencia Empresarial en la República de Colombia y se dictan otras disposiciones </a:t>
            </a:r>
          </a:p>
          <a:p>
            <a:r>
              <a:rPr lang="es-CO" dirty="0" smtClean="0"/>
              <a:t>DECRETO NUMERO 1878 DE 2008 (mayo 29) por medio del cual se modifica parcialmente el Decreto 2649 de 1993 y se dictan otras disposiciones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p:txBody>
          <a:bodyPr/>
          <a:lstStyle/>
          <a:p>
            <a:r>
              <a:rPr lang="es-CO" dirty="0" smtClean="0"/>
              <a:t>Ley número </a:t>
            </a:r>
            <a:r>
              <a:rPr lang="es-CO" dirty="0" smtClean="0">
                <a:hlinkClick r:id="rId2" action="ppaction://hlinkfile"/>
              </a:rPr>
              <a:t>1314</a:t>
            </a:r>
            <a:r>
              <a:rPr lang="es-CO" dirty="0" smtClean="0"/>
              <a:t> del 13 julio de 2009 "Por la cual se regulan los principios y normas de contabilidad e información financiera y de aseguramiento de información aceptados en Colombia, se señalan las autoridades competentes, el procedimiento para su expedición y se determinan las entidades responsables de vigilar su cumplimiento".</a:t>
            </a:r>
            <a:endParaRPr lang="es-CO" dirty="0"/>
          </a:p>
        </p:txBody>
      </p:sp>
      <p:pic>
        <p:nvPicPr>
          <p:cNvPr id="5" name="4 Imagen" descr="sendero.png"/>
          <p:cNvPicPr>
            <a:picLocks noChangeAspect="1"/>
          </p:cNvPicPr>
          <p:nvPr/>
        </p:nvPicPr>
        <p:blipFill>
          <a:blip r:embed="rId3"/>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CO" dirty="0" smtClean="0"/>
              <a:t>1.	Luego de 15 años de expedido el decreto 2649 de 1993, el Congreso acordó modernizar el derecho contable del país.</a:t>
            </a:r>
          </a:p>
          <a:p>
            <a:pPr>
              <a:buNone/>
            </a:pPr>
            <a:r>
              <a:rPr lang="es-CO" dirty="0" smtClean="0"/>
              <a:t>2.	Esta modernización abarca el sistema contable, tanto en su dimensión intelectual como documental, y el sistema de aseguramiento (que comprende pero no se limita a la auditoría)</a:t>
            </a:r>
          </a:p>
          <a:p>
            <a:pPr>
              <a:buNone/>
            </a:pPr>
            <a:r>
              <a:rPr lang="es-CO" dirty="0" smtClean="0"/>
              <a:t>3.	La ley amplía las facultades que tenía el Gobierno, ya que ordena un proceso de intervención económica.</a:t>
            </a:r>
          </a:p>
          <a:p>
            <a:pPr>
              <a:buNone/>
            </a:pPr>
            <a:r>
              <a:rPr lang="es-CO" dirty="0" smtClean="0"/>
              <a:t>4.	En lugar de consagrar normas que rápidamente podrían volverse obsoletas, la Ley adopta un enfoque procedimental que le permitirá al País mantener el paso frente a la dinámica de la disciplina y de los negocios.</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CO" dirty="0" smtClean="0"/>
              <a:t>5.	Las normas contables y de aseguramiento serán el resultado de consensos entre las autoridades financieras y las autoridades mercantiles del País, de manera que responderán mejor a las necesidades nacionales.</a:t>
            </a:r>
          </a:p>
          <a:p>
            <a:pPr>
              <a:buNone/>
            </a:pPr>
            <a:r>
              <a:rPr lang="es-CO" dirty="0" smtClean="0"/>
              <a:t>6.	El proceso de intervención será ampliamente democrático: será público, permitirá la participación de todos, dará a conocer las bases o fundamentos de las decisiones.</a:t>
            </a:r>
          </a:p>
          <a:p>
            <a:pPr>
              <a:buNone/>
            </a:pPr>
            <a:r>
              <a:rPr lang="es-CO" dirty="0" smtClean="0"/>
              <a:t>7.	El sistema adoptado por el Congreso hace posible la estratificación de los obligados a llevar contabilidad, ya que permite distinguir tres categorías de empresas. Ya no habrá un modelo inelástico que quede pequeño a unos y grande a otros.</a:t>
            </a:r>
          </a:p>
          <a:p>
            <a:pPr>
              <a:buNone/>
            </a:pPr>
            <a:r>
              <a:rPr lang="es-CO" dirty="0" smtClean="0"/>
              <a:t>8.	La Ley fomenta la unificación del sistema contable. Así, por ejemplo, ya no se distinguirá entre la contabilidad de los comerciantes y la contabilidad de otros obligados.</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a:xfrm>
            <a:off x="457200" y="1357298"/>
            <a:ext cx="8229600" cy="4768865"/>
          </a:xfrm>
        </p:spPr>
        <p:txBody>
          <a:bodyPr>
            <a:noAutofit/>
          </a:bodyPr>
          <a:lstStyle/>
          <a:p>
            <a:pPr>
              <a:buNone/>
            </a:pPr>
            <a:r>
              <a:rPr lang="es-CO" sz="2250" dirty="0" smtClean="0"/>
              <a:t>9.	Se buscará la convergencia de una manera razonada: se tendrán en cuenta las conveniencias nacionales.</a:t>
            </a:r>
          </a:p>
          <a:p>
            <a:pPr>
              <a:buNone/>
            </a:pPr>
            <a:r>
              <a:rPr lang="es-CO" sz="2250" dirty="0" smtClean="0"/>
              <a:t>10.	La Ley sienta las bases para resolver los conflictos que se han venido presentando entre la contabilidad tributaria y la contabilidad financiera, respondiendo un clamor elevado hace más de 25 años. Se crea un sistema de encadenamiento de las normas que evitará consecuencias indeseadas y fomentará el mejoramiento mutuo.</a:t>
            </a:r>
          </a:p>
          <a:p>
            <a:pPr>
              <a:buNone/>
            </a:pPr>
            <a:r>
              <a:rPr lang="es-CO" sz="2250" dirty="0" smtClean="0"/>
              <a:t>11.	Las Ley organiza la acción de los reguladores y supervisores estatales, obligándolos a actuar coordinadamente.</a:t>
            </a:r>
          </a:p>
          <a:p>
            <a:pPr>
              <a:buNone/>
            </a:pPr>
            <a:r>
              <a:rPr lang="es-CO" sz="2250" dirty="0" smtClean="0"/>
              <a:t>12.	La Ley asegura la comparación de la información de todas las empresas de un mismo sector económico, sin importar el origen de su patrimonio.</a:t>
            </a:r>
            <a:endParaRPr lang="es-CO" sz="2250"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CO" dirty="0" smtClean="0"/>
              <a:t>13.	La Junta Central de Contadores y el Consejo Técnico de la Contaduría Pública serán reformados para aumentar su capacidad de servicio al País.</a:t>
            </a:r>
          </a:p>
          <a:p>
            <a:pPr>
              <a:buNone/>
            </a:pPr>
            <a:r>
              <a:rPr lang="es-CO" dirty="0" smtClean="0"/>
              <a:t>14.	El Consejo Técnico de la Contaduría Pública podrá participar en los procesos internacionales de elaboración de estándares.</a:t>
            </a:r>
          </a:p>
          <a:p>
            <a:pPr>
              <a:buNone/>
            </a:pPr>
            <a:r>
              <a:rPr lang="es-CO" dirty="0" smtClean="0"/>
              <a:t>15.	Tres Ministerios, el CTCP y la academia contable adelantarán programas de divulgación, conocimiento y comprensión de las normas.</a:t>
            </a:r>
          </a:p>
          <a:p>
            <a:pPr>
              <a:buNone/>
            </a:pPr>
            <a:r>
              <a:rPr lang="es-CO" dirty="0" smtClean="0"/>
              <a:t>16.	La profesión contable resulta muy fortalecida, pues ella es la primera beneficiara de reglas nuevas y claras. Además, como consecuencia de su mayor capacitación, podrá asumir la prestación de servicios a nivel internacional.</a:t>
            </a:r>
          </a:p>
          <a:p>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camino</a:t>
            </a:r>
            <a:endParaRPr lang="es-CO" dirty="0"/>
          </a:p>
        </p:txBody>
      </p:sp>
      <p:sp>
        <p:nvSpPr>
          <p:cNvPr id="3" name="2 Marcador de contenido"/>
          <p:cNvSpPr>
            <a:spLocks noGrp="1"/>
          </p:cNvSpPr>
          <p:nvPr>
            <p:ph idx="1"/>
          </p:nvPr>
        </p:nvSpPr>
        <p:spPr/>
        <p:txBody>
          <a:bodyPr>
            <a:normAutofit/>
          </a:bodyPr>
          <a:lstStyle/>
          <a:p>
            <a:pPr>
              <a:buNone/>
            </a:pPr>
            <a:r>
              <a:rPr lang="es-CO" sz="4800" dirty="0" smtClean="0"/>
              <a:t>	¿Cómo hemos venido respondiendo a la formación con enfoque internacional y cómo esperamos seguir haciéndolo?</a:t>
            </a:r>
            <a:endParaRPr lang="es-CO" sz="4800"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00034" y="785794"/>
            <a:ext cx="8229600" cy="4868874"/>
          </a:xfrm>
        </p:spPr>
        <p:txBody>
          <a:bodyPr>
            <a:normAutofit/>
          </a:bodyPr>
          <a:lstStyle/>
          <a:p>
            <a:r>
              <a:rPr lang="es-CO" sz="8000" dirty="0" smtClean="0"/>
              <a:t>Por su amable atención, muchas gracias</a:t>
            </a:r>
            <a:endParaRPr lang="es-CO" sz="8000" dirty="0"/>
          </a:p>
        </p:txBody>
      </p:sp>
      <p:pic>
        <p:nvPicPr>
          <p:cNvPr id="3" name="2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a:bodyPr>
          <a:lstStyle/>
          <a:p>
            <a:r>
              <a:rPr lang="es-CO" dirty="0" smtClean="0"/>
              <a:t>La situación antes de la República de Colombia:</a:t>
            </a:r>
          </a:p>
          <a:p>
            <a:pPr lvl="1"/>
            <a:r>
              <a:rPr lang="es-CO" dirty="0" smtClean="0"/>
              <a:t>Las Ordenanzas de Bilbao – 1737: “De los mercaderes, libros que han de tener  y con qué formalidad” - contabilidad formal – énfasis en los libros de contabilidad</a:t>
            </a:r>
          </a:p>
          <a:p>
            <a:pPr lvl="1"/>
            <a:r>
              <a:rPr lang="es-CO" dirty="0" smtClean="0"/>
              <a:t>Código de Comercio de la Nueva Granada – 1853: “De la contabilidad mercantil” – contabilidad formal – énfasis en los libros de contabilidad</a:t>
            </a:r>
          </a:p>
          <a:p>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a:bodyPr>
          <a:lstStyle/>
          <a:p>
            <a:endParaRPr lang="es-CO" dirty="0" smtClean="0"/>
          </a:p>
          <a:p>
            <a:r>
              <a:rPr lang="es-CO" dirty="0" smtClean="0"/>
              <a:t>Al inicio de la República:</a:t>
            </a:r>
          </a:p>
          <a:p>
            <a:pPr lvl="1"/>
            <a:r>
              <a:rPr lang="es-CO" dirty="0" smtClean="0"/>
              <a:t>Código Colombiano de Comercio Terrestre – 1887: “De la contabilidad mercantil” – contabilidad formal – énfasis en los libros de contabilidad</a:t>
            </a:r>
          </a:p>
          <a:p>
            <a:pPr lvl="1"/>
            <a:r>
              <a:rPr lang="es-CO" dirty="0" smtClean="0"/>
              <a:t>Ley 27 de 1888: inspección estatal de las compañías anónimas receptoras de auxilios en dinero</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a:bodyPr>
          <a:lstStyle/>
          <a:p>
            <a:endParaRPr lang="es-CO" dirty="0" smtClean="0"/>
          </a:p>
          <a:p>
            <a:pPr marL="742950" lvl="2" indent="-342900">
              <a:buFont typeface="Calibri" pitchFamily="34" charset="0"/>
              <a:buChar char="—"/>
            </a:pPr>
            <a:r>
              <a:rPr lang="es-CO" sz="2800" dirty="0" smtClean="0"/>
              <a:t>Ley 56 de 1918: por la cual se establece el impuesto sobre la renta</a:t>
            </a:r>
          </a:p>
          <a:p>
            <a:pPr lvl="2"/>
            <a:r>
              <a:rPr lang="es-CO" dirty="0" smtClean="0"/>
              <a:t>Artículo 6º En los informes y declaraciones que haya de pedir el Gobierno para estimar el monto de la renta gravable de cada individuo o corporación, no podrá exigirse el juramento ni se podrá obligar al contribuyente a la exhibición de sus libros de cuentas y papeles de negocio</a:t>
            </a:r>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a:bodyPr>
          <a:lstStyle/>
          <a:p>
            <a:r>
              <a:rPr lang="es-CO" dirty="0" smtClean="0"/>
              <a:t>Los cimentos de la estructura estatal en materia económica (Misión </a:t>
            </a:r>
            <a:r>
              <a:rPr lang="es-CO" dirty="0" err="1" smtClean="0"/>
              <a:t>Kemmerer</a:t>
            </a:r>
            <a:r>
              <a:rPr lang="es-CO" dirty="0" smtClean="0"/>
              <a:t>):</a:t>
            </a:r>
          </a:p>
          <a:p>
            <a:pPr lvl="1"/>
            <a:r>
              <a:rPr lang="es-CO" dirty="0" smtClean="0"/>
              <a:t>Ley 25 de 1923: Banco de la República</a:t>
            </a:r>
          </a:p>
          <a:p>
            <a:pPr lvl="1"/>
            <a:r>
              <a:rPr lang="es-CO" dirty="0" smtClean="0"/>
              <a:t>Ley 34 de 1923: Presupuesto Nacional</a:t>
            </a:r>
          </a:p>
          <a:p>
            <a:pPr lvl="1"/>
            <a:r>
              <a:rPr lang="es-CO" dirty="0" smtClean="0"/>
              <a:t>Ley 42 de 1923: Contraloría de General de la República</a:t>
            </a:r>
          </a:p>
          <a:p>
            <a:pPr lvl="1"/>
            <a:r>
              <a:rPr lang="es-CO" dirty="0" smtClean="0"/>
              <a:t>Ley 45 de 1923: Superintendencia Bancaria</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a:bodyPr>
          <a:lstStyle/>
          <a:p>
            <a:pPr lvl="1"/>
            <a:r>
              <a:rPr lang="es-CO" dirty="0" smtClean="0"/>
              <a:t>Ley 46 de 1923: Instrumentos negociables</a:t>
            </a:r>
          </a:p>
          <a:p>
            <a:pPr lvl="1"/>
            <a:r>
              <a:rPr lang="es-CO" dirty="0" smtClean="0"/>
              <a:t>Ley 64 de 1927: por la cual se dictan algunas disposiciones relativas al impuesto sobre la renta</a:t>
            </a:r>
          </a:p>
          <a:p>
            <a:pPr lvl="1"/>
            <a:r>
              <a:rPr lang="es-CO" dirty="0" smtClean="0"/>
              <a:t>Ley 28 de 1931: sobre Cámaras de Comercio</a:t>
            </a:r>
          </a:p>
          <a:p>
            <a:pPr lvl="1"/>
            <a:r>
              <a:rPr lang="es-CO" dirty="0" smtClean="0"/>
              <a:t>Ley 58 de 1931: Superintendencia de Sociedades Anónimas</a:t>
            </a:r>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senda</a:t>
            </a:r>
            <a:endParaRPr lang="es-CO" dirty="0"/>
          </a:p>
        </p:txBody>
      </p:sp>
      <p:sp>
        <p:nvSpPr>
          <p:cNvPr id="3" name="2 Marcador de contenido"/>
          <p:cNvSpPr>
            <a:spLocks noGrp="1"/>
          </p:cNvSpPr>
          <p:nvPr>
            <p:ph idx="1"/>
          </p:nvPr>
        </p:nvSpPr>
        <p:spPr/>
        <p:txBody>
          <a:bodyPr>
            <a:normAutofit fontScale="85000" lnSpcReduction="10000"/>
          </a:bodyPr>
          <a:lstStyle/>
          <a:p>
            <a:endParaRPr lang="es-CO" dirty="0" smtClean="0"/>
          </a:p>
          <a:p>
            <a:pPr lvl="1"/>
            <a:r>
              <a:rPr lang="es-CO" dirty="0" smtClean="0"/>
              <a:t>Ley 81 de 1931: relativa al impuesto sobre la renta</a:t>
            </a:r>
          </a:p>
          <a:p>
            <a:pPr lvl="2"/>
            <a:r>
              <a:rPr lang="es-CO" dirty="0" smtClean="0"/>
              <a:t>2º Para los fines de este artículo los Administradores de Hacienda Nacional en los distintos Departamentos, podrán exigir informes escritos de los contribuyentes cuando sospechen que las declaraciones son falsas o inexactas, de aquellos que dejen de hacerlas, y de otras personas; podrán así mismo hacer comparecer testigos e interrogarlos bajo juramento; exigir informes escritos de los Alcaldes, Personeros y Tesoreros Municipales y de los Notarios y Recaudadores; examinar las oficinas, libros y archivo de dichos funcionarios y si fuere necesario para la determinación de la verdad o falsedad de cualesquiera declaraciones presentadas, examinar los libros y papeles de tales contribuyentes, en cuanto esto sea constitucionalmente posible.</a:t>
            </a:r>
          </a:p>
          <a:p>
            <a:endParaRPr lang="es-CO" dirty="0"/>
          </a:p>
        </p:txBody>
      </p:sp>
      <p:pic>
        <p:nvPicPr>
          <p:cNvPr id="4" name="3 Imagen" descr="sendero.png"/>
          <p:cNvPicPr>
            <a:picLocks noChangeAspect="1"/>
          </p:cNvPicPr>
          <p:nvPr/>
        </p:nvPicPr>
        <p:blipFill>
          <a:blip r:embed="rId2"/>
          <a:stretch>
            <a:fillRect/>
          </a:stretch>
        </p:blipFill>
        <p:spPr>
          <a:xfrm>
            <a:off x="728789" y="472684"/>
            <a:ext cx="7686421" cy="591263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2452</Words>
  <Application>Microsoft Office PowerPoint</Application>
  <PresentationFormat>Presentación en pantalla (4:3)</PresentationFormat>
  <Paragraphs>143</Paragraphs>
  <Slides>39</Slides>
  <Notes>1</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Tema de Office</vt:lpstr>
      <vt:lpstr>El sistema contable colombiano: la senda transformada en vereda será un camino</vt:lpstr>
      <vt:lpstr>Semántica</vt:lpstr>
      <vt:lpstr>El sistema contable</vt:lpstr>
      <vt:lpstr>La senda</vt:lpstr>
      <vt:lpstr>La senda</vt:lpstr>
      <vt:lpstr>La senda</vt:lpstr>
      <vt:lpstr>La senda</vt:lpstr>
      <vt:lpstr>La senda</vt:lpstr>
      <vt:lpstr>La senda</vt:lpstr>
      <vt:lpstr>La senda</vt:lpstr>
      <vt:lpstr>La senda</vt:lpstr>
      <vt:lpstr>La senda</vt:lpstr>
      <vt:lpstr>La senda</vt:lpstr>
      <vt:lpstr>La senda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La vereda</vt:lpstr>
      <vt:lpstr>El camino</vt:lpstr>
      <vt:lpstr>El camino</vt:lpstr>
      <vt:lpstr>El camino</vt:lpstr>
      <vt:lpstr>El camino</vt:lpstr>
      <vt:lpstr>El camino</vt:lpstr>
      <vt:lpstr>El camino</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sistema contable colombiano: la senda transformada en vereda será un camino</dc:title>
  <dc:creator>hbermude</dc:creator>
  <cp:lastModifiedBy>hbermude</cp:lastModifiedBy>
  <cp:revision>70</cp:revision>
  <dcterms:created xsi:type="dcterms:W3CDTF">2009-08-12T15:03:36Z</dcterms:created>
  <dcterms:modified xsi:type="dcterms:W3CDTF">2009-08-13T18:47:06Z</dcterms:modified>
</cp:coreProperties>
</file>