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6" r:id="rId11"/>
    <p:sldId id="267" r:id="rId12"/>
    <p:sldId id="268" r:id="rId13"/>
    <p:sldId id="269" r:id="rId14"/>
    <p:sldId id="271" r:id="rId15"/>
    <p:sldId id="272" r:id="rId16"/>
    <p:sldId id="270" r:id="rId17"/>
    <p:sldId id="273" r:id="rId18"/>
    <p:sldId id="274" r:id="rId1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03AA5-2282-4CE2-81CF-70307309A214}" type="datetimeFigureOut">
              <a:rPr lang="es-CO" smtClean="0"/>
              <a:t>05/04/2011</a:t>
            </a:fld>
            <a:endParaRPr lang="es-C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19BA4-9212-4C5E-8780-BD888203397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7659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B5E0B-4E78-4D96-939E-9530A0E5D276}" type="datetime1">
              <a:rPr lang="es-CO" smtClean="0"/>
              <a:t>05/04/2011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‹#›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E1B4-360F-430C-98FD-5423A9E2B842}" type="datetime1">
              <a:rPr lang="es-CO" smtClean="0"/>
              <a:t>05/04/2011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1D5C-52CD-4E0C-AC12-0A6E5DA9EE99}" type="datetime1">
              <a:rPr lang="es-CO" smtClean="0"/>
              <a:t>05/04/2011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CD4D-EE2D-43DC-BEA1-5411A55FE47B}" type="datetime1">
              <a:rPr lang="es-CO" smtClean="0"/>
              <a:t>05/04/2011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CD98-0B45-4D17-8D9E-7D17C746AE49}" type="datetime1">
              <a:rPr lang="es-CO" smtClean="0"/>
              <a:t>05/04/2011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‹#›</a:t>
            </a:fld>
            <a:endParaRPr lang="es-CO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32E67-6B4A-4324-B361-C6465783BE4C}" type="datetime1">
              <a:rPr lang="es-CO" smtClean="0"/>
              <a:t>05/04/2011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D5D0-7A06-4F60-BA16-3B4B11169BDD}" type="datetime1">
              <a:rPr lang="es-CO" smtClean="0"/>
              <a:t>05/04/2011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‹#›</a:t>
            </a:fld>
            <a:endParaRPr lang="es-CO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FA5D-4DA1-4496-A1F6-8AD309A9FABE}" type="datetime1">
              <a:rPr lang="es-CO" smtClean="0"/>
              <a:t>05/04/2011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4F89-AD31-4710-BBD8-0663D0C65414}" type="datetime1">
              <a:rPr lang="es-CO" smtClean="0"/>
              <a:t>05/04/2011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36970-4F93-491A-8C51-ADD55219278A}" type="datetime1">
              <a:rPr lang="es-CO" smtClean="0"/>
              <a:t>05/04/2011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‹#›</a:t>
            </a:fld>
            <a:endParaRPr lang="es-CO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744A-7EF4-4082-9071-0C365FF9A155}" type="datetime1">
              <a:rPr lang="es-CO" smtClean="0"/>
              <a:t>05/04/2011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C555DB7-8B3B-417A-B056-1DD34FFC430A}" type="datetime1">
              <a:rPr lang="es-CO" smtClean="0"/>
              <a:t>05/04/2011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2340A16-04AE-48ED-94D1-BE4B79FA5E64}" type="slidenum">
              <a:rPr lang="es-CO" smtClean="0"/>
              <a:t>‹#›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1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heel(1)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848600" cy="4248472"/>
          </a:xfrm>
        </p:spPr>
        <p:txBody>
          <a:bodyPr>
            <a:normAutofit/>
          </a:bodyPr>
          <a:lstStyle/>
          <a:p>
            <a:r>
              <a:rPr lang="es-CO" dirty="0" smtClean="0"/>
              <a:t>Situación actual de la adopción de estándares internacionales</a:t>
            </a:r>
            <a:endParaRPr lang="es-C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5589240"/>
            <a:ext cx="6400800" cy="766936"/>
          </a:xfrm>
        </p:spPr>
        <p:txBody>
          <a:bodyPr/>
          <a:lstStyle/>
          <a:p>
            <a:r>
              <a:rPr lang="es-CO" dirty="0" smtClean="0"/>
              <a:t>Hernando Bermúdez Gómez</a:t>
            </a:r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486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85720" y="142852"/>
          <a:ext cx="8572560" cy="6429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Worksheet" r:id="rId4" imgW="7581900" imgH="4390949" progId="Excel.Sheet.12">
                  <p:embed/>
                </p:oleObj>
              </mc:Choice>
              <mc:Fallback>
                <p:oleObj name="Worksheet" r:id="rId4" imgW="7581900" imgH="4390949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142852"/>
                        <a:ext cx="8572560" cy="64294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" name="Rectangle 96"/>
          <p:cNvSpPr/>
          <p:nvPr/>
        </p:nvSpPr>
        <p:spPr>
          <a:xfrm>
            <a:off x="5429256" y="2143116"/>
            <a:ext cx="3357586" cy="114300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rgbClr val="EAEAEA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928794" y="1285860"/>
            <a:ext cx="3286148" cy="528641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rgbClr val="EAEAEA"/>
              </a:solidFill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 rot="5400000" flipH="1" flipV="1">
            <a:off x="1357290" y="1785926"/>
            <a:ext cx="714380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16200000" flipH="1">
            <a:off x="1142976" y="2928934"/>
            <a:ext cx="1143008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H="1">
            <a:off x="3143240" y="1857364"/>
            <a:ext cx="785818" cy="357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5400000" flipH="1" flipV="1">
            <a:off x="3143240" y="3214686"/>
            <a:ext cx="857256" cy="2857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6858016" y="2571744"/>
            <a:ext cx="571504" cy="1588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rot="16200000" flipV="1">
            <a:off x="3571868" y="1643050"/>
            <a:ext cx="857256" cy="857256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5400000">
            <a:off x="3357554" y="2928934"/>
            <a:ext cx="1071570" cy="107157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rot="5400000">
            <a:off x="2893207" y="3607595"/>
            <a:ext cx="2214578" cy="857256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rot="5400000">
            <a:off x="2393141" y="4107661"/>
            <a:ext cx="3214710" cy="857256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786314" y="2643182"/>
            <a:ext cx="500066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14282" y="4572008"/>
            <a:ext cx="51435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4643438" y="5286388"/>
            <a:ext cx="14287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57818" y="6000768"/>
            <a:ext cx="192882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4464843" y="3178967"/>
            <a:ext cx="564360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214282" y="357166"/>
            <a:ext cx="707236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-1893139" y="2464587"/>
            <a:ext cx="421484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6B34C-6655-4FF6-AA68-585BFB16EC48}" type="slidenum">
              <a:rPr lang="es-CO" smtClean="0">
                <a:solidFill>
                  <a:srgbClr val="EAEAEA"/>
                </a:solidFill>
              </a:rPr>
              <a:pPr/>
              <a:t>10</a:t>
            </a:fld>
            <a:endParaRPr lang="es-CO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897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Pendientes</a:t>
            </a:r>
            <a:endParaRPr lang="es-CO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196952"/>
          </a:xfrm>
        </p:spPr>
        <p:txBody>
          <a:bodyPr>
            <a:normAutofit/>
          </a:bodyPr>
          <a:lstStyle/>
          <a:p>
            <a:r>
              <a:rPr lang="es-CO" dirty="0" smtClean="0"/>
              <a:t>El Presidente de la República no ha designado el 4 miembro del CTCP</a:t>
            </a:r>
          </a:p>
          <a:p>
            <a:r>
              <a:rPr lang="es-CO" dirty="0" smtClean="0"/>
              <a:t>Con relación al CTCP, el Gobierno Nacional (MHCP, MCIT, DNP, DAFP) no ha</a:t>
            </a:r>
          </a:p>
          <a:p>
            <a:pPr lvl="1"/>
            <a:r>
              <a:rPr lang="es-CO" dirty="0" smtClean="0"/>
              <a:t>Reglamentado su funcionamiento</a:t>
            </a:r>
          </a:p>
          <a:p>
            <a:pPr lvl="1"/>
            <a:r>
              <a:rPr lang="es-CO" dirty="0" smtClean="0"/>
              <a:t>Establecido su presupuesto ni su planta de personal</a:t>
            </a:r>
          </a:p>
          <a:p>
            <a:pPr lvl="1"/>
            <a:r>
              <a:rPr lang="es-CO" dirty="0" smtClean="0"/>
              <a:t>Destinado la infraestructura física, tecnológica y bibliográfica adecuada</a:t>
            </a:r>
            <a:endParaRPr lang="es-CO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934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Pendientes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2980928"/>
          </a:xfrm>
        </p:spPr>
        <p:txBody>
          <a:bodyPr>
            <a:normAutofit/>
          </a:bodyPr>
          <a:lstStyle/>
          <a:p>
            <a:r>
              <a:rPr lang="es-CO" dirty="0" smtClean="0"/>
              <a:t>Con relación a las otras autoridades, el Gobierno Nacional no ha reglamentado su debida coordinación</a:t>
            </a:r>
          </a:p>
          <a:p>
            <a:r>
              <a:rPr lang="es-CO" dirty="0" smtClean="0"/>
              <a:t>El CTCP no ha organizado</a:t>
            </a:r>
          </a:p>
          <a:p>
            <a:pPr lvl="1"/>
            <a:r>
              <a:rPr lang="es-CO" dirty="0" smtClean="0"/>
              <a:t>Los comités técnicos ad honorem</a:t>
            </a:r>
          </a:p>
          <a:p>
            <a:pPr lvl="1"/>
            <a:r>
              <a:rPr lang="es-CO" dirty="0" smtClean="0"/>
              <a:t>La intervención de expertos</a:t>
            </a:r>
          </a:p>
          <a:p>
            <a:pPr lvl="1"/>
            <a:r>
              <a:rPr lang="es-CO" dirty="0" smtClean="0"/>
              <a:t>La intervención del público</a:t>
            </a:r>
          </a:p>
          <a:p>
            <a:pPr lvl="1"/>
            <a:r>
              <a:rPr lang="es-CO" dirty="0" smtClean="0"/>
              <a:t>Sus vínculos con las entidades internacionales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54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Pendientes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196952"/>
          </a:xfrm>
        </p:spPr>
        <p:txBody>
          <a:bodyPr>
            <a:normAutofit/>
          </a:bodyPr>
          <a:lstStyle/>
          <a:p>
            <a:r>
              <a:rPr lang="es-CO" dirty="0" smtClean="0"/>
              <a:t>El CTCP no ha</a:t>
            </a:r>
          </a:p>
          <a:p>
            <a:pPr lvl="1"/>
            <a:r>
              <a:rPr lang="es-CO" dirty="0" smtClean="0"/>
              <a:t>Revisado las normas de contabilidad, de información financiera y de aseguramiento de información</a:t>
            </a:r>
            <a:endParaRPr lang="es-CO" dirty="0"/>
          </a:p>
          <a:p>
            <a:r>
              <a:rPr lang="es-CO" dirty="0" smtClean="0"/>
              <a:t>Se encuentran bajo discusión</a:t>
            </a:r>
          </a:p>
          <a:p>
            <a:pPr lvl="1"/>
            <a:r>
              <a:rPr lang="es-CO" dirty="0" smtClean="0"/>
              <a:t>Los grupos de empresas</a:t>
            </a:r>
          </a:p>
          <a:p>
            <a:pPr lvl="1"/>
            <a:r>
              <a:rPr lang="es-CO" dirty="0" smtClean="0"/>
              <a:t>Las estándares de referencia</a:t>
            </a:r>
          </a:p>
          <a:p>
            <a:pPr lvl="1"/>
            <a:r>
              <a:rPr lang="es-CO" dirty="0" smtClean="0"/>
              <a:t>El procedimiento para preparar las propuestas que deben presentarse a los reguladores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80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Pendientes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2548880"/>
          </a:xfrm>
        </p:spPr>
        <p:txBody>
          <a:bodyPr/>
          <a:lstStyle/>
          <a:p>
            <a:r>
              <a:rPr lang="es-CO" dirty="0" smtClean="0"/>
              <a:t>Poco o nada se habla de la convergencia en materia de aseguramiento</a:t>
            </a:r>
          </a:p>
          <a:p>
            <a:r>
              <a:rPr lang="es-CO" dirty="0" smtClean="0"/>
              <a:t>La JCC no ha sido debidamente «ajustada», su presupuesto está siendo cuestionado por el representante de los contadores públicos y aún no llega a los niveles de transparencia deseables.</a:t>
            </a:r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14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273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Falta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2736304"/>
          </a:xfrm>
        </p:spPr>
        <p:txBody>
          <a:bodyPr/>
          <a:lstStyle/>
          <a:p>
            <a:r>
              <a:rPr lang="es-CO" dirty="0" smtClean="0"/>
              <a:t>Una más amplia, robusta y transparente oferta académica en materia de normas de información financiera y normas de aseguramiento</a:t>
            </a:r>
          </a:p>
          <a:p>
            <a:r>
              <a:rPr lang="es-CO" dirty="0" err="1" smtClean="0"/>
              <a:t>Hanbook</a:t>
            </a:r>
            <a:r>
              <a:rPr lang="es-CO" dirty="0" smtClean="0"/>
              <a:t> de IASB: 3328 páginas</a:t>
            </a:r>
          </a:p>
          <a:p>
            <a:r>
              <a:rPr lang="es-CO" dirty="0" err="1" smtClean="0"/>
              <a:t>Handbook</a:t>
            </a:r>
            <a:r>
              <a:rPr lang="es-CO" dirty="0" smtClean="0"/>
              <a:t> de IFAC: 1195 páginas</a:t>
            </a:r>
          </a:p>
          <a:p>
            <a:r>
              <a:rPr lang="es-CO" dirty="0" smtClean="0"/>
              <a:t>Código de ética de IFAC: 102 páginas</a:t>
            </a:r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15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191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Preocupa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3773016"/>
          </a:xfrm>
        </p:spPr>
        <p:txBody>
          <a:bodyPr>
            <a:normAutofit/>
          </a:bodyPr>
          <a:lstStyle/>
          <a:p>
            <a:r>
              <a:rPr lang="es-CO" dirty="0" smtClean="0"/>
              <a:t>En el reciente espacio para comentarios sobre borradores del CTCP solo se presentaron 48 comunicaciones</a:t>
            </a:r>
          </a:p>
          <a:p>
            <a:pPr lvl="1"/>
            <a:r>
              <a:rPr lang="es-CO" dirty="0" smtClean="0"/>
              <a:t>15 personas naturales  (160.000 contadores)</a:t>
            </a:r>
          </a:p>
          <a:p>
            <a:pPr lvl="1"/>
            <a:r>
              <a:rPr lang="es-CO" dirty="0" smtClean="0"/>
              <a:t>14 universidades (279 programas)</a:t>
            </a:r>
          </a:p>
          <a:p>
            <a:pPr lvl="1"/>
            <a:r>
              <a:rPr lang="es-CO" dirty="0" smtClean="0"/>
              <a:t>6 empresas (1.590.982 – censo 2005)</a:t>
            </a:r>
          </a:p>
          <a:p>
            <a:pPr lvl="1"/>
            <a:r>
              <a:rPr lang="es-CO" dirty="0" smtClean="0"/>
              <a:t>6 firmas de contadores (1408)</a:t>
            </a:r>
          </a:p>
          <a:p>
            <a:pPr lvl="1"/>
            <a:r>
              <a:rPr lang="es-CO" dirty="0" smtClean="0"/>
              <a:t>3 gremios contables</a:t>
            </a:r>
          </a:p>
          <a:p>
            <a:pPr lvl="1"/>
            <a:r>
              <a:rPr lang="es-CO" dirty="0" smtClean="0"/>
              <a:t>2 autoridades públicas</a:t>
            </a:r>
          </a:p>
          <a:p>
            <a:pPr lvl="1"/>
            <a:r>
              <a:rPr lang="es-CO" dirty="0" smtClean="0"/>
              <a:t>2 gremios empresariales</a:t>
            </a:r>
          </a:p>
          <a:p>
            <a:pPr lvl="2"/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16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632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Preocupan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629000"/>
          </a:xfrm>
        </p:spPr>
        <p:txBody>
          <a:bodyPr>
            <a:normAutofit/>
          </a:bodyPr>
          <a:lstStyle/>
          <a:p>
            <a:r>
              <a:rPr lang="es-CO" dirty="0" smtClean="0"/>
              <a:t>El proceso de la SSPD</a:t>
            </a:r>
          </a:p>
          <a:p>
            <a:r>
              <a:rPr lang="es-CO" dirty="0" smtClean="0"/>
              <a:t>El proceso de la CGN</a:t>
            </a:r>
          </a:p>
          <a:p>
            <a:r>
              <a:rPr lang="es-CO" dirty="0" smtClean="0"/>
              <a:t>La propuesta de «software» obligatorio para las microempresas</a:t>
            </a:r>
          </a:p>
          <a:p>
            <a:r>
              <a:rPr lang="es-CO" dirty="0" smtClean="0"/>
              <a:t>Las nuevas facultades de </a:t>
            </a:r>
            <a:r>
              <a:rPr lang="es-CO" dirty="0" err="1" smtClean="0"/>
              <a:t>Superpuertos</a:t>
            </a:r>
            <a:endParaRPr lang="es-CO" dirty="0" smtClean="0"/>
          </a:p>
          <a:p>
            <a:r>
              <a:rPr lang="es-CO" dirty="0" smtClean="0"/>
              <a:t>Las posibles reformas de ser aprobado el plan nacional de desarrollo y la ley de restructuración</a:t>
            </a:r>
          </a:p>
          <a:p>
            <a:r>
              <a:rPr lang="es-CO" dirty="0" smtClean="0"/>
              <a:t>La propuesta de reforma de la Ley 43 de 1990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17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683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832648"/>
          </a:xfrm>
        </p:spPr>
        <p:txBody>
          <a:bodyPr>
            <a:noAutofit/>
          </a:bodyPr>
          <a:lstStyle/>
          <a:p>
            <a:r>
              <a:rPr lang="es-CO" sz="9600" dirty="0" smtClean="0"/>
              <a:t>Por su amable atención, muchas gracias</a:t>
            </a:r>
            <a:endParaRPr lang="es-CO" sz="9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18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629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Precisión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2836912"/>
          </a:xfrm>
        </p:spPr>
        <p:txBody>
          <a:bodyPr/>
          <a:lstStyle/>
          <a:p>
            <a:r>
              <a:rPr lang="es-CO" dirty="0" smtClean="0"/>
              <a:t>El proyecto de ley 165 C de 2007 consagraba que «Artículo 1°. Todas las empresas que desarrollen sus actividades en Colombia adoptarán las Normas Internacionales de Información Financiera para la presentación de sus informes contables.»</a:t>
            </a:r>
          </a:p>
          <a:p>
            <a:r>
              <a:rPr lang="es-CO" dirty="0" smtClean="0"/>
              <a:t>Esta propuesta fue rechazada y sustituida desde la ponencia para primer debate.</a:t>
            </a:r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18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Precisión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2836912"/>
          </a:xfrm>
        </p:spPr>
        <p:txBody>
          <a:bodyPr/>
          <a:lstStyle/>
          <a:p>
            <a:r>
              <a:rPr lang="es-CO" dirty="0" smtClean="0"/>
              <a:t>La Ley 1314 de 2009 pretende una MODERNIZACIÓN contable, aún más allá de las actuales fronteras de las normas internacionales.</a:t>
            </a:r>
          </a:p>
          <a:p>
            <a:r>
              <a:rPr lang="es-CO" dirty="0" smtClean="0"/>
              <a:t>Tratándose de asuntos cubiertos por normas internacionales, o por mejores prácticas, o ante la rápida evolución de los negocios, se procurará la CONVERGENCIA.</a:t>
            </a:r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704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Debido proceso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268960"/>
          </a:xfrm>
        </p:spPr>
        <p:txBody>
          <a:bodyPr>
            <a:normAutofit/>
          </a:bodyPr>
          <a:lstStyle/>
          <a:p>
            <a:r>
              <a:rPr lang="es-CO" dirty="0" smtClean="0"/>
              <a:t>Cualquier norma </a:t>
            </a:r>
            <a:r>
              <a:rPr lang="es-CO" smtClean="0"/>
              <a:t>que llegaren </a:t>
            </a:r>
            <a:r>
              <a:rPr lang="es-CO" dirty="0" smtClean="0"/>
              <a:t>a expedir las autoridades reguladoras (MHCP y MCIT) debe haber sido precedida de un proceso público, que deberá tener en cuenta los principios constitucionales de equidad, reciprocidad y conveniencia nacional (art 1 Ley 1314), el impacto de las nuevas normas (art 7-2, ídem), la comparación entre el beneficio y el costo (art 8-2 ídem), que las normas sean eficaces y apropiadas (art 8-3 ídem)</a:t>
            </a:r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724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Consideraciones de las propuestas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2836912"/>
          </a:xfrm>
        </p:spPr>
        <p:txBody>
          <a:bodyPr>
            <a:normAutofit/>
          </a:bodyPr>
          <a:lstStyle/>
          <a:p>
            <a:r>
              <a:rPr lang="es-CO" dirty="0" smtClean="0"/>
              <a:t>Las normas deberán tener «en cuenta las diferencias entre los entes económicos, en razón a su tamaño, forma de organización jurídica, el sector al que pertenecen, su número de empleados y el interés público involucrado en su actividad, </a:t>
            </a:r>
            <a:r>
              <a:rPr lang="es-CO" b="1" i="1" u="sng" dirty="0" smtClean="0"/>
              <a:t>para que </a:t>
            </a:r>
            <a:r>
              <a:rPr lang="es-CO" dirty="0" smtClean="0"/>
              <a:t>los requisitos y obligaciones que se establezcan resulten razonables y acordes a tales circunstancias.» (art 8-4 ídem)</a:t>
            </a:r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081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Consideraciones de las propuestas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2116832"/>
          </a:xfrm>
        </p:spPr>
        <p:txBody>
          <a:bodyPr/>
          <a:lstStyle/>
          <a:p>
            <a:r>
              <a:rPr lang="es-CO" dirty="0" smtClean="0"/>
              <a:t>Las autoridades «deberán </a:t>
            </a:r>
            <a:r>
              <a:rPr lang="es-CO" b="1" i="1" u="sng" dirty="0" smtClean="0"/>
              <a:t>garantizar</a:t>
            </a:r>
            <a:r>
              <a:rPr lang="es-CO" dirty="0" smtClean="0"/>
              <a:t> que las normas de contabilidad, de información financiera y aseguramiento de la información de quienes participen en un mismo sector económico sean homogéneas, consistentes y comparables.» (art 12, ídem)</a:t>
            </a:r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522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Criterio decisor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1828800"/>
          </a:xfrm>
        </p:spPr>
        <p:txBody>
          <a:bodyPr/>
          <a:lstStyle/>
          <a:p>
            <a:r>
              <a:rPr lang="es-CO" dirty="0" smtClean="0"/>
              <a:t>Con relación a las propuestas que les presente el CTCP (autoridad normalizadora), las autoridades reguladoras deben analizar «su conveniencia e implicaciones de acuerdo con el interés público y el bien común.» (art 8-3).</a:t>
            </a:r>
          </a:p>
          <a:p>
            <a:pPr marL="0" indent="0">
              <a:buNone/>
            </a:pPr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472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Fundamentos de las decisiones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«la mejor combinación posible de habilidades técnicas y de experiencia en las materias a las que hace referencia este articulo, así como en las realidades y perspectivas de los mercados</a:t>
            </a:r>
            <a:r>
              <a:rPr lang="es-CO" dirty="0" smtClean="0"/>
              <a:t>,» </a:t>
            </a:r>
            <a:r>
              <a:rPr lang="es-CO" dirty="0" smtClean="0"/>
              <a:t>(art 11)</a:t>
            </a:r>
          </a:p>
          <a:p>
            <a:r>
              <a:rPr lang="es-CO" dirty="0" smtClean="0"/>
              <a:t>«Considerarán las recomendaciones y observaciones» (art 7-2, ídem) (art 8-7, ídem)</a:t>
            </a:r>
          </a:p>
          <a:p>
            <a:r>
              <a:rPr lang="es-CO" dirty="0" smtClean="0"/>
              <a:t>«analizarán y acogerán, cuando resulte pertinente, las observaciones realizadas» (art 7-3, ídem)</a:t>
            </a:r>
          </a:p>
          <a:p>
            <a:r>
              <a:rPr lang="es-CO" dirty="0" smtClean="0"/>
              <a:t>«con el análisis correspondiente, indicando las razones técnicas» (art 7-3, ídem)</a:t>
            </a:r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14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Fundamentos de las decisiones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«luego de haber efectuado el análisis respectivo» (art 8-3, ídem)</a:t>
            </a:r>
          </a:p>
          <a:p>
            <a:r>
              <a:rPr lang="es-CO" dirty="0" smtClean="0"/>
              <a:t>«comunicará las razones técnicas de su apreciación» (art 8-3, ídem)</a:t>
            </a:r>
          </a:p>
          <a:p>
            <a:r>
              <a:rPr lang="es-CO" dirty="0" smtClean="0"/>
              <a:t>«obligaciones que se establezcan resulten razonables y acordes a tales circunstancias.» (art 8-4, ídem)</a:t>
            </a:r>
          </a:p>
          <a:p>
            <a:r>
              <a:rPr lang="es-CO" dirty="0" smtClean="0"/>
              <a:t>«Dispondrán la publicación, en medios que garanticen su amplia divulgación, de las normas, </a:t>
            </a:r>
            <a:r>
              <a:rPr lang="es-CO" b="1" i="1" u="sng" dirty="0" smtClean="0"/>
              <a:t>junto con los fundamentos de sus conclusiones</a:t>
            </a:r>
            <a:r>
              <a:rPr lang="es-CO" dirty="0" smtClean="0"/>
              <a:t>.» (art 7-4, ídem)</a:t>
            </a:r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6 de abril de 2011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0A16-04AE-48ED-94D1-BE4B79FA5E64}" type="slidenum">
              <a:rPr lang="es-CO" smtClean="0"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168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164</TotalTime>
  <Words>969</Words>
  <Application>Microsoft Office PowerPoint</Application>
  <PresentationFormat>On-screen Show (4:3)</PresentationFormat>
  <Paragraphs>106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Clarity</vt:lpstr>
      <vt:lpstr>Worksheet</vt:lpstr>
      <vt:lpstr>Situación actual de la adopción de estándares internacionales</vt:lpstr>
      <vt:lpstr>Precisión</vt:lpstr>
      <vt:lpstr>Precisión</vt:lpstr>
      <vt:lpstr>Debido proceso</vt:lpstr>
      <vt:lpstr>Consideraciones de las propuestas</vt:lpstr>
      <vt:lpstr>Consideraciones de las propuestas</vt:lpstr>
      <vt:lpstr>Criterio decisor</vt:lpstr>
      <vt:lpstr>Fundamentos de las decisiones</vt:lpstr>
      <vt:lpstr>Fundamentos de las decisiones</vt:lpstr>
      <vt:lpstr>PowerPoint Presentation</vt:lpstr>
      <vt:lpstr>Pendientes</vt:lpstr>
      <vt:lpstr>Pendientes</vt:lpstr>
      <vt:lpstr>Pendientes</vt:lpstr>
      <vt:lpstr>Pendientes</vt:lpstr>
      <vt:lpstr>Falta</vt:lpstr>
      <vt:lpstr>Preocupa</vt:lpstr>
      <vt:lpstr>Preocupan</vt:lpstr>
      <vt:lpstr>Por su amable atención, muchas 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Situación actual de la adopción de estándares internacionales</dc:title>
  <dc:creator>Jezreel</dc:creator>
  <cp:lastModifiedBy>Jezreel</cp:lastModifiedBy>
  <cp:revision>55</cp:revision>
  <dcterms:created xsi:type="dcterms:W3CDTF">2011-04-05T20:23:44Z</dcterms:created>
  <dcterms:modified xsi:type="dcterms:W3CDTF">2011-04-05T23:19:44Z</dcterms:modified>
</cp:coreProperties>
</file>