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0" r:id="rId3"/>
    <p:sldId id="258" r:id="rId4"/>
    <p:sldId id="259" r:id="rId5"/>
    <p:sldId id="260" r:id="rId6"/>
    <p:sldId id="262" r:id="rId7"/>
    <p:sldId id="263" r:id="rId8"/>
    <p:sldId id="264" r:id="rId9"/>
    <p:sldId id="269" r:id="rId10"/>
    <p:sldId id="270" r:id="rId11"/>
    <p:sldId id="266" r:id="rId12"/>
    <p:sldId id="267" r:id="rId13"/>
    <p:sldId id="271" r:id="rId14"/>
    <p:sldId id="265" r:id="rId15"/>
    <p:sldId id="268" r:id="rId16"/>
    <p:sldId id="261" r:id="rId17"/>
    <p:sldId id="276" r:id="rId18"/>
    <p:sldId id="280" r:id="rId19"/>
    <p:sldId id="281" r:id="rId20"/>
    <p:sldId id="282" r:id="rId21"/>
    <p:sldId id="283" r:id="rId22"/>
    <p:sldId id="284" r:id="rId23"/>
    <p:sldId id="257" r:id="rId24"/>
    <p:sldId id="272" r:id="rId25"/>
    <p:sldId id="273" r:id="rId26"/>
    <p:sldId id="274" r:id="rId27"/>
    <p:sldId id="275" r:id="rId28"/>
    <p:sldId id="277" r:id="rId29"/>
    <p:sldId id="278" r:id="rId30"/>
    <p:sldId id="279" r:id="rId31"/>
    <p:sldId id="285" r:id="rId32"/>
    <p:sldId id="286" r:id="rId33"/>
    <p:sldId id="287" r:id="rId34"/>
    <p:sldId id="288" r:id="rId35"/>
    <p:sldId id="291" r:id="rId36"/>
    <p:sldId id="292" r:id="rId37"/>
    <p:sldId id="289" r:id="rId3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31" autoAdjust="0"/>
    <p:restoredTop sz="94660"/>
  </p:normalViewPr>
  <p:slideViewPr>
    <p:cSldViewPr>
      <p:cViewPr varScale="1">
        <p:scale>
          <a:sx n="69" d="100"/>
          <a:sy n="69" d="100"/>
        </p:scale>
        <p:origin x="-57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D:\Mis%20documentos\derecho\contauj\conferencias\sas\censo_economico_90_05.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Mis%20documentos\derecho\contauj\conferencias\sas\censo_economico_90_05.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900" b="1"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r>
              <a:rPr lang="es-CO"/>
              <a:t>Establecimientos por Tamaño de Empresa</a:t>
            </a:r>
          </a:p>
        </c:rich>
      </c:tx>
      <c:layout>
        <c:manualLayout>
          <c:xMode val="edge"/>
          <c:yMode val="edge"/>
          <c:x val="0.27564539859655074"/>
          <c:y val="5.1987767584097871E-2"/>
        </c:manualLayout>
      </c:layout>
      <c:overlay val="0"/>
      <c:spPr>
        <a:noFill/>
        <a:ln w="25400">
          <a:noFill/>
        </a:ln>
      </c:spPr>
    </c:title>
    <c:autoTitleDeleted val="0"/>
    <c:plotArea>
      <c:layout>
        <c:manualLayout>
          <c:layoutTarget val="inner"/>
          <c:xMode val="edge"/>
          <c:yMode val="edge"/>
          <c:x val="8.4959198197567282E-2"/>
          <c:y val="0.23241590214067301"/>
          <c:w val="0.82693619578965116"/>
          <c:h val="0.63302752293578068"/>
        </c:manualLayout>
      </c:layout>
      <c:barChart>
        <c:barDir val="col"/>
        <c:grouping val="clustered"/>
        <c:varyColors val="0"/>
        <c:ser>
          <c:idx val="0"/>
          <c:order val="0"/>
          <c:tx>
            <c:strRef>
              <c:f>'D:\Documents and Settings\marodriguez\Mis documentos\Mipymes\[Totales.xls]Establ'!$B$3</c:f>
              <c:strCache>
                <c:ptCount val="1"/>
                <c:pt idx="0">
                  <c:v>1990</c:v>
                </c:pt>
              </c:strCache>
            </c:strRef>
          </c:tx>
          <c:spPr>
            <a:solidFill>
              <a:srgbClr xmlns:mc="http://schemas.openxmlformats.org/markup-compatibility/2006" xmlns:a14="http://schemas.microsoft.com/office/drawing/2010/main" val="99CC00" mc:Ignorable=""/>
            </a:solidFill>
            <a:ln w="25400">
              <a:noFill/>
            </a:ln>
          </c:spPr>
          <c:invertIfNegative val="0"/>
          <c:dLbls>
            <c:dLbl>
              <c:idx val="0"/>
              <c:layout>
                <c:manualLayout>
                  <c:x val="6.4367251231410016E-3"/>
                  <c:y val="-1.3097589537873971E-2"/>
                </c:manualLayout>
              </c:layout>
              <c:tx>
                <c:rich>
                  <a:bodyPr/>
                  <a:lstStyle/>
                  <a:p>
                    <a:pPr>
                      <a:defRPr sz="900" b="0"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r>
                      <a:rPr lang="es-CO"/>
                      <a:t>96,0 %</a:t>
                    </a:r>
                  </a:p>
                </c:rich>
              </c:tx>
              <c:spPr>
                <a:noFill/>
                <a:ln w="25400">
                  <a:noFill/>
                </a:ln>
              </c:spPr>
              <c:dLblPos val="outEnd"/>
              <c:showLegendKey val="0"/>
              <c:showVal val="0"/>
              <c:showCatName val="0"/>
              <c:showSerName val="0"/>
              <c:showPercent val="0"/>
              <c:showBubbleSize val="0"/>
            </c:dLbl>
            <c:dLbl>
              <c:idx val="1"/>
              <c:layout>
                <c:manualLayout>
                  <c:x val="5.5809072568117788E-3"/>
                  <c:y val="-2.4737114610346011E-2"/>
                </c:manualLayout>
              </c:layout>
              <c:tx>
                <c:rich>
                  <a:bodyPr/>
                  <a:lstStyle/>
                  <a:p>
                    <a:pPr>
                      <a:defRPr sz="900" b="0"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r>
                      <a:rPr lang="es-CO"/>
                      <a:t>3,4%</a:t>
                    </a:r>
                  </a:p>
                </c:rich>
              </c:tx>
              <c:spPr>
                <a:noFill/>
                <a:ln w="25400">
                  <a:noFill/>
                </a:ln>
              </c:spPr>
              <c:dLblPos val="outEnd"/>
              <c:showLegendKey val="0"/>
              <c:showVal val="0"/>
              <c:showCatName val="0"/>
              <c:showSerName val="0"/>
              <c:showPercent val="0"/>
              <c:showBubbleSize val="0"/>
            </c:dLbl>
            <c:dLbl>
              <c:idx val="2"/>
              <c:layout>
                <c:manualLayout>
                  <c:x val="-8.5790023212213105E-3"/>
                  <c:y val="-1.2260847472702821E-2"/>
                </c:manualLayout>
              </c:layout>
              <c:tx>
                <c:rich>
                  <a:bodyPr/>
                  <a:lstStyle/>
                  <a:p>
                    <a:pPr>
                      <a:defRPr sz="900" b="0"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r>
                      <a:rPr lang="es-CO"/>
                      <a:t>0,5%</a:t>
                    </a:r>
                  </a:p>
                </c:rich>
              </c:tx>
              <c:spPr>
                <a:noFill/>
                <a:ln w="25400">
                  <a:noFill/>
                </a:ln>
              </c:spPr>
              <c:dLblPos val="outEnd"/>
              <c:showLegendKey val="0"/>
              <c:showVal val="0"/>
              <c:showCatName val="0"/>
              <c:showSerName val="0"/>
              <c:showPercent val="0"/>
              <c:showBubbleSize val="0"/>
            </c:dLbl>
            <c:dLbl>
              <c:idx val="3"/>
              <c:layout>
                <c:manualLayout>
                  <c:x val="3.6928386510998402E-3"/>
                  <c:y val="-3.3078055610021216E-2"/>
                </c:manualLayout>
              </c:layout>
              <c:tx>
                <c:rich>
                  <a:bodyPr/>
                  <a:lstStyle/>
                  <a:p>
                    <a:pPr>
                      <a:defRPr sz="900" b="0"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r>
                      <a:rPr lang="es-CO"/>
                      <a:t>0,1%</a:t>
                    </a:r>
                  </a:p>
                </c:rich>
              </c:tx>
              <c:spPr>
                <a:noFill/>
                <a:ln w="25400">
                  <a:noFill/>
                </a:ln>
              </c:spPr>
              <c:dLblPos val="outEnd"/>
              <c:showLegendKey val="0"/>
              <c:showVal val="0"/>
              <c:showCatName val="0"/>
              <c:showSerName val="0"/>
              <c:showPercent val="0"/>
              <c:showBubbleSize val="0"/>
            </c:dLbl>
            <c:dLbl>
              <c:idx val="4"/>
              <c:layout>
                <c:manualLayout>
                  <c:xMode val="edge"/>
                  <c:yMode val="edge"/>
                  <c:x val="0.66268174594102269"/>
                  <c:y val="0.63302752293578068"/>
                </c:manualLayout>
              </c:layout>
              <c:numFmt formatCode="0.0" sourceLinked="0"/>
              <c:spPr>
                <a:noFill/>
                <a:ln w="25400">
                  <a:noFill/>
                </a:ln>
              </c:spPr>
              <c:txPr>
                <a:bodyPr/>
                <a:lstStyle/>
                <a:p>
                  <a:pPr>
                    <a:defRPr sz="800" b="1" i="0" u="none" strike="noStrike" baseline="0">
                      <a:solidFill>
                        <a:srgbClr xmlns:mc="http://schemas.openxmlformats.org/markup-compatibility/2006" xmlns:a14="http://schemas.microsoft.com/office/drawing/2010/main" val="000000" mc:Ignorable=""/>
                      </a:solidFill>
                      <a:latin typeface="Arial"/>
                      <a:ea typeface="Arial"/>
                      <a:cs typeface="Arial"/>
                    </a:defRPr>
                  </a:pPr>
                  <a:endParaRPr lang="es-CO"/>
                </a:p>
              </c:txPr>
              <c:dLblPos val="outEnd"/>
              <c:showLegendKey val="0"/>
              <c:showVal val="1"/>
              <c:showCatName val="0"/>
              <c:showSerName val="0"/>
              <c:showPercent val="0"/>
              <c:showBubbleSize val="0"/>
            </c:dLbl>
            <c:dLbl>
              <c:idx val="5"/>
              <c:layout>
                <c:manualLayout>
                  <c:xMode val="edge"/>
                  <c:yMode val="edge"/>
                  <c:x val="0.78728856996412022"/>
                  <c:y val="0.63608562691131565"/>
                </c:manualLayout>
              </c:layout>
              <c:numFmt formatCode="0.0" sourceLinked="0"/>
              <c:spPr>
                <a:noFill/>
                <a:ln w="25400">
                  <a:noFill/>
                </a:ln>
              </c:spPr>
              <c:txPr>
                <a:bodyPr/>
                <a:lstStyle/>
                <a:p>
                  <a:pPr>
                    <a:defRPr sz="800" b="1" i="0" u="none" strike="noStrike" baseline="0">
                      <a:solidFill>
                        <a:srgbClr xmlns:mc="http://schemas.openxmlformats.org/markup-compatibility/2006" xmlns:a14="http://schemas.microsoft.com/office/drawing/2010/main" val="000000" mc:Ignorable=""/>
                      </a:solidFill>
                      <a:latin typeface="Arial"/>
                      <a:ea typeface="Arial"/>
                      <a:cs typeface="Arial"/>
                    </a:defRPr>
                  </a:pPr>
                  <a:endParaRPr lang="es-CO"/>
                </a:p>
              </c:txPr>
              <c:dLblPos val="outEnd"/>
              <c:showLegendKey val="0"/>
              <c:showVal val="1"/>
              <c:showCatName val="0"/>
              <c:showSerName val="0"/>
              <c:showPercent val="0"/>
              <c:showBubbleSize val="0"/>
            </c:dLbl>
            <c:numFmt formatCode="0.0" sourceLinked="0"/>
            <c:spPr>
              <a:noFill/>
              <a:ln w="25400">
                <a:noFill/>
              </a:ln>
            </c:spPr>
            <c:txPr>
              <a:bodyPr/>
              <a:lstStyle/>
              <a:p>
                <a:pPr>
                  <a:defRPr sz="900" b="0"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endParaRPr lang="es-CO"/>
              </a:p>
            </c:txPr>
            <c:showLegendKey val="0"/>
            <c:showVal val="1"/>
            <c:showCatName val="0"/>
            <c:showSerName val="0"/>
            <c:showPercent val="0"/>
            <c:showBubbleSize val="0"/>
            <c:showLeaderLines val="0"/>
          </c:dLbls>
          <c:cat>
            <c:strRef>
              <c:f>'D:\Documents and Settings\marodriguez\Mis documentos\Mipymes\[Totales.xls]Establ'!$A$12:$A$15</c:f>
              <c:strCache>
                <c:ptCount val="4"/>
                <c:pt idx="0">
                  <c:v>Micro</c:v>
                </c:pt>
                <c:pt idx="1">
                  <c:v>Pequeñas</c:v>
                </c:pt>
                <c:pt idx="2">
                  <c:v>Medianas</c:v>
                </c:pt>
                <c:pt idx="3">
                  <c:v>Grandes</c:v>
                </c:pt>
              </c:strCache>
            </c:strRef>
          </c:cat>
          <c:val>
            <c:numRef>
              <c:f>'D:\Documents and Settings\marodriguez\Mis documentos\Mipymes\[Totales.xls]Establ'!$B$12:$B$15</c:f>
              <c:numCache>
                <c:formatCode>General</c:formatCode>
                <c:ptCount val="4"/>
                <c:pt idx="0">
                  <c:v>96.02</c:v>
                </c:pt>
                <c:pt idx="1">
                  <c:v>3.36</c:v>
                </c:pt>
                <c:pt idx="2">
                  <c:v>0.5</c:v>
                </c:pt>
                <c:pt idx="3">
                  <c:v>0.11000000000000007</c:v>
                </c:pt>
              </c:numCache>
            </c:numRef>
          </c:val>
        </c:ser>
        <c:ser>
          <c:idx val="1"/>
          <c:order val="1"/>
          <c:tx>
            <c:strRef>
              <c:f>'D:\Documents and Settings\marodriguez\Mis documentos\Mipymes\[Totales.xls]Establ'!$C$3</c:f>
              <c:strCache>
                <c:ptCount val="1"/>
                <c:pt idx="0">
                  <c:v>2005</c:v>
                </c:pt>
              </c:strCache>
            </c:strRef>
          </c:tx>
          <c:spPr>
            <a:solidFill>
              <a:srgbClr xmlns:mc="http://schemas.openxmlformats.org/markup-compatibility/2006" xmlns:a14="http://schemas.microsoft.com/office/drawing/2010/main" val="003366" mc:Ignorable=""/>
            </a:solidFill>
            <a:ln w="25400">
              <a:noFill/>
            </a:ln>
          </c:spPr>
          <c:invertIfNegative val="0"/>
          <c:dLbls>
            <c:dLbl>
              <c:idx val="0"/>
              <c:layout>
                <c:manualLayout>
                  <c:x val="1.5828752003966856E-2"/>
                  <c:y val="-1.8342530250560177E-3"/>
                </c:manualLayout>
              </c:layout>
              <c:tx>
                <c:rich>
                  <a:bodyPr/>
                  <a:lstStyle/>
                  <a:p>
                    <a:pPr>
                      <a:defRPr sz="900" b="0"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r>
                      <a:rPr lang="es-CO"/>
                      <a:t>96,4%</a:t>
                    </a:r>
                  </a:p>
                </c:rich>
              </c:tx>
              <c:spPr>
                <a:noFill/>
                <a:ln w="25400">
                  <a:noFill/>
                </a:ln>
              </c:spPr>
              <c:dLblPos val="outEnd"/>
              <c:showLegendKey val="0"/>
              <c:showVal val="0"/>
              <c:showCatName val="0"/>
              <c:showSerName val="0"/>
              <c:showPercent val="0"/>
              <c:showBubbleSize val="0"/>
            </c:dLbl>
            <c:dLbl>
              <c:idx val="1"/>
              <c:layout>
                <c:manualLayout>
                  <c:x val="1.6495803132112061E-2"/>
                  <c:y val="-2.0709931245488134E-2"/>
                </c:manualLayout>
              </c:layout>
              <c:tx>
                <c:rich>
                  <a:bodyPr/>
                  <a:lstStyle/>
                  <a:p>
                    <a:pPr>
                      <a:defRPr sz="900" b="0"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r>
                      <a:rPr lang="es-CO"/>
                      <a:t>3,0%</a:t>
                    </a:r>
                  </a:p>
                </c:rich>
              </c:tx>
              <c:spPr>
                <a:noFill/>
                <a:ln w="25400">
                  <a:noFill/>
                </a:ln>
              </c:spPr>
              <c:dLblPos val="outEnd"/>
              <c:showLegendKey val="0"/>
              <c:showVal val="0"/>
              <c:showCatName val="0"/>
              <c:showSerName val="0"/>
              <c:showPercent val="0"/>
              <c:showBubbleSize val="0"/>
            </c:dLbl>
            <c:dLbl>
              <c:idx val="2"/>
              <c:layout>
                <c:manualLayout>
                  <c:x val="1.3663786647087926E-2"/>
                  <c:y val="-1.5382264962620141E-2"/>
                </c:manualLayout>
              </c:layout>
              <c:tx>
                <c:rich>
                  <a:bodyPr/>
                  <a:lstStyle/>
                  <a:p>
                    <a:pPr>
                      <a:defRPr sz="900" b="0"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r>
                      <a:rPr lang="es-CO"/>
                      <a:t>0,5%</a:t>
                    </a:r>
                  </a:p>
                </c:rich>
              </c:tx>
              <c:spPr>
                <a:noFill/>
                <a:ln w="25400">
                  <a:noFill/>
                </a:ln>
              </c:spPr>
              <c:dLblPos val="outEnd"/>
              <c:showLegendKey val="0"/>
              <c:showVal val="0"/>
              <c:showCatName val="0"/>
              <c:showSerName val="0"/>
              <c:showPercent val="0"/>
              <c:showBubbleSize val="0"/>
            </c:dLbl>
            <c:dLbl>
              <c:idx val="3"/>
              <c:layout>
                <c:manualLayout>
                  <c:x val="1.0831770162063804E-2"/>
                  <c:y val="-3.3014742095639052E-2"/>
                </c:manualLayout>
              </c:layout>
              <c:tx>
                <c:rich>
                  <a:bodyPr/>
                  <a:lstStyle/>
                  <a:p>
                    <a:pPr>
                      <a:defRPr sz="900" b="0"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r>
                      <a:rPr lang="es-CO"/>
                      <a:t>0,1%</a:t>
                    </a:r>
                  </a:p>
                </c:rich>
              </c:tx>
              <c:spPr>
                <a:noFill/>
                <a:ln w="25400">
                  <a:noFill/>
                </a:ln>
              </c:spPr>
              <c:dLblPos val="outEnd"/>
              <c:showLegendKey val="0"/>
              <c:showVal val="0"/>
              <c:showCatName val="0"/>
              <c:showSerName val="0"/>
              <c:showPercent val="0"/>
              <c:showBubbleSize val="0"/>
            </c:dLbl>
            <c:dLbl>
              <c:idx val="4"/>
              <c:layout>
                <c:manualLayout>
                  <c:xMode val="edge"/>
                  <c:yMode val="edge"/>
                  <c:x val="0.70988130049522669"/>
                  <c:y val="0.63914373088685061"/>
                </c:manualLayout>
              </c:layout>
              <c:numFmt formatCode="0.0" sourceLinked="0"/>
              <c:spPr>
                <a:noFill/>
                <a:ln w="25400">
                  <a:noFill/>
                </a:ln>
              </c:spPr>
              <c:txPr>
                <a:bodyPr/>
                <a:lstStyle/>
                <a:p>
                  <a:pPr>
                    <a:defRPr sz="800" b="1" i="0" u="none" strike="noStrike" baseline="0">
                      <a:solidFill>
                        <a:srgbClr xmlns:mc="http://schemas.openxmlformats.org/markup-compatibility/2006" xmlns:a14="http://schemas.microsoft.com/office/drawing/2010/main" val="000000" mc:Ignorable=""/>
                      </a:solidFill>
                      <a:latin typeface="Arial"/>
                      <a:ea typeface="Arial"/>
                      <a:cs typeface="Arial"/>
                    </a:defRPr>
                  </a:pPr>
                  <a:endParaRPr lang="es-CO"/>
                </a:p>
              </c:txPr>
              <c:dLblPos val="outEnd"/>
              <c:showLegendKey val="0"/>
              <c:showVal val="1"/>
              <c:showCatName val="0"/>
              <c:showSerName val="0"/>
              <c:showPercent val="0"/>
              <c:showBubbleSize val="0"/>
            </c:dLbl>
            <c:dLbl>
              <c:idx val="5"/>
              <c:layout>
                <c:manualLayout>
                  <c:xMode val="edge"/>
                  <c:yMode val="edge"/>
                  <c:x val="0.84204005324699849"/>
                  <c:y val="0.63608562691131565"/>
                </c:manualLayout>
              </c:layout>
              <c:numFmt formatCode="0.0" sourceLinked="0"/>
              <c:spPr>
                <a:noFill/>
                <a:ln w="25400">
                  <a:noFill/>
                </a:ln>
              </c:spPr>
              <c:txPr>
                <a:bodyPr/>
                <a:lstStyle/>
                <a:p>
                  <a:pPr>
                    <a:defRPr sz="800" b="1" i="0" u="none" strike="noStrike" baseline="0">
                      <a:solidFill>
                        <a:srgbClr xmlns:mc="http://schemas.openxmlformats.org/markup-compatibility/2006" xmlns:a14="http://schemas.microsoft.com/office/drawing/2010/main" val="000000" mc:Ignorable=""/>
                      </a:solidFill>
                      <a:latin typeface="Arial"/>
                      <a:ea typeface="Arial"/>
                      <a:cs typeface="Arial"/>
                    </a:defRPr>
                  </a:pPr>
                  <a:endParaRPr lang="es-CO"/>
                </a:p>
              </c:txPr>
              <c:dLblPos val="outEnd"/>
              <c:showLegendKey val="0"/>
              <c:showVal val="1"/>
              <c:showCatName val="0"/>
              <c:showSerName val="0"/>
              <c:showPercent val="0"/>
              <c:showBubbleSize val="0"/>
            </c:dLbl>
            <c:numFmt formatCode="0.0" sourceLinked="0"/>
            <c:spPr>
              <a:noFill/>
              <a:ln w="25400">
                <a:noFill/>
              </a:ln>
            </c:spPr>
            <c:txPr>
              <a:bodyPr/>
              <a:lstStyle/>
              <a:p>
                <a:pPr>
                  <a:defRPr sz="900" b="0"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endParaRPr lang="es-CO"/>
              </a:p>
            </c:txPr>
            <c:showLegendKey val="0"/>
            <c:showVal val="1"/>
            <c:showCatName val="0"/>
            <c:showSerName val="0"/>
            <c:showPercent val="0"/>
            <c:showBubbleSize val="0"/>
            <c:showLeaderLines val="0"/>
          </c:dLbls>
          <c:cat>
            <c:strRef>
              <c:f>'D:\Documents and Settings\marodriguez\Mis documentos\Mipymes\[Totales.xls]Establ'!$A$12:$A$15</c:f>
              <c:strCache>
                <c:ptCount val="4"/>
                <c:pt idx="0">
                  <c:v>Micro</c:v>
                </c:pt>
                <c:pt idx="1">
                  <c:v>Pequeñas</c:v>
                </c:pt>
                <c:pt idx="2">
                  <c:v>Medianas</c:v>
                </c:pt>
                <c:pt idx="3">
                  <c:v>Grandes</c:v>
                </c:pt>
              </c:strCache>
            </c:strRef>
          </c:cat>
          <c:val>
            <c:numRef>
              <c:f>'D:\Documents and Settings\marodriguez\Mis documentos\Mipymes\[Totales.xls]Establ'!$C$12:$C$15</c:f>
              <c:numCache>
                <c:formatCode>General</c:formatCode>
                <c:ptCount val="4"/>
                <c:pt idx="0">
                  <c:v>96.35</c:v>
                </c:pt>
                <c:pt idx="1">
                  <c:v>3.03</c:v>
                </c:pt>
                <c:pt idx="2">
                  <c:v>0.49000000000000027</c:v>
                </c:pt>
                <c:pt idx="3">
                  <c:v>0.12000000000000002</c:v>
                </c:pt>
              </c:numCache>
            </c:numRef>
          </c:val>
        </c:ser>
        <c:dLbls>
          <c:showLegendKey val="0"/>
          <c:showVal val="0"/>
          <c:showCatName val="0"/>
          <c:showSerName val="0"/>
          <c:showPercent val="0"/>
          <c:showBubbleSize val="0"/>
        </c:dLbls>
        <c:gapWidth val="120"/>
        <c:axId val="68916352"/>
        <c:axId val="68917888"/>
      </c:barChart>
      <c:catAx>
        <c:axId val="68916352"/>
        <c:scaling>
          <c:orientation val="minMax"/>
        </c:scaling>
        <c:delete val="0"/>
        <c:axPos val="b"/>
        <c:numFmt formatCode="General" sourceLinked="1"/>
        <c:majorTickMark val="out"/>
        <c:minorTickMark val="none"/>
        <c:tickLblPos val="nextTo"/>
        <c:spPr>
          <a:ln w="3175">
            <a:solidFill>
              <a:srgbClr xmlns:mc="http://schemas.openxmlformats.org/markup-compatibility/2006" xmlns:a14="http://schemas.microsoft.com/office/drawing/2010/main" val="000000" mc:Ignorable=""/>
            </a:solidFill>
            <a:prstDash val="solid"/>
          </a:ln>
        </c:spPr>
        <c:txPr>
          <a:bodyPr rot="0" vert="horz"/>
          <a:lstStyle/>
          <a:p>
            <a:pPr>
              <a:defRPr sz="900" b="0"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endParaRPr lang="es-CO"/>
          </a:p>
        </c:txPr>
        <c:crossAx val="68917888"/>
        <c:crosses val="autoZero"/>
        <c:auto val="1"/>
        <c:lblAlgn val="ctr"/>
        <c:lblOffset val="100"/>
        <c:tickLblSkip val="1"/>
        <c:tickMarkSkip val="1"/>
        <c:noMultiLvlLbl val="0"/>
      </c:catAx>
      <c:valAx>
        <c:axId val="68917888"/>
        <c:scaling>
          <c:orientation val="minMax"/>
          <c:max val="100"/>
        </c:scaling>
        <c:delete val="1"/>
        <c:axPos val="l"/>
        <c:numFmt formatCode="General" sourceLinked="1"/>
        <c:majorTickMark val="out"/>
        <c:minorTickMark val="none"/>
        <c:tickLblPos val="none"/>
        <c:crossAx val="68916352"/>
        <c:crosses val="autoZero"/>
        <c:crossBetween val="between"/>
        <c:majorUnit val="20"/>
      </c:valAx>
      <c:spPr>
        <a:noFill/>
        <a:ln w="25400">
          <a:noFill/>
        </a:ln>
      </c:spPr>
    </c:plotArea>
    <c:legend>
      <c:legendPos val="r"/>
      <c:layout>
        <c:manualLayout>
          <c:xMode val="edge"/>
          <c:yMode val="edge"/>
          <c:x val="0.76840874814243942"/>
          <c:y val="0.19266055045871558"/>
          <c:w val="0.10006305565491226"/>
          <c:h val="0.13455657492354703"/>
        </c:manualLayout>
      </c:layout>
      <c:overlay val="0"/>
      <c:spPr>
        <a:noFill/>
        <a:ln w="3175">
          <a:solidFill>
            <a:srgbClr xmlns:mc="http://schemas.openxmlformats.org/markup-compatibility/2006" xmlns:a14="http://schemas.microsoft.com/office/drawing/2010/main" val="C0C0C0" mc:Ignorable=""/>
          </a:solidFill>
          <a:prstDash val="solid"/>
        </a:ln>
      </c:spPr>
      <c:txPr>
        <a:bodyPr/>
        <a:lstStyle/>
        <a:p>
          <a:pPr>
            <a:defRPr sz="825" b="0"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endParaRPr lang="es-CO"/>
        </a:p>
      </c:txPr>
    </c:legend>
    <c:plotVisOnly val="1"/>
    <c:dispBlanksAs val="gap"/>
    <c:showDLblsOverMax val="0"/>
  </c:chart>
  <c:spPr>
    <a:solidFill>
      <a:srgbClr xmlns:mc="http://schemas.openxmlformats.org/markup-compatibility/2006" xmlns:a14="http://schemas.microsoft.com/office/drawing/2010/main" val="FFFFFF" mc:Ignorable=""/>
    </a:solidFill>
    <a:ln w="3175">
      <a:solidFill>
        <a:srgbClr xmlns:mc="http://schemas.openxmlformats.org/markup-compatibility/2006" xmlns:a14="http://schemas.microsoft.com/office/drawing/2010/main" val="C0C0C0" mc:Ignorable=""/>
      </a:solidFill>
      <a:prstDash val="solid"/>
    </a:ln>
  </c:spPr>
  <c:txPr>
    <a:bodyPr/>
    <a:lstStyle/>
    <a:p>
      <a:pPr>
        <a:defRPr sz="1075" b="0" i="0" u="none" strike="noStrike" baseline="0">
          <a:solidFill>
            <a:srgbClr xmlns:mc="http://schemas.openxmlformats.org/markup-compatibility/2006" xmlns:a14="http://schemas.microsoft.com/office/drawing/2010/main" val="000000" mc:Ignorable=""/>
          </a:solidFill>
          <a:latin typeface="Arial"/>
          <a:ea typeface="Arial"/>
          <a:cs typeface="Arial"/>
        </a:defRPr>
      </a:pPr>
      <a:endParaRPr lang="es-CO"/>
    </a:p>
  </c:txPr>
  <c:externalData r:id="rId1">
    <c:autoUpdate val="1"/>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900" b="1"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r>
              <a:rPr lang="es-CO"/>
              <a:t>Personal Ocupado por Tamaño de Empresa</a:t>
            </a:r>
          </a:p>
        </c:rich>
      </c:tx>
      <c:layout>
        <c:manualLayout>
          <c:xMode val="edge"/>
          <c:yMode val="edge"/>
          <c:x val="0.27066312762008976"/>
          <c:y val="3.3639143730886847E-2"/>
        </c:manualLayout>
      </c:layout>
      <c:overlay val="0"/>
      <c:spPr>
        <a:noFill/>
        <a:ln w="25400">
          <a:noFill/>
        </a:ln>
      </c:spPr>
    </c:title>
    <c:autoTitleDeleted val="0"/>
    <c:plotArea>
      <c:layout>
        <c:manualLayout>
          <c:layoutTarget val="inner"/>
          <c:xMode val="edge"/>
          <c:yMode val="edge"/>
          <c:x val="6.8138969191071541E-2"/>
          <c:y val="0.1743119266055046"/>
          <c:w val="0.85930811146518105"/>
          <c:h val="0.69113149847094801"/>
        </c:manualLayout>
      </c:layout>
      <c:barChart>
        <c:barDir val="col"/>
        <c:grouping val="clustered"/>
        <c:varyColors val="0"/>
        <c:ser>
          <c:idx val="0"/>
          <c:order val="0"/>
          <c:tx>
            <c:strRef>
              <c:f>'D:\Documents and Settings\acastellanosm\Mis documentos\GMSS_2008\Estadísticas Financieras y BdO - Boletin\Pag Web- GMSS\[Cuadros Mipymes - Mapas.xls]censo90-2005'!$M$21</c:f>
              <c:strCache>
                <c:ptCount val="1"/>
                <c:pt idx="0">
                  <c:v>1990</c:v>
                </c:pt>
              </c:strCache>
            </c:strRef>
          </c:tx>
          <c:spPr>
            <a:solidFill>
              <a:srgbClr xmlns:mc="http://schemas.openxmlformats.org/markup-compatibility/2006" xmlns:a14="http://schemas.microsoft.com/office/drawing/2010/main" val="99CC00" mc:Ignorable=""/>
            </a:solidFill>
            <a:ln w="25400">
              <a:noFill/>
            </a:ln>
          </c:spPr>
          <c:invertIfNegative val="0"/>
          <c:dLbls>
            <c:dLbl>
              <c:idx val="0"/>
              <c:layout>
                <c:manualLayout>
                  <c:x val="-3.2856382129546851E-3"/>
                  <c:y val="-1.0512745212222016E-2"/>
                </c:manualLayout>
              </c:layout>
              <c:dLblPos val="outEnd"/>
              <c:showLegendKey val="0"/>
              <c:showVal val="1"/>
              <c:showCatName val="0"/>
              <c:showSerName val="0"/>
              <c:showPercent val="0"/>
              <c:showBubbleSize val="0"/>
            </c:dLbl>
            <c:dLbl>
              <c:idx val="1"/>
              <c:layout>
                <c:manualLayout>
                  <c:x val="7.1244695211641184E-3"/>
                  <c:y val="-1.6353795552751162E-2"/>
                </c:manualLayout>
              </c:layout>
              <c:dLblPos val="outEnd"/>
              <c:showLegendKey val="0"/>
              <c:showVal val="1"/>
              <c:showCatName val="0"/>
              <c:showSerName val="0"/>
              <c:showPercent val="0"/>
              <c:showBubbleSize val="0"/>
            </c:dLbl>
            <c:dLbl>
              <c:idx val="2"/>
              <c:layout>
                <c:manualLayout>
                  <c:x val="-1.3929141866813259E-3"/>
                  <c:y val="-2.4702469530758071E-2"/>
                </c:manualLayout>
              </c:layout>
              <c:dLblPos val="outEnd"/>
              <c:showLegendKey val="0"/>
              <c:showVal val="1"/>
              <c:showCatName val="0"/>
              <c:showSerName val="0"/>
              <c:showPercent val="0"/>
              <c:showBubbleSize val="0"/>
            </c:dLbl>
            <c:dLbl>
              <c:idx val="3"/>
              <c:layout>
                <c:manualLayout>
                  <c:x val="5.2316952590446518E-3"/>
                  <c:y val="-3.4468064362203732E-2"/>
                </c:manualLayout>
              </c:layout>
              <c:dLblPos val="outEnd"/>
              <c:showLegendKey val="0"/>
              <c:showVal val="1"/>
              <c:showCatName val="0"/>
              <c:showSerName val="0"/>
              <c:showPercent val="0"/>
              <c:showBubbleSize val="0"/>
            </c:dLbl>
            <c:dLbl>
              <c:idx val="4"/>
              <c:layout>
                <c:manualLayout>
                  <c:xMode val="edge"/>
                  <c:yMode val="edge"/>
                  <c:x val="0.6643549496129475"/>
                  <c:y val="0.63302752293578068"/>
                </c:manualLayout>
              </c:layout>
              <c:numFmt formatCode="0.0%" sourceLinked="0"/>
              <c:spPr>
                <a:noFill/>
                <a:ln w="25400">
                  <a:noFill/>
                </a:ln>
              </c:spPr>
              <c:txPr>
                <a:bodyPr/>
                <a:lstStyle/>
                <a:p>
                  <a:pPr>
                    <a:defRPr sz="800" b="1" i="0" u="none" strike="noStrike" baseline="0">
                      <a:solidFill>
                        <a:srgbClr xmlns:mc="http://schemas.openxmlformats.org/markup-compatibility/2006" xmlns:a14="http://schemas.microsoft.com/office/drawing/2010/main" val="000000" mc:Ignorable=""/>
                      </a:solidFill>
                      <a:latin typeface="Arial"/>
                      <a:ea typeface="Arial"/>
                      <a:cs typeface="Arial"/>
                    </a:defRPr>
                  </a:pPr>
                  <a:endParaRPr lang="es-CO"/>
                </a:p>
              </c:txPr>
              <c:dLblPos val="outEnd"/>
              <c:showLegendKey val="0"/>
              <c:showVal val="1"/>
              <c:showCatName val="0"/>
              <c:showSerName val="0"/>
              <c:showPercent val="0"/>
              <c:showBubbleSize val="0"/>
            </c:dLbl>
            <c:dLbl>
              <c:idx val="5"/>
              <c:layout>
                <c:manualLayout>
                  <c:xMode val="edge"/>
                  <c:yMode val="edge"/>
                  <c:x val="0.78927639312991149"/>
                  <c:y val="0.63608562691131565"/>
                </c:manualLayout>
              </c:layout>
              <c:numFmt formatCode="0.0%" sourceLinked="0"/>
              <c:spPr>
                <a:noFill/>
                <a:ln w="25400">
                  <a:noFill/>
                </a:ln>
              </c:spPr>
              <c:txPr>
                <a:bodyPr/>
                <a:lstStyle/>
                <a:p>
                  <a:pPr>
                    <a:defRPr sz="800" b="1" i="0" u="none" strike="noStrike" baseline="0">
                      <a:solidFill>
                        <a:srgbClr xmlns:mc="http://schemas.openxmlformats.org/markup-compatibility/2006" xmlns:a14="http://schemas.microsoft.com/office/drawing/2010/main" val="000000" mc:Ignorable=""/>
                      </a:solidFill>
                      <a:latin typeface="Arial"/>
                      <a:ea typeface="Arial"/>
                      <a:cs typeface="Arial"/>
                    </a:defRPr>
                  </a:pPr>
                  <a:endParaRPr lang="es-CO"/>
                </a:p>
              </c:txPr>
              <c:dLblPos val="outEnd"/>
              <c:showLegendKey val="0"/>
              <c:showVal val="1"/>
              <c:showCatName val="0"/>
              <c:showSerName val="0"/>
              <c:showPercent val="0"/>
              <c:showBubbleSize val="0"/>
            </c:dLbl>
            <c:numFmt formatCode="0.0%" sourceLinked="0"/>
            <c:spPr>
              <a:noFill/>
              <a:ln w="25400">
                <a:noFill/>
              </a:ln>
            </c:spPr>
            <c:txPr>
              <a:bodyPr/>
              <a:lstStyle/>
              <a:p>
                <a:pPr>
                  <a:defRPr sz="900" b="0"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endParaRPr lang="es-CO"/>
              </a:p>
            </c:txPr>
            <c:showLegendKey val="0"/>
            <c:showVal val="1"/>
            <c:showCatName val="0"/>
            <c:showSerName val="0"/>
            <c:showPercent val="0"/>
            <c:showBubbleSize val="0"/>
            <c:showLeaderLines val="0"/>
          </c:dLbls>
          <c:cat>
            <c:strRef>
              <c:f>'D:\Documents and Settings\acastellanosm\Mis documentos\GMSS_2008\Estadísticas Financieras y BdO - Boletin\Pag Web- GMSS\[Cuadros Mipymes - Mapas.xls]censo90-2005'!$L$22:$L$25</c:f>
              <c:strCache>
                <c:ptCount val="4"/>
                <c:pt idx="0">
                  <c:v>Micro </c:v>
                </c:pt>
                <c:pt idx="1">
                  <c:v>Pequeña </c:v>
                </c:pt>
                <c:pt idx="2">
                  <c:v>Mediana </c:v>
                </c:pt>
                <c:pt idx="3">
                  <c:v>Grande </c:v>
                </c:pt>
              </c:strCache>
            </c:strRef>
          </c:cat>
          <c:val>
            <c:numRef>
              <c:f>'D:\Documents and Settings\acastellanosm\Mis documentos\GMSS_2008\Estadísticas Financieras y BdO - Boletin\Pag Web- GMSS\[Cuadros Mipymes - Mapas.xls]censo90-2005'!$M$22:$M$25</c:f>
              <c:numCache>
                <c:formatCode>General</c:formatCode>
                <c:ptCount val="4"/>
                <c:pt idx="0">
                  <c:v>0.51400000000000001</c:v>
                </c:pt>
                <c:pt idx="1">
                  <c:v>0.193</c:v>
                </c:pt>
                <c:pt idx="2">
                  <c:v>0.13</c:v>
                </c:pt>
                <c:pt idx="3">
                  <c:v>0.16400000000000001</c:v>
                </c:pt>
              </c:numCache>
            </c:numRef>
          </c:val>
        </c:ser>
        <c:ser>
          <c:idx val="1"/>
          <c:order val="1"/>
          <c:tx>
            <c:strRef>
              <c:f>'D:\Documents and Settings\acastellanosm\Mis documentos\GMSS_2008\Estadísticas Financieras y BdO - Boletin\Pag Web- GMSS\[Cuadros Mipymes - Mapas.xls]censo90-2005'!$N$21</c:f>
              <c:strCache>
                <c:ptCount val="1"/>
                <c:pt idx="0">
                  <c:v>2005</c:v>
                </c:pt>
              </c:strCache>
            </c:strRef>
          </c:tx>
          <c:spPr>
            <a:solidFill>
              <a:srgbClr xmlns:mc="http://schemas.openxmlformats.org/markup-compatibility/2006" xmlns:a14="http://schemas.microsoft.com/office/drawing/2010/main" val="003366" mc:Ignorable=""/>
            </a:solidFill>
            <a:ln w="25400">
              <a:noFill/>
            </a:ln>
          </c:spPr>
          <c:invertIfNegative val="0"/>
          <c:dLbls>
            <c:dLbl>
              <c:idx val="0"/>
              <c:layout>
                <c:manualLayout>
                  <c:x val="1.6647422059728044E-2"/>
                  <c:y val="-1.4009170871989628E-2"/>
                </c:manualLayout>
              </c:layout>
              <c:dLblPos val="outEnd"/>
              <c:showLegendKey val="0"/>
              <c:showVal val="1"/>
              <c:showCatName val="0"/>
              <c:showSerName val="0"/>
              <c:showPercent val="0"/>
              <c:showBubbleSize val="0"/>
            </c:dLbl>
            <c:dLbl>
              <c:idx val="1"/>
              <c:layout>
                <c:manualLayout>
                  <c:x val="1.7593784072864656E-2"/>
                  <c:y val="-2.0645470757832848E-2"/>
                </c:manualLayout>
              </c:layout>
              <c:dLblPos val="outEnd"/>
              <c:showLegendKey val="0"/>
              <c:showVal val="1"/>
              <c:showCatName val="0"/>
              <c:showSerName val="0"/>
              <c:showPercent val="0"/>
              <c:showBubbleSize val="0"/>
            </c:dLbl>
            <c:dLbl>
              <c:idx val="2"/>
              <c:layout>
                <c:manualLayout>
                  <c:x val="1.6647396941804945E-2"/>
                  <c:y val="-1.6680013622150425E-2"/>
                </c:manualLayout>
              </c:layout>
              <c:dLblPos val="outEnd"/>
              <c:showLegendKey val="0"/>
              <c:showVal val="1"/>
              <c:showCatName val="0"/>
              <c:showSerName val="0"/>
              <c:showPercent val="0"/>
              <c:showBubbleSize val="0"/>
            </c:dLbl>
            <c:dLbl>
              <c:idx val="3"/>
              <c:layout>
                <c:manualLayout>
                  <c:x val="1.3808260666548723E-2"/>
                  <c:y val="-1.4447547595213725E-2"/>
                </c:manualLayout>
              </c:layout>
              <c:dLblPos val="outEnd"/>
              <c:showLegendKey val="0"/>
              <c:showVal val="1"/>
              <c:showCatName val="0"/>
              <c:showSerName val="0"/>
              <c:showPercent val="0"/>
              <c:showBubbleSize val="0"/>
            </c:dLbl>
            <c:dLbl>
              <c:idx val="4"/>
              <c:layout>
                <c:manualLayout>
                  <c:xMode val="edge"/>
                  <c:yMode val="edge"/>
                  <c:x val="0.71167367821785865"/>
                  <c:y val="0.63914373088685061"/>
                </c:manualLayout>
              </c:layout>
              <c:numFmt formatCode="0.0%" sourceLinked="0"/>
              <c:spPr>
                <a:noFill/>
                <a:ln w="25400">
                  <a:noFill/>
                </a:ln>
              </c:spPr>
              <c:txPr>
                <a:bodyPr/>
                <a:lstStyle/>
                <a:p>
                  <a:pPr>
                    <a:defRPr sz="800" b="1" i="0" u="none" strike="noStrike" baseline="0">
                      <a:solidFill>
                        <a:srgbClr xmlns:mc="http://schemas.openxmlformats.org/markup-compatibility/2006" xmlns:a14="http://schemas.microsoft.com/office/drawing/2010/main" val="000000" mc:Ignorable=""/>
                      </a:solidFill>
                      <a:latin typeface="Arial"/>
                      <a:ea typeface="Arial"/>
                      <a:cs typeface="Arial"/>
                    </a:defRPr>
                  </a:pPr>
                  <a:endParaRPr lang="es-CO"/>
                </a:p>
              </c:txPr>
              <c:dLblPos val="outEnd"/>
              <c:showLegendKey val="0"/>
              <c:showVal val="1"/>
              <c:showCatName val="0"/>
              <c:showSerName val="0"/>
              <c:showPercent val="0"/>
              <c:showBubbleSize val="0"/>
            </c:dLbl>
            <c:dLbl>
              <c:idx val="5"/>
              <c:layout>
                <c:manualLayout>
                  <c:xMode val="edge"/>
                  <c:yMode val="edge"/>
                  <c:x val="0.84416611831160859"/>
                  <c:y val="0.63608562691131565"/>
                </c:manualLayout>
              </c:layout>
              <c:numFmt formatCode="0.0%" sourceLinked="0"/>
              <c:spPr>
                <a:noFill/>
                <a:ln w="25400">
                  <a:noFill/>
                </a:ln>
              </c:spPr>
              <c:txPr>
                <a:bodyPr/>
                <a:lstStyle/>
                <a:p>
                  <a:pPr>
                    <a:defRPr sz="800" b="1" i="0" u="none" strike="noStrike" baseline="0">
                      <a:solidFill>
                        <a:srgbClr xmlns:mc="http://schemas.openxmlformats.org/markup-compatibility/2006" xmlns:a14="http://schemas.microsoft.com/office/drawing/2010/main" val="000000" mc:Ignorable=""/>
                      </a:solidFill>
                      <a:latin typeface="Arial"/>
                      <a:ea typeface="Arial"/>
                      <a:cs typeface="Arial"/>
                    </a:defRPr>
                  </a:pPr>
                  <a:endParaRPr lang="es-CO"/>
                </a:p>
              </c:txPr>
              <c:dLblPos val="outEnd"/>
              <c:showLegendKey val="0"/>
              <c:showVal val="1"/>
              <c:showCatName val="0"/>
              <c:showSerName val="0"/>
              <c:showPercent val="0"/>
              <c:showBubbleSize val="0"/>
            </c:dLbl>
            <c:numFmt formatCode="0.0%" sourceLinked="0"/>
            <c:spPr>
              <a:noFill/>
              <a:ln w="25400">
                <a:noFill/>
              </a:ln>
            </c:spPr>
            <c:txPr>
              <a:bodyPr/>
              <a:lstStyle/>
              <a:p>
                <a:pPr>
                  <a:defRPr sz="900" b="0"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endParaRPr lang="es-CO"/>
              </a:p>
            </c:txPr>
            <c:showLegendKey val="0"/>
            <c:showVal val="1"/>
            <c:showCatName val="0"/>
            <c:showSerName val="0"/>
            <c:showPercent val="0"/>
            <c:showBubbleSize val="0"/>
            <c:showLeaderLines val="0"/>
          </c:dLbls>
          <c:cat>
            <c:strRef>
              <c:f>'D:\Documents and Settings\acastellanosm\Mis documentos\GMSS_2008\Estadísticas Financieras y BdO - Boletin\Pag Web- GMSS\[Cuadros Mipymes - Mapas.xls]censo90-2005'!$L$22:$L$25</c:f>
              <c:strCache>
                <c:ptCount val="4"/>
                <c:pt idx="0">
                  <c:v>Micro </c:v>
                </c:pt>
                <c:pt idx="1">
                  <c:v>Pequeña </c:v>
                </c:pt>
                <c:pt idx="2">
                  <c:v>Mediana </c:v>
                </c:pt>
                <c:pt idx="3">
                  <c:v>Grande </c:v>
                </c:pt>
              </c:strCache>
            </c:strRef>
          </c:cat>
          <c:val>
            <c:numRef>
              <c:f>'D:\Documents and Settings\acastellanosm\Mis documentos\GMSS_2008\Estadísticas Financieras y BdO - Boletin\Pag Web- GMSS\[Cuadros Mipymes - Mapas.xls]censo90-2005'!$N$22:$N$25</c:f>
              <c:numCache>
                <c:formatCode>General</c:formatCode>
                <c:ptCount val="4"/>
                <c:pt idx="0">
                  <c:v>0.503</c:v>
                </c:pt>
                <c:pt idx="1">
                  <c:v>0.17600000000000013</c:v>
                </c:pt>
                <c:pt idx="2">
                  <c:v>0.129</c:v>
                </c:pt>
                <c:pt idx="3">
                  <c:v>0.192</c:v>
                </c:pt>
              </c:numCache>
            </c:numRef>
          </c:val>
        </c:ser>
        <c:dLbls>
          <c:showLegendKey val="0"/>
          <c:showVal val="0"/>
          <c:showCatName val="0"/>
          <c:showSerName val="0"/>
          <c:showPercent val="0"/>
          <c:showBubbleSize val="0"/>
        </c:dLbls>
        <c:gapWidth val="120"/>
        <c:axId val="69171072"/>
        <c:axId val="69172608"/>
      </c:barChart>
      <c:catAx>
        <c:axId val="69171072"/>
        <c:scaling>
          <c:orientation val="minMax"/>
        </c:scaling>
        <c:delete val="0"/>
        <c:axPos val="b"/>
        <c:numFmt formatCode="General" sourceLinked="1"/>
        <c:majorTickMark val="out"/>
        <c:minorTickMark val="none"/>
        <c:tickLblPos val="nextTo"/>
        <c:spPr>
          <a:ln w="3175">
            <a:solidFill>
              <a:srgbClr xmlns:mc="http://schemas.openxmlformats.org/markup-compatibility/2006" xmlns:a14="http://schemas.microsoft.com/office/drawing/2010/main" val="000000" mc:Ignorable=""/>
            </a:solidFill>
            <a:prstDash val="solid"/>
          </a:ln>
        </c:spPr>
        <c:txPr>
          <a:bodyPr rot="0" vert="horz"/>
          <a:lstStyle/>
          <a:p>
            <a:pPr>
              <a:defRPr sz="875" b="0"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endParaRPr lang="es-CO"/>
          </a:p>
        </c:txPr>
        <c:crossAx val="69172608"/>
        <c:crosses val="autoZero"/>
        <c:auto val="1"/>
        <c:lblAlgn val="ctr"/>
        <c:lblOffset val="100"/>
        <c:tickLblSkip val="1"/>
        <c:tickMarkSkip val="1"/>
        <c:noMultiLvlLbl val="0"/>
      </c:catAx>
      <c:valAx>
        <c:axId val="69172608"/>
        <c:scaling>
          <c:orientation val="minMax"/>
          <c:max val="0.60000000000000064"/>
          <c:min val="0"/>
        </c:scaling>
        <c:delete val="1"/>
        <c:axPos val="l"/>
        <c:majorGridlines>
          <c:spPr>
            <a:ln w="3175">
              <a:solidFill>
                <a:srgbClr xmlns:mc="http://schemas.openxmlformats.org/markup-compatibility/2006" xmlns:a14="http://schemas.microsoft.com/office/drawing/2010/main" val="C0C0C0" mc:Ignorable=""/>
              </a:solidFill>
              <a:prstDash val="solid"/>
            </a:ln>
          </c:spPr>
        </c:majorGridlines>
        <c:numFmt formatCode="General" sourceLinked="1"/>
        <c:majorTickMark val="out"/>
        <c:minorTickMark val="none"/>
        <c:tickLblPos val="none"/>
        <c:crossAx val="69171072"/>
        <c:crosses val="autoZero"/>
        <c:crossBetween val="between"/>
        <c:majorUnit val="20"/>
      </c:valAx>
      <c:spPr>
        <a:solidFill>
          <a:srgbClr xmlns:mc="http://schemas.openxmlformats.org/markup-compatibility/2006" xmlns:a14="http://schemas.microsoft.com/office/drawing/2010/main" val="FFFFFF" mc:Ignorable=""/>
        </a:solidFill>
        <a:ln w="25400">
          <a:noFill/>
        </a:ln>
      </c:spPr>
    </c:plotArea>
    <c:legend>
      <c:legendPos val="r"/>
      <c:layout>
        <c:manualLayout>
          <c:xMode val="edge"/>
          <c:yMode val="edge"/>
          <c:x val="0.76656340339955564"/>
          <c:y val="0.1743119266055046"/>
          <c:w val="0.10599395207500029"/>
          <c:h val="0.13761467889908258"/>
        </c:manualLayout>
      </c:layout>
      <c:overlay val="0"/>
      <c:spPr>
        <a:noFill/>
        <a:ln w="3175">
          <a:solidFill>
            <a:srgbClr xmlns:mc="http://schemas.openxmlformats.org/markup-compatibility/2006" xmlns:a14="http://schemas.microsoft.com/office/drawing/2010/main" val="C0C0C0" mc:Ignorable=""/>
          </a:solidFill>
          <a:prstDash val="solid"/>
        </a:ln>
      </c:spPr>
      <c:txPr>
        <a:bodyPr/>
        <a:lstStyle/>
        <a:p>
          <a:pPr>
            <a:defRPr sz="825" b="0" i="0" u="none" strike="noStrike" baseline="0">
              <a:solidFill>
                <a:srgbClr xmlns:mc="http://schemas.openxmlformats.org/markup-compatibility/2006" xmlns:a14="http://schemas.microsoft.com/office/drawing/2010/main" val="000000" mc:Ignorable=""/>
              </a:solidFill>
              <a:latin typeface="Trebuchet MS"/>
              <a:ea typeface="Trebuchet MS"/>
              <a:cs typeface="Trebuchet MS"/>
            </a:defRPr>
          </a:pPr>
          <a:endParaRPr lang="es-CO"/>
        </a:p>
      </c:txPr>
    </c:legend>
    <c:plotVisOnly val="1"/>
    <c:dispBlanksAs val="gap"/>
    <c:showDLblsOverMax val="0"/>
  </c:chart>
  <c:spPr>
    <a:solidFill>
      <a:srgbClr xmlns:mc="http://schemas.openxmlformats.org/markup-compatibility/2006" xmlns:a14="http://schemas.microsoft.com/office/drawing/2010/main" val="FFFFFF" mc:Ignorable=""/>
    </a:solidFill>
    <a:ln w="3175">
      <a:solidFill>
        <a:srgbClr xmlns:mc="http://schemas.openxmlformats.org/markup-compatibility/2006" xmlns:a14="http://schemas.microsoft.com/office/drawing/2010/main" val="C0C0C0" mc:Ignorable=""/>
      </a:solidFill>
      <a:prstDash val="solid"/>
    </a:ln>
  </c:spPr>
  <c:txPr>
    <a:bodyPr/>
    <a:lstStyle/>
    <a:p>
      <a:pPr>
        <a:defRPr sz="1075" b="0" i="0" u="none" strike="noStrike" baseline="0">
          <a:solidFill>
            <a:srgbClr xmlns:mc="http://schemas.openxmlformats.org/markup-compatibility/2006" xmlns:a14="http://schemas.microsoft.com/office/drawing/2010/main" val="000000" mc:Ignorable=""/>
          </a:solidFill>
          <a:latin typeface="Arial"/>
          <a:ea typeface="Arial"/>
          <a:cs typeface="Arial"/>
        </a:defRPr>
      </a:pPr>
      <a:endParaRPr lang="es-CO"/>
    </a:p>
  </c:txPr>
  <c:externalData r:id="rId1">
    <c:autoUpdate val="1"/>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5DF701E0-7098-4B15-B5E8-35E3E69DDD41}" type="datetimeFigureOut">
              <a:rPr lang="es-CO" smtClean="0"/>
              <a:pPr/>
              <a:t>21/04/2010</a:t>
            </a:fld>
            <a:endParaRPr lang="es-CO"/>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CO"/>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xmlns:mc="http://schemas.openxmlformats.org/markup-compatibility/2006" xmlns:a14="http://schemas.microsoft.com/office/drawing/2010/main" val="FFFFFF" mc:Ignorable=""/>
                </a:solidFill>
              </a:defRPr>
            </a:lvl1pPr>
          </a:lstStyle>
          <a:p>
            <a:fld id="{FDDA1619-A17E-45AF-9C17-FD46E9F4BBBD}"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DF701E0-7098-4B15-B5E8-35E3E69DDD41}" type="datetimeFigureOut">
              <a:rPr lang="es-CO" smtClean="0"/>
              <a:pPr/>
              <a:t>21/04/2010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DDA1619-A17E-45AF-9C17-FD46E9F4BBBD}"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DF701E0-7098-4B15-B5E8-35E3E69DDD41}" type="datetimeFigureOut">
              <a:rPr lang="es-CO" smtClean="0"/>
              <a:pPr/>
              <a:t>21/04/2010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DDA1619-A17E-45AF-9C17-FD46E9F4BBBD}"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5DF701E0-7098-4B15-B5E8-35E3E69DDD41}" type="datetimeFigureOut">
              <a:rPr lang="es-CO" smtClean="0"/>
              <a:pPr/>
              <a:t>21/04/2010</a:t>
            </a:fld>
            <a:endParaRPr lang="es-CO"/>
          </a:p>
        </p:txBody>
      </p:sp>
      <p:sp>
        <p:nvSpPr>
          <p:cNvPr id="5" name="4 Marcador de pie de página"/>
          <p:cNvSpPr>
            <a:spLocks noGrp="1"/>
          </p:cNvSpPr>
          <p:nvPr>
            <p:ph type="ftr" sz="quarter" idx="11"/>
          </p:nvPr>
        </p:nvSpPr>
        <p:spPr>
          <a:xfrm>
            <a:off x="457200" y="6480969"/>
            <a:ext cx="4260056" cy="300831"/>
          </a:xfrm>
        </p:spPr>
        <p:txBody>
          <a:bodyPr/>
          <a:lstStyle/>
          <a:p>
            <a:endParaRPr lang="es-CO"/>
          </a:p>
        </p:txBody>
      </p:sp>
      <p:sp>
        <p:nvSpPr>
          <p:cNvPr id="6" name="5 Marcador de número de diapositiva"/>
          <p:cNvSpPr>
            <a:spLocks noGrp="1"/>
          </p:cNvSpPr>
          <p:nvPr>
            <p:ph type="sldNum" sz="quarter" idx="12"/>
          </p:nvPr>
        </p:nvSpPr>
        <p:spPr/>
        <p:txBody>
          <a:bodyPr/>
          <a:lstStyle/>
          <a:p>
            <a:fld id="{FDDA1619-A17E-45AF-9C17-FD46E9F4BBBD}"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5DF701E0-7098-4B15-B5E8-35E3E69DDD41}" type="datetimeFigureOut">
              <a:rPr lang="es-CO" smtClean="0"/>
              <a:pPr/>
              <a:t>21/04/2010</a:t>
            </a:fld>
            <a:endParaRPr lang="es-CO"/>
          </a:p>
        </p:txBody>
      </p:sp>
      <p:sp>
        <p:nvSpPr>
          <p:cNvPr id="5" name="4 Marcador de pie de página"/>
          <p:cNvSpPr>
            <a:spLocks noGrp="1"/>
          </p:cNvSpPr>
          <p:nvPr>
            <p:ph type="ftr" sz="quarter" idx="11"/>
          </p:nvPr>
        </p:nvSpPr>
        <p:spPr>
          <a:xfrm>
            <a:off x="2619376" y="6480969"/>
            <a:ext cx="4260056" cy="300831"/>
          </a:xfrm>
        </p:spPr>
        <p:txBody>
          <a:bodyPr/>
          <a:lstStyle/>
          <a:p>
            <a:endParaRPr lang="es-CO"/>
          </a:p>
        </p:txBody>
      </p:sp>
      <p:sp>
        <p:nvSpPr>
          <p:cNvPr id="6" name="5 Marcador de número de diapositiva"/>
          <p:cNvSpPr>
            <a:spLocks noGrp="1"/>
          </p:cNvSpPr>
          <p:nvPr>
            <p:ph type="sldNum" sz="quarter" idx="12"/>
          </p:nvPr>
        </p:nvSpPr>
        <p:spPr>
          <a:xfrm>
            <a:off x="8451056" y="809624"/>
            <a:ext cx="502920" cy="300831"/>
          </a:xfrm>
        </p:spPr>
        <p:txBody>
          <a:bodyPr/>
          <a:lstStyle/>
          <a:p>
            <a:fld id="{FDDA1619-A17E-45AF-9C17-FD46E9F4BBBD}" type="slidenum">
              <a:rPr lang="es-CO" smtClean="0"/>
              <a:pPr/>
              <a:t>‹Nº›</a:t>
            </a:fld>
            <a:endParaRPr lang="es-CO"/>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5DF701E0-7098-4B15-B5E8-35E3E69DDD41}" type="datetimeFigureOut">
              <a:rPr lang="es-CO" smtClean="0"/>
              <a:pPr/>
              <a:t>21/04/2010</a:t>
            </a:fld>
            <a:endParaRPr lang="es-CO"/>
          </a:p>
        </p:txBody>
      </p:sp>
      <p:sp>
        <p:nvSpPr>
          <p:cNvPr id="6" name="5 Marcador de pie de página"/>
          <p:cNvSpPr>
            <a:spLocks noGrp="1"/>
          </p:cNvSpPr>
          <p:nvPr>
            <p:ph type="ftr" sz="quarter" idx="11"/>
          </p:nvPr>
        </p:nvSpPr>
        <p:spPr>
          <a:xfrm>
            <a:off x="457200" y="6480969"/>
            <a:ext cx="4260056" cy="301752"/>
          </a:xfrm>
        </p:spPr>
        <p:txBody>
          <a:bodyPr/>
          <a:lstStyle/>
          <a:p>
            <a:endParaRPr lang="es-CO"/>
          </a:p>
        </p:txBody>
      </p:sp>
      <p:sp>
        <p:nvSpPr>
          <p:cNvPr id="7" name="6 Marcador de número de diapositiva"/>
          <p:cNvSpPr>
            <a:spLocks noGrp="1"/>
          </p:cNvSpPr>
          <p:nvPr>
            <p:ph type="sldNum" sz="quarter" idx="12"/>
          </p:nvPr>
        </p:nvSpPr>
        <p:spPr>
          <a:xfrm>
            <a:off x="7589520" y="6480969"/>
            <a:ext cx="502920" cy="301752"/>
          </a:xfrm>
        </p:spPr>
        <p:txBody>
          <a:bodyPr/>
          <a:lstStyle/>
          <a:p>
            <a:fld id="{FDDA1619-A17E-45AF-9C17-FD46E9F4BBBD}"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5DF701E0-7098-4B15-B5E8-35E3E69DDD41}" type="datetimeFigureOut">
              <a:rPr lang="es-CO" smtClean="0"/>
              <a:pPr/>
              <a:t>21/04/2010</a:t>
            </a:fld>
            <a:endParaRPr lang="es-CO"/>
          </a:p>
        </p:txBody>
      </p:sp>
      <p:sp>
        <p:nvSpPr>
          <p:cNvPr id="8" name="7 Marcador de pie de página"/>
          <p:cNvSpPr>
            <a:spLocks noGrp="1"/>
          </p:cNvSpPr>
          <p:nvPr>
            <p:ph type="ftr" sz="quarter" idx="11"/>
          </p:nvPr>
        </p:nvSpPr>
        <p:spPr>
          <a:xfrm>
            <a:off x="457200" y="6480969"/>
            <a:ext cx="4261104" cy="301752"/>
          </a:xfrm>
        </p:spPr>
        <p:txBody>
          <a:bodyPr/>
          <a:lstStyle/>
          <a:p>
            <a:endParaRPr lang="es-CO"/>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FDDA1619-A17E-45AF-9C17-FD46E9F4BBBD}" type="slidenum">
              <a:rPr lang="es-CO" smtClean="0"/>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DF701E0-7098-4B15-B5E8-35E3E69DDD41}" type="datetimeFigureOut">
              <a:rPr lang="es-CO" smtClean="0"/>
              <a:pPr/>
              <a:t>21/04/2010</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FDDA1619-A17E-45AF-9C17-FD46E9F4BBBD}"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5DF701E0-7098-4B15-B5E8-35E3E69DDD41}" type="datetimeFigureOut">
              <a:rPr lang="es-CO" smtClean="0"/>
              <a:pPr/>
              <a:t>21/04/2010</a:t>
            </a:fld>
            <a:endParaRPr lang="es-CO"/>
          </a:p>
        </p:txBody>
      </p:sp>
      <p:sp>
        <p:nvSpPr>
          <p:cNvPr id="3" name="2 Marcador de pie de página"/>
          <p:cNvSpPr>
            <a:spLocks noGrp="1"/>
          </p:cNvSpPr>
          <p:nvPr>
            <p:ph type="ftr" sz="quarter" idx="11"/>
          </p:nvPr>
        </p:nvSpPr>
        <p:spPr>
          <a:xfrm>
            <a:off x="457200" y="6481890"/>
            <a:ext cx="4260056" cy="300831"/>
          </a:xfrm>
        </p:spPr>
        <p:txBody>
          <a:bodyPr/>
          <a:lstStyle/>
          <a:p>
            <a:endParaRPr lang="es-CO"/>
          </a:p>
        </p:txBody>
      </p:sp>
      <p:sp>
        <p:nvSpPr>
          <p:cNvPr id="4" name="3 Marcador de número de diapositiva"/>
          <p:cNvSpPr>
            <a:spLocks noGrp="1"/>
          </p:cNvSpPr>
          <p:nvPr>
            <p:ph type="sldNum" sz="quarter" idx="12"/>
          </p:nvPr>
        </p:nvSpPr>
        <p:spPr>
          <a:xfrm>
            <a:off x="7589520" y="6480969"/>
            <a:ext cx="502920" cy="301752"/>
          </a:xfrm>
        </p:spPr>
        <p:txBody>
          <a:bodyPr/>
          <a:lstStyle/>
          <a:p>
            <a:fld id="{FDDA1619-A17E-45AF-9C17-FD46E9F4BBBD}"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5DF701E0-7098-4B15-B5E8-35E3E69DDD41}" type="datetimeFigureOut">
              <a:rPr lang="es-CO" smtClean="0"/>
              <a:pPr/>
              <a:t>21/04/2010</a:t>
            </a:fld>
            <a:endParaRPr lang="es-CO"/>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CO"/>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FDDA1619-A17E-45AF-9C17-FD46E9F4BBBD}" type="slidenum">
              <a:rPr lang="es-CO" smtClean="0"/>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5DF701E0-7098-4B15-B5E8-35E3E69DDD41}" type="datetimeFigureOut">
              <a:rPr lang="es-CO" smtClean="0"/>
              <a:pPr/>
              <a:t>21/04/2010</a:t>
            </a:fld>
            <a:endParaRPr lang="es-CO"/>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CO"/>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FDDA1619-A17E-45AF-9C17-FD46E9F4BBBD}" type="slidenum">
              <a:rPr lang="es-CO" smtClean="0"/>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DF701E0-7098-4B15-B5E8-35E3E69DDD41}" type="datetimeFigureOut">
              <a:rPr lang="es-CO" smtClean="0"/>
              <a:pPr/>
              <a:t>21/04/2010</a:t>
            </a:fld>
            <a:endParaRPr lang="es-CO"/>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CO"/>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DDA1619-A17E-45AF-9C17-FD46E9F4BBBD}" type="slidenum">
              <a:rPr lang="es-CO" smtClean="0"/>
              <a:pPr/>
              <a:t>‹Nº›</a:t>
            </a:fld>
            <a:endParaRPr lang="es-CO"/>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xmlns:mc="http://schemas.openxmlformats.org/markup-compatibility/2006" xmlns:a14="http://schemas.microsoft.com/office/drawing/2010/main" val="000000" mc:Ignorable="">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2285992"/>
            <a:ext cx="7772400" cy="1470025"/>
          </a:xfrm>
        </p:spPr>
        <p:txBody>
          <a:bodyPr>
            <a:normAutofit fontScale="90000"/>
          </a:bodyPr>
          <a:lstStyle/>
          <a:p>
            <a:r>
              <a:rPr lang="es-CO" dirty="0" smtClean="0"/>
              <a:t>¿El régimen societario responde a las necesidades de la economía?</a:t>
            </a:r>
            <a:endParaRPr lang="es-CO" dirty="0"/>
          </a:p>
        </p:txBody>
      </p:sp>
      <p:sp>
        <p:nvSpPr>
          <p:cNvPr id="3" name="2 Subtítulo"/>
          <p:cNvSpPr>
            <a:spLocks noGrp="1"/>
          </p:cNvSpPr>
          <p:nvPr>
            <p:ph type="subTitle" idx="1"/>
          </p:nvPr>
        </p:nvSpPr>
        <p:spPr>
          <a:xfrm>
            <a:off x="1643042" y="5143512"/>
            <a:ext cx="6400800" cy="685808"/>
          </a:xfrm>
        </p:spPr>
        <p:txBody>
          <a:bodyPr/>
          <a:lstStyle/>
          <a:p>
            <a:pPr algn="r"/>
            <a:r>
              <a:rPr lang="es-CO" dirty="0" smtClean="0"/>
              <a:t>Hernando Bermúdez Gómez</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Algunas áreas básicas de una empresa</a:t>
            </a:r>
            <a:endParaRPr lang="es-CO" dirty="0"/>
          </a:p>
        </p:txBody>
      </p:sp>
      <p:sp>
        <p:nvSpPr>
          <p:cNvPr id="3" name="2 Marcador de contenido"/>
          <p:cNvSpPr>
            <a:spLocks noGrp="1"/>
          </p:cNvSpPr>
          <p:nvPr>
            <p:ph idx="1"/>
          </p:nvPr>
        </p:nvSpPr>
        <p:spPr/>
        <p:txBody>
          <a:bodyPr/>
          <a:lstStyle/>
          <a:p>
            <a:r>
              <a:rPr lang="es-CO" dirty="0" smtClean="0"/>
              <a:t>Personal</a:t>
            </a:r>
          </a:p>
          <a:p>
            <a:r>
              <a:rPr lang="es-CO" dirty="0" smtClean="0"/>
              <a:t>Recursos financieros</a:t>
            </a:r>
          </a:p>
          <a:p>
            <a:r>
              <a:rPr lang="es-CO" dirty="0" smtClean="0"/>
              <a:t>Infraestructura (</a:t>
            </a:r>
            <a:r>
              <a:rPr lang="es-CO" dirty="0" err="1" smtClean="0"/>
              <a:t>PPyE</a:t>
            </a:r>
            <a:r>
              <a:rPr lang="es-CO" dirty="0" smtClean="0"/>
              <a:t>)</a:t>
            </a:r>
          </a:p>
          <a:p>
            <a:r>
              <a:rPr lang="es-CO" dirty="0" smtClean="0"/>
              <a:t>Sistemas de información y comunicación</a:t>
            </a:r>
          </a:p>
          <a:p>
            <a:r>
              <a:rPr lang="es-CO" dirty="0" smtClean="0"/>
              <a:t>Producción</a:t>
            </a:r>
          </a:p>
          <a:p>
            <a:r>
              <a:rPr lang="es-CO" dirty="0" smtClean="0"/>
              <a:t>Mercadeo</a:t>
            </a:r>
          </a:p>
          <a:p>
            <a:r>
              <a:rPr lang="es-CO" dirty="0" smtClean="0"/>
              <a:t>Logística</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Cinco derechos de la empresa</a:t>
            </a:r>
            <a:endParaRPr lang="es-CO" dirty="0"/>
          </a:p>
        </p:txBody>
      </p:sp>
      <p:sp>
        <p:nvSpPr>
          <p:cNvPr id="3" name="2 Marcador de contenido"/>
          <p:cNvSpPr>
            <a:spLocks noGrp="1"/>
          </p:cNvSpPr>
          <p:nvPr>
            <p:ph idx="1"/>
          </p:nvPr>
        </p:nvSpPr>
        <p:spPr>
          <a:xfrm>
            <a:off x="428596" y="2285992"/>
            <a:ext cx="8229600" cy="3043246"/>
          </a:xfrm>
        </p:spPr>
        <p:txBody>
          <a:bodyPr/>
          <a:lstStyle/>
          <a:p>
            <a:r>
              <a:rPr lang="es-CO" dirty="0" smtClean="0"/>
              <a:t>Propiedad</a:t>
            </a:r>
          </a:p>
          <a:p>
            <a:r>
              <a:rPr lang="es-CO" dirty="0" smtClean="0"/>
              <a:t>Libre empresa</a:t>
            </a:r>
          </a:p>
          <a:p>
            <a:r>
              <a:rPr lang="es-CO" dirty="0" smtClean="0"/>
              <a:t>Libertad de asociación</a:t>
            </a:r>
          </a:p>
          <a:p>
            <a:r>
              <a:rPr lang="es-CO" dirty="0" smtClean="0"/>
              <a:t>Libertad de contratación</a:t>
            </a:r>
          </a:p>
          <a:p>
            <a:r>
              <a:rPr lang="es-CO" dirty="0" smtClean="0"/>
              <a:t>Competencia leal</a:t>
            </a:r>
          </a:p>
          <a:p>
            <a:endParaRPr lang="es-CO"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Cinco deberes de la empresa –derechos de los clientes</a:t>
            </a:r>
            <a:endParaRPr lang="es-CO" dirty="0"/>
          </a:p>
        </p:txBody>
      </p:sp>
      <p:sp>
        <p:nvSpPr>
          <p:cNvPr id="3" name="2 Marcador de contenido"/>
          <p:cNvSpPr>
            <a:spLocks noGrp="1"/>
          </p:cNvSpPr>
          <p:nvPr>
            <p:ph idx="1"/>
          </p:nvPr>
        </p:nvSpPr>
        <p:spPr>
          <a:xfrm>
            <a:off x="500034" y="2428868"/>
            <a:ext cx="8229600" cy="3043246"/>
          </a:xfrm>
        </p:spPr>
        <p:txBody>
          <a:bodyPr>
            <a:normAutofit lnSpcReduction="10000"/>
          </a:bodyPr>
          <a:lstStyle/>
          <a:p>
            <a:r>
              <a:rPr lang="es-CO" dirty="0" smtClean="0"/>
              <a:t>A la protección de la salud y seguridad</a:t>
            </a:r>
          </a:p>
          <a:p>
            <a:r>
              <a:rPr lang="es-CO" dirty="0" smtClean="0"/>
              <a:t>A la protección de los intereses económicos</a:t>
            </a:r>
          </a:p>
          <a:p>
            <a:r>
              <a:rPr lang="es-CO" dirty="0" smtClean="0"/>
              <a:t>Al resarcimiento del daño sufrido</a:t>
            </a:r>
          </a:p>
          <a:p>
            <a:r>
              <a:rPr lang="es-CO" dirty="0" smtClean="0"/>
              <a:t>A la instrucción y formación</a:t>
            </a:r>
          </a:p>
          <a:p>
            <a:r>
              <a:rPr lang="es-CO" dirty="0" smtClean="0"/>
              <a:t>A la representación (ser oído)</a:t>
            </a:r>
          </a:p>
          <a:p>
            <a:endParaRPr lang="es-CO"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Estándares internacionales – Junta de Estabilidad Financiera</a:t>
            </a:r>
            <a:endParaRPr lang="es-CO" dirty="0"/>
          </a:p>
        </p:txBody>
      </p:sp>
      <p:sp>
        <p:nvSpPr>
          <p:cNvPr id="3" name="2 Marcador de contenido"/>
          <p:cNvSpPr>
            <a:spLocks noGrp="1"/>
          </p:cNvSpPr>
          <p:nvPr>
            <p:ph idx="1"/>
          </p:nvPr>
        </p:nvSpPr>
        <p:spPr/>
        <p:txBody>
          <a:bodyPr>
            <a:normAutofit fontScale="62500" lnSpcReduction="20000"/>
          </a:bodyPr>
          <a:lstStyle/>
          <a:p>
            <a:r>
              <a:rPr lang="en-US" sz="3100" b="1" dirty="0" smtClean="0"/>
              <a:t>Institutional and Market Infrastructure  </a:t>
            </a:r>
          </a:p>
          <a:p>
            <a:r>
              <a:rPr lang="en-US" sz="3100" u="sng" dirty="0" smtClean="0"/>
              <a:t>Insolvency</a:t>
            </a:r>
            <a:r>
              <a:rPr lang="en-US" sz="3100" dirty="0" smtClean="0"/>
              <a:t> -  Insolvency and Creditor Rights  (World Bank ) </a:t>
            </a:r>
          </a:p>
          <a:p>
            <a:r>
              <a:rPr lang="en-US" sz="3100" u="sng" dirty="0" smtClean="0"/>
              <a:t>Corporate governance  </a:t>
            </a:r>
            <a:r>
              <a:rPr lang="en-US" sz="3100" dirty="0" smtClean="0"/>
              <a:t>- Principles of Governance  (OECD)  </a:t>
            </a:r>
          </a:p>
          <a:p>
            <a:r>
              <a:rPr lang="en-US" sz="3100" u="sng" dirty="0" smtClean="0"/>
              <a:t>Accounting</a:t>
            </a:r>
            <a:r>
              <a:rPr lang="en-US" sz="3100" dirty="0" smtClean="0"/>
              <a:t>  - International Accounting Standards IAS (IASB)  </a:t>
            </a:r>
          </a:p>
          <a:p>
            <a:r>
              <a:rPr lang="en-US" sz="3100" u="sng" dirty="0" smtClean="0"/>
              <a:t>Auditing</a:t>
            </a:r>
            <a:r>
              <a:rPr lang="en-US" sz="3100" dirty="0" smtClean="0"/>
              <a:t>  - International Standards on Auditing ISA -  IFAC  </a:t>
            </a:r>
          </a:p>
          <a:p>
            <a:r>
              <a:rPr lang="en-US" sz="3100" u="sng" dirty="0" smtClean="0"/>
              <a:t>Payment and settlement</a:t>
            </a:r>
            <a:r>
              <a:rPr lang="en-US" sz="3100" dirty="0" smtClean="0"/>
              <a:t>  - </a:t>
            </a:r>
          </a:p>
          <a:p>
            <a:pPr lvl="1"/>
            <a:r>
              <a:rPr lang="en-US" sz="3100" dirty="0" smtClean="0"/>
              <a:t>Core Principles for Systemically Important Payment Systems  (CPSS)</a:t>
            </a:r>
          </a:p>
          <a:p>
            <a:pPr lvl="1"/>
            <a:r>
              <a:rPr lang="en-US" sz="3100" dirty="0" smtClean="0"/>
              <a:t>Recommendations for Securities Settlement Systems  (CPSS/IOSCO) </a:t>
            </a:r>
          </a:p>
          <a:p>
            <a:r>
              <a:rPr lang="en-US" sz="3100" i="1" u="sng" dirty="0" smtClean="0"/>
              <a:t>Market integrity</a:t>
            </a:r>
            <a:r>
              <a:rPr lang="en-US" sz="3100" i="1" dirty="0" smtClean="0"/>
              <a:t>  </a:t>
            </a:r>
            <a:r>
              <a:rPr lang="en-US" sz="3100" dirty="0" smtClean="0"/>
              <a:t>-  </a:t>
            </a:r>
          </a:p>
          <a:p>
            <a:pPr lvl="1"/>
            <a:r>
              <a:rPr lang="en-US" sz="3100" dirty="0" smtClean="0"/>
              <a:t>The Forty Recommendations of the Financial Action Task Force -FATF </a:t>
            </a:r>
          </a:p>
          <a:p>
            <a:pPr lvl="1"/>
            <a:r>
              <a:rPr lang="en-US" sz="3100" dirty="0" smtClean="0"/>
              <a:t>9 Special Recommendations Against Terrorist Financing  - FATF</a:t>
            </a:r>
          </a:p>
          <a:p>
            <a:endParaRPr lang="es-CO"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Siete áreas claves para una empresa socialmente responsable (</a:t>
            </a:r>
            <a:r>
              <a:rPr lang="es-CO" cap="small" dirty="0" smtClean="0"/>
              <a:t>ISO</a:t>
            </a:r>
            <a:r>
              <a:rPr lang="es-CO" dirty="0" smtClean="0"/>
              <a:t> 26000)</a:t>
            </a:r>
            <a:endParaRPr lang="es-CO" dirty="0"/>
          </a:p>
        </p:txBody>
      </p:sp>
      <p:sp>
        <p:nvSpPr>
          <p:cNvPr id="3" name="2 Marcador de contenido"/>
          <p:cNvSpPr>
            <a:spLocks noGrp="1"/>
          </p:cNvSpPr>
          <p:nvPr>
            <p:ph idx="1"/>
          </p:nvPr>
        </p:nvSpPr>
        <p:spPr>
          <a:xfrm>
            <a:off x="428596" y="2071678"/>
            <a:ext cx="8229600" cy="4257692"/>
          </a:xfrm>
        </p:spPr>
        <p:txBody>
          <a:bodyPr>
            <a:normAutofit fontScale="92500" lnSpcReduction="10000"/>
          </a:bodyPr>
          <a:lstStyle/>
          <a:p>
            <a:r>
              <a:rPr lang="es-CO" dirty="0" smtClean="0"/>
              <a:t>Gobernanza (buen gobierno)</a:t>
            </a:r>
          </a:p>
          <a:p>
            <a:r>
              <a:rPr lang="es-CO" dirty="0" smtClean="0"/>
              <a:t>Respeto y defensa de los derechos humanos</a:t>
            </a:r>
          </a:p>
          <a:p>
            <a:r>
              <a:rPr lang="es-CO" dirty="0" smtClean="0"/>
              <a:t>Prácticas laborales justas</a:t>
            </a:r>
          </a:p>
          <a:p>
            <a:r>
              <a:rPr lang="es-CO" dirty="0" smtClean="0"/>
              <a:t>Respeto y defensa del medio ambiente</a:t>
            </a:r>
          </a:p>
          <a:p>
            <a:r>
              <a:rPr lang="es-CO" dirty="0" smtClean="0"/>
              <a:t>Prácticas operacionales justas</a:t>
            </a:r>
          </a:p>
          <a:p>
            <a:r>
              <a:rPr lang="es-CO" dirty="0" smtClean="0"/>
              <a:t>Respetar los derechos de los consumidores</a:t>
            </a:r>
          </a:p>
          <a:p>
            <a:r>
              <a:rPr lang="es-CO" dirty="0" smtClean="0"/>
              <a:t>Apoyo a la comunidad y fomento del desarrollo</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Siete reglas de conducta de la empresa </a:t>
            </a:r>
            <a:r>
              <a:rPr lang="es-CO" dirty="0" smtClean="0"/>
              <a:t>(ISO 26000)</a:t>
            </a:r>
            <a:endParaRPr lang="es-CO" dirty="0"/>
          </a:p>
        </p:txBody>
      </p:sp>
      <p:sp>
        <p:nvSpPr>
          <p:cNvPr id="3" name="2 Marcador de contenido"/>
          <p:cNvSpPr>
            <a:spLocks noGrp="1"/>
          </p:cNvSpPr>
          <p:nvPr>
            <p:ph idx="1"/>
          </p:nvPr>
        </p:nvSpPr>
        <p:spPr>
          <a:xfrm>
            <a:off x="428596" y="1785926"/>
            <a:ext cx="8229600" cy="4525963"/>
          </a:xfrm>
        </p:spPr>
        <p:txBody>
          <a:bodyPr>
            <a:normAutofit lnSpcReduction="10000"/>
          </a:bodyPr>
          <a:lstStyle/>
          <a:p>
            <a:r>
              <a:rPr lang="es-CO" dirty="0" smtClean="0"/>
              <a:t>Rendir cuentas</a:t>
            </a:r>
          </a:p>
          <a:p>
            <a:r>
              <a:rPr lang="es-CO" dirty="0" smtClean="0"/>
              <a:t>Actuar con transparencia</a:t>
            </a:r>
          </a:p>
          <a:p>
            <a:r>
              <a:rPr lang="es-CO" dirty="0" smtClean="0"/>
              <a:t>Obrar conforme a la ética</a:t>
            </a:r>
          </a:p>
          <a:p>
            <a:r>
              <a:rPr lang="es-CO" dirty="0" smtClean="0"/>
              <a:t>Respetar los intereses de las partes relacionadas</a:t>
            </a:r>
          </a:p>
          <a:p>
            <a:r>
              <a:rPr lang="es-CO" dirty="0" smtClean="0"/>
              <a:t>Respetar las normas legales</a:t>
            </a:r>
          </a:p>
          <a:p>
            <a:r>
              <a:rPr lang="es-CO" dirty="0" smtClean="0"/>
              <a:t>Actuar conforme a las prácticas de conducta internacionales</a:t>
            </a:r>
          </a:p>
          <a:p>
            <a:r>
              <a:rPr lang="es-CO" dirty="0" smtClean="0"/>
              <a:t>Respetar los derechos humanos</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Formas de organización de los agentes económicos</a:t>
            </a:r>
            <a:endParaRPr lang="es-CO" dirty="0"/>
          </a:p>
        </p:txBody>
      </p:sp>
      <p:sp>
        <p:nvSpPr>
          <p:cNvPr id="3" name="2 Marcador de contenido"/>
          <p:cNvSpPr>
            <a:spLocks noGrp="1"/>
          </p:cNvSpPr>
          <p:nvPr>
            <p:ph idx="1"/>
          </p:nvPr>
        </p:nvSpPr>
        <p:spPr>
          <a:xfrm>
            <a:off x="500034" y="2000240"/>
            <a:ext cx="8229600" cy="4114816"/>
          </a:xfrm>
        </p:spPr>
        <p:txBody>
          <a:bodyPr/>
          <a:lstStyle/>
          <a:p>
            <a:r>
              <a:rPr lang="es-CO" dirty="0" smtClean="0"/>
              <a:t>Las unidades gubernamentales</a:t>
            </a:r>
          </a:p>
          <a:p>
            <a:r>
              <a:rPr lang="es-CO" dirty="0" smtClean="0"/>
              <a:t>Las personas naturales</a:t>
            </a:r>
          </a:p>
          <a:p>
            <a:r>
              <a:rPr lang="es-CO" dirty="0" smtClean="0"/>
              <a:t>Las familias</a:t>
            </a:r>
          </a:p>
          <a:p>
            <a:r>
              <a:rPr lang="es-CO" dirty="0" smtClean="0"/>
              <a:t>Otros grupos organizados</a:t>
            </a:r>
          </a:p>
          <a:p>
            <a:r>
              <a:rPr lang="es-CO" dirty="0" smtClean="0"/>
              <a:t>Las personas jurídicas sin ánimo de lucro</a:t>
            </a:r>
          </a:p>
          <a:p>
            <a:r>
              <a:rPr lang="es-CO" dirty="0" smtClean="0"/>
              <a:t>Las personas jurídicas con ánimo de lucro, como las sociedades.</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rmAutofit/>
          </a:bodyPr>
          <a:lstStyle/>
          <a:p>
            <a:r>
              <a:rPr lang="es-CO" dirty="0" smtClean="0"/>
              <a:t>Fallas del mercado</a:t>
            </a:r>
            <a:endParaRPr lang="es-CO" dirty="0"/>
          </a:p>
        </p:txBody>
      </p:sp>
      <p:sp>
        <p:nvSpPr>
          <p:cNvPr id="3" name="2 Marcador de contenido"/>
          <p:cNvSpPr>
            <a:spLocks noGrp="1"/>
          </p:cNvSpPr>
          <p:nvPr>
            <p:ph idx="1"/>
          </p:nvPr>
        </p:nvSpPr>
        <p:spPr>
          <a:xfrm>
            <a:off x="428596" y="1357298"/>
            <a:ext cx="8229600" cy="5286412"/>
          </a:xfrm>
        </p:spPr>
        <p:txBody>
          <a:bodyPr>
            <a:normAutofit fontScale="92500" lnSpcReduction="20000"/>
          </a:bodyPr>
          <a:lstStyle/>
          <a:p>
            <a:r>
              <a:rPr lang="es-CO" dirty="0" smtClean="0"/>
              <a:t>Infidelidad  del Agente</a:t>
            </a:r>
          </a:p>
          <a:p>
            <a:r>
              <a:rPr lang="es-CO" dirty="0" smtClean="0"/>
              <a:t>Riesgo moral</a:t>
            </a:r>
          </a:p>
          <a:p>
            <a:r>
              <a:rPr lang="es-CO" dirty="0" smtClean="0"/>
              <a:t>Asimetrías informativas - Selecciones adversas</a:t>
            </a:r>
          </a:p>
          <a:p>
            <a:r>
              <a:rPr lang="es-CO" dirty="0" smtClean="0"/>
              <a:t>Prácticas restrictivas de la competencia</a:t>
            </a:r>
          </a:p>
          <a:p>
            <a:r>
              <a:rPr lang="es-CO" dirty="0" smtClean="0"/>
              <a:t>Maltrato y daño a los consumidores</a:t>
            </a:r>
          </a:p>
          <a:p>
            <a:r>
              <a:rPr lang="es-CO" dirty="0" smtClean="0"/>
              <a:t>Mal manejo de externalidades</a:t>
            </a:r>
          </a:p>
          <a:p>
            <a:r>
              <a:rPr lang="es-CO" dirty="0" smtClean="0"/>
              <a:t>Cálculo inadecuado de precios, costos y beneficios</a:t>
            </a:r>
          </a:p>
          <a:p>
            <a:r>
              <a:rPr lang="es-CO" dirty="0" smtClean="0"/>
              <a:t>Debilidad en la oferta de bienes y servicios indebidamente superada acudiendo a bienes públicos</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Principios Buen Gobierno - OECD</a:t>
            </a:r>
            <a:endParaRPr lang="es-CO" dirty="0"/>
          </a:p>
        </p:txBody>
      </p:sp>
      <p:sp>
        <p:nvSpPr>
          <p:cNvPr id="3" name="2 Marcador de contenido"/>
          <p:cNvSpPr>
            <a:spLocks noGrp="1"/>
          </p:cNvSpPr>
          <p:nvPr>
            <p:ph idx="1"/>
          </p:nvPr>
        </p:nvSpPr>
        <p:spPr>
          <a:xfrm>
            <a:off x="428596" y="2214554"/>
            <a:ext cx="8229600" cy="3614750"/>
          </a:xfrm>
        </p:spPr>
        <p:txBody>
          <a:bodyPr/>
          <a:lstStyle/>
          <a:p>
            <a:r>
              <a:rPr lang="es-CO" dirty="0" smtClean="0"/>
              <a:t>El marco para el gobierno corporativo deberá promover la transparencia y eficacia de los mercados, ser coherente con el régimen legal y articular de forma clara el reparto de responsabilidades entre las distintas autoridades supervisoras, reguladoras y ejecutoras.</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Principios Buen Gobierno - OECD</a:t>
            </a:r>
            <a:endParaRPr lang="es-CO" dirty="0"/>
          </a:p>
        </p:txBody>
      </p:sp>
      <p:sp>
        <p:nvSpPr>
          <p:cNvPr id="3" name="2 Marcador de contenido"/>
          <p:cNvSpPr>
            <a:spLocks noGrp="1"/>
          </p:cNvSpPr>
          <p:nvPr>
            <p:ph idx="1"/>
          </p:nvPr>
        </p:nvSpPr>
        <p:spPr/>
        <p:txBody>
          <a:bodyPr>
            <a:normAutofit lnSpcReduction="10000"/>
          </a:bodyPr>
          <a:lstStyle/>
          <a:p>
            <a:r>
              <a:rPr lang="es-CO" dirty="0" smtClean="0"/>
              <a:t>El marco para el gobierno corporativo deberá amparar y facilitar el ejercicio de los derechos de los </a:t>
            </a:r>
            <a:r>
              <a:rPr lang="es-CO" smtClean="0"/>
              <a:t>accionistas. El </a:t>
            </a:r>
            <a:r>
              <a:rPr lang="es-CO" dirty="0" smtClean="0"/>
              <a:t>marco para el gobierno corporativo deberá garantizar un trato equitativo a todos los accionistas, incluidos los minoritarios y los extranjeros. Todos los accionistas deben tener la oportunidad de realizar un recurso efectivo en caso de violación de sus derechos.</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Estrategia de esta exposición</a:t>
            </a:r>
            <a:endParaRPr lang="es-CO" dirty="0"/>
          </a:p>
        </p:txBody>
      </p:sp>
      <p:sp>
        <p:nvSpPr>
          <p:cNvPr id="3" name="2 Marcador de contenido"/>
          <p:cNvSpPr>
            <a:spLocks noGrp="1"/>
          </p:cNvSpPr>
          <p:nvPr>
            <p:ph idx="1"/>
          </p:nvPr>
        </p:nvSpPr>
        <p:spPr/>
        <p:txBody>
          <a:bodyPr/>
          <a:lstStyle/>
          <a:p>
            <a:r>
              <a:rPr lang="es-CO" dirty="0" smtClean="0"/>
              <a:t>A fin de responder con rigor, es necesario estipular unos referentes con relación a los cuales contestar la pregunta</a:t>
            </a:r>
          </a:p>
          <a:p>
            <a:r>
              <a:rPr lang="es-CO" dirty="0" smtClean="0"/>
              <a:t>Los criterios que se postulan a continuación son: economía y empresa</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Principios Buen Gobierno - OECD</a:t>
            </a:r>
            <a:endParaRPr lang="es-CO" dirty="0"/>
          </a:p>
        </p:txBody>
      </p:sp>
      <p:sp>
        <p:nvSpPr>
          <p:cNvPr id="3" name="2 Marcador de contenido"/>
          <p:cNvSpPr>
            <a:spLocks noGrp="1"/>
          </p:cNvSpPr>
          <p:nvPr>
            <p:ph idx="1"/>
          </p:nvPr>
        </p:nvSpPr>
        <p:spPr/>
        <p:txBody>
          <a:bodyPr>
            <a:normAutofit/>
          </a:bodyPr>
          <a:lstStyle/>
          <a:p>
            <a:r>
              <a:rPr lang="es-CO" dirty="0" smtClean="0"/>
              <a:t>El marco para el gobierno corporativo deberá reconocer los derechos de las partes interesadas establecidos por ley o a través de acuerdos mutuos, y fomentar la cooperación activa entre sociedades y las partes interesadas con vistas a la creación de riqueza y empleo, y a facilitar la sostenibilidad de empresas sanas desde el punto de vista financiero.</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Principios Buen Gobierno - OECD</a:t>
            </a:r>
            <a:endParaRPr lang="es-CO" dirty="0"/>
          </a:p>
        </p:txBody>
      </p:sp>
      <p:sp>
        <p:nvSpPr>
          <p:cNvPr id="3" name="2 Marcador de contenido"/>
          <p:cNvSpPr>
            <a:spLocks noGrp="1"/>
          </p:cNvSpPr>
          <p:nvPr>
            <p:ph idx="1"/>
          </p:nvPr>
        </p:nvSpPr>
        <p:spPr>
          <a:xfrm>
            <a:off x="428596" y="2500306"/>
            <a:ext cx="8229600" cy="3114684"/>
          </a:xfrm>
        </p:spPr>
        <p:txBody>
          <a:bodyPr>
            <a:normAutofit lnSpcReduction="10000"/>
          </a:bodyPr>
          <a:lstStyle/>
          <a:p>
            <a:r>
              <a:rPr lang="es-CO" dirty="0" smtClean="0"/>
              <a:t>El marco para el gobierno corporativo deberá garantizar la revelación oportuna y precisa de todas las cuestiones materiales relativas a la sociedad, incluida la situación financiera, los resultados, la titularidad y el gobierno de la empresa.</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Principios Buen Gobierno - OECD</a:t>
            </a:r>
            <a:endParaRPr lang="es-CO" dirty="0"/>
          </a:p>
        </p:txBody>
      </p:sp>
      <p:sp>
        <p:nvSpPr>
          <p:cNvPr id="3" name="2 Marcador de contenido"/>
          <p:cNvSpPr>
            <a:spLocks noGrp="1"/>
          </p:cNvSpPr>
          <p:nvPr>
            <p:ph idx="1"/>
          </p:nvPr>
        </p:nvSpPr>
        <p:spPr>
          <a:xfrm>
            <a:off x="500034" y="2500306"/>
            <a:ext cx="8229600" cy="3114684"/>
          </a:xfrm>
        </p:spPr>
        <p:txBody>
          <a:bodyPr>
            <a:normAutofit lnSpcReduction="10000"/>
          </a:bodyPr>
          <a:lstStyle/>
          <a:p>
            <a:r>
              <a:rPr lang="es-CO" dirty="0" smtClean="0"/>
              <a:t>El marco para el gobierno corporativo deberá garantizar la orientación estratégica de la empresa, el control efectivo de la dirección ejecutiva por parte del Consejo y la responsabilidad de éste frente a la empresa y los accionistas.</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Precisemos</a:t>
            </a:r>
            <a:endParaRPr lang="es-CO" dirty="0"/>
          </a:p>
        </p:txBody>
      </p:sp>
      <p:sp>
        <p:nvSpPr>
          <p:cNvPr id="3" name="2 Marcador de contenido"/>
          <p:cNvSpPr>
            <a:spLocks noGrp="1"/>
          </p:cNvSpPr>
          <p:nvPr>
            <p:ph idx="1"/>
          </p:nvPr>
        </p:nvSpPr>
        <p:spPr>
          <a:xfrm>
            <a:off x="428596" y="1357298"/>
            <a:ext cx="8229600" cy="5000660"/>
          </a:xfrm>
        </p:spPr>
        <p:txBody>
          <a:bodyPr>
            <a:normAutofit lnSpcReduction="10000"/>
          </a:bodyPr>
          <a:lstStyle/>
          <a:p>
            <a:r>
              <a:rPr lang="es-CO" dirty="0" smtClean="0"/>
              <a:t>El régimen societario responde a las necesidades de la economía ¿COLOMBIANA, LATINOAMERICANA, AMERICANA, OCCIDENTAL, MUNDIAL? Esta pregunta escapa de la evidencia disponible con relación al derecho societario colombiano. Por eso reformulemos la pregunta así:</a:t>
            </a:r>
          </a:p>
          <a:p>
            <a:r>
              <a:rPr lang="es-CO" dirty="0" smtClean="0"/>
              <a:t>¿El régimen societario responde a las necesidades de la economía colombiana?</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Unidades económicas – Censo 2005</a:t>
            </a:r>
            <a:endParaRPr lang="es-CO" dirty="0"/>
          </a:p>
        </p:txBody>
      </p:sp>
      <p:graphicFrame>
        <p:nvGraphicFramePr>
          <p:cNvPr id="1026" name="Object 2"/>
          <p:cNvGraphicFramePr>
            <a:graphicFrameLocks noChangeAspect="1"/>
          </p:cNvGraphicFramePr>
          <p:nvPr/>
        </p:nvGraphicFramePr>
        <p:xfrm>
          <a:off x="571472" y="1928802"/>
          <a:ext cx="8143932" cy="4572032"/>
        </p:xfrm>
        <a:graphic>
          <a:graphicData uri="http://schemas.openxmlformats.org/presentationml/2006/ole">
            <mc:AlternateContent xmlns:mc="http://schemas.openxmlformats.org/markup-compatibility/2006">
              <mc:Choice xmlns:v="urn:schemas-microsoft-com:vml" Requires="v">
                <p:oleObj spid="_x0000_s1028" name="Hoja de cálculo" r:id="rId3" imgW="4162349" imgH="1723949" progId="Excel.Sheet.12">
                  <p:embed/>
                </p:oleObj>
              </mc:Choice>
              <mc:Fallback>
                <p:oleObj name="Hoja de cálculo" r:id="rId3" imgW="4162349" imgH="1723949" progId="Excel.Sheet.12">
                  <p:embed/>
                  <p:pic>
                    <p:nvPicPr>
                      <p:cNvPr id="0" name="Imagen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472" y="1928802"/>
                        <a:ext cx="8143932" cy="4572032"/>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Distribución por tamaño – 1990 vs 2005 (Datos </a:t>
            </a:r>
            <a:r>
              <a:rPr lang="es-CO" dirty="0" err="1" smtClean="0"/>
              <a:t>Dane</a:t>
            </a:r>
            <a:r>
              <a:rPr lang="es-CO" dirty="0" smtClean="0"/>
              <a:t> Cálculos DPN)</a:t>
            </a:r>
            <a:endParaRPr lang="es-CO" dirty="0"/>
          </a:p>
        </p:txBody>
      </p:sp>
      <p:graphicFrame>
        <p:nvGraphicFramePr>
          <p:cNvPr id="3" name="Chart 10"/>
          <p:cNvGraphicFramePr>
            <a:graphicFrameLocks/>
          </p:cNvGraphicFramePr>
          <p:nvPr/>
        </p:nvGraphicFramePr>
        <p:xfrm>
          <a:off x="714348" y="1928802"/>
          <a:ext cx="7786742" cy="457203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Personal ocupado – 1990 vs 2005 (Datos DANE Cálculos DNP)</a:t>
            </a:r>
            <a:endParaRPr lang="es-CO" dirty="0"/>
          </a:p>
        </p:txBody>
      </p:sp>
      <p:graphicFrame>
        <p:nvGraphicFramePr>
          <p:cNvPr id="3" name="Chart 8"/>
          <p:cNvGraphicFramePr>
            <a:graphicFrameLocks/>
          </p:cNvGraphicFramePr>
          <p:nvPr/>
        </p:nvGraphicFramePr>
        <p:xfrm>
          <a:off x="571472" y="1873250"/>
          <a:ext cx="7929618" cy="455614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Relación número de empresas – activos - caso Bogotá Datos CCB</a:t>
            </a:r>
            <a:endParaRPr lang="es-CO" dirty="0"/>
          </a:p>
        </p:txBody>
      </p:sp>
      <p:pic>
        <p:nvPicPr>
          <p:cNvPr id="2050" name="Picture 2"/>
          <p:cNvPicPr>
            <a:picLocks noChangeAspect="1" noChangeArrowheads="1"/>
          </p:cNvPicPr>
          <p:nvPr/>
        </p:nvPicPr>
        <p:blipFill>
          <a:blip r:embed="rId2" cstate="print"/>
          <a:srcRect/>
          <a:stretch>
            <a:fillRect/>
          </a:stretch>
        </p:blipFill>
        <p:spPr bwMode="auto">
          <a:xfrm>
            <a:off x="642910" y="2285992"/>
            <a:ext cx="7791450" cy="405765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Escogencia de formas de organización – Datos DANE 2006 Industria </a:t>
            </a:r>
            <a:endParaRPr lang="es-CO" dirty="0"/>
          </a:p>
        </p:txBody>
      </p:sp>
      <p:graphicFrame>
        <p:nvGraphicFramePr>
          <p:cNvPr id="3" name="2 Tabla"/>
          <p:cNvGraphicFramePr>
            <a:graphicFrameLocks noGrp="1"/>
          </p:cNvGraphicFramePr>
          <p:nvPr/>
        </p:nvGraphicFramePr>
        <p:xfrm>
          <a:off x="642910" y="2000240"/>
          <a:ext cx="8001055" cy="4572039"/>
        </p:xfrm>
        <a:graphic>
          <a:graphicData uri="http://schemas.openxmlformats.org/drawingml/2006/table">
            <a:tbl>
              <a:tblPr/>
              <a:tblGrid>
                <a:gridCol w="6096523"/>
                <a:gridCol w="826305"/>
                <a:gridCol w="1078227"/>
              </a:tblGrid>
              <a:tr h="266656">
                <a:tc>
                  <a:txBody>
                    <a:bodyPr/>
                    <a:lstStyle/>
                    <a:p>
                      <a:pPr algn="l" fontAlgn="b"/>
                      <a:r>
                        <a:rPr lang="es-CO" sz="1500" b="0" i="0" u="none" strike="noStrike" dirty="0">
                          <a:solidFill>
                            <a:schemeClr val="tx1"/>
                          </a:solidFill>
                          <a:latin typeface="Arial"/>
                        </a:rPr>
                        <a:t>Sociedad limitada</a:t>
                      </a:r>
                    </a:p>
                  </a:txBody>
                  <a:tcPr marL="4938" marR="4938" marT="4938" marB="0" anchor="b">
                    <a:lnL>
                      <a:noFill/>
                    </a:lnL>
                    <a:lnR>
                      <a:noFill/>
                    </a:lnR>
                    <a:lnT>
                      <a:noFill/>
                    </a:lnT>
                    <a:lnB>
                      <a:noFill/>
                    </a:lnB>
                  </a:tcPr>
                </a:tc>
                <a:tc>
                  <a:txBody>
                    <a:bodyPr/>
                    <a:lstStyle/>
                    <a:p>
                      <a:pPr algn="r" fontAlgn="t"/>
                      <a:r>
                        <a:rPr lang="es-CO" sz="1500" b="0" i="0" u="none" strike="noStrike">
                          <a:solidFill>
                            <a:schemeClr val="tx1"/>
                          </a:solidFill>
                          <a:latin typeface="Arial"/>
                        </a:rPr>
                        <a:t>3.444</a:t>
                      </a:r>
                    </a:p>
                  </a:txBody>
                  <a:tcPr marL="4938" marR="4938" marT="4938" marB="0">
                    <a:lnL>
                      <a:noFill/>
                    </a:lnL>
                    <a:lnR>
                      <a:noFill/>
                    </a:lnR>
                    <a:lnT>
                      <a:noFill/>
                    </a:lnT>
                    <a:lnB>
                      <a:noFill/>
                    </a:lnB>
                  </a:tcPr>
                </a:tc>
                <a:tc>
                  <a:txBody>
                    <a:bodyPr/>
                    <a:lstStyle/>
                    <a:p>
                      <a:pPr algn="r" fontAlgn="b"/>
                      <a:r>
                        <a:rPr lang="es-CO" sz="1500" b="0" i="0" u="none" strike="noStrike">
                          <a:solidFill>
                            <a:schemeClr val="tx1"/>
                          </a:solidFill>
                          <a:latin typeface="Calibri"/>
                        </a:rPr>
                        <a:t>46,74%</a:t>
                      </a:r>
                    </a:p>
                  </a:txBody>
                  <a:tcPr marL="4938" marR="4938" marT="4938" marB="0" anchor="b">
                    <a:lnL>
                      <a:noFill/>
                    </a:lnL>
                    <a:lnR>
                      <a:noFill/>
                    </a:lnR>
                    <a:lnT>
                      <a:noFill/>
                    </a:lnT>
                    <a:lnB>
                      <a:noFill/>
                    </a:lnB>
                  </a:tcPr>
                </a:tc>
              </a:tr>
              <a:tr h="266656">
                <a:tc>
                  <a:txBody>
                    <a:bodyPr/>
                    <a:lstStyle/>
                    <a:p>
                      <a:pPr algn="l" fontAlgn="b"/>
                      <a:r>
                        <a:rPr lang="es-CO" sz="1500" b="0" i="0" u="none" strike="noStrike" dirty="0">
                          <a:solidFill>
                            <a:schemeClr val="tx1"/>
                          </a:solidFill>
                          <a:latin typeface="Arial"/>
                        </a:rPr>
                        <a:t>Sociedad anónima</a:t>
                      </a:r>
                    </a:p>
                  </a:txBody>
                  <a:tcPr marL="4938" marR="4938" marT="4938" marB="0" anchor="b">
                    <a:lnL>
                      <a:noFill/>
                    </a:lnL>
                    <a:lnR>
                      <a:noFill/>
                    </a:lnR>
                    <a:lnT>
                      <a:noFill/>
                    </a:lnT>
                    <a:lnB>
                      <a:noFill/>
                    </a:lnB>
                  </a:tcPr>
                </a:tc>
                <a:tc>
                  <a:txBody>
                    <a:bodyPr/>
                    <a:lstStyle/>
                    <a:p>
                      <a:pPr algn="r" fontAlgn="t"/>
                      <a:r>
                        <a:rPr lang="es-CO" sz="1500" b="0" i="0" u="none" strike="noStrike">
                          <a:solidFill>
                            <a:schemeClr val="tx1"/>
                          </a:solidFill>
                          <a:latin typeface="Arial"/>
                        </a:rPr>
                        <a:t>2.571</a:t>
                      </a:r>
                    </a:p>
                  </a:txBody>
                  <a:tcPr marL="4938" marR="4938" marT="4938" marB="0">
                    <a:lnL>
                      <a:noFill/>
                    </a:lnL>
                    <a:lnR>
                      <a:noFill/>
                    </a:lnR>
                    <a:lnT>
                      <a:noFill/>
                    </a:lnT>
                    <a:lnB>
                      <a:noFill/>
                    </a:lnB>
                  </a:tcPr>
                </a:tc>
                <a:tc>
                  <a:txBody>
                    <a:bodyPr/>
                    <a:lstStyle/>
                    <a:p>
                      <a:pPr algn="r" fontAlgn="b"/>
                      <a:r>
                        <a:rPr lang="es-CO" sz="1500" b="0" i="0" u="none" strike="noStrike">
                          <a:solidFill>
                            <a:schemeClr val="tx1"/>
                          </a:solidFill>
                          <a:latin typeface="Calibri"/>
                        </a:rPr>
                        <a:t>34,89%</a:t>
                      </a:r>
                    </a:p>
                  </a:txBody>
                  <a:tcPr marL="4938" marR="4938" marT="4938" marB="0" anchor="b">
                    <a:lnL>
                      <a:noFill/>
                    </a:lnL>
                    <a:lnR>
                      <a:noFill/>
                    </a:lnR>
                    <a:lnT>
                      <a:noFill/>
                    </a:lnT>
                    <a:lnB>
                      <a:noFill/>
                    </a:lnB>
                  </a:tcPr>
                </a:tc>
              </a:tr>
              <a:tr h="266656">
                <a:tc>
                  <a:txBody>
                    <a:bodyPr/>
                    <a:lstStyle/>
                    <a:p>
                      <a:pPr algn="l" fontAlgn="b"/>
                      <a:r>
                        <a:rPr lang="es-CO" sz="1500" b="0" i="0" u="none" strike="noStrike" dirty="0">
                          <a:solidFill>
                            <a:schemeClr val="tx1"/>
                          </a:solidFill>
                          <a:latin typeface="Arial"/>
                        </a:rPr>
                        <a:t>Persona natural</a:t>
                      </a:r>
                    </a:p>
                  </a:txBody>
                  <a:tcPr marL="4938" marR="4938" marT="4938" marB="0" anchor="b">
                    <a:lnL>
                      <a:noFill/>
                    </a:lnL>
                    <a:lnR>
                      <a:noFill/>
                    </a:lnR>
                    <a:lnT>
                      <a:noFill/>
                    </a:lnT>
                    <a:lnB>
                      <a:noFill/>
                    </a:lnB>
                  </a:tcPr>
                </a:tc>
                <a:tc>
                  <a:txBody>
                    <a:bodyPr/>
                    <a:lstStyle/>
                    <a:p>
                      <a:pPr algn="r" fontAlgn="t"/>
                      <a:r>
                        <a:rPr lang="es-CO" sz="1500" b="0" i="0" u="none" strike="noStrike" dirty="0">
                          <a:solidFill>
                            <a:schemeClr val="tx1"/>
                          </a:solidFill>
                          <a:latin typeface="Arial"/>
                        </a:rPr>
                        <a:t>955</a:t>
                      </a:r>
                    </a:p>
                  </a:txBody>
                  <a:tcPr marL="4938" marR="4938" marT="4938" marB="0">
                    <a:lnL>
                      <a:noFill/>
                    </a:lnL>
                    <a:lnR>
                      <a:noFill/>
                    </a:lnR>
                    <a:lnT>
                      <a:noFill/>
                    </a:lnT>
                    <a:lnB>
                      <a:noFill/>
                    </a:lnB>
                  </a:tcPr>
                </a:tc>
                <a:tc>
                  <a:txBody>
                    <a:bodyPr/>
                    <a:lstStyle/>
                    <a:p>
                      <a:pPr algn="r" fontAlgn="b"/>
                      <a:r>
                        <a:rPr lang="es-CO" sz="1500" b="0" i="0" u="none" strike="noStrike">
                          <a:solidFill>
                            <a:schemeClr val="tx1"/>
                          </a:solidFill>
                          <a:latin typeface="Calibri"/>
                        </a:rPr>
                        <a:t>12,96%</a:t>
                      </a:r>
                    </a:p>
                  </a:txBody>
                  <a:tcPr marL="4938" marR="4938" marT="4938" marB="0" anchor="b">
                    <a:lnL>
                      <a:noFill/>
                    </a:lnL>
                    <a:lnR>
                      <a:noFill/>
                    </a:lnR>
                    <a:lnT>
                      <a:noFill/>
                    </a:lnT>
                    <a:lnB>
                      <a:noFill/>
                    </a:lnB>
                  </a:tcPr>
                </a:tc>
              </a:tr>
              <a:tr h="266656">
                <a:tc>
                  <a:txBody>
                    <a:bodyPr/>
                    <a:lstStyle/>
                    <a:p>
                      <a:pPr algn="l" fontAlgn="b"/>
                      <a:r>
                        <a:rPr lang="es-CO" sz="1500" b="0" i="0" u="none" strike="noStrike">
                          <a:solidFill>
                            <a:schemeClr val="tx1"/>
                          </a:solidFill>
                          <a:latin typeface="Arial"/>
                        </a:rPr>
                        <a:t>Sociedad en Comandita simple</a:t>
                      </a:r>
                    </a:p>
                  </a:txBody>
                  <a:tcPr marL="4938" marR="4938" marT="4938" marB="0" anchor="b">
                    <a:lnL>
                      <a:noFill/>
                    </a:lnL>
                    <a:lnR>
                      <a:noFill/>
                    </a:lnR>
                    <a:lnT>
                      <a:noFill/>
                    </a:lnT>
                    <a:lnB>
                      <a:noFill/>
                    </a:lnB>
                  </a:tcPr>
                </a:tc>
                <a:tc>
                  <a:txBody>
                    <a:bodyPr/>
                    <a:lstStyle/>
                    <a:p>
                      <a:pPr algn="r" fontAlgn="t"/>
                      <a:r>
                        <a:rPr lang="es-CO" sz="1500" b="0" i="0" u="none" strike="noStrike" dirty="0">
                          <a:solidFill>
                            <a:schemeClr val="tx1"/>
                          </a:solidFill>
                          <a:latin typeface="Arial"/>
                        </a:rPr>
                        <a:t>132</a:t>
                      </a:r>
                    </a:p>
                  </a:txBody>
                  <a:tcPr marL="4938" marR="4938" marT="4938" marB="0">
                    <a:lnL>
                      <a:noFill/>
                    </a:lnL>
                    <a:lnR>
                      <a:noFill/>
                    </a:lnR>
                    <a:lnT>
                      <a:noFill/>
                    </a:lnT>
                    <a:lnB>
                      <a:noFill/>
                    </a:lnB>
                  </a:tcPr>
                </a:tc>
                <a:tc>
                  <a:txBody>
                    <a:bodyPr/>
                    <a:lstStyle/>
                    <a:p>
                      <a:pPr algn="r" fontAlgn="b"/>
                      <a:r>
                        <a:rPr lang="es-CO" sz="1500" b="0" i="0" u="none" strike="noStrike" dirty="0">
                          <a:solidFill>
                            <a:schemeClr val="tx1"/>
                          </a:solidFill>
                          <a:latin typeface="Calibri"/>
                        </a:rPr>
                        <a:t>1,79%</a:t>
                      </a:r>
                    </a:p>
                  </a:txBody>
                  <a:tcPr marL="4938" marR="4938" marT="4938" marB="0" anchor="b">
                    <a:lnL>
                      <a:noFill/>
                    </a:lnL>
                    <a:lnR>
                      <a:noFill/>
                    </a:lnR>
                    <a:lnT>
                      <a:noFill/>
                    </a:lnT>
                    <a:lnB>
                      <a:noFill/>
                    </a:lnB>
                  </a:tcPr>
                </a:tc>
              </a:tr>
              <a:tr h="266656">
                <a:tc>
                  <a:txBody>
                    <a:bodyPr/>
                    <a:lstStyle/>
                    <a:p>
                      <a:pPr algn="l" fontAlgn="b"/>
                      <a:r>
                        <a:rPr lang="es-CO" sz="1500" b="0" i="0" u="none" strike="noStrike" dirty="0">
                          <a:solidFill>
                            <a:schemeClr val="tx1"/>
                          </a:solidFill>
                          <a:latin typeface="Arial"/>
                        </a:rPr>
                        <a:t>Empresa unipersonal</a:t>
                      </a:r>
                    </a:p>
                  </a:txBody>
                  <a:tcPr marL="4938" marR="4938" marT="4938" marB="0" anchor="b">
                    <a:lnL>
                      <a:noFill/>
                    </a:lnL>
                    <a:lnR>
                      <a:noFill/>
                    </a:lnR>
                    <a:lnT>
                      <a:noFill/>
                    </a:lnT>
                    <a:lnB>
                      <a:noFill/>
                    </a:lnB>
                  </a:tcPr>
                </a:tc>
                <a:tc>
                  <a:txBody>
                    <a:bodyPr/>
                    <a:lstStyle/>
                    <a:p>
                      <a:pPr algn="r" fontAlgn="t"/>
                      <a:r>
                        <a:rPr lang="es-CO" sz="1500" b="0" i="0" u="none" strike="noStrike">
                          <a:solidFill>
                            <a:schemeClr val="tx1"/>
                          </a:solidFill>
                          <a:latin typeface="Arial"/>
                        </a:rPr>
                        <a:t>87</a:t>
                      </a:r>
                    </a:p>
                  </a:txBody>
                  <a:tcPr marL="4938" marR="4938" marT="4938" marB="0">
                    <a:lnL>
                      <a:noFill/>
                    </a:lnL>
                    <a:lnR>
                      <a:noFill/>
                    </a:lnR>
                    <a:lnT>
                      <a:noFill/>
                    </a:lnT>
                    <a:lnB>
                      <a:noFill/>
                    </a:lnB>
                  </a:tcPr>
                </a:tc>
                <a:tc>
                  <a:txBody>
                    <a:bodyPr/>
                    <a:lstStyle/>
                    <a:p>
                      <a:pPr algn="r" fontAlgn="b"/>
                      <a:r>
                        <a:rPr lang="es-CO" sz="1500" b="0" i="0" u="none" strike="noStrike" dirty="0">
                          <a:solidFill>
                            <a:schemeClr val="tx1"/>
                          </a:solidFill>
                          <a:latin typeface="Calibri"/>
                        </a:rPr>
                        <a:t>1,18%</a:t>
                      </a:r>
                    </a:p>
                  </a:txBody>
                  <a:tcPr marL="4938" marR="4938" marT="4938" marB="0" anchor="b">
                    <a:lnL>
                      <a:noFill/>
                    </a:lnL>
                    <a:lnR>
                      <a:noFill/>
                    </a:lnR>
                    <a:lnT>
                      <a:noFill/>
                    </a:lnT>
                    <a:lnB>
                      <a:noFill/>
                    </a:lnB>
                  </a:tcPr>
                </a:tc>
              </a:tr>
              <a:tr h="266656">
                <a:tc>
                  <a:txBody>
                    <a:bodyPr/>
                    <a:lstStyle/>
                    <a:p>
                      <a:pPr algn="l" fontAlgn="b"/>
                      <a:r>
                        <a:rPr lang="es-CO" sz="1500" b="0" i="0" u="none" strike="noStrike" dirty="0">
                          <a:solidFill>
                            <a:schemeClr val="tx1"/>
                          </a:solidFill>
                          <a:latin typeface="Arial"/>
                        </a:rPr>
                        <a:t>Cooperativa</a:t>
                      </a:r>
                    </a:p>
                  </a:txBody>
                  <a:tcPr marL="4938" marR="4938" marT="4938" marB="0" anchor="b">
                    <a:lnL>
                      <a:noFill/>
                    </a:lnL>
                    <a:lnR>
                      <a:noFill/>
                    </a:lnR>
                    <a:lnT>
                      <a:noFill/>
                    </a:lnT>
                    <a:lnB>
                      <a:noFill/>
                    </a:lnB>
                  </a:tcPr>
                </a:tc>
                <a:tc>
                  <a:txBody>
                    <a:bodyPr/>
                    <a:lstStyle/>
                    <a:p>
                      <a:pPr algn="r" fontAlgn="t"/>
                      <a:r>
                        <a:rPr lang="es-CO" sz="1500" b="0" i="0" u="none" strike="noStrike">
                          <a:solidFill>
                            <a:schemeClr val="tx1"/>
                          </a:solidFill>
                          <a:latin typeface="Arial"/>
                        </a:rPr>
                        <a:t>46</a:t>
                      </a:r>
                    </a:p>
                  </a:txBody>
                  <a:tcPr marL="4938" marR="4938" marT="4938" marB="0">
                    <a:lnL>
                      <a:noFill/>
                    </a:lnL>
                    <a:lnR>
                      <a:noFill/>
                    </a:lnR>
                    <a:lnT>
                      <a:noFill/>
                    </a:lnT>
                    <a:lnB>
                      <a:noFill/>
                    </a:lnB>
                  </a:tcPr>
                </a:tc>
                <a:tc>
                  <a:txBody>
                    <a:bodyPr/>
                    <a:lstStyle/>
                    <a:p>
                      <a:pPr algn="r" fontAlgn="b"/>
                      <a:r>
                        <a:rPr lang="es-CO" sz="1500" b="0" i="0" u="none" strike="noStrike" dirty="0">
                          <a:solidFill>
                            <a:schemeClr val="tx1"/>
                          </a:solidFill>
                          <a:latin typeface="Calibri"/>
                        </a:rPr>
                        <a:t>0,62%</a:t>
                      </a:r>
                    </a:p>
                  </a:txBody>
                  <a:tcPr marL="4938" marR="4938" marT="4938" marB="0" anchor="b">
                    <a:lnL>
                      <a:noFill/>
                    </a:lnL>
                    <a:lnR>
                      <a:noFill/>
                    </a:lnR>
                    <a:lnT>
                      <a:noFill/>
                    </a:lnT>
                    <a:lnB>
                      <a:noFill/>
                    </a:lnB>
                  </a:tcPr>
                </a:tc>
              </a:tr>
              <a:tr h="266656">
                <a:tc>
                  <a:txBody>
                    <a:bodyPr/>
                    <a:lstStyle/>
                    <a:p>
                      <a:pPr algn="l" fontAlgn="b"/>
                      <a:r>
                        <a:rPr lang="es-CO" sz="1500" b="0" i="0" u="none" strike="noStrike">
                          <a:solidFill>
                            <a:schemeClr val="tx1"/>
                          </a:solidFill>
                          <a:latin typeface="Arial"/>
                        </a:rPr>
                        <a:t>Sociedad en comandita por acciones</a:t>
                      </a:r>
                    </a:p>
                  </a:txBody>
                  <a:tcPr marL="4938" marR="4938" marT="4938" marB="0" anchor="b">
                    <a:lnL>
                      <a:noFill/>
                    </a:lnL>
                    <a:lnR>
                      <a:noFill/>
                    </a:lnR>
                    <a:lnT>
                      <a:noFill/>
                    </a:lnT>
                    <a:lnB>
                      <a:noFill/>
                    </a:lnB>
                  </a:tcPr>
                </a:tc>
                <a:tc>
                  <a:txBody>
                    <a:bodyPr/>
                    <a:lstStyle/>
                    <a:p>
                      <a:pPr algn="r" fontAlgn="t"/>
                      <a:r>
                        <a:rPr lang="es-CO" sz="1500" b="0" i="0" u="none" strike="noStrike" dirty="0">
                          <a:solidFill>
                            <a:schemeClr val="tx1"/>
                          </a:solidFill>
                          <a:latin typeface="Arial"/>
                        </a:rPr>
                        <a:t>39</a:t>
                      </a:r>
                    </a:p>
                  </a:txBody>
                  <a:tcPr marL="4938" marR="4938" marT="4938" marB="0">
                    <a:lnL>
                      <a:noFill/>
                    </a:lnL>
                    <a:lnR>
                      <a:noFill/>
                    </a:lnR>
                    <a:lnT>
                      <a:noFill/>
                    </a:lnT>
                    <a:lnB>
                      <a:noFill/>
                    </a:lnB>
                  </a:tcPr>
                </a:tc>
                <a:tc>
                  <a:txBody>
                    <a:bodyPr/>
                    <a:lstStyle/>
                    <a:p>
                      <a:pPr algn="r" fontAlgn="b"/>
                      <a:r>
                        <a:rPr lang="es-CO" sz="1500" b="0" i="0" u="none" strike="noStrike" dirty="0">
                          <a:solidFill>
                            <a:schemeClr val="tx1"/>
                          </a:solidFill>
                          <a:latin typeface="Calibri"/>
                        </a:rPr>
                        <a:t>0,53%</a:t>
                      </a:r>
                    </a:p>
                  </a:txBody>
                  <a:tcPr marL="4938" marR="4938" marT="4938" marB="0" anchor="b">
                    <a:lnL>
                      <a:noFill/>
                    </a:lnL>
                    <a:lnR>
                      <a:noFill/>
                    </a:lnR>
                    <a:lnT>
                      <a:noFill/>
                    </a:lnT>
                    <a:lnB>
                      <a:noFill/>
                    </a:lnB>
                  </a:tcPr>
                </a:tc>
              </a:tr>
              <a:tr h="266656">
                <a:tc>
                  <a:txBody>
                    <a:bodyPr/>
                    <a:lstStyle/>
                    <a:p>
                      <a:pPr algn="l" fontAlgn="b"/>
                      <a:r>
                        <a:rPr lang="es-CO" sz="1500" b="0" i="0" u="none" strike="noStrike" dirty="0">
                          <a:solidFill>
                            <a:schemeClr val="tx1"/>
                          </a:solidFill>
                          <a:latin typeface="Arial"/>
                        </a:rPr>
                        <a:t>Sucursal de Sociedad Extranjera</a:t>
                      </a:r>
                    </a:p>
                  </a:txBody>
                  <a:tcPr marL="4938" marR="4938" marT="4938" marB="0" anchor="b">
                    <a:lnL>
                      <a:noFill/>
                    </a:lnL>
                    <a:lnR>
                      <a:noFill/>
                    </a:lnR>
                    <a:lnT>
                      <a:noFill/>
                    </a:lnT>
                    <a:lnB>
                      <a:noFill/>
                    </a:lnB>
                  </a:tcPr>
                </a:tc>
                <a:tc>
                  <a:txBody>
                    <a:bodyPr/>
                    <a:lstStyle/>
                    <a:p>
                      <a:pPr algn="r" fontAlgn="t"/>
                      <a:r>
                        <a:rPr lang="es-CO" sz="1500" b="0" i="0" u="none" strike="noStrike">
                          <a:solidFill>
                            <a:schemeClr val="tx1"/>
                          </a:solidFill>
                          <a:latin typeface="Arial"/>
                        </a:rPr>
                        <a:t>22</a:t>
                      </a:r>
                    </a:p>
                  </a:txBody>
                  <a:tcPr marL="4938" marR="4938" marT="4938" marB="0">
                    <a:lnL>
                      <a:noFill/>
                    </a:lnL>
                    <a:lnR>
                      <a:noFill/>
                    </a:lnR>
                    <a:lnT>
                      <a:noFill/>
                    </a:lnT>
                    <a:lnB>
                      <a:noFill/>
                    </a:lnB>
                  </a:tcPr>
                </a:tc>
                <a:tc>
                  <a:txBody>
                    <a:bodyPr/>
                    <a:lstStyle/>
                    <a:p>
                      <a:pPr algn="r" fontAlgn="b"/>
                      <a:r>
                        <a:rPr lang="es-CO" sz="1500" b="0" i="0" u="none" strike="noStrike" dirty="0">
                          <a:solidFill>
                            <a:schemeClr val="tx1"/>
                          </a:solidFill>
                          <a:latin typeface="Calibri"/>
                        </a:rPr>
                        <a:t>0,30%</a:t>
                      </a:r>
                    </a:p>
                  </a:txBody>
                  <a:tcPr marL="4938" marR="4938" marT="4938" marB="0" anchor="b">
                    <a:lnL>
                      <a:noFill/>
                    </a:lnL>
                    <a:lnR>
                      <a:noFill/>
                    </a:lnR>
                    <a:lnT>
                      <a:noFill/>
                    </a:lnT>
                    <a:lnB>
                      <a:noFill/>
                    </a:lnB>
                  </a:tcPr>
                </a:tc>
              </a:tr>
              <a:tr h="266656">
                <a:tc>
                  <a:txBody>
                    <a:bodyPr/>
                    <a:lstStyle/>
                    <a:p>
                      <a:pPr algn="l" fontAlgn="b"/>
                      <a:r>
                        <a:rPr lang="es-CO" sz="1500" b="0" i="0" u="none" strike="noStrike" dirty="0">
                          <a:solidFill>
                            <a:schemeClr val="tx1"/>
                          </a:solidFill>
                          <a:latin typeface="Arial"/>
                        </a:rPr>
                        <a:t>Empresas industriales y comerciales del Estado</a:t>
                      </a:r>
                    </a:p>
                  </a:txBody>
                  <a:tcPr marL="4938" marR="4938" marT="4938" marB="0" anchor="b">
                    <a:lnL>
                      <a:noFill/>
                    </a:lnL>
                    <a:lnR>
                      <a:noFill/>
                    </a:lnR>
                    <a:lnT>
                      <a:noFill/>
                    </a:lnT>
                    <a:lnB>
                      <a:noFill/>
                    </a:lnB>
                  </a:tcPr>
                </a:tc>
                <a:tc>
                  <a:txBody>
                    <a:bodyPr/>
                    <a:lstStyle/>
                    <a:p>
                      <a:pPr algn="r" fontAlgn="t"/>
                      <a:r>
                        <a:rPr lang="es-CO" sz="1500" b="0" i="0" u="none" strike="noStrike">
                          <a:solidFill>
                            <a:schemeClr val="tx1"/>
                          </a:solidFill>
                          <a:latin typeface="Arial"/>
                        </a:rPr>
                        <a:t>18</a:t>
                      </a:r>
                    </a:p>
                  </a:txBody>
                  <a:tcPr marL="4938" marR="4938" marT="4938" marB="0">
                    <a:lnL>
                      <a:noFill/>
                    </a:lnL>
                    <a:lnR>
                      <a:noFill/>
                    </a:lnR>
                    <a:lnT>
                      <a:noFill/>
                    </a:lnT>
                    <a:lnB>
                      <a:noFill/>
                    </a:lnB>
                  </a:tcPr>
                </a:tc>
                <a:tc>
                  <a:txBody>
                    <a:bodyPr/>
                    <a:lstStyle/>
                    <a:p>
                      <a:pPr algn="r" fontAlgn="b"/>
                      <a:r>
                        <a:rPr lang="es-CO" sz="1500" b="0" i="0" u="none" strike="noStrike" dirty="0">
                          <a:solidFill>
                            <a:schemeClr val="tx1"/>
                          </a:solidFill>
                          <a:latin typeface="Calibri"/>
                        </a:rPr>
                        <a:t>0,24%</a:t>
                      </a:r>
                    </a:p>
                  </a:txBody>
                  <a:tcPr marL="4938" marR="4938" marT="4938" marB="0" anchor="b">
                    <a:lnL>
                      <a:noFill/>
                    </a:lnL>
                    <a:lnR>
                      <a:noFill/>
                    </a:lnR>
                    <a:lnT>
                      <a:noFill/>
                    </a:lnT>
                    <a:lnB>
                      <a:noFill/>
                    </a:lnB>
                  </a:tcPr>
                </a:tc>
              </a:tr>
              <a:tr h="266656">
                <a:tc>
                  <a:txBody>
                    <a:bodyPr/>
                    <a:lstStyle/>
                    <a:p>
                      <a:pPr algn="l" fontAlgn="b"/>
                      <a:r>
                        <a:rPr lang="es-CO" sz="1500" b="0" i="0" u="none" strike="noStrike">
                          <a:solidFill>
                            <a:schemeClr val="tx1"/>
                          </a:solidFill>
                          <a:latin typeface="Arial"/>
                        </a:rPr>
                        <a:t>Entidad sin ánimo de lucro</a:t>
                      </a:r>
                    </a:p>
                  </a:txBody>
                  <a:tcPr marL="4938" marR="4938" marT="4938" marB="0" anchor="b">
                    <a:lnL>
                      <a:noFill/>
                    </a:lnL>
                    <a:lnR>
                      <a:noFill/>
                    </a:lnR>
                    <a:lnT>
                      <a:noFill/>
                    </a:lnT>
                    <a:lnB>
                      <a:noFill/>
                    </a:lnB>
                  </a:tcPr>
                </a:tc>
                <a:tc>
                  <a:txBody>
                    <a:bodyPr/>
                    <a:lstStyle/>
                    <a:p>
                      <a:pPr algn="r" fontAlgn="t"/>
                      <a:r>
                        <a:rPr lang="es-CO" sz="1500" b="0" i="0" u="none" strike="noStrike">
                          <a:solidFill>
                            <a:schemeClr val="tx1"/>
                          </a:solidFill>
                          <a:latin typeface="Arial"/>
                        </a:rPr>
                        <a:t>18</a:t>
                      </a:r>
                    </a:p>
                  </a:txBody>
                  <a:tcPr marL="4938" marR="4938" marT="4938" marB="0">
                    <a:lnL>
                      <a:noFill/>
                    </a:lnL>
                    <a:lnR>
                      <a:noFill/>
                    </a:lnR>
                    <a:lnT>
                      <a:noFill/>
                    </a:lnT>
                    <a:lnB>
                      <a:noFill/>
                    </a:lnB>
                  </a:tcPr>
                </a:tc>
                <a:tc>
                  <a:txBody>
                    <a:bodyPr/>
                    <a:lstStyle/>
                    <a:p>
                      <a:pPr algn="r" fontAlgn="b"/>
                      <a:r>
                        <a:rPr lang="es-CO" sz="1500" b="0" i="0" u="none" strike="noStrike" dirty="0">
                          <a:solidFill>
                            <a:schemeClr val="tx1"/>
                          </a:solidFill>
                          <a:latin typeface="Calibri"/>
                        </a:rPr>
                        <a:t>0,24%</a:t>
                      </a:r>
                    </a:p>
                  </a:txBody>
                  <a:tcPr marL="4938" marR="4938" marT="4938" marB="0" anchor="b">
                    <a:lnL>
                      <a:noFill/>
                    </a:lnL>
                    <a:lnR>
                      <a:noFill/>
                    </a:lnR>
                    <a:lnT>
                      <a:noFill/>
                    </a:lnT>
                    <a:lnB>
                      <a:noFill/>
                    </a:lnB>
                  </a:tcPr>
                </a:tc>
              </a:tr>
              <a:tr h="266656">
                <a:tc>
                  <a:txBody>
                    <a:bodyPr/>
                    <a:lstStyle/>
                    <a:p>
                      <a:pPr algn="l" fontAlgn="b"/>
                      <a:r>
                        <a:rPr lang="es-CO" sz="1500" b="0" i="0" u="none" strike="noStrike" baseline="0" dirty="0">
                          <a:solidFill>
                            <a:schemeClr val="tx1"/>
                          </a:solidFill>
                          <a:latin typeface="Arial"/>
                        </a:rPr>
                        <a:t>Sociedad</a:t>
                      </a:r>
                      <a:r>
                        <a:rPr lang="es-CO" sz="1500" b="0" i="0" u="none" strike="noStrike" dirty="0">
                          <a:solidFill>
                            <a:schemeClr val="tx1"/>
                          </a:solidFill>
                          <a:latin typeface="Arial"/>
                        </a:rPr>
                        <a:t> de hecho</a:t>
                      </a:r>
                    </a:p>
                  </a:txBody>
                  <a:tcPr marL="4938" marR="4938" marT="4938" marB="0" anchor="b">
                    <a:lnL>
                      <a:noFill/>
                    </a:lnL>
                    <a:lnR>
                      <a:noFill/>
                    </a:lnR>
                    <a:lnT>
                      <a:noFill/>
                    </a:lnT>
                    <a:lnB>
                      <a:noFill/>
                    </a:lnB>
                  </a:tcPr>
                </a:tc>
                <a:tc>
                  <a:txBody>
                    <a:bodyPr/>
                    <a:lstStyle/>
                    <a:p>
                      <a:pPr algn="r" fontAlgn="t"/>
                      <a:r>
                        <a:rPr lang="es-CO" sz="1500" b="0" i="0" u="none" strike="noStrike">
                          <a:solidFill>
                            <a:schemeClr val="tx1"/>
                          </a:solidFill>
                          <a:latin typeface="Arial"/>
                        </a:rPr>
                        <a:t>16</a:t>
                      </a:r>
                    </a:p>
                  </a:txBody>
                  <a:tcPr marL="4938" marR="4938" marT="4938" marB="0">
                    <a:lnL>
                      <a:noFill/>
                    </a:lnL>
                    <a:lnR>
                      <a:noFill/>
                    </a:lnR>
                    <a:lnT>
                      <a:noFill/>
                    </a:lnT>
                    <a:lnB>
                      <a:noFill/>
                    </a:lnB>
                  </a:tcPr>
                </a:tc>
                <a:tc>
                  <a:txBody>
                    <a:bodyPr/>
                    <a:lstStyle/>
                    <a:p>
                      <a:pPr algn="r" fontAlgn="b"/>
                      <a:r>
                        <a:rPr lang="es-CO" sz="1500" b="0" i="0" u="none" strike="noStrike" dirty="0">
                          <a:solidFill>
                            <a:schemeClr val="tx1"/>
                          </a:solidFill>
                          <a:latin typeface="Calibri"/>
                        </a:rPr>
                        <a:t>0,22%</a:t>
                      </a:r>
                    </a:p>
                  </a:txBody>
                  <a:tcPr marL="4938" marR="4938" marT="4938" marB="0" anchor="b">
                    <a:lnL>
                      <a:noFill/>
                    </a:lnL>
                    <a:lnR>
                      <a:noFill/>
                    </a:lnR>
                    <a:lnT>
                      <a:noFill/>
                    </a:lnT>
                    <a:lnB>
                      <a:noFill/>
                    </a:lnB>
                  </a:tcPr>
                </a:tc>
              </a:tr>
              <a:tr h="305543">
                <a:tc>
                  <a:txBody>
                    <a:bodyPr/>
                    <a:lstStyle/>
                    <a:p>
                      <a:pPr algn="l" fontAlgn="b"/>
                      <a:r>
                        <a:rPr lang="es-CO" sz="1500" b="0" i="0" u="none" strike="noStrike" dirty="0">
                          <a:solidFill>
                            <a:schemeClr val="tx1"/>
                          </a:solidFill>
                          <a:latin typeface="Arial"/>
                        </a:rPr>
                        <a:t>Otras organizaciones jurídicas</a:t>
                      </a:r>
                      <a:r>
                        <a:rPr lang="es-CO" sz="1500" b="0" i="0" u="none" strike="noStrike" baseline="30000" dirty="0">
                          <a:solidFill>
                            <a:schemeClr val="tx1"/>
                          </a:solidFill>
                          <a:latin typeface="Arial"/>
                        </a:rPr>
                        <a:t> i</a:t>
                      </a:r>
                      <a:endParaRPr lang="es-CO" sz="1500" b="0" i="0" u="none" strike="noStrike" dirty="0">
                        <a:solidFill>
                          <a:schemeClr val="tx1"/>
                        </a:solidFill>
                        <a:latin typeface="Arial"/>
                      </a:endParaRPr>
                    </a:p>
                  </a:txBody>
                  <a:tcPr marL="4938" marR="4938" marT="4938" marB="0" anchor="b">
                    <a:lnL>
                      <a:noFill/>
                    </a:lnL>
                    <a:lnR>
                      <a:noFill/>
                    </a:lnR>
                    <a:lnT>
                      <a:noFill/>
                    </a:lnT>
                    <a:lnB>
                      <a:noFill/>
                    </a:lnB>
                  </a:tcPr>
                </a:tc>
                <a:tc>
                  <a:txBody>
                    <a:bodyPr/>
                    <a:lstStyle/>
                    <a:p>
                      <a:pPr algn="r" fontAlgn="t"/>
                      <a:r>
                        <a:rPr lang="es-CO" sz="1500" b="0" i="0" u="none" strike="noStrike">
                          <a:solidFill>
                            <a:schemeClr val="tx1"/>
                          </a:solidFill>
                          <a:latin typeface="Arial"/>
                        </a:rPr>
                        <a:t>7</a:t>
                      </a:r>
                    </a:p>
                  </a:txBody>
                  <a:tcPr marL="4938" marR="4938" marT="4938" marB="0">
                    <a:lnL>
                      <a:noFill/>
                    </a:lnL>
                    <a:lnR>
                      <a:noFill/>
                    </a:lnR>
                    <a:lnT>
                      <a:noFill/>
                    </a:lnT>
                    <a:lnB>
                      <a:noFill/>
                    </a:lnB>
                  </a:tcPr>
                </a:tc>
                <a:tc>
                  <a:txBody>
                    <a:bodyPr/>
                    <a:lstStyle/>
                    <a:p>
                      <a:pPr algn="r" fontAlgn="b"/>
                      <a:r>
                        <a:rPr lang="es-CO" sz="1500" b="0" i="0" u="none" strike="noStrike" dirty="0">
                          <a:solidFill>
                            <a:schemeClr val="tx1"/>
                          </a:solidFill>
                          <a:latin typeface="Calibri"/>
                        </a:rPr>
                        <a:t>0,09%</a:t>
                      </a:r>
                    </a:p>
                  </a:txBody>
                  <a:tcPr marL="4938" marR="4938" marT="4938" marB="0" anchor="b">
                    <a:lnL>
                      <a:noFill/>
                    </a:lnL>
                    <a:lnR>
                      <a:noFill/>
                    </a:lnR>
                    <a:lnT>
                      <a:noFill/>
                    </a:lnT>
                    <a:lnB>
                      <a:noFill/>
                    </a:lnB>
                  </a:tcPr>
                </a:tc>
              </a:tr>
              <a:tr h="266656">
                <a:tc>
                  <a:txBody>
                    <a:bodyPr/>
                    <a:lstStyle/>
                    <a:p>
                      <a:pPr algn="l" fontAlgn="b"/>
                      <a:r>
                        <a:rPr lang="es-CO" sz="1500" b="0" i="0" u="none" strike="noStrike" dirty="0">
                          <a:solidFill>
                            <a:schemeClr val="tx1"/>
                          </a:solidFill>
                          <a:latin typeface="Arial"/>
                        </a:rPr>
                        <a:t>Cooperativas de trabajo asociado</a:t>
                      </a:r>
                    </a:p>
                  </a:txBody>
                  <a:tcPr marL="4938" marR="4938" marT="4938" marB="0" anchor="b">
                    <a:lnL>
                      <a:noFill/>
                    </a:lnL>
                    <a:lnR>
                      <a:noFill/>
                    </a:lnR>
                    <a:lnT>
                      <a:noFill/>
                    </a:lnT>
                    <a:lnB>
                      <a:noFill/>
                    </a:lnB>
                  </a:tcPr>
                </a:tc>
                <a:tc>
                  <a:txBody>
                    <a:bodyPr/>
                    <a:lstStyle/>
                    <a:p>
                      <a:pPr algn="r" fontAlgn="t"/>
                      <a:r>
                        <a:rPr lang="es-CO" sz="1500" b="0" i="0" u="none" strike="noStrike">
                          <a:solidFill>
                            <a:schemeClr val="tx1"/>
                          </a:solidFill>
                          <a:latin typeface="Arial"/>
                        </a:rPr>
                        <a:t>4</a:t>
                      </a:r>
                    </a:p>
                  </a:txBody>
                  <a:tcPr marL="4938" marR="4938" marT="4938" marB="0">
                    <a:lnL>
                      <a:noFill/>
                    </a:lnL>
                    <a:lnR>
                      <a:noFill/>
                    </a:lnR>
                    <a:lnT>
                      <a:noFill/>
                    </a:lnT>
                    <a:lnB>
                      <a:noFill/>
                    </a:lnB>
                  </a:tcPr>
                </a:tc>
                <a:tc>
                  <a:txBody>
                    <a:bodyPr/>
                    <a:lstStyle/>
                    <a:p>
                      <a:pPr algn="r" fontAlgn="b"/>
                      <a:r>
                        <a:rPr lang="es-CO" sz="1500" b="0" i="0" u="none" strike="noStrike" dirty="0">
                          <a:solidFill>
                            <a:schemeClr val="tx1"/>
                          </a:solidFill>
                          <a:latin typeface="Calibri"/>
                        </a:rPr>
                        <a:t>0,05%</a:t>
                      </a:r>
                    </a:p>
                  </a:txBody>
                  <a:tcPr marL="4938" marR="4938" marT="4938" marB="0" anchor="b">
                    <a:lnL>
                      <a:noFill/>
                    </a:lnL>
                    <a:lnR>
                      <a:noFill/>
                    </a:lnR>
                    <a:lnT>
                      <a:noFill/>
                    </a:lnT>
                    <a:lnB>
                      <a:noFill/>
                    </a:lnB>
                  </a:tcPr>
                </a:tc>
              </a:tr>
              <a:tr h="266656">
                <a:tc>
                  <a:txBody>
                    <a:bodyPr/>
                    <a:lstStyle/>
                    <a:p>
                      <a:pPr algn="l" fontAlgn="b"/>
                      <a:r>
                        <a:rPr lang="es-CO" sz="1500" b="0" i="0" u="none" strike="noStrike">
                          <a:solidFill>
                            <a:schemeClr val="tx1"/>
                          </a:solidFill>
                          <a:latin typeface="Arial"/>
                        </a:rPr>
                        <a:t>Empresa asociativa de trabajo</a:t>
                      </a:r>
                    </a:p>
                  </a:txBody>
                  <a:tcPr marL="4938" marR="4938" marT="4938" marB="0" anchor="b">
                    <a:lnL>
                      <a:noFill/>
                    </a:lnL>
                    <a:lnR>
                      <a:noFill/>
                    </a:lnR>
                    <a:lnT>
                      <a:noFill/>
                    </a:lnT>
                    <a:lnB>
                      <a:noFill/>
                    </a:lnB>
                  </a:tcPr>
                </a:tc>
                <a:tc>
                  <a:txBody>
                    <a:bodyPr/>
                    <a:lstStyle/>
                    <a:p>
                      <a:pPr algn="r" fontAlgn="t"/>
                      <a:r>
                        <a:rPr lang="es-CO" sz="1500" b="0" i="0" u="none" strike="noStrike">
                          <a:solidFill>
                            <a:schemeClr val="tx1"/>
                          </a:solidFill>
                          <a:latin typeface="Arial"/>
                        </a:rPr>
                        <a:t>4</a:t>
                      </a:r>
                    </a:p>
                  </a:txBody>
                  <a:tcPr marL="4938" marR="4938" marT="4938" marB="0">
                    <a:lnL>
                      <a:noFill/>
                    </a:lnL>
                    <a:lnR>
                      <a:noFill/>
                    </a:lnR>
                    <a:lnT>
                      <a:noFill/>
                    </a:lnT>
                    <a:lnB>
                      <a:noFill/>
                    </a:lnB>
                  </a:tcPr>
                </a:tc>
                <a:tc>
                  <a:txBody>
                    <a:bodyPr/>
                    <a:lstStyle/>
                    <a:p>
                      <a:pPr algn="r" fontAlgn="b"/>
                      <a:r>
                        <a:rPr lang="es-CO" sz="1500" b="0" i="0" u="none" strike="noStrike" dirty="0">
                          <a:solidFill>
                            <a:schemeClr val="tx1"/>
                          </a:solidFill>
                          <a:latin typeface="Calibri"/>
                        </a:rPr>
                        <a:t>0,05%</a:t>
                      </a:r>
                    </a:p>
                  </a:txBody>
                  <a:tcPr marL="4938" marR="4938" marT="4938" marB="0" anchor="b">
                    <a:lnL>
                      <a:noFill/>
                    </a:lnL>
                    <a:lnR>
                      <a:noFill/>
                    </a:lnR>
                    <a:lnT>
                      <a:noFill/>
                    </a:lnT>
                    <a:lnB>
                      <a:noFill/>
                    </a:lnB>
                  </a:tcPr>
                </a:tc>
              </a:tr>
              <a:tr h="266656">
                <a:tc>
                  <a:txBody>
                    <a:bodyPr/>
                    <a:lstStyle/>
                    <a:p>
                      <a:pPr algn="l" fontAlgn="b"/>
                      <a:r>
                        <a:rPr lang="es-CO" sz="1500" b="0" i="0" u="none" strike="noStrike">
                          <a:solidFill>
                            <a:schemeClr val="tx1"/>
                          </a:solidFill>
                          <a:latin typeface="Arial"/>
                        </a:rPr>
                        <a:t>Sociedad colectiva</a:t>
                      </a:r>
                    </a:p>
                  </a:txBody>
                  <a:tcPr marL="4938" marR="4938" marT="4938" marB="0" anchor="b">
                    <a:lnL>
                      <a:noFill/>
                    </a:lnL>
                    <a:lnR>
                      <a:noFill/>
                    </a:lnR>
                    <a:lnT>
                      <a:noFill/>
                    </a:lnT>
                    <a:lnB>
                      <a:noFill/>
                    </a:lnB>
                  </a:tcPr>
                </a:tc>
                <a:tc>
                  <a:txBody>
                    <a:bodyPr/>
                    <a:lstStyle/>
                    <a:p>
                      <a:pPr algn="r" fontAlgn="t"/>
                      <a:r>
                        <a:rPr lang="es-CO" sz="1500" b="0" i="0" u="none" strike="noStrike">
                          <a:solidFill>
                            <a:schemeClr val="tx1"/>
                          </a:solidFill>
                          <a:latin typeface="Arial"/>
                        </a:rPr>
                        <a:t>3</a:t>
                      </a:r>
                    </a:p>
                  </a:txBody>
                  <a:tcPr marL="4938" marR="4938" marT="4938" marB="0">
                    <a:lnL>
                      <a:noFill/>
                    </a:lnL>
                    <a:lnR>
                      <a:noFill/>
                    </a:lnR>
                    <a:lnT>
                      <a:noFill/>
                    </a:lnT>
                    <a:lnB>
                      <a:noFill/>
                    </a:lnB>
                  </a:tcPr>
                </a:tc>
                <a:tc>
                  <a:txBody>
                    <a:bodyPr/>
                    <a:lstStyle/>
                    <a:p>
                      <a:pPr algn="r" fontAlgn="b"/>
                      <a:r>
                        <a:rPr lang="es-CO" sz="1500" b="0" i="0" u="none" strike="noStrike" dirty="0">
                          <a:solidFill>
                            <a:schemeClr val="tx1"/>
                          </a:solidFill>
                          <a:latin typeface="Calibri"/>
                        </a:rPr>
                        <a:t>0,04%</a:t>
                      </a:r>
                    </a:p>
                  </a:txBody>
                  <a:tcPr marL="4938" marR="4938" marT="4938" marB="0" anchor="b">
                    <a:lnL>
                      <a:noFill/>
                    </a:lnL>
                    <a:lnR>
                      <a:noFill/>
                    </a:lnR>
                    <a:lnT>
                      <a:noFill/>
                    </a:lnT>
                    <a:lnB>
                      <a:noFill/>
                    </a:lnB>
                  </a:tcPr>
                </a:tc>
              </a:tr>
              <a:tr h="266656">
                <a:tc>
                  <a:txBody>
                    <a:bodyPr/>
                    <a:lstStyle/>
                    <a:p>
                      <a:pPr algn="l" fontAlgn="b"/>
                      <a:r>
                        <a:rPr lang="es-CO" sz="1500" b="0" i="0" u="none" strike="noStrike">
                          <a:solidFill>
                            <a:schemeClr val="tx1"/>
                          </a:solidFill>
                          <a:latin typeface="Arial"/>
                        </a:rPr>
                        <a:t>Sociedad de economía mixta</a:t>
                      </a:r>
                    </a:p>
                  </a:txBody>
                  <a:tcPr marL="4938" marR="4938" marT="4938" marB="0" anchor="b">
                    <a:lnL>
                      <a:noFill/>
                    </a:lnL>
                    <a:lnR>
                      <a:noFill/>
                    </a:lnR>
                    <a:lnT>
                      <a:noFill/>
                    </a:lnT>
                    <a:lnB>
                      <a:noFill/>
                    </a:lnB>
                  </a:tcPr>
                </a:tc>
                <a:tc>
                  <a:txBody>
                    <a:bodyPr/>
                    <a:lstStyle/>
                    <a:p>
                      <a:pPr algn="r" fontAlgn="t"/>
                      <a:r>
                        <a:rPr lang="es-CO" sz="1500" b="0" i="0" u="none" strike="noStrike">
                          <a:solidFill>
                            <a:schemeClr val="tx1"/>
                          </a:solidFill>
                          <a:latin typeface="Arial"/>
                        </a:rPr>
                        <a:t>3</a:t>
                      </a:r>
                    </a:p>
                  </a:txBody>
                  <a:tcPr marL="4938" marR="4938" marT="4938" marB="0">
                    <a:lnL>
                      <a:noFill/>
                    </a:lnL>
                    <a:lnR>
                      <a:noFill/>
                    </a:lnR>
                    <a:lnT>
                      <a:noFill/>
                    </a:lnT>
                    <a:lnB>
                      <a:noFill/>
                    </a:lnB>
                  </a:tcPr>
                </a:tc>
                <a:tc>
                  <a:txBody>
                    <a:bodyPr/>
                    <a:lstStyle/>
                    <a:p>
                      <a:pPr algn="r" fontAlgn="b"/>
                      <a:r>
                        <a:rPr lang="es-CO" sz="1500" b="0" i="0" u="none" strike="noStrike" dirty="0">
                          <a:solidFill>
                            <a:schemeClr val="tx1"/>
                          </a:solidFill>
                          <a:latin typeface="Calibri"/>
                        </a:rPr>
                        <a:t>0,04%</a:t>
                      </a:r>
                    </a:p>
                  </a:txBody>
                  <a:tcPr marL="4938" marR="4938" marT="4938" marB="0" anchor="b">
                    <a:lnL>
                      <a:noFill/>
                    </a:lnL>
                    <a:lnR>
                      <a:noFill/>
                    </a:lnR>
                    <a:lnT>
                      <a:noFill/>
                    </a:lnT>
                    <a:lnB>
                      <a:noFill/>
                    </a:lnB>
                  </a:tcPr>
                </a:tc>
              </a:tr>
              <a:tr h="266656">
                <a:tc>
                  <a:txBody>
                    <a:bodyPr/>
                    <a:lstStyle/>
                    <a:p>
                      <a:pPr algn="l" fontAlgn="b"/>
                      <a:r>
                        <a:rPr lang="es-CO" sz="1500" b="0" i="0" u="none" strike="noStrike">
                          <a:solidFill>
                            <a:schemeClr val="tx1"/>
                          </a:solidFill>
                          <a:latin typeface="Arial"/>
                        </a:rPr>
                        <a:t>TOTAL</a:t>
                      </a:r>
                    </a:p>
                  </a:txBody>
                  <a:tcPr marL="4938" marR="4938" marT="4938" marB="0" anchor="b">
                    <a:lnL>
                      <a:noFill/>
                    </a:lnL>
                    <a:lnR>
                      <a:noFill/>
                    </a:lnR>
                    <a:lnT>
                      <a:noFill/>
                    </a:lnT>
                    <a:lnB>
                      <a:noFill/>
                    </a:lnB>
                  </a:tcPr>
                </a:tc>
                <a:tc>
                  <a:txBody>
                    <a:bodyPr/>
                    <a:lstStyle/>
                    <a:p>
                      <a:pPr algn="r" fontAlgn="t"/>
                      <a:r>
                        <a:rPr lang="es-CO" sz="1500" b="0" i="0" u="none" strike="noStrike">
                          <a:solidFill>
                            <a:schemeClr val="tx1"/>
                          </a:solidFill>
                          <a:latin typeface="Arial"/>
                        </a:rPr>
                        <a:t>7.369</a:t>
                      </a:r>
                    </a:p>
                  </a:txBody>
                  <a:tcPr marL="4938" marR="4938" marT="4938" marB="0">
                    <a:lnL>
                      <a:noFill/>
                    </a:lnL>
                    <a:lnR>
                      <a:noFill/>
                    </a:lnR>
                    <a:lnT>
                      <a:noFill/>
                    </a:lnT>
                    <a:lnB>
                      <a:noFill/>
                    </a:lnB>
                  </a:tcPr>
                </a:tc>
                <a:tc>
                  <a:txBody>
                    <a:bodyPr/>
                    <a:lstStyle/>
                    <a:p>
                      <a:pPr algn="r" fontAlgn="b"/>
                      <a:r>
                        <a:rPr lang="es-CO" sz="1500" b="0" i="0" u="none" strike="noStrike" dirty="0">
                          <a:solidFill>
                            <a:schemeClr val="tx1"/>
                          </a:solidFill>
                          <a:latin typeface="Calibri"/>
                        </a:rPr>
                        <a:t>100,00%</a:t>
                      </a:r>
                    </a:p>
                  </a:txBody>
                  <a:tcPr marL="4938" marR="4938" marT="4938" marB="0" anchor="b">
                    <a:lnL>
                      <a:noFill/>
                    </a:lnL>
                    <a:lnR>
                      <a:noFill/>
                    </a:lnR>
                    <a:lnT>
                      <a:noFill/>
                    </a:lnT>
                    <a:lnB>
                      <a:noFill/>
                    </a:lnB>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Escogencia de formas de organización – Datos DANE 2007 Comercio</a:t>
            </a:r>
            <a:endParaRPr lang="es-CO" dirty="0"/>
          </a:p>
        </p:txBody>
      </p:sp>
      <p:graphicFrame>
        <p:nvGraphicFramePr>
          <p:cNvPr id="4" name="3 Tabla"/>
          <p:cNvGraphicFramePr>
            <a:graphicFrameLocks noGrp="1"/>
          </p:cNvGraphicFramePr>
          <p:nvPr/>
        </p:nvGraphicFramePr>
        <p:xfrm>
          <a:off x="571472" y="2000240"/>
          <a:ext cx="8001056" cy="4673616"/>
        </p:xfrm>
        <a:graphic>
          <a:graphicData uri="http://schemas.openxmlformats.org/drawingml/2006/table">
            <a:tbl>
              <a:tblPr/>
              <a:tblGrid>
                <a:gridCol w="5467198"/>
                <a:gridCol w="1301170"/>
                <a:gridCol w="1232688"/>
              </a:tblGrid>
              <a:tr h="419315">
                <a:tc>
                  <a:txBody>
                    <a:bodyPr/>
                    <a:lstStyle/>
                    <a:p>
                      <a:pPr algn="l" fontAlgn="b"/>
                      <a:r>
                        <a:rPr lang="es-CO" sz="1900" b="0" i="0" u="none" strike="noStrike" dirty="0">
                          <a:solidFill>
                            <a:schemeClr val="tx1"/>
                          </a:solidFill>
                          <a:latin typeface="Arial"/>
                        </a:rPr>
                        <a:t>Sociedad de hecho y persona natural</a:t>
                      </a:r>
                    </a:p>
                  </a:txBody>
                  <a:tcPr marL="6522" marR="6522" marT="6522" marB="0" anchor="b">
                    <a:lnL>
                      <a:noFill/>
                    </a:lnL>
                    <a:lnR>
                      <a:noFill/>
                    </a:lnR>
                    <a:lnT>
                      <a:noFill/>
                    </a:lnT>
                    <a:lnB>
                      <a:noFill/>
                    </a:lnB>
                  </a:tcPr>
                </a:tc>
                <a:tc>
                  <a:txBody>
                    <a:bodyPr/>
                    <a:lstStyle/>
                    <a:p>
                      <a:pPr algn="r" fontAlgn="b"/>
                      <a:r>
                        <a:rPr lang="es-CO" sz="1900" b="0" i="0" u="none" strike="noStrike">
                          <a:solidFill>
                            <a:schemeClr val="tx1"/>
                          </a:solidFill>
                          <a:latin typeface="Arial"/>
                        </a:rPr>
                        <a:t>93.867</a:t>
                      </a:r>
                    </a:p>
                  </a:txBody>
                  <a:tcPr marL="6522" marR="6522" marT="6522" marB="0" anchor="b">
                    <a:lnL>
                      <a:noFill/>
                    </a:lnL>
                    <a:lnR>
                      <a:noFill/>
                    </a:lnR>
                    <a:lnT>
                      <a:noFill/>
                    </a:lnT>
                    <a:lnB>
                      <a:noFill/>
                    </a:lnB>
                  </a:tcPr>
                </a:tc>
                <a:tc>
                  <a:txBody>
                    <a:bodyPr/>
                    <a:lstStyle/>
                    <a:p>
                      <a:pPr algn="r" fontAlgn="b"/>
                      <a:r>
                        <a:rPr lang="es-CO" sz="1900" b="0" i="0" u="none" strike="noStrike">
                          <a:solidFill>
                            <a:schemeClr val="tx1"/>
                          </a:solidFill>
                          <a:latin typeface="Calibri"/>
                        </a:rPr>
                        <a:t>74,34%</a:t>
                      </a:r>
                    </a:p>
                  </a:txBody>
                  <a:tcPr marL="6522" marR="6522" marT="6522" marB="0" anchor="b">
                    <a:lnL>
                      <a:noFill/>
                    </a:lnL>
                    <a:lnR>
                      <a:noFill/>
                    </a:lnR>
                    <a:lnT>
                      <a:noFill/>
                    </a:lnT>
                    <a:lnB>
                      <a:noFill/>
                    </a:lnB>
                  </a:tcPr>
                </a:tc>
              </a:tr>
              <a:tr h="419315">
                <a:tc>
                  <a:txBody>
                    <a:bodyPr/>
                    <a:lstStyle/>
                    <a:p>
                      <a:pPr algn="l" fontAlgn="b"/>
                      <a:r>
                        <a:rPr lang="es-CO" sz="1900" b="0" i="0" u="none" strike="noStrike" dirty="0">
                          <a:solidFill>
                            <a:schemeClr val="tx1"/>
                          </a:solidFill>
                          <a:latin typeface="Arial"/>
                        </a:rPr>
                        <a:t>Soc. limitada</a:t>
                      </a:r>
                    </a:p>
                  </a:txBody>
                  <a:tcPr marL="6522" marR="6522" marT="6522" marB="0" anchor="b">
                    <a:lnL>
                      <a:noFill/>
                    </a:lnL>
                    <a:lnR>
                      <a:noFill/>
                    </a:lnR>
                    <a:lnT>
                      <a:noFill/>
                    </a:lnT>
                    <a:lnB>
                      <a:noFill/>
                    </a:lnB>
                  </a:tcPr>
                </a:tc>
                <a:tc>
                  <a:txBody>
                    <a:bodyPr/>
                    <a:lstStyle/>
                    <a:p>
                      <a:pPr algn="r" fontAlgn="b"/>
                      <a:r>
                        <a:rPr lang="es-CO" sz="1900" b="0" i="0" u="none" strike="noStrike">
                          <a:solidFill>
                            <a:schemeClr val="tx1"/>
                          </a:solidFill>
                          <a:latin typeface="Arial"/>
                        </a:rPr>
                        <a:t>25.846</a:t>
                      </a:r>
                    </a:p>
                  </a:txBody>
                  <a:tcPr marL="6522" marR="6522" marT="6522" marB="0" anchor="b">
                    <a:lnL>
                      <a:noFill/>
                    </a:lnL>
                    <a:lnR>
                      <a:noFill/>
                    </a:lnR>
                    <a:lnT>
                      <a:noFill/>
                    </a:lnT>
                    <a:lnB>
                      <a:noFill/>
                    </a:lnB>
                  </a:tcPr>
                </a:tc>
                <a:tc>
                  <a:txBody>
                    <a:bodyPr/>
                    <a:lstStyle/>
                    <a:p>
                      <a:pPr algn="r" fontAlgn="b"/>
                      <a:r>
                        <a:rPr lang="es-CO" sz="1900" b="0" i="0" u="none" strike="noStrike">
                          <a:solidFill>
                            <a:schemeClr val="tx1"/>
                          </a:solidFill>
                          <a:latin typeface="Calibri"/>
                        </a:rPr>
                        <a:t>20,47%</a:t>
                      </a:r>
                    </a:p>
                  </a:txBody>
                  <a:tcPr marL="6522" marR="6522" marT="6522" marB="0" anchor="b">
                    <a:lnL>
                      <a:noFill/>
                    </a:lnL>
                    <a:lnR>
                      <a:noFill/>
                    </a:lnR>
                    <a:lnT>
                      <a:noFill/>
                    </a:lnT>
                    <a:lnB>
                      <a:noFill/>
                    </a:lnB>
                  </a:tcPr>
                </a:tc>
              </a:tr>
              <a:tr h="419315">
                <a:tc>
                  <a:txBody>
                    <a:bodyPr/>
                    <a:lstStyle/>
                    <a:p>
                      <a:pPr algn="l" fontAlgn="b"/>
                      <a:r>
                        <a:rPr lang="es-CO" sz="1900" b="0" i="0" u="none" strike="noStrike" dirty="0">
                          <a:solidFill>
                            <a:schemeClr val="tx1"/>
                          </a:solidFill>
                          <a:latin typeface="Arial"/>
                        </a:rPr>
                        <a:t>Soc. anónima</a:t>
                      </a:r>
                    </a:p>
                  </a:txBody>
                  <a:tcPr marL="6522" marR="6522" marT="6522" marB="0" anchor="b">
                    <a:lnL>
                      <a:noFill/>
                    </a:lnL>
                    <a:lnR>
                      <a:noFill/>
                    </a:lnR>
                    <a:lnT>
                      <a:noFill/>
                    </a:lnT>
                    <a:lnB>
                      <a:noFill/>
                    </a:lnB>
                  </a:tcPr>
                </a:tc>
                <a:tc>
                  <a:txBody>
                    <a:bodyPr/>
                    <a:lstStyle/>
                    <a:p>
                      <a:pPr algn="r" fontAlgn="b"/>
                      <a:r>
                        <a:rPr lang="es-CO" sz="1900" b="0" i="0" u="none" strike="noStrike">
                          <a:solidFill>
                            <a:schemeClr val="tx1"/>
                          </a:solidFill>
                          <a:latin typeface="Arial"/>
                        </a:rPr>
                        <a:t>3.804</a:t>
                      </a:r>
                    </a:p>
                  </a:txBody>
                  <a:tcPr marL="6522" marR="6522" marT="6522" marB="0" anchor="b">
                    <a:lnL>
                      <a:noFill/>
                    </a:lnL>
                    <a:lnR>
                      <a:noFill/>
                    </a:lnR>
                    <a:lnT>
                      <a:noFill/>
                    </a:lnT>
                    <a:lnB>
                      <a:noFill/>
                    </a:lnB>
                  </a:tcPr>
                </a:tc>
                <a:tc>
                  <a:txBody>
                    <a:bodyPr/>
                    <a:lstStyle/>
                    <a:p>
                      <a:pPr algn="r" fontAlgn="b"/>
                      <a:r>
                        <a:rPr lang="es-CO" sz="1900" b="0" i="0" u="none" strike="noStrike">
                          <a:solidFill>
                            <a:schemeClr val="tx1"/>
                          </a:solidFill>
                          <a:latin typeface="Calibri"/>
                        </a:rPr>
                        <a:t>3,01%</a:t>
                      </a:r>
                    </a:p>
                  </a:txBody>
                  <a:tcPr marL="6522" marR="6522" marT="6522" marB="0" anchor="b">
                    <a:lnL>
                      <a:noFill/>
                    </a:lnL>
                    <a:lnR>
                      <a:noFill/>
                    </a:lnR>
                    <a:lnT>
                      <a:noFill/>
                    </a:lnT>
                    <a:lnB>
                      <a:noFill/>
                    </a:lnB>
                  </a:tcPr>
                </a:tc>
              </a:tr>
              <a:tr h="419315">
                <a:tc>
                  <a:txBody>
                    <a:bodyPr/>
                    <a:lstStyle/>
                    <a:p>
                      <a:pPr algn="l" fontAlgn="b"/>
                      <a:r>
                        <a:rPr lang="es-CO" sz="1900" b="0" i="0" u="none" strike="noStrike" dirty="0">
                          <a:solidFill>
                            <a:schemeClr val="tx1"/>
                          </a:solidFill>
                          <a:latin typeface="Arial"/>
                        </a:rPr>
                        <a:t>Comandita simple</a:t>
                      </a:r>
                    </a:p>
                  </a:txBody>
                  <a:tcPr marL="6522" marR="6522" marT="6522" marB="0" anchor="b">
                    <a:lnL>
                      <a:noFill/>
                    </a:lnL>
                    <a:lnR>
                      <a:noFill/>
                    </a:lnR>
                    <a:lnT>
                      <a:noFill/>
                    </a:lnT>
                    <a:lnB>
                      <a:noFill/>
                    </a:lnB>
                  </a:tcPr>
                </a:tc>
                <a:tc>
                  <a:txBody>
                    <a:bodyPr/>
                    <a:lstStyle/>
                    <a:p>
                      <a:pPr algn="r" fontAlgn="b"/>
                      <a:r>
                        <a:rPr lang="es-CO" sz="1900" b="0" i="0" u="none" strike="noStrike">
                          <a:solidFill>
                            <a:schemeClr val="tx1"/>
                          </a:solidFill>
                          <a:latin typeface="Arial"/>
                        </a:rPr>
                        <a:t>1.364</a:t>
                      </a:r>
                    </a:p>
                  </a:txBody>
                  <a:tcPr marL="6522" marR="6522" marT="6522" marB="0" anchor="b">
                    <a:lnL>
                      <a:noFill/>
                    </a:lnL>
                    <a:lnR>
                      <a:noFill/>
                    </a:lnR>
                    <a:lnT>
                      <a:noFill/>
                    </a:lnT>
                    <a:lnB>
                      <a:noFill/>
                    </a:lnB>
                  </a:tcPr>
                </a:tc>
                <a:tc>
                  <a:txBody>
                    <a:bodyPr/>
                    <a:lstStyle/>
                    <a:p>
                      <a:pPr algn="r" fontAlgn="b"/>
                      <a:r>
                        <a:rPr lang="es-CO" sz="1900" b="0" i="0" u="none" strike="noStrike">
                          <a:solidFill>
                            <a:schemeClr val="tx1"/>
                          </a:solidFill>
                          <a:latin typeface="Calibri"/>
                        </a:rPr>
                        <a:t>1,08%</a:t>
                      </a:r>
                    </a:p>
                  </a:txBody>
                  <a:tcPr marL="6522" marR="6522" marT="6522" marB="0" anchor="b">
                    <a:lnL>
                      <a:noFill/>
                    </a:lnL>
                    <a:lnR>
                      <a:noFill/>
                    </a:lnR>
                    <a:lnT>
                      <a:noFill/>
                    </a:lnT>
                    <a:lnB>
                      <a:noFill/>
                    </a:lnB>
                  </a:tcPr>
                </a:tc>
              </a:tr>
              <a:tr h="419315">
                <a:tc>
                  <a:txBody>
                    <a:bodyPr/>
                    <a:lstStyle/>
                    <a:p>
                      <a:pPr algn="l" fontAlgn="b"/>
                      <a:r>
                        <a:rPr lang="es-CO" sz="1900" b="0" i="0" u="none" strike="noStrike">
                          <a:solidFill>
                            <a:schemeClr val="tx1"/>
                          </a:solidFill>
                          <a:latin typeface="Arial"/>
                        </a:rPr>
                        <a:t>Empresa unipersonal</a:t>
                      </a:r>
                    </a:p>
                  </a:txBody>
                  <a:tcPr marL="6522" marR="6522" marT="6522" marB="0" anchor="b">
                    <a:lnL>
                      <a:noFill/>
                    </a:lnL>
                    <a:lnR>
                      <a:noFill/>
                    </a:lnR>
                    <a:lnT>
                      <a:noFill/>
                    </a:lnT>
                    <a:lnB>
                      <a:noFill/>
                    </a:lnB>
                  </a:tcPr>
                </a:tc>
                <a:tc>
                  <a:txBody>
                    <a:bodyPr/>
                    <a:lstStyle/>
                    <a:p>
                      <a:pPr algn="r" fontAlgn="b"/>
                      <a:r>
                        <a:rPr lang="es-CO" sz="1900" b="0" i="0" u="none" strike="noStrike" dirty="0">
                          <a:solidFill>
                            <a:schemeClr val="tx1"/>
                          </a:solidFill>
                          <a:latin typeface="Arial"/>
                        </a:rPr>
                        <a:t>1.039</a:t>
                      </a:r>
                    </a:p>
                  </a:txBody>
                  <a:tcPr marL="6522" marR="6522" marT="6522" marB="0" anchor="b">
                    <a:lnL>
                      <a:noFill/>
                    </a:lnL>
                    <a:lnR>
                      <a:noFill/>
                    </a:lnR>
                    <a:lnT>
                      <a:noFill/>
                    </a:lnT>
                    <a:lnB>
                      <a:noFill/>
                    </a:lnB>
                  </a:tcPr>
                </a:tc>
                <a:tc>
                  <a:txBody>
                    <a:bodyPr/>
                    <a:lstStyle/>
                    <a:p>
                      <a:pPr algn="r" fontAlgn="b"/>
                      <a:r>
                        <a:rPr lang="es-CO" sz="1900" b="0" i="0" u="none" strike="noStrike">
                          <a:solidFill>
                            <a:schemeClr val="tx1"/>
                          </a:solidFill>
                          <a:latin typeface="Calibri"/>
                        </a:rPr>
                        <a:t>0,82%</a:t>
                      </a:r>
                    </a:p>
                  </a:txBody>
                  <a:tcPr marL="6522" marR="6522" marT="6522" marB="0" anchor="b">
                    <a:lnL>
                      <a:noFill/>
                    </a:lnL>
                    <a:lnR>
                      <a:noFill/>
                    </a:lnR>
                    <a:lnT>
                      <a:noFill/>
                    </a:lnT>
                    <a:lnB>
                      <a:noFill/>
                    </a:lnB>
                  </a:tcPr>
                </a:tc>
              </a:tr>
              <a:tr h="419315">
                <a:tc>
                  <a:txBody>
                    <a:bodyPr/>
                    <a:lstStyle/>
                    <a:p>
                      <a:pPr algn="l" fontAlgn="b"/>
                      <a:r>
                        <a:rPr lang="es-CO" sz="1900" b="0" i="0" u="none" strike="noStrike">
                          <a:solidFill>
                            <a:schemeClr val="tx1"/>
                          </a:solidFill>
                          <a:latin typeface="Arial"/>
                        </a:rPr>
                        <a:t>Precooperativa</a:t>
                      </a:r>
                    </a:p>
                  </a:txBody>
                  <a:tcPr marL="6522" marR="6522" marT="6522" marB="0" anchor="b">
                    <a:lnL>
                      <a:noFill/>
                    </a:lnL>
                    <a:lnR>
                      <a:noFill/>
                    </a:lnR>
                    <a:lnT>
                      <a:noFill/>
                    </a:lnT>
                    <a:lnB>
                      <a:noFill/>
                    </a:lnB>
                  </a:tcPr>
                </a:tc>
                <a:tc>
                  <a:txBody>
                    <a:bodyPr/>
                    <a:lstStyle/>
                    <a:p>
                      <a:pPr algn="r" fontAlgn="b"/>
                      <a:r>
                        <a:rPr lang="es-CO" sz="1900" b="0" i="0" u="none" strike="noStrike" dirty="0">
                          <a:solidFill>
                            <a:schemeClr val="tx1"/>
                          </a:solidFill>
                          <a:latin typeface="Arial"/>
                        </a:rPr>
                        <a:t>154</a:t>
                      </a:r>
                    </a:p>
                  </a:txBody>
                  <a:tcPr marL="6522" marR="6522" marT="6522" marB="0" anchor="b">
                    <a:lnL>
                      <a:noFill/>
                    </a:lnL>
                    <a:lnR>
                      <a:noFill/>
                    </a:lnR>
                    <a:lnT>
                      <a:noFill/>
                    </a:lnT>
                    <a:lnB>
                      <a:noFill/>
                    </a:lnB>
                  </a:tcPr>
                </a:tc>
                <a:tc>
                  <a:txBody>
                    <a:bodyPr/>
                    <a:lstStyle/>
                    <a:p>
                      <a:pPr algn="r" fontAlgn="b"/>
                      <a:r>
                        <a:rPr lang="es-CO" sz="1900" b="0" i="0" u="none" strike="noStrike">
                          <a:solidFill>
                            <a:schemeClr val="tx1"/>
                          </a:solidFill>
                          <a:latin typeface="Calibri"/>
                        </a:rPr>
                        <a:t>0,12%</a:t>
                      </a:r>
                    </a:p>
                  </a:txBody>
                  <a:tcPr marL="6522" marR="6522" marT="6522" marB="0" anchor="b">
                    <a:lnL>
                      <a:noFill/>
                    </a:lnL>
                    <a:lnR>
                      <a:noFill/>
                    </a:lnR>
                    <a:lnT>
                      <a:noFill/>
                    </a:lnT>
                    <a:lnB>
                      <a:noFill/>
                    </a:lnB>
                  </a:tcPr>
                </a:tc>
              </a:tr>
              <a:tr h="419315">
                <a:tc>
                  <a:txBody>
                    <a:bodyPr/>
                    <a:lstStyle/>
                    <a:p>
                      <a:pPr algn="l" fontAlgn="b"/>
                      <a:r>
                        <a:rPr lang="es-CO" sz="1900" b="0" i="0" u="none" strike="noStrike">
                          <a:solidFill>
                            <a:schemeClr val="tx1"/>
                          </a:solidFill>
                          <a:latin typeface="Arial"/>
                        </a:rPr>
                        <a:t>Comandita acciones</a:t>
                      </a:r>
                    </a:p>
                  </a:txBody>
                  <a:tcPr marL="6522" marR="6522" marT="6522" marB="0" anchor="b">
                    <a:lnL>
                      <a:noFill/>
                    </a:lnL>
                    <a:lnR>
                      <a:noFill/>
                    </a:lnR>
                    <a:lnT>
                      <a:noFill/>
                    </a:lnT>
                    <a:lnB>
                      <a:noFill/>
                    </a:lnB>
                  </a:tcPr>
                </a:tc>
                <a:tc>
                  <a:txBody>
                    <a:bodyPr/>
                    <a:lstStyle/>
                    <a:p>
                      <a:pPr algn="r" fontAlgn="b"/>
                      <a:r>
                        <a:rPr lang="es-CO" sz="1900" b="0" i="0" u="none" strike="noStrike" dirty="0">
                          <a:solidFill>
                            <a:schemeClr val="tx1"/>
                          </a:solidFill>
                          <a:latin typeface="Arial"/>
                        </a:rPr>
                        <a:t>84</a:t>
                      </a:r>
                    </a:p>
                  </a:txBody>
                  <a:tcPr marL="6522" marR="6522" marT="6522" marB="0" anchor="b">
                    <a:lnL>
                      <a:noFill/>
                    </a:lnL>
                    <a:lnR>
                      <a:noFill/>
                    </a:lnR>
                    <a:lnT>
                      <a:noFill/>
                    </a:lnT>
                    <a:lnB>
                      <a:noFill/>
                    </a:lnB>
                  </a:tcPr>
                </a:tc>
                <a:tc>
                  <a:txBody>
                    <a:bodyPr/>
                    <a:lstStyle/>
                    <a:p>
                      <a:pPr algn="r" fontAlgn="b"/>
                      <a:r>
                        <a:rPr lang="es-CO" sz="1900" b="0" i="0" u="none" strike="noStrike">
                          <a:solidFill>
                            <a:schemeClr val="tx1"/>
                          </a:solidFill>
                          <a:latin typeface="Calibri"/>
                        </a:rPr>
                        <a:t>0,07%</a:t>
                      </a:r>
                    </a:p>
                  </a:txBody>
                  <a:tcPr marL="6522" marR="6522" marT="6522" marB="0" anchor="b">
                    <a:lnL>
                      <a:noFill/>
                    </a:lnL>
                    <a:lnR>
                      <a:noFill/>
                    </a:lnR>
                    <a:lnT>
                      <a:noFill/>
                    </a:lnT>
                    <a:lnB>
                      <a:noFill/>
                    </a:lnB>
                  </a:tcPr>
                </a:tc>
              </a:tr>
              <a:tr h="419315">
                <a:tc>
                  <a:txBody>
                    <a:bodyPr/>
                    <a:lstStyle/>
                    <a:p>
                      <a:pPr algn="l" fontAlgn="b"/>
                      <a:r>
                        <a:rPr lang="es-CO" sz="1900" b="0" i="0" u="none" strike="noStrike">
                          <a:solidFill>
                            <a:schemeClr val="tx1"/>
                          </a:solidFill>
                          <a:latin typeface="Arial"/>
                        </a:rPr>
                        <a:t>Sucursal sociedad extranjera</a:t>
                      </a:r>
                    </a:p>
                  </a:txBody>
                  <a:tcPr marL="6522" marR="6522" marT="6522" marB="0" anchor="b">
                    <a:lnL>
                      <a:noFill/>
                    </a:lnL>
                    <a:lnR>
                      <a:noFill/>
                    </a:lnR>
                    <a:lnT>
                      <a:noFill/>
                    </a:lnT>
                    <a:lnB>
                      <a:noFill/>
                    </a:lnB>
                  </a:tcPr>
                </a:tc>
                <a:tc>
                  <a:txBody>
                    <a:bodyPr/>
                    <a:lstStyle/>
                    <a:p>
                      <a:pPr algn="r" fontAlgn="b"/>
                      <a:r>
                        <a:rPr lang="es-CO" sz="1900" b="0" i="0" u="none" strike="noStrike" dirty="0">
                          <a:solidFill>
                            <a:schemeClr val="tx1"/>
                          </a:solidFill>
                          <a:latin typeface="Arial"/>
                        </a:rPr>
                        <a:t>54</a:t>
                      </a:r>
                    </a:p>
                  </a:txBody>
                  <a:tcPr marL="6522" marR="6522" marT="6522" marB="0" anchor="b">
                    <a:lnL>
                      <a:noFill/>
                    </a:lnL>
                    <a:lnR>
                      <a:noFill/>
                    </a:lnR>
                    <a:lnT>
                      <a:noFill/>
                    </a:lnT>
                    <a:lnB>
                      <a:noFill/>
                    </a:lnB>
                  </a:tcPr>
                </a:tc>
                <a:tc>
                  <a:txBody>
                    <a:bodyPr/>
                    <a:lstStyle/>
                    <a:p>
                      <a:pPr algn="r" fontAlgn="b"/>
                      <a:r>
                        <a:rPr lang="es-CO" sz="1900" b="0" i="0" u="none" strike="noStrike" dirty="0">
                          <a:solidFill>
                            <a:schemeClr val="tx1"/>
                          </a:solidFill>
                          <a:latin typeface="Calibri"/>
                        </a:rPr>
                        <a:t>0,04%</a:t>
                      </a:r>
                    </a:p>
                  </a:txBody>
                  <a:tcPr marL="6522" marR="6522" marT="6522" marB="0" anchor="b">
                    <a:lnL>
                      <a:noFill/>
                    </a:lnL>
                    <a:lnR>
                      <a:noFill/>
                    </a:lnR>
                    <a:lnT>
                      <a:noFill/>
                    </a:lnT>
                    <a:lnB>
                      <a:noFill/>
                    </a:lnB>
                  </a:tcPr>
                </a:tc>
              </a:tr>
              <a:tr h="480466">
                <a:tc>
                  <a:txBody>
                    <a:bodyPr/>
                    <a:lstStyle/>
                    <a:p>
                      <a:pPr algn="l" fontAlgn="b"/>
                      <a:r>
                        <a:rPr lang="es-CO" sz="1900" b="0" i="0" u="none" strike="noStrike">
                          <a:solidFill>
                            <a:schemeClr val="tx1"/>
                          </a:solidFill>
                          <a:latin typeface="Arial"/>
                        </a:rPr>
                        <a:t>Otras</a:t>
                      </a:r>
                      <a:r>
                        <a:rPr lang="es-CO" sz="1900" b="0" i="0" u="none" strike="noStrike" baseline="30000">
                          <a:solidFill>
                            <a:schemeClr val="tx1"/>
                          </a:solidFill>
                          <a:latin typeface="Arial"/>
                        </a:rPr>
                        <a:t>a</a:t>
                      </a:r>
                      <a:endParaRPr lang="es-CO" sz="1900" b="0" i="0" u="none" strike="noStrike">
                        <a:solidFill>
                          <a:schemeClr val="tx1"/>
                        </a:solidFill>
                        <a:latin typeface="Arial"/>
                      </a:endParaRPr>
                    </a:p>
                  </a:txBody>
                  <a:tcPr marL="6522" marR="6522" marT="6522" marB="0" anchor="b">
                    <a:lnL>
                      <a:noFill/>
                    </a:lnL>
                    <a:lnR>
                      <a:noFill/>
                    </a:lnR>
                    <a:lnT>
                      <a:noFill/>
                    </a:lnT>
                    <a:lnB>
                      <a:noFill/>
                    </a:lnB>
                  </a:tcPr>
                </a:tc>
                <a:tc>
                  <a:txBody>
                    <a:bodyPr/>
                    <a:lstStyle/>
                    <a:p>
                      <a:pPr algn="r" fontAlgn="b"/>
                      <a:r>
                        <a:rPr lang="es-CO" sz="1900" b="0" i="0" u="none" strike="noStrike">
                          <a:solidFill>
                            <a:schemeClr val="tx1"/>
                          </a:solidFill>
                          <a:latin typeface="Arial"/>
                        </a:rPr>
                        <a:t>33</a:t>
                      </a:r>
                    </a:p>
                  </a:txBody>
                  <a:tcPr marL="6522" marR="6522" marT="6522" marB="0" anchor="b">
                    <a:lnL>
                      <a:noFill/>
                    </a:lnL>
                    <a:lnR>
                      <a:noFill/>
                    </a:lnR>
                    <a:lnT>
                      <a:noFill/>
                    </a:lnT>
                    <a:lnB>
                      <a:noFill/>
                    </a:lnB>
                  </a:tcPr>
                </a:tc>
                <a:tc>
                  <a:txBody>
                    <a:bodyPr/>
                    <a:lstStyle/>
                    <a:p>
                      <a:pPr algn="r" fontAlgn="b"/>
                      <a:r>
                        <a:rPr lang="es-CO" sz="1900" b="0" i="0" u="none" strike="noStrike" dirty="0">
                          <a:solidFill>
                            <a:schemeClr val="tx1"/>
                          </a:solidFill>
                          <a:latin typeface="Calibri"/>
                        </a:rPr>
                        <a:t>0,03%</a:t>
                      </a:r>
                    </a:p>
                  </a:txBody>
                  <a:tcPr marL="6522" marR="6522" marT="6522" marB="0" anchor="b">
                    <a:lnL>
                      <a:noFill/>
                    </a:lnL>
                    <a:lnR>
                      <a:noFill/>
                    </a:lnR>
                    <a:lnT>
                      <a:noFill/>
                    </a:lnT>
                    <a:lnB>
                      <a:noFill/>
                    </a:lnB>
                  </a:tcPr>
                </a:tc>
              </a:tr>
              <a:tr h="419315">
                <a:tc>
                  <a:txBody>
                    <a:bodyPr/>
                    <a:lstStyle/>
                    <a:p>
                      <a:pPr algn="l" fontAlgn="b"/>
                      <a:r>
                        <a:rPr lang="es-CO" sz="1900" b="0" i="0" u="none" strike="noStrike">
                          <a:solidFill>
                            <a:schemeClr val="tx1"/>
                          </a:solidFill>
                          <a:latin typeface="Arial"/>
                        </a:rPr>
                        <a:t>Entidades sin ánimo de lucro</a:t>
                      </a:r>
                    </a:p>
                  </a:txBody>
                  <a:tcPr marL="6522" marR="6522" marT="6522" marB="0" anchor="b">
                    <a:lnL>
                      <a:noFill/>
                    </a:lnL>
                    <a:lnR>
                      <a:noFill/>
                    </a:lnR>
                    <a:lnT>
                      <a:noFill/>
                    </a:lnT>
                    <a:lnB>
                      <a:noFill/>
                    </a:lnB>
                  </a:tcPr>
                </a:tc>
                <a:tc>
                  <a:txBody>
                    <a:bodyPr/>
                    <a:lstStyle/>
                    <a:p>
                      <a:pPr algn="r" fontAlgn="b"/>
                      <a:r>
                        <a:rPr lang="es-CO" sz="1900" b="0" i="0" u="none" strike="noStrike">
                          <a:solidFill>
                            <a:schemeClr val="tx1"/>
                          </a:solidFill>
                          <a:latin typeface="Arial"/>
                        </a:rPr>
                        <a:t>17</a:t>
                      </a:r>
                    </a:p>
                  </a:txBody>
                  <a:tcPr marL="6522" marR="6522" marT="6522" marB="0" anchor="b">
                    <a:lnL>
                      <a:noFill/>
                    </a:lnL>
                    <a:lnR>
                      <a:noFill/>
                    </a:lnR>
                    <a:lnT>
                      <a:noFill/>
                    </a:lnT>
                    <a:lnB>
                      <a:noFill/>
                    </a:lnB>
                  </a:tcPr>
                </a:tc>
                <a:tc>
                  <a:txBody>
                    <a:bodyPr/>
                    <a:lstStyle/>
                    <a:p>
                      <a:pPr algn="r" fontAlgn="b"/>
                      <a:r>
                        <a:rPr lang="es-CO" sz="1900" b="0" i="0" u="none" strike="noStrike" dirty="0">
                          <a:solidFill>
                            <a:schemeClr val="tx1"/>
                          </a:solidFill>
                          <a:latin typeface="Calibri"/>
                        </a:rPr>
                        <a:t>0,01%</a:t>
                      </a:r>
                    </a:p>
                  </a:txBody>
                  <a:tcPr marL="6522" marR="6522" marT="6522" marB="0" anchor="b">
                    <a:lnL>
                      <a:noFill/>
                    </a:lnL>
                    <a:lnR>
                      <a:noFill/>
                    </a:lnR>
                    <a:lnT>
                      <a:noFill/>
                    </a:lnT>
                    <a:lnB>
                      <a:noFill/>
                    </a:lnB>
                  </a:tcPr>
                </a:tc>
              </a:tr>
              <a:tr h="419315">
                <a:tc>
                  <a:txBody>
                    <a:bodyPr/>
                    <a:lstStyle/>
                    <a:p>
                      <a:pPr algn="l" fontAlgn="b"/>
                      <a:r>
                        <a:rPr lang="es-CO" sz="1900" b="0" i="0" u="none" strike="noStrike">
                          <a:solidFill>
                            <a:schemeClr val="tx1"/>
                          </a:solidFill>
                          <a:latin typeface="Arial"/>
                        </a:rPr>
                        <a:t>TOTAL NACIONAL</a:t>
                      </a:r>
                    </a:p>
                  </a:txBody>
                  <a:tcPr marL="6522" marR="6522" marT="6522" marB="0" anchor="b">
                    <a:lnL>
                      <a:noFill/>
                    </a:lnL>
                    <a:lnR>
                      <a:noFill/>
                    </a:lnR>
                    <a:lnT>
                      <a:noFill/>
                    </a:lnT>
                    <a:lnB>
                      <a:noFill/>
                    </a:lnB>
                  </a:tcPr>
                </a:tc>
                <a:tc>
                  <a:txBody>
                    <a:bodyPr/>
                    <a:lstStyle/>
                    <a:p>
                      <a:pPr algn="r" fontAlgn="b"/>
                      <a:r>
                        <a:rPr lang="es-CO" sz="1900" b="0" i="0" u="none" strike="noStrike">
                          <a:solidFill>
                            <a:schemeClr val="tx1"/>
                          </a:solidFill>
                          <a:latin typeface="Arial"/>
                        </a:rPr>
                        <a:t>126.262</a:t>
                      </a:r>
                    </a:p>
                  </a:txBody>
                  <a:tcPr marL="6522" marR="6522" marT="6522" marB="0" anchor="b">
                    <a:lnL>
                      <a:noFill/>
                    </a:lnL>
                    <a:lnR>
                      <a:noFill/>
                    </a:lnR>
                    <a:lnT>
                      <a:noFill/>
                    </a:lnT>
                    <a:lnB>
                      <a:noFill/>
                    </a:lnB>
                  </a:tcPr>
                </a:tc>
                <a:tc>
                  <a:txBody>
                    <a:bodyPr/>
                    <a:lstStyle/>
                    <a:p>
                      <a:pPr algn="r" fontAlgn="b"/>
                      <a:r>
                        <a:rPr lang="es-CO" sz="1900" b="0" i="0" u="none" strike="noStrike" dirty="0">
                          <a:solidFill>
                            <a:schemeClr val="tx1"/>
                          </a:solidFill>
                          <a:latin typeface="Calibri"/>
                        </a:rPr>
                        <a:t>100,00%</a:t>
                      </a:r>
                    </a:p>
                  </a:txBody>
                  <a:tcPr marL="6522" marR="6522" marT="6522" marB="0" anchor="b">
                    <a:lnL>
                      <a:noFill/>
                    </a:lnL>
                    <a:lnR>
                      <a:noFill/>
                    </a:lnR>
                    <a:lnT>
                      <a:noFill/>
                    </a:lnT>
                    <a:lnB>
                      <a:noFill/>
                    </a:lnB>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¿Qué es la economía?</a:t>
            </a:r>
            <a:endParaRPr lang="es-CO" dirty="0"/>
          </a:p>
        </p:txBody>
      </p:sp>
      <p:sp>
        <p:nvSpPr>
          <p:cNvPr id="3" name="2 Marcador de contenido"/>
          <p:cNvSpPr>
            <a:spLocks noGrp="1"/>
          </p:cNvSpPr>
          <p:nvPr>
            <p:ph idx="1"/>
          </p:nvPr>
        </p:nvSpPr>
        <p:spPr>
          <a:xfrm>
            <a:off x="428596" y="2428868"/>
            <a:ext cx="8229600" cy="2543180"/>
          </a:xfrm>
        </p:spPr>
        <p:txBody>
          <a:bodyPr/>
          <a:lstStyle/>
          <a:p>
            <a:r>
              <a:rPr lang="es-CO" dirty="0" smtClean="0"/>
              <a:t>Ciencia que estudia los métodos más eficaces para satisfacer las necesidades humanas materiales, mediante el empleo de bienes escasos</a:t>
            </a:r>
          </a:p>
          <a:p>
            <a:pPr>
              <a:buNone/>
            </a:pPr>
            <a:r>
              <a:rPr lang="es-CO" sz="1400" dirty="0" smtClean="0"/>
              <a:t>	http://buscon.rae.es/draeI/SrvltConsulta?TIPO_BUS=3&amp;LEMA=economía</a:t>
            </a:r>
            <a:endParaRPr lang="es-CO" sz="1400"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Escogencia de formas de organización – Datos DANE 2006 Servicios</a:t>
            </a:r>
            <a:endParaRPr lang="es-CO" dirty="0"/>
          </a:p>
        </p:txBody>
      </p:sp>
      <p:graphicFrame>
        <p:nvGraphicFramePr>
          <p:cNvPr id="5" name="4 Tabla"/>
          <p:cNvGraphicFramePr>
            <a:graphicFrameLocks noGrp="1"/>
          </p:cNvGraphicFramePr>
          <p:nvPr/>
        </p:nvGraphicFramePr>
        <p:xfrm>
          <a:off x="500034" y="2000240"/>
          <a:ext cx="8215370" cy="4357716"/>
        </p:xfrm>
        <a:graphic>
          <a:graphicData uri="http://schemas.openxmlformats.org/drawingml/2006/table">
            <a:tbl>
              <a:tblPr/>
              <a:tblGrid>
                <a:gridCol w="6044873"/>
                <a:gridCol w="876683"/>
                <a:gridCol w="1293814"/>
              </a:tblGrid>
              <a:tr h="726286">
                <a:tc>
                  <a:txBody>
                    <a:bodyPr/>
                    <a:lstStyle/>
                    <a:p>
                      <a:pPr algn="l" fontAlgn="b"/>
                      <a:r>
                        <a:rPr lang="es-CO" sz="2000" b="0" i="0" u="none" strike="noStrike" baseline="0" dirty="0">
                          <a:solidFill>
                            <a:schemeClr val="tx1"/>
                          </a:solidFill>
                          <a:latin typeface="Arial"/>
                        </a:rPr>
                        <a:t>Sociedad Limitada</a:t>
                      </a:r>
                    </a:p>
                  </a:txBody>
                  <a:tcPr marL="5249" marR="5249" marT="5249" marB="0" anchor="b">
                    <a:lnL>
                      <a:noFill/>
                    </a:lnL>
                    <a:lnR>
                      <a:noFill/>
                    </a:lnR>
                    <a:lnT>
                      <a:noFill/>
                    </a:lnT>
                    <a:lnB>
                      <a:noFill/>
                    </a:lnB>
                  </a:tcPr>
                </a:tc>
                <a:tc>
                  <a:txBody>
                    <a:bodyPr/>
                    <a:lstStyle/>
                    <a:p>
                      <a:pPr algn="r" fontAlgn="b"/>
                      <a:r>
                        <a:rPr lang="es-CO" sz="2000" b="0" i="0" u="none" strike="noStrike" baseline="0">
                          <a:solidFill>
                            <a:schemeClr val="tx1"/>
                          </a:solidFill>
                          <a:latin typeface="Calibri"/>
                        </a:rPr>
                        <a:t>981</a:t>
                      </a:r>
                    </a:p>
                  </a:txBody>
                  <a:tcPr marL="5249" marR="5249" marT="5249" marB="0" anchor="b">
                    <a:lnL>
                      <a:noFill/>
                    </a:lnL>
                    <a:lnR>
                      <a:noFill/>
                    </a:lnR>
                    <a:lnT>
                      <a:noFill/>
                    </a:lnT>
                    <a:lnB>
                      <a:noFill/>
                    </a:lnB>
                  </a:tcPr>
                </a:tc>
                <a:tc>
                  <a:txBody>
                    <a:bodyPr/>
                    <a:lstStyle/>
                    <a:p>
                      <a:pPr algn="r" fontAlgn="b"/>
                      <a:r>
                        <a:rPr lang="es-CO" sz="2000" b="0" i="0" u="none" strike="noStrike" baseline="0">
                          <a:solidFill>
                            <a:schemeClr val="tx1"/>
                          </a:solidFill>
                          <a:latin typeface="Calibri"/>
                        </a:rPr>
                        <a:t>43,52%</a:t>
                      </a:r>
                    </a:p>
                  </a:txBody>
                  <a:tcPr marL="5249" marR="5249" marT="5249" marB="0" anchor="b">
                    <a:lnL>
                      <a:noFill/>
                    </a:lnL>
                    <a:lnR>
                      <a:noFill/>
                    </a:lnR>
                    <a:lnT>
                      <a:noFill/>
                    </a:lnT>
                    <a:lnB>
                      <a:noFill/>
                    </a:lnB>
                  </a:tcPr>
                </a:tc>
              </a:tr>
              <a:tr h="726286">
                <a:tc>
                  <a:txBody>
                    <a:bodyPr/>
                    <a:lstStyle/>
                    <a:p>
                      <a:pPr algn="l" fontAlgn="b"/>
                      <a:r>
                        <a:rPr lang="es-CO" sz="2000" b="0" i="0" u="none" strike="noStrike" baseline="0" dirty="0">
                          <a:solidFill>
                            <a:schemeClr val="tx1"/>
                          </a:solidFill>
                          <a:latin typeface="Arial"/>
                        </a:rPr>
                        <a:t>Sociedad Anónima</a:t>
                      </a:r>
                    </a:p>
                  </a:txBody>
                  <a:tcPr marL="5249" marR="5249" marT="5249" marB="0" anchor="b">
                    <a:lnL>
                      <a:noFill/>
                    </a:lnL>
                    <a:lnR>
                      <a:noFill/>
                    </a:lnR>
                    <a:lnT>
                      <a:noFill/>
                    </a:lnT>
                    <a:lnB>
                      <a:noFill/>
                    </a:lnB>
                  </a:tcPr>
                </a:tc>
                <a:tc>
                  <a:txBody>
                    <a:bodyPr/>
                    <a:lstStyle/>
                    <a:p>
                      <a:pPr algn="r" fontAlgn="b"/>
                      <a:r>
                        <a:rPr lang="es-CO" sz="2000" b="0" i="0" u="none" strike="noStrike" baseline="0">
                          <a:solidFill>
                            <a:schemeClr val="tx1"/>
                          </a:solidFill>
                          <a:latin typeface="Calibri"/>
                        </a:rPr>
                        <a:t>868</a:t>
                      </a:r>
                    </a:p>
                  </a:txBody>
                  <a:tcPr marL="5249" marR="5249" marT="5249" marB="0" anchor="b">
                    <a:lnL>
                      <a:noFill/>
                    </a:lnL>
                    <a:lnR>
                      <a:noFill/>
                    </a:lnR>
                    <a:lnT>
                      <a:noFill/>
                    </a:lnT>
                    <a:lnB>
                      <a:noFill/>
                    </a:lnB>
                  </a:tcPr>
                </a:tc>
                <a:tc>
                  <a:txBody>
                    <a:bodyPr/>
                    <a:lstStyle/>
                    <a:p>
                      <a:pPr algn="r" fontAlgn="b"/>
                      <a:r>
                        <a:rPr lang="es-CO" sz="2000" b="0" i="0" u="none" strike="noStrike" baseline="0">
                          <a:solidFill>
                            <a:schemeClr val="tx1"/>
                          </a:solidFill>
                          <a:latin typeface="Calibri"/>
                        </a:rPr>
                        <a:t>38,51%</a:t>
                      </a:r>
                    </a:p>
                  </a:txBody>
                  <a:tcPr marL="5249" marR="5249" marT="5249" marB="0" anchor="b">
                    <a:lnL>
                      <a:noFill/>
                    </a:lnL>
                    <a:lnR>
                      <a:noFill/>
                    </a:lnR>
                    <a:lnT>
                      <a:noFill/>
                    </a:lnT>
                    <a:lnB>
                      <a:noFill/>
                    </a:lnB>
                  </a:tcPr>
                </a:tc>
              </a:tr>
              <a:tr h="726286">
                <a:tc>
                  <a:txBody>
                    <a:bodyPr/>
                    <a:lstStyle/>
                    <a:p>
                      <a:pPr algn="l" fontAlgn="b"/>
                      <a:r>
                        <a:rPr lang="es-CO" sz="2000" b="0" i="0" u="none" strike="noStrike" baseline="0" dirty="0">
                          <a:solidFill>
                            <a:schemeClr val="tx1"/>
                          </a:solidFill>
                          <a:latin typeface="Arial"/>
                        </a:rPr>
                        <a:t>Otro tipo de organización jurídica</a:t>
                      </a:r>
                    </a:p>
                  </a:txBody>
                  <a:tcPr marL="5249" marR="5249" marT="5249" marB="0" anchor="b">
                    <a:lnL>
                      <a:noFill/>
                    </a:lnL>
                    <a:lnR>
                      <a:noFill/>
                    </a:lnR>
                    <a:lnT>
                      <a:noFill/>
                    </a:lnT>
                    <a:lnB>
                      <a:noFill/>
                    </a:lnB>
                  </a:tcPr>
                </a:tc>
                <a:tc>
                  <a:txBody>
                    <a:bodyPr/>
                    <a:lstStyle/>
                    <a:p>
                      <a:pPr algn="r" fontAlgn="b"/>
                      <a:r>
                        <a:rPr lang="es-CO" sz="2000" b="0" i="0" u="none" strike="noStrike" baseline="0">
                          <a:solidFill>
                            <a:schemeClr val="tx1"/>
                          </a:solidFill>
                          <a:latin typeface="Calibri"/>
                        </a:rPr>
                        <a:t>161</a:t>
                      </a:r>
                    </a:p>
                  </a:txBody>
                  <a:tcPr marL="5249" marR="5249" marT="5249" marB="0" anchor="b">
                    <a:lnL>
                      <a:noFill/>
                    </a:lnL>
                    <a:lnR>
                      <a:noFill/>
                    </a:lnR>
                    <a:lnT>
                      <a:noFill/>
                    </a:lnT>
                    <a:lnB>
                      <a:noFill/>
                    </a:lnB>
                  </a:tcPr>
                </a:tc>
                <a:tc>
                  <a:txBody>
                    <a:bodyPr/>
                    <a:lstStyle/>
                    <a:p>
                      <a:pPr algn="r" fontAlgn="b"/>
                      <a:r>
                        <a:rPr lang="es-CO" sz="2000" b="0" i="0" u="none" strike="noStrike" baseline="0">
                          <a:solidFill>
                            <a:schemeClr val="tx1"/>
                          </a:solidFill>
                          <a:latin typeface="Calibri"/>
                        </a:rPr>
                        <a:t>7,14%</a:t>
                      </a:r>
                    </a:p>
                  </a:txBody>
                  <a:tcPr marL="5249" marR="5249" marT="5249" marB="0" anchor="b">
                    <a:lnL>
                      <a:noFill/>
                    </a:lnL>
                    <a:lnR>
                      <a:noFill/>
                    </a:lnR>
                    <a:lnT>
                      <a:noFill/>
                    </a:lnT>
                    <a:lnB>
                      <a:noFill/>
                    </a:lnB>
                  </a:tcPr>
                </a:tc>
              </a:tr>
              <a:tr h="726286">
                <a:tc>
                  <a:txBody>
                    <a:bodyPr/>
                    <a:lstStyle/>
                    <a:p>
                      <a:pPr algn="l" fontAlgn="b"/>
                      <a:r>
                        <a:rPr lang="es-CO" sz="2000" b="0" i="0" u="none" strike="noStrike" baseline="0" dirty="0">
                          <a:solidFill>
                            <a:schemeClr val="tx1"/>
                          </a:solidFill>
                          <a:latin typeface="Arial"/>
                        </a:rPr>
                        <a:t>Entidades sin ánimo de lucro</a:t>
                      </a:r>
                    </a:p>
                  </a:txBody>
                  <a:tcPr marL="5249" marR="5249" marT="5249" marB="0" anchor="b">
                    <a:lnL>
                      <a:noFill/>
                    </a:lnL>
                    <a:lnR>
                      <a:noFill/>
                    </a:lnR>
                    <a:lnT>
                      <a:noFill/>
                    </a:lnT>
                    <a:lnB>
                      <a:noFill/>
                    </a:lnB>
                  </a:tcPr>
                </a:tc>
                <a:tc>
                  <a:txBody>
                    <a:bodyPr/>
                    <a:lstStyle/>
                    <a:p>
                      <a:pPr algn="r" fontAlgn="b"/>
                      <a:r>
                        <a:rPr lang="es-CO" sz="2000" b="0" i="0" u="none" strike="noStrike" baseline="0" dirty="0">
                          <a:solidFill>
                            <a:schemeClr val="tx1"/>
                          </a:solidFill>
                          <a:latin typeface="Calibri"/>
                        </a:rPr>
                        <a:t>142</a:t>
                      </a:r>
                    </a:p>
                  </a:txBody>
                  <a:tcPr marL="5249" marR="5249" marT="5249" marB="0" anchor="b">
                    <a:lnL>
                      <a:noFill/>
                    </a:lnL>
                    <a:lnR>
                      <a:noFill/>
                    </a:lnR>
                    <a:lnT>
                      <a:noFill/>
                    </a:lnT>
                    <a:lnB>
                      <a:noFill/>
                    </a:lnB>
                  </a:tcPr>
                </a:tc>
                <a:tc>
                  <a:txBody>
                    <a:bodyPr/>
                    <a:lstStyle/>
                    <a:p>
                      <a:pPr algn="r" fontAlgn="b"/>
                      <a:r>
                        <a:rPr lang="es-CO" sz="2000" b="0" i="0" u="none" strike="noStrike" baseline="0">
                          <a:solidFill>
                            <a:schemeClr val="tx1"/>
                          </a:solidFill>
                          <a:latin typeface="Calibri"/>
                        </a:rPr>
                        <a:t>6,30%</a:t>
                      </a:r>
                    </a:p>
                  </a:txBody>
                  <a:tcPr marL="5249" marR="5249" marT="5249" marB="0" anchor="b">
                    <a:lnL>
                      <a:noFill/>
                    </a:lnL>
                    <a:lnR>
                      <a:noFill/>
                    </a:lnR>
                    <a:lnT>
                      <a:noFill/>
                    </a:lnT>
                    <a:lnB>
                      <a:noFill/>
                    </a:lnB>
                  </a:tcPr>
                </a:tc>
              </a:tr>
              <a:tr h="726286">
                <a:tc>
                  <a:txBody>
                    <a:bodyPr/>
                    <a:lstStyle/>
                    <a:p>
                      <a:pPr algn="l" fontAlgn="b"/>
                      <a:r>
                        <a:rPr lang="es-CO" sz="2000" b="0" i="0" u="none" strike="noStrike" baseline="0">
                          <a:solidFill>
                            <a:schemeClr val="tx1"/>
                          </a:solidFill>
                          <a:latin typeface="Arial"/>
                        </a:rPr>
                        <a:t>Organizaciones de economía solidaria</a:t>
                      </a:r>
                    </a:p>
                  </a:txBody>
                  <a:tcPr marL="5249" marR="5249" marT="5249" marB="0" anchor="b">
                    <a:lnL>
                      <a:noFill/>
                    </a:lnL>
                    <a:lnR>
                      <a:noFill/>
                    </a:lnR>
                    <a:lnT>
                      <a:noFill/>
                    </a:lnT>
                    <a:lnB>
                      <a:noFill/>
                    </a:lnB>
                  </a:tcPr>
                </a:tc>
                <a:tc>
                  <a:txBody>
                    <a:bodyPr/>
                    <a:lstStyle/>
                    <a:p>
                      <a:pPr algn="r" fontAlgn="b"/>
                      <a:r>
                        <a:rPr lang="es-CO" sz="2000" b="0" i="0" u="none" strike="noStrike" baseline="0" dirty="0">
                          <a:solidFill>
                            <a:schemeClr val="tx1"/>
                          </a:solidFill>
                          <a:latin typeface="Calibri"/>
                        </a:rPr>
                        <a:t>102</a:t>
                      </a:r>
                    </a:p>
                  </a:txBody>
                  <a:tcPr marL="5249" marR="5249" marT="5249" marB="0" anchor="b">
                    <a:lnL>
                      <a:noFill/>
                    </a:lnL>
                    <a:lnR>
                      <a:noFill/>
                    </a:lnR>
                    <a:lnT>
                      <a:noFill/>
                    </a:lnT>
                    <a:lnB>
                      <a:noFill/>
                    </a:lnB>
                  </a:tcPr>
                </a:tc>
                <a:tc>
                  <a:txBody>
                    <a:bodyPr/>
                    <a:lstStyle/>
                    <a:p>
                      <a:pPr algn="r" fontAlgn="b"/>
                      <a:r>
                        <a:rPr lang="es-CO" sz="2000" b="0" i="0" u="none" strike="noStrike" baseline="0" dirty="0">
                          <a:solidFill>
                            <a:schemeClr val="tx1"/>
                          </a:solidFill>
                          <a:latin typeface="Calibri"/>
                        </a:rPr>
                        <a:t>4,53%</a:t>
                      </a:r>
                    </a:p>
                  </a:txBody>
                  <a:tcPr marL="5249" marR="5249" marT="5249" marB="0" anchor="b">
                    <a:lnL>
                      <a:noFill/>
                    </a:lnL>
                    <a:lnR>
                      <a:noFill/>
                    </a:lnR>
                    <a:lnT>
                      <a:noFill/>
                    </a:lnT>
                    <a:lnB>
                      <a:noFill/>
                    </a:lnB>
                  </a:tcPr>
                </a:tc>
              </a:tr>
              <a:tr h="726286">
                <a:tc>
                  <a:txBody>
                    <a:bodyPr/>
                    <a:lstStyle/>
                    <a:p>
                      <a:pPr algn="l" fontAlgn="b"/>
                      <a:r>
                        <a:rPr lang="es-CO" sz="2000" b="0" i="0" u="none" strike="noStrike" baseline="0">
                          <a:solidFill>
                            <a:schemeClr val="tx1"/>
                          </a:solidFill>
                          <a:latin typeface="Arial"/>
                        </a:rPr>
                        <a:t>Total</a:t>
                      </a:r>
                    </a:p>
                  </a:txBody>
                  <a:tcPr marL="5249" marR="5249" marT="5249" marB="0" anchor="b">
                    <a:lnL>
                      <a:noFill/>
                    </a:lnL>
                    <a:lnR>
                      <a:noFill/>
                    </a:lnR>
                    <a:lnT>
                      <a:noFill/>
                    </a:lnT>
                    <a:lnB>
                      <a:noFill/>
                    </a:lnB>
                  </a:tcPr>
                </a:tc>
                <a:tc>
                  <a:txBody>
                    <a:bodyPr/>
                    <a:lstStyle/>
                    <a:p>
                      <a:pPr algn="r" fontAlgn="b"/>
                      <a:r>
                        <a:rPr lang="es-CO" sz="2000" b="0" i="0" u="none" strike="noStrike" baseline="0">
                          <a:solidFill>
                            <a:schemeClr val="tx1"/>
                          </a:solidFill>
                          <a:latin typeface="Calibri"/>
                        </a:rPr>
                        <a:t>2.254</a:t>
                      </a:r>
                    </a:p>
                  </a:txBody>
                  <a:tcPr marL="5249" marR="5249" marT="5249" marB="0" anchor="b">
                    <a:lnL>
                      <a:noFill/>
                    </a:lnL>
                    <a:lnR>
                      <a:noFill/>
                    </a:lnR>
                    <a:lnT>
                      <a:noFill/>
                    </a:lnT>
                    <a:lnB>
                      <a:noFill/>
                    </a:lnB>
                  </a:tcPr>
                </a:tc>
                <a:tc>
                  <a:txBody>
                    <a:bodyPr/>
                    <a:lstStyle/>
                    <a:p>
                      <a:pPr algn="r" fontAlgn="b"/>
                      <a:r>
                        <a:rPr lang="es-CO" sz="2000" b="0" i="0" u="none" strike="noStrike" baseline="0" dirty="0">
                          <a:solidFill>
                            <a:schemeClr val="tx1"/>
                          </a:solidFill>
                          <a:latin typeface="Calibri"/>
                        </a:rPr>
                        <a:t>100,00%</a:t>
                      </a:r>
                    </a:p>
                  </a:txBody>
                  <a:tcPr marL="5249" marR="5249" marT="5249" marB="0" anchor="b">
                    <a:lnL>
                      <a:noFill/>
                    </a:lnL>
                    <a:lnR>
                      <a:noFill/>
                    </a:lnR>
                    <a:lnT>
                      <a:noFill/>
                    </a:lnT>
                    <a:lnB>
                      <a:noFill/>
                    </a:lnB>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661308"/>
          </a:xfrm>
        </p:spPr>
        <p:txBody>
          <a:bodyPr>
            <a:normAutofit fontScale="90000"/>
          </a:bodyPr>
          <a:lstStyle/>
          <a:p>
            <a:r>
              <a:rPr lang="es-CO" dirty="0" smtClean="0"/>
              <a:t>¿El régimen societario responde a las necesidades de la economía colombiana?</a:t>
            </a:r>
            <a:endParaRPr lang="es-CO" dirty="0"/>
          </a:p>
        </p:txBody>
      </p:sp>
      <p:sp>
        <p:nvSpPr>
          <p:cNvPr id="3" name="2 Marcador de contenido"/>
          <p:cNvSpPr>
            <a:spLocks noGrp="1"/>
          </p:cNvSpPr>
          <p:nvPr>
            <p:ph idx="1"/>
          </p:nvPr>
        </p:nvSpPr>
        <p:spPr>
          <a:xfrm>
            <a:off x="500034" y="2000240"/>
            <a:ext cx="8229600" cy="4143404"/>
          </a:xfrm>
        </p:spPr>
        <p:txBody>
          <a:bodyPr/>
          <a:lstStyle/>
          <a:p>
            <a:r>
              <a:rPr lang="es-CO" dirty="0" smtClean="0"/>
              <a:t>¿Estimula la producción de recursos? ¿Mejora la asignación de los recursos?</a:t>
            </a:r>
          </a:p>
          <a:p>
            <a:r>
              <a:rPr lang="es-CO" dirty="0" smtClean="0"/>
              <a:t>¿Fortalece el emprendimiento y la innovación? ¿Mejora los procesos de identificación de riesgos y aprovechamiento de oportunidades?</a:t>
            </a:r>
          </a:p>
          <a:p>
            <a:r>
              <a:rPr lang="es-CO" dirty="0" smtClean="0"/>
              <a:t>¿Aumenta los recursos intrínsecos de la empresa?</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¿El régimen societario responde a las necesidades de la economía colombiana?</a:t>
            </a:r>
            <a:endParaRPr lang="es-CO" dirty="0"/>
          </a:p>
        </p:txBody>
      </p:sp>
      <p:sp>
        <p:nvSpPr>
          <p:cNvPr id="3" name="2 Marcador de contenido"/>
          <p:cNvSpPr>
            <a:spLocks noGrp="1"/>
          </p:cNvSpPr>
          <p:nvPr>
            <p:ph idx="1"/>
          </p:nvPr>
        </p:nvSpPr>
        <p:spPr>
          <a:xfrm>
            <a:off x="428596" y="2571744"/>
            <a:ext cx="8229600" cy="3043246"/>
          </a:xfrm>
        </p:spPr>
        <p:txBody>
          <a:bodyPr>
            <a:normAutofit lnSpcReduction="10000"/>
          </a:bodyPr>
          <a:lstStyle/>
          <a:p>
            <a:r>
              <a:rPr lang="es-CO" dirty="0" smtClean="0"/>
              <a:t>¿Mejora los procesos de planeación, organización o control?</a:t>
            </a:r>
          </a:p>
          <a:p>
            <a:r>
              <a:rPr lang="es-CO" dirty="0" smtClean="0"/>
              <a:t>¿Mejora la arquitectura empresarial?</a:t>
            </a:r>
          </a:p>
          <a:p>
            <a:r>
              <a:rPr lang="es-CO" dirty="0" smtClean="0"/>
              <a:t>¿Fortalece los derechos del productor?</a:t>
            </a:r>
          </a:p>
          <a:p>
            <a:r>
              <a:rPr lang="es-CO" dirty="0" smtClean="0"/>
              <a:t>¿Mejora la defensa de los consumidores?</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804184"/>
          </a:xfrm>
        </p:spPr>
        <p:txBody>
          <a:bodyPr>
            <a:normAutofit fontScale="90000"/>
          </a:bodyPr>
          <a:lstStyle/>
          <a:p>
            <a:r>
              <a:rPr lang="es-CO" dirty="0" smtClean="0"/>
              <a:t>¿El régimen societario responde a las necesidades de la economía colombiana?</a:t>
            </a:r>
            <a:endParaRPr lang="es-CO" dirty="0"/>
          </a:p>
        </p:txBody>
      </p:sp>
      <p:sp>
        <p:nvSpPr>
          <p:cNvPr id="3" name="2 Marcador de contenido"/>
          <p:cNvSpPr>
            <a:spLocks noGrp="1"/>
          </p:cNvSpPr>
          <p:nvPr>
            <p:ph idx="1"/>
          </p:nvPr>
        </p:nvSpPr>
        <p:spPr>
          <a:xfrm>
            <a:off x="500034" y="2285992"/>
            <a:ext cx="8229600" cy="4114816"/>
          </a:xfrm>
        </p:spPr>
        <p:txBody>
          <a:bodyPr/>
          <a:lstStyle/>
          <a:p>
            <a:r>
              <a:rPr lang="es-CO" dirty="0" smtClean="0"/>
              <a:t>¿Propicia la inserción y articulación con los estándares internacionales para la estabilidad financiera?</a:t>
            </a:r>
          </a:p>
          <a:p>
            <a:r>
              <a:rPr lang="es-CO" dirty="0" smtClean="0"/>
              <a:t>¿Incrementa la responsabilidad social?</a:t>
            </a:r>
          </a:p>
          <a:p>
            <a:r>
              <a:rPr lang="es-CO" dirty="0" smtClean="0"/>
              <a:t>¿Contribuye al prevenir y controlar las fallas del mercado?</a:t>
            </a:r>
          </a:p>
          <a:p>
            <a:r>
              <a:rPr lang="es-CO" dirty="0" smtClean="0"/>
              <a:t>¿Asegura un buen gobierno?</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589870"/>
          </a:xfrm>
        </p:spPr>
        <p:txBody>
          <a:bodyPr>
            <a:normAutofit fontScale="90000"/>
          </a:bodyPr>
          <a:lstStyle/>
          <a:p>
            <a:r>
              <a:rPr lang="es-CO" dirty="0" smtClean="0"/>
              <a:t>¿El régimen societario responde a las necesidades de la economía colombiana?</a:t>
            </a:r>
            <a:endParaRPr lang="es-CO" dirty="0"/>
          </a:p>
        </p:txBody>
      </p:sp>
      <p:sp>
        <p:nvSpPr>
          <p:cNvPr id="3" name="2 Marcador de contenido"/>
          <p:cNvSpPr>
            <a:spLocks noGrp="1"/>
          </p:cNvSpPr>
          <p:nvPr>
            <p:ph idx="1"/>
          </p:nvPr>
        </p:nvSpPr>
        <p:spPr>
          <a:xfrm>
            <a:off x="500034" y="2214554"/>
            <a:ext cx="8229600" cy="4114816"/>
          </a:xfrm>
        </p:spPr>
        <p:txBody>
          <a:bodyPr>
            <a:normAutofit fontScale="92500"/>
          </a:bodyPr>
          <a:lstStyle/>
          <a:p>
            <a:r>
              <a:rPr lang="es-CO" dirty="0" smtClean="0"/>
              <a:t>El derecho societario colombiano podría responder mucho mejor a las necesidades de la economía </a:t>
            </a:r>
            <a:r>
              <a:rPr lang="es-CO" smtClean="0"/>
              <a:t>si </a:t>
            </a:r>
            <a:r>
              <a:rPr lang="es-CO" smtClean="0"/>
              <a:t>se pensara </a:t>
            </a:r>
            <a:r>
              <a:rPr lang="es-CO" dirty="0" smtClean="0"/>
              <a:t>y desarrollara como una forma de derecho económico.</a:t>
            </a:r>
          </a:p>
          <a:p>
            <a:r>
              <a:rPr lang="es-CO" dirty="0" smtClean="0"/>
              <a:t>Para contribuir a la economía, el derecho societario debe apoyar la lucha contra las fallas del mercado, procurar un buen gobierno y fortalecer la responsabilidad social.</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Aprendiendo de la Unión Europea</a:t>
            </a:r>
            <a:endParaRPr lang="es-CO" dirty="0"/>
          </a:p>
        </p:txBody>
      </p:sp>
      <p:sp>
        <p:nvSpPr>
          <p:cNvPr id="3" name="2 Marcador de contenido"/>
          <p:cNvSpPr>
            <a:spLocks noGrp="1"/>
          </p:cNvSpPr>
          <p:nvPr>
            <p:ph idx="1"/>
          </p:nvPr>
        </p:nvSpPr>
        <p:spPr/>
        <p:txBody>
          <a:bodyPr>
            <a:normAutofit fontScale="55000" lnSpcReduction="20000"/>
          </a:bodyPr>
          <a:lstStyle/>
          <a:p>
            <a:r>
              <a:rPr lang="es-CO" sz="3400" dirty="0" smtClean="0"/>
              <a:t>“Garantizar una protección eficaz y proporcionada de los accionistas y de terceros debe estar en el centro de toda política sobre Derecho de sociedades. La existencia de un dispositivo sólido para la protección de los accionistas y de terceros, garantizando un elevado nivel de confianza en las relaciones comerciales, es una condición fundamental para lograr la eficacia y la competitividad de las empresas. En particular, para que las empresas puedan reunir capitales al menor coste resulta esencial contar con un sistema efectivo para la protección de los accionistas y de sus derechos, protegiendo el ahorro y las pensiones de millones de personas y reforzando de forma duradera los fundamentos de los mercados de capitales a largo plazo en un contexto de diversificación del accionariado en la UE.”</a:t>
            </a:r>
          </a:p>
          <a:p>
            <a:endParaRPr lang="es-CO" dirty="0" smtClean="0"/>
          </a:p>
          <a:p>
            <a:pPr lvl="1">
              <a:buNone/>
            </a:pPr>
            <a:r>
              <a:rPr lang="es-CO" i="1" dirty="0" smtClean="0"/>
              <a:t>Comunicación de la Comisión al Consejo y al Parlamento Europeo - Modernización del Derecho de sociedades y mejora de la gobernanza empresarial en la Unión Europea - Un plan para avanzar</a:t>
            </a:r>
            <a:endParaRPr lang="es-CO" i="1" dirty="0"/>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Aprendiendo de la Unión Europea</a:t>
            </a:r>
            <a:endParaRPr lang="es-CO" dirty="0"/>
          </a:p>
        </p:txBody>
      </p:sp>
      <p:sp>
        <p:nvSpPr>
          <p:cNvPr id="3" name="2 Marcador de contenido"/>
          <p:cNvSpPr>
            <a:spLocks noGrp="1"/>
          </p:cNvSpPr>
          <p:nvPr>
            <p:ph idx="1"/>
          </p:nvPr>
        </p:nvSpPr>
        <p:spPr/>
        <p:txBody>
          <a:bodyPr>
            <a:normAutofit fontScale="70000" lnSpcReduction="20000"/>
          </a:bodyPr>
          <a:lstStyle/>
          <a:p>
            <a:r>
              <a:rPr lang="es-CO" dirty="0" smtClean="0"/>
              <a:t>“La promoción de la eficacia y la competitividad de las empresas, factores que aportan una contribución esencial al crecimiento económico y a la creación de empleo, dependen de muchos factores, uno de los cuales es la existencia de un marco sólido de Derecho de sociedades. Para lograr este objetivo, resulta esencial encontrar un justo equilibrio entre las acciones en la UE y las acciones a nivel nacional. Algunas normas del Derecho de sociedades se prestan probablemente mejor a un tratamiento, y a una actualización, a nivel nacional, y no hay que excluir que un determinado grado de competencia entre normas nacionales contribuya positivamente a la eficacia del mercado </a:t>
            </a:r>
            <a:r>
              <a:rPr lang="es-CO" smtClean="0"/>
              <a:t>interior.”</a:t>
            </a:r>
            <a:endParaRPr lang="es-CO" dirty="0" smtClean="0"/>
          </a:p>
          <a:p>
            <a:pPr marL="731520" lvl="2" indent="-384048">
              <a:buSzPct val="80000"/>
              <a:buNone/>
            </a:pPr>
            <a:r>
              <a:rPr lang="es-CO" i="1" dirty="0" smtClean="0"/>
              <a:t>Comunicación de la Comisión al Consejo y al Parlamento Europeo - Modernización del Derecho de sociedades y mejora de la gobernanza empresarial en la Unión Europea - Un plan para avanzar</a:t>
            </a:r>
          </a:p>
          <a:p>
            <a:endParaRPr lang="es-CO" dirty="0" smtClean="0"/>
          </a:p>
          <a:p>
            <a:endParaRPr lang="es-CO" dirty="0" smtClean="0"/>
          </a:p>
          <a:p>
            <a:endParaRPr lang="es-CO" dirty="0"/>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5797568"/>
          </a:xfrm>
        </p:spPr>
        <p:txBody>
          <a:bodyPr>
            <a:normAutofit/>
          </a:bodyPr>
          <a:lstStyle/>
          <a:p>
            <a:r>
              <a:rPr lang="es-CO" sz="7200" dirty="0" smtClean="0"/>
              <a:t>Por su amable atención, muchas gracias</a:t>
            </a:r>
            <a:endParaRPr lang="es-CO" sz="72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Dos problemas básicos</a:t>
            </a:r>
            <a:endParaRPr lang="es-CO" dirty="0"/>
          </a:p>
        </p:txBody>
      </p:sp>
      <p:sp>
        <p:nvSpPr>
          <p:cNvPr id="3" name="2 Marcador de contenido"/>
          <p:cNvSpPr>
            <a:spLocks noGrp="1"/>
          </p:cNvSpPr>
          <p:nvPr>
            <p:ph idx="1"/>
          </p:nvPr>
        </p:nvSpPr>
        <p:spPr>
          <a:xfrm>
            <a:off x="428596" y="2428868"/>
            <a:ext cx="8229600" cy="2614618"/>
          </a:xfrm>
        </p:spPr>
        <p:txBody>
          <a:bodyPr/>
          <a:lstStyle/>
          <a:p>
            <a:r>
              <a:rPr lang="es-CO" dirty="0" smtClean="0"/>
              <a:t>Dado que los bienes son escasos, los dos problemas básicos de la economía son:</a:t>
            </a:r>
          </a:p>
          <a:p>
            <a:pPr lvl="1"/>
            <a:r>
              <a:rPr lang="es-CO" dirty="0" smtClean="0"/>
              <a:t>Aumentar los bienes</a:t>
            </a:r>
          </a:p>
          <a:p>
            <a:pPr lvl="1"/>
            <a:r>
              <a:rPr lang="es-CO" dirty="0" smtClean="0"/>
              <a:t>Asignar o distribuir los bienes entre las múltiples necesidades</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Elementos esenciales del sistema económico</a:t>
            </a:r>
            <a:endParaRPr lang="es-CO" dirty="0"/>
          </a:p>
        </p:txBody>
      </p:sp>
      <p:sp>
        <p:nvSpPr>
          <p:cNvPr id="3" name="2 Marcador de contenido"/>
          <p:cNvSpPr>
            <a:spLocks noGrp="1"/>
          </p:cNvSpPr>
          <p:nvPr>
            <p:ph idx="1"/>
          </p:nvPr>
        </p:nvSpPr>
        <p:spPr>
          <a:xfrm>
            <a:off x="428596" y="2428868"/>
            <a:ext cx="8229600" cy="3114684"/>
          </a:xfrm>
        </p:spPr>
        <p:txBody>
          <a:bodyPr/>
          <a:lstStyle/>
          <a:p>
            <a:r>
              <a:rPr lang="es-CO" dirty="0" smtClean="0"/>
              <a:t>Los agentes económicos: productores y consumidores</a:t>
            </a:r>
          </a:p>
          <a:p>
            <a:r>
              <a:rPr lang="es-CO" dirty="0" smtClean="0"/>
              <a:t>Los recursos escasos (bienes y servicios)</a:t>
            </a:r>
          </a:p>
          <a:p>
            <a:r>
              <a:rPr lang="es-CO" dirty="0" smtClean="0"/>
              <a:t>Los mercados</a:t>
            </a:r>
          </a:p>
          <a:p>
            <a:r>
              <a:rPr lang="es-CO" dirty="0" smtClean="0"/>
              <a:t>Reguladores y supervisores del mercado</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¿Qué hacen los agentes económicos?</a:t>
            </a:r>
            <a:endParaRPr lang="es-CO" dirty="0"/>
          </a:p>
        </p:txBody>
      </p:sp>
      <p:sp>
        <p:nvSpPr>
          <p:cNvPr id="3" name="2 Marcador de contenido"/>
          <p:cNvSpPr>
            <a:spLocks noGrp="1"/>
          </p:cNvSpPr>
          <p:nvPr>
            <p:ph idx="1"/>
          </p:nvPr>
        </p:nvSpPr>
        <p:spPr>
          <a:xfrm>
            <a:off x="428596" y="2357430"/>
            <a:ext cx="8229600" cy="3328998"/>
          </a:xfrm>
        </p:spPr>
        <p:txBody>
          <a:bodyPr>
            <a:normAutofit lnSpcReduction="10000"/>
          </a:bodyPr>
          <a:lstStyle/>
          <a:p>
            <a:r>
              <a:rPr lang="es-CO" dirty="0" smtClean="0"/>
              <a:t>Hacer empresa</a:t>
            </a:r>
          </a:p>
          <a:p>
            <a:r>
              <a:rPr lang="es-CO" dirty="0" smtClean="0"/>
              <a:t>Empresa es  “toda actividad económica organizada para la producción, transformación, circulación, administración o custodia de bienes, o para la prestación de servicios” – artículo 25 </a:t>
            </a:r>
            <a:r>
              <a:rPr lang="es-CO" dirty="0" err="1" smtClean="0"/>
              <a:t>C.Co</a:t>
            </a:r>
            <a:r>
              <a:rPr lang="es-CO" dirty="0" smtClean="0"/>
              <a:t>.</a:t>
            </a:r>
          </a:p>
          <a:p>
            <a:endParaRPr lang="es-CO"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Notas esenciales de una empresa</a:t>
            </a:r>
            <a:endParaRPr lang="es-CO" dirty="0"/>
          </a:p>
        </p:txBody>
      </p:sp>
      <p:sp>
        <p:nvSpPr>
          <p:cNvPr id="3" name="2 Marcador de contenido"/>
          <p:cNvSpPr>
            <a:spLocks noGrp="1"/>
          </p:cNvSpPr>
          <p:nvPr>
            <p:ph idx="1"/>
          </p:nvPr>
        </p:nvSpPr>
        <p:spPr>
          <a:xfrm>
            <a:off x="428596" y="2571744"/>
            <a:ext cx="8229600" cy="2614618"/>
          </a:xfrm>
        </p:spPr>
        <p:txBody>
          <a:bodyPr/>
          <a:lstStyle/>
          <a:p>
            <a:r>
              <a:rPr lang="es-CO" dirty="0" smtClean="0"/>
              <a:t>Emprendimiento</a:t>
            </a:r>
          </a:p>
          <a:p>
            <a:r>
              <a:rPr lang="es-CO" dirty="0" smtClean="0"/>
              <a:t>Innovación</a:t>
            </a:r>
          </a:p>
          <a:p>
            <a:r>
              <a:rPr lang="es-CO" dirty="0" smtClean="0"/>
              <a:t>Prevención y control de riesgos</a:t>
            </a:r>
          </a:p>
          <a:p>
            <a:r>
              <a:rPr lang="es-CO" dirty="0" smtClean="0"/>
              <a:t>Aprovechamiento de oportunidades</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Cuatro recursos intrínsecos de una empresa</a:t>
            </a:r>
            <a:endParaRPr lang="es-CO" dirty="0"/>
          </a:p>
        </p:txBody>
      </p:sp>
      <p:sp>
        <p:nvSpPr>
          <p:cNvPr id="3" name="2 Marcador de contenido"/>
          <p:cNvSpPr>
            <a:spLocks noGrp="1"/>
          </p:cNvSpPr>
          <p:nvPr>
            <p:ph idx="1"/>
          </p:nvPr>
        </p:nvSpPr>
        <p:spPr>
          <a:xfrm>
            <a:off x="428596" y="2786058"/>
            <a:ext cx="8229600" cy="2614618"/>
          </a:xfrm>
        </p:spPr>
        <p:txBody>
          <a:bodyPr>
            <a:normAutofit fontScale="92500" lnSpcReduction="20000"/>
          </a:bodyPr>
          <a:lstStyle/>
          <a:p>
            <a:r>
              <a:rPr lang="es-CO" dirty="0" smtClean="0"/>
              <a:t>Capacidad de atraer inversiones de capital</a:t>
            </a:r>
          </a:p>
          <a:p>
            <a:r>
              <a:rPr lang="es-CO" dirty="0" smtClean="0"/>
              <a:t>Capacidad de obtener crédito</a:t>
            </a:r>
          </a:p>
          <a:p>
            <a:r>
              <a:rPr lang="es-CO" dirty="0" smtClean="0"/>
              <a:t>Capacidad de usar y disponer de sus activos</a:t>
            </a:r>
          </a:p>
          <a:p>
            <a:r>
              <a:rPr lang="es-CO" dirty="0" smtClean="0"/>
              <a:t>Capacidad de producir réditos</a:t>
            </a:r>
            <a:endParaRPr lang="es-CO"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Acciones básicas para conducir la empresa</a:t>
            </a:r>
            <a:endParaRPr lang="es-CO" dirty="0"/>
          </a:p>
        </p:txBody>
      </p:sp>
      <p:sp>
        <p:nvSpPr>
          <p:cNvPr id="3" name="2 Marcador de contenido"/>
          <p:cNvSpPr>
            <a:spLocks noGrp="1"/>
          </p:cNvSpPr>
          <p:nvPr>
            <p:ph idx="1"/>
          </p:nvPr>
        </p:nvSpPr>
        <p:spPr>
          <a:xfrm>
            <a:off x="428596" y="2571744"/>
            <a:ext cx="8229600" cy="2471742"/>
          </a:xfrm>
        </p:spPr>
        <p:txBody>
          <a:bodyPr/>
          <a:lstStyle/>
          <a:p>
            <a:r>
              <a:rPr lang="es-CO" dirty="0" smtClean="0"/>
              <a:t>Planear</a:t>
            </a:r>
          </a:p>
          <a:p>
            <a:r>
              <a:rPr lang="es-CO" dirty="0" smtClean="0"/>
              <a:t>Organizar</a:t>
            </a:r>
          </a:p>
          <a:p>
            <a:r>
              <a:rPr lang="es-CO" dirty="0" smtClean="0"/>
              <a:t>Dirigir</a:t>
            </a:r>
          </a:p>
          <a:p>
            <a:r>
              <a:rPr lang="es-CO" dirty="0" smtClean="0"/>
              <a:t>Controlar</a:t>
            </a:r>
            <a:endParaRPr lang="es-CO"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Módulo">
      <a:dk1>
        <a:sysClr val="windowText" lastClr="000000"/>
      </a:dk1>
      <a:lt1>
        <a:sysClr val="window" lastClr="FFFFFF"/>
      </a:lt1>
      <a:dk2>
        <a:srgbClr xmlns:mc="http://schemas.openxmlformats.org/markup-compatibility/2006" xmlns:a14="http://schemas.microsoft.com/office/drawing/2010/main" val="5A6378" mc:Ignorable=""/>
      </a:dk2>
      <a:lt2>
        <a:srgbClr xmlns:mc="http://schemas.openxmlformats.org/markup-compatibility/2006" xmlns:a14="http://schemas.microsoft.com/office/drawing/2010/main" val="D4D4D6" mc:Ignorable=""/>
      </a:lt2>
      <a:accent1>
        <a:srgbClr xmlns:mc="http://schemas.openxmlformats.org/markup-compatibility/2006" xmlns:a14="http://schemas.microsoft.com/office/drawing/2010/main" val="F0AD00" mc:Ignorable=""/>
      </a:accent1>
      <a:accent2>
        <a:srgbClr xmlns:mc="http://schemas.openxmlformats.org/markup-compatibility/2006" xmlns:a14="http://schemas.microsoft.com/office/drawing/2010/main" val="60B5CC" mc:Ignorable=""/>
      </a:accent2>
      <a:accent3>
        <a:srgbClr xmlns:mc="http://schemas.openxmlformats.org/markup-compatibility/2006" xmlns:a14="http://schemas.microsoft.com/office/drawing/2010/main" val="E66C7D" mc:Ignorable=""/>
      </a:accent3>
      <a:accent4>
        <a:srgbClr xmlns:mc="http://schemas.openxmlformats.org/markup-compatibility/2006" xmlns:a14="http://schemas.microsoft.com/office/drawing/2010/main" val="6BB76D" mc:Ignorable=""/>
      </a:accent4>
      <a:accent5>
        <a:srgbClr xmlns:mc="http://schemas.openxmlformats.org/markup-compatibility/2006" xmlns:a14="http://schemas.microsoft.com/office/drawing/2010/main" val="E88651" mc:Ignorable=""/>
      </a:accent5>
      <a:accent6>
        <a:srgbClr xmlns:mc="http://schemas.openxmlformats.org/markup-compatibility/2006" xmlns:a14="http://schemas.microsoft.com/office/drawing/2010/main" val="C64847" mc:Ignorable=""/>
      </a:accent6>
      <a:hlink>
        <a:srgbClr xmlns:mc="http://schemas.openxmlformats.org/markup-compatibility/2006" xmlns:a14="http://schemas.microsoft.com/office/drawing/2010/main" val="168BBA" mc:Ignorable=""/>
      </a:hlink>
      <a:folHlink>
        <a:srgbClr xmlns:mc="http://schemas.openxmlformats.org/markup-compatibility/2006" xmlns:a14="http://schemas.microsoft.com/office/drawing/2010/main" val="680000" mc:Ignorable=""/>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xmlns:mc="http://schemas.openxmlformats.org/markup-compatibility/2006" xmlns:a14="http://schemas.microsoft.com/office/drawing/2010/main" val="000000" mc:Ignorable="">
                <a:alpha val="50000"/>
              </a:srgbClr>
            </a:outerShdw>
          </a:effectLst>
        </a:effectStyle>
        <a:effectStyle>
          <a:effectLst>
            <a:outerShdw blurRad="50800" dist="38100" dir="14700000" algn="t" rotWithShape="0">
              <a:srgbClr xmlns:mc="http://schemas.openxmlformats.org/markup-compatibility/2006" xmlns:a14="http://schemas.microsoft.com/office/drawing/2010/main" val="000000" mc:Ignorable="">
                <a:alpha val="60000"/>
              </a:srgbClr>
            </a:outerShdw>
          </a:effectLst>
        </a:effectStyle>
        <a:effectStyle>
          <a:effectLst>
            <a:outerShdw blurRad="50800" dist="38100" dir="14700000" algn="t" rotWithShape="0">
              <a:srgbClr xmlns:mc="http://schemas.openxmlformats.org/markup-compatibility/2006" xmlns:a14="http://schemas.microsoft.com/office/drawing/2010/main" val="000000" mc:Ignorable="">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225</TotalTime>
  <Words>1781</Words>
  <Application>Microsoft Office PowerPoint</Application>
  <PresentationFormat>Presentación en pantalla (4:3)</PresentationFormat>
  <Paragraphs>265</Paragraphs>
  <Slides>37</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37</vt:i4>
      </vt:variant>
    </vt:vector>
  </HeadingPairs>
  <TitlesOfParts>
    <vt:vector size="39" baseType="lpstr">
      <vt:lpstr>Brío</vt:lpstr>
      <vt:lpstr>Hoja de cálculo</vt:lpstr>
      <vt:lpstr>¿El régimen societario responde a las necesidades de la economía?</vt:lpstr>
      <vt:lpstr>Estrategia de esta exposición</vt:lpstr>
      <vt:lpstr>¿Qué es la economía?</vt:lpstr>
      <vt:lpstr>Dos problemas básicos</vt:lpstr>
      <vt:lpstr>Elementos esenciales del sistema económico</vt:lpstr>
      <vt:lpstr>¿Qué hacen los agentes económicos?</vt:lpstr>
      <vt:lpstr>Notas esenciales de una empresa</vt:lpstr>
      <vt:lpstr>Cuatro recursos intrínsecos de una empresa</vt:lpstr>
      <vt:lpstr>Acciones básicas para conducir la empresa</vt:lpstr>
      <vt:lpstr>Algunas áreas básicas de una empresa</vt:lpstr>
      <vt:lpstr>Cinco derechos de la empresa</vt:lpstr>
      <vt:lpstr>Cinco deberes de la empresa –derechos de los clientes</vt:lpstr>
      <vt:lpstr>Estándares internacionales – Junta de Estabilidad Financiera</vt:lpstr>
      <vt:lpstr>Siete áreas claves para una empresa socialmente responsable (ISO 26000)</vt:lpstr>
      <vt:lpstr>Siete reglas de conducta de la empresa (ISO 26000)</vt:lpstr>
      <vt:lpstr>Formas de organización de los agentes económicos</vt:lpstr>
      <vt:lpstr>Fallas del mercado</vt:lpstr>
      <vt:lpstr>Principios Buen Gobierno - OECD</vt:lpstr>
      <vt:lpstr>Principios Buen Gobierno - OECD</vt:lpstr>
      <vt:lpstr>Principios Buen Gobierno - OECD</vt:lpstr>
      <vt:lpstr>Principios Buen Gobierno - OECD</vt:lpstr>
      <vt:lpstr>Principios Buen Gobierno - OECD</vt:lpstr>
      <vt:lpstr>Precisemos</vt:lpstr>
      <vt:lpstr>Unidades económicas – Censo 2005</vt:lpstr>
      <vt:lpstr>Distribución por tamaño – 1990 vs 2005 (Datos Dane Cálculos DPN)</vt:lpstr>
      <vt:lpstr>Personal ocupado – 1990 vs 2005 (Datos DANE Cálculos DNP)</vt:lpstr>
      <vt:lpstr>Relación número de empresas – activos - caso Bogotá Datos CCB</vt:lpstr>
      <vt:lpstr>Escogencia de formas de organización – Datos DANE 2006 Industria </vt:lpstr>
      <vt:lpstr>Escogencia de formas de organización – Datos DANE 2007 Comercio</vt:lpstr>
      <vt:lpstr>Escogencia de formas de organización – Datos DANE 2006 Servicios</vt:lpstr>
      <vt:lpstr>¿El régimen societario responde a las necesidades de la economía colombiana?</vt:lpstr>
      <vt:lpstr>¿El régimen societario responde a las necesidades de la economía colombiana?</vt:lpstr>
      <vt:lpstr>¿El régimen societario responde a las necesidades de la economía colombiana?</vt:lpstr>
      <vt:lpstr>¿El régimen societario responde a las necesidades de la economía colombiana?</vt:lpstr>
      <vt:lpstr>Aprendiendo de la Unión Europea</vt:lpstr>
      <vt:lpstr>Aprendiendo de la Unión Europea</vt:lpstr>
      <vt:lpstr>Por su amable atención, muchas gracias</vt:lpstr>
    </vt:vector>
  </TitlesOfParts>
  <Company>Pontificia Universidad Javeriana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régimen societario responde a las necesidades de la economía?</dc:title>
  <dc:creator>hbermude</dc:creator>
  <cp:lastModifiedBy>Jezreel</cp:lastModifiedBy>
  <cp:revision>37</cp:revision>
  <dcterms:created xsi:type="dcterms:W3CDTF">2010-04-20T21:15:50Z</dcterms:created>
  <dcterms:modified xsi:type="dcterms:W3CDTF">2010-04-22T00:53:45Z</dcterms:modified>
</cp:coreProperties>
</file>