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48" y="48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17" name="16 Marcador de pie de página"/>
          <p:cNvSpPr>
            <a:spLocks noGrp="1"/>
          </p:cNvSpPr>
          <p:nvPr>
            <p:ph type="ftr" sz="quarter" idx="11"/>
          </p:nvPr>
        </p:nvSpPr>
        <p:spPr/>
        <p:txBody>
          <a:bodyPr/>
          <a:lstStyle/>
          <a:p>
            <a:endParaRPr lang="es-CO"/>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08C1F6-3964-48F2-B87F-D3439AA2CBC0}" type="slidenum">
              <a:rPr lang="es-CO" smtClean="0"/>
              <a:t>‹Nº›</a:t>
            </a:fld>
            <a:endParaRPr lang="es-CO"/>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008C1F6-3964-48F2-B87F-D3439AA2CBC0}"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2008C1F6-3964-48F2-B87F-D3439AA2CBC0}" type="slidenum">
              <a:rPr lang="es-CO" smtClean="0"/>
              <a:t>‹Nº›</a:t>
            </a:fld>
            <a:endParaRPr lang="es-CO"/>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a:xfrm>
            <a:off x="4361688" y="1026372"/>
            <a:ext cx="457200" cy="441325"/>
          </a:xfrm>
        </p:spPr>
        <p:txBody>
          <a:bodyPr/>
          <a:lstStyle/>
          <a:p>
            <a:fld id="{2008C1F6-3964-48F2-B87F-D3439AA2CBC0}" type="slidenum">
              <a:rPr lang="es-CO" smtClean="0"/>
              <a:t>‹Nº›</a:t>
            </a:fld>
            <a:endParaRPr lang="es-CO"/>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CO"/>
          </a:p>
        </p:txBody>
      </p:sp>
      <p:sp>
        <p:nvSpPr>
          <p:cNvPr id="4" name="3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08C1F6-3964-48F2-B87F-D3439AA2CBC0}" type="slidenum">
              <a:rPr lang="es-CO" smtClean="0"/>
              <a:t>‹Nº›</a:t>
            </a:fld>
            <a:endParaRPr lang="es-CO"/>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B2EBD314-DDF4-4DAF-84A2-879910909652}" type="datetimeFigureOut">
              <a:rPr lang="es-CO" smtClean="0"/>
              <a:t>05/08/2009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008C1F6-3964-48F2-B87F-D3439AA2CBC0}" type="slidenum">
              <a:rPr lang="es-CO" smtClean="0"/>
              <a:t>‹Nº›</a:t>
            </a:fld>
            <a:endParaRPr lang="es-CO"/>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8" name="7 Marcador de pie de página"/>
          <p:cNvSpPr>
            <a:spLocks noGrp="1"/>
          </p:cNvSpPr>
          <p:nvPr>
            <p:ph type="ftr" sz="quarter" idx="11"/>
          </p:nvPr>
        </p:nvSpPr>
        <p:spPr>
          <a:xfrm>
            <a:off x="304800" y="6409944"/>
            <a:ext cx="3581400" cy="365760"/>
          </a:xfrm>
        </p:spPr>
        <p:txBody>
          <a:bodyPr/>
          <a:lstStyle/>
          <a:p>
            <a:endParaRPr lang="es-CO"/>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2008C1F6-3964-48F2-B87F-D3439AA2CBC0}" type="slidenum">
              <a:rPr lang="es-CO" smtClean="0"/>
              <a:t>‹Nº›</a:t>
            </a:fld>
            <a:endParaRPr lang="es-CO"/>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a:xfrm>
            <a:off x="4343400" y="1036020"/>
            <a:ext cx="457200" cy="441325"/>
          </a:xfrm>
        </p:spPr>
        <p:txBody>
          <a:bodyPr/>
          <a:lstStyle/>
          <a:p>
            <a:fld id="{2008C1F6-3964-48F2-B87F-D3439AA2CBC0}"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2008C1F6-3964-48F2-B87F-D3439AA2CBC0}"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008C1F6-3964-48F2-B87F-D3439AA2CBC0}" type="slidenum">
              <a:rPr lang="es-CO" smtClean="0"/>
              <a:t>‹Nº›</a:t>
            </a:fld>
            <a:endParaRPr lang="es-CO"/>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B2EBD314-DDF4-4DAF-84A2-879910909652}" type="datetimeFigureOut">
              <a:rPr lang="es-CO" smtClean="0"/>
              <a:t>05/08/2009</a:t>
            </a:fld>
            <a:endParaRPr lang="es-CO"/>
          </a:p>
        </p:txBody>
      </p:sp>
      <p:sp>
        <p:nvSpPr>
          <p:cNvPr id="6" name="5 Marcador de pie de página"/>
          <p:cNvSpPr>
            <a:spLocks noGrp="1"/>
          </p:cNvSpPr>
          <p:nvPr>
            <p:ph type="ftr" sz="quarter" idx="11"/>
          </p:nvPr>
        </p:nvSpPr>
        <p:spPr>
          <a:xfrm>
            <a:off x="301752" y="6410848"/>
            <a:ext cx="3383280" cy="365760"/>
          </a:xfrm>
        </p:spPr>
        <p:txBody>
          <a:bodyPr/>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2008C1F6-3964-48F2-B87F-D3439AA2CBC0}" type="slidenum">
              <a:rPr lang="es-CO" smtClean="0"/>
              <a:t>‹Nº›</a:t>
            </a:fld>
            <a:endParaRPr lang="es-CO"/>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B2EBD314-DDF4-4DAF-84A2-879910909652}" type="datetimeFigureOut">
              <a:rPr lang="es-CO" smtClean="0"/>
              <a:t>05/08/2009</a:t>
            </a:fld>
            <a:endParaRPr lang="es-CO"/>
          </a:p>
        </p:txBody>
      </p:sp>
      <p:sp>
        <p:nvSpPr>
          <p:cNvPr id="6" name="5 Marcador de pie de página"/>
          <p:cNvSpPr>
            <a:spLocks noGrp="1"/>
          </p:cNvSpPr>
          <p:nvPr>
            <p:ph type="ftr" sz="quarter" idx="11"/>
          </p:nvPr>
        </p:nvSpPr>
        <p:spPr>
          <a:xfrm>
            <a:off x="301752" y="6410848"/>
            <a:ext cx="3584448" cy="365760"/>
          </a:xfrm>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2EBD314-DDF4-4DAF-84A2-879910909652}" type="datetimeFigureOut">
              <a:rPr lang="es-CO" smtClean="0"/>
              <a:t>05/08/2009</a:t>
            </a:fld>
            <a:endParaRPr lang="es-CO"/>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CO"/>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008C1F6-3964-48F2-B87F-D3439AA2CBC0}" type="slidenum">
              <a:rPr lang="es-CO" smtClean="0"/>
              <a:t>‹Nº›</a:t>
            </a:fld>
            <a:endParaRPr lang="es-CO"/>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071670" y="5072074"/>
            <a:ext cx="6400800" cy="757246"/>
          </a:xfrm>
        </p:spPr>
        <p:txBody>
          <a:bodyPr/>
          <a:lstStyle/>
          <a:p>
            <a:r>
              <a:rPr lang="es-CO" dirty="0" smtClean="0"/>
              <a:t>Hernando Bermúdez Gómez</a:t>
            </a:r>
            <a:endParaRPr lang="es-CO" dirty="0"/>
          </a:p>
        </p:txBody>
      </p:sp>
      <p:sp>
        <p:nvSpPr>
          <p:cNvPr id="2" name="1 Título"/>
          <p:cNvSpPr>
            <a:spLocks noGrp="1"/>
          </p:cNvSpPr>
          <p:nvPr>
            <p:ph type="ctrTitle"/>
          </p:nvPr>
        </p:nvSpPr>
        <p:spPr>
          <a:xfrm>
            <a:off x="642910" y="1428736"/>
            <a:ext cx="7772400" cy="2743218"/>
          </a:xfrm>
        </p:spPr>
        <p:txBody>
          <a:bodyPr>
            <a:normAutofit/>
          </a:bodyPr>
          <a:lstStyle/>
          <a:p>
            <a:r>
              <a:rPr lang="es-CO" dirty="0" smtClean="0"/>
              <a:t>Una  mirada a la Ley 1314 de 2009 desde el punto de vista de las autoridades de inspección, vigilancia y control</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Crisis de los órganos profesionales</a:t>
            </a:r>
            <a:endParaRPr lang="es-CO" dirty="0"/>
          </a:p>
        </p:txBody>
      </p:sp>
      <p:sp>
        <p:nvSpPr>
          <p:cNvPr id="3" name="2 Marcador de contenido"/>
          <p:cNvSpPr>
            <a:spLocks noGrp="1"/>
          </p:cNvSpPr>
          <p:nvPr>
            <p:ph sz="quarter" idx="1"/>
          </p:nvPr>
        </p:nvSpPr>
        <p:spPr>
          <a:xfrm>
            <a:off x="285720" y="1857364"/>
            <a:ext cx="8503920" cy="4045092"/>
          </a:xfrm>
        </p:spPr>
        <p:txBody>
          <a:bodyPr>
            <a:normAutofit/>
          </a:bodyPr>
          <a:lstStyle/>
          <a:p>
            <a:r>
              <a:rPr lang="es-CO" dirty="0" smtClean="0"/>
              <a:t>Sentimiento gremialista</a:t>
            </a:r>
          </a:p>
          <a:p>
            <a:r>
              <a:rPr lang="es-CO" dirty="0" smtClean="0"/>
              <a:t>Estructuras y recursos insuficientes</a:t>
            </a:r>
          </a:p>
          <a:p>
            <a:r>
              <a:rPr lang="es-CO" dirty="0" smtClean="0"/>
              <a:t>Legalismo conceptual y informalismo procesal</a:t>
            </a:r>
          </a:p>
          <a:p>
            <a:r>
              <a:rPr lang="es-CO" dirty="0" smtClean="0"/>
              <a:t>Oposición en lugar de colaboración</a:t>
            </a:r>
          </a:p>
          <a:p>
            <a:r>
              <a:rPr lang="es-CO" dirty="0" smtClean="0"/>
              <a:t>Delegados que no son voceros</a:t>
            </a:r>
          </a:p>
          <a:p>
            <a:r>
              <a:rPr lang="es-CO" dirty="0" smtClean="0"/>
              <a:t>Disminución de la participación del Estado en los órganos estatales</a:t>
            </a:r>
          </a:p>
          <a:p>
            <a:r>
              <a:rPr lang="es-CO" dirty="0" smtClean="0"/>
              <a:t>Dobles procesos, dobles penas</a:t>
            </a:r>
          </a:p>
          <a:p>
            <a:endParaRPr lang="es-CO" dirty="0" smtClean="0"/>
          </a:p>
          <a:p>
            <a:endParaRPr lang="es-CO"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reacción</a:t>
            </a:r>
            <a:endParaRPr lang="es-CO" dirty="0"/>
          </a:p>
        </p:txBody>
      </p:sp>
      <p:sp>
        <p:nvSpPr>
          <p:cNvPr id="3" name="2 Marcador de contenido"/>
          <p:cNvSpPr>
            <a:spLocks noGrp="1"/>
          </p:cNvSpPr>
          <p:nvPr>
            <p:ph sz="quarter" idx="1"/>
          </p:nvPr>
        </p:nvSpPr>
        <p:spPr/>
        <p:txBody>
          <a:bodyPr>
            <a:normAutofit/>
          </a:bodyPr>
          <a:lstStyle/>
          <a:p>
            <a:r>
              <a:rPr lang="es-CO" dirty="0" smtClean="0"/>
              <a:t>Sistema único</a:t>
            </a:r>
          </a:p>
          <a:p>
            <a:r>
              <a:rPr lang="es-CO" dirty="0" smtClean="0"/>
              <a:t>Más allá de la simple regulación y supervisión: Productividad, competitividad, desarrollo, internacionalización</a:t>
            </a:r>
          </a:p>
          <a:p>
            <a:r>
              <a:rPr lang="es-CO" dirty="0" smtClean="0"/>
              <a:t>Desarrollo integral del sistema contable – modernización del subsistema documental</a:t>
            </a:r>
          </a:p>
          <a:p>
            <a:r>
              <a:rPr lang="es-CO" dirty="0" smtClean="0"/>
              <a:t>Esencia sobre forma</a:t>
            </a:r>
          </a:p>
          <a:p>
            <a:r>
              <a:rPr lang="es-CO" dirty="0" smtClean="0"/>
              <a:t>Independencia tributaria</a:t>
            </a:r>
          </a:p>
          <a:p>
            <a:r>
              <a:rPr lang="es-CO" dirty="0" smtClean="0"/>
              <a:t>Articulación del sector real y el sector financiero</a:t>
            </a:r>
          </a:p>
          <a:p>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reacción</a:t>
            </a:r>
            <a:endParaRPr lang="es-CO" dirty="0"/>
          </a:p>
        </p:txBody>
      </p:sp>
      <p:sp>
        <p:nvSpPr>
          <p:cNvPr id="3" name="2 Marcador de contenido"/>
          <p:cNvSpPr>
            <a:spLocks noGrp="1"/>
          </p:cNvSpPr>
          <p:nvPr>
            <p:ph sz="quarter" idx="1"/>
          </p:nvPr>
        </p:nvSpPr>
        <p:spPr/>
        <p:txBody>
          <a:bodyPr>
            <a:normAutofit/>
          </a:bodyPr>
          <a:lstStyle/>
          <a:p>
            <a:r>
              <a:rPr lang="es-CO" dirty="0" smtClean="0"/>
              <a:t>Convergencia</a:t>
            </a:r>
          </a:p>
          <a:p>
            <a:r>
              <a:rPr lang="es-CO" dirty="0" smtClean="0"/>
              <a:t>Procesos participativos y transparentes</a:t>
            </a:r>
          </a:p>
          <a:p>
            <a:r>
              <a:rPr lang="es-CO" dirty="0" smtClean="0"/>
              <a:t>Procesos técnicos separados de los procesos políticos</a:t>
            </a:r>
          </a:p>
          <a:p>
            <a:r>
              <a:rPr lang="es-CO" dirty="0" smtClean="0"/>
              <a:t>Alfabetización contable</a:t>
            </a:r>
          </a:p>
          <a:p>
            <a:r>
              <a:rPr lang="es-CO" dirty="0" smtClean="0"/>
              <a:t>Uniformidad de facultades de la entidades de inspección, vigilancia o control</a:t>
            </a:r>
          </a:p>
          <a:p>
            <a:r>
              <a:rPr lang="es-CO" dirty="0" smtClean="0"/>
              <a:t>Coordinación obligatoria</a:t>
            </a:r>
          </a:p>
          <a:p>
            <a:r>
              <a:rPr lang="es-CO" dirty="0" smtClean="0"/>
              <a:t>Ajuste la composición, estructura y funcionamiento de los órganos de la profesión</a:t>
            </a:r>
            <a:endParaRPr lang="es-CO"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Lo específico</a:t>
            </a:r>
            <a:endParaRPr lang="es-CO" dirty="0"/>
          </a:p>
        </p:txBody>
      </p:sp>
      <p:sp>
        <p:nvSpPr>
          <p:cNvPr id="3" name="2 Marcador de contenido"/>
          <p:cNvSpPr>
            <a:spLocks noGrp="1"/>
          </p:cNvSpPr>
          <p:nvPr>
            <p:ph sz="quarter" idx="1"/>
          </p:nvPr>
        </p:nvSpPr>
        <p:spPr/>
        <p:txBody>
          <a:bodyPr>
            <a:normAutofit fontScale="77500" lnSpcReduction="20000"/>
          </a:bodyPr>
          <a:lstStyle/>
          <a:p>
            <a:r>
              <a:rPr lang="es-CO" dirty="0" smtClean="0"/>
              <a:t>ART. 7º—Criterios a los cuales debe sujetarse la regulación autorizada por esta ley. Para la expedición de normas de contabilidad y de información financiera y de aseguramiento de información, los ministerios de Hacienda y Crédito Público y de Comercio, Industria y Turismo, observarán los siguientes criterios: (…)</a:t>
            </a:r>
          </a:p>
          <a:p>
            <a:r>
              <a:rPr lang="es-CO" dirty="0" smtClean="0"/>
              <a:t>5</a:t>
            </a:r>
            <a:r>
              <a:rPr lang="es-CO" dirty="0"/>
              <a:t>. Revisarán que las reglamentaciones sobre contabilidad e información financiera y aseguramiento de información sean consistentes, para lo cual velarán porque las normas a expedir por otras autoridades de la rama ejecutiva en materia de contabilidad y de información financiera y aseguramiento de información resulten acordes con las disposiciones contenidas en la presente ley y en las normas que la desarrollen. Para ello emitirán conjuntamente opiniones no vinculantes. Igualmente, salvo en casos de urgencia, velarán porque los procesos de desarrollo de esta ley por el Gobierno, los ministerios y demás autoridades, se realicen de manera abierta y transparente</a:t>
            </a:r>
            <a:r>
              <a:rPr lang="es-CO" dirty="0" smtClean="0"/>
              <a:t>.</a:t>
            </a:r>
            <a:endParaRPr lang="es-C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Lo específico</a:t>
            </a:r>
            <a:endParaRPr lang="es-CO" dirty="0"/>
          </a:p>
        </p:txBody>
      </p:sp>
      <p:sp>
        <p:nvSpPr>
          <p:cNvPr id="3" name="2 Marcador de contenido"/>
          <p:cNvSpPr>
            <a:spLocks noGrp="1"/>
          </p:cNvSpPr>
          <p:nvPr>
            <p:ph sz="quarter" idx="1"/>
          </p:nvPr>
        </p:nvSpPr>
        <p:spPr/>
        <p:txBody>
          <a:bodyPr>
            <a:normAutofit fontScale="62500" lnSpcReduction="20000"/>
          </a:bodyPr>
          <a:lstStyle/>
          <a:p>
            <a:r>
              <a:rPr lang="es-CO" dirty="0" smtClean="0"/>
              <a:t>ART. 10.—Autoridades de supervisión. Sin perjuicio de las facultades conferidas en otras disposiciones, relacionadas con la materia objeto de esta ley, en desarrollo de las funciones de inspección, control o vigilancia, corresponde a las autoridades de supervisión:</a:t>
            </a:r>
          </a:p>
          <a:p>
            <a:r>
              <a:rPr lang="es-CO" dirty="0" smtClean="0"/>
              <a:t>1. Vigilar que los entes económicos bajo inspección, vigilancia o control, así como sus administradores, funcionarios y profesionales de aseguramiento de información, cumplan con las normas en materia de contabilidad y de información financiera y aseguramiento de información, y aplicar las sanciones a que haya lugar por infracciones a las mismas.</a:t>
            </a:r>
          </a:p>
          <a:p>
            <a:r>
              <a:rPr lang="es-CO" dirty="0" smtClean="0"/>
              <a:t>2. Expedir normas técnicas especiales, interpretaciones y guías en materia de contabilidad y de información financiera y de aseguramiento de información. Estas actuaciones administrativas, deberán producirse dentro de los límites fijados en la Constitución, en la presente ley y en las normas que la reglamenten y desarrollen.</a:t>
            </a:r>
          </a:p>
          <a:p>
            <a:r>
              <a:rPr lang="es-CO" dirty="0" smtClean="0"/>
              <a:t>PAR.—Las facultades señaladas en el presente artículo no podrán ser ejercidas por la Superintendencia Financiera de Colombia respecto de emisores de valores que por ley, en virtud de su objeto social especial, se encuentren sometidos a la vigilancia de otra superintendencia, salvo en lo relacionado con las normas en materia de divulgación de información aplicable a quienes participen en el mercado de valores.</a:t>
            </a:r>
            <a:endParaRPr lang="es-C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Lo específico</a:t>
            </a:r>
            <a:endParaRPr lang="es-CO" dirty="0"/>
          </a:p>
        </p:txBody>
      </p:sp>
      <p:sp>
        <p:nvSpPr>
          <p:cNvPr id="3" name="2 Marcador de contenido"/>
          <p:cNvSpPr>
            <a:spLocks noGrp="1"/>
          </p:cNvSpPr>
          <p:nvPr>
            <p:ph sz="quarter" idx="1"/>
          </p:nvPr>
        </p:nvSpPr>
        <p:spPr/>
        <p:txBody>
          <a:bodyPr>
            <a:normAutofit fontScale="92500" lnSpcReduction="10000"/>
          </a:bodyPr>
          <a:lstStyle/>
          <a:p>
            <a:r>
              <a:rPr lang="es-CO" dirty="0"/>
              <a:t>ART. 12.—</a:t>
            </a:r>
            <a:r>
              <a:rPr lang="es-CO" b="1" dirty="0"/>
              <a:t>Coordinación entre entidades públicas.</a:t>
            </a:r>
            <a:r>
              <a:rPr lang="es-CO" dirty="0"/>
              <a:t> En ejercicio de sus funciones y competencias constitucionales y legales, las diferentes autoridades con competencia sobre entes privados o públicos deberán garantizar que las normas de contabilidad, de información financiera y aseguramiento de la información de quienes participen en un mismo sector económico sean homogéneas, consistentes y comparables.</a:t>
            </a:r>
          </a:p>
          <a:p>
            <a:r>
              <a:rPr lang="es-CO" dirty="0"/>
              <a:t>Para el logro de este objetivo, las autoridades de regulación y de supervisión obligatoriamente coordinarán el ejercicio de sus funciones</a:t>
            </a:r>
            <a:r>
              <a:rPr lang="es-CO" dirty="0" smtClean="0"/>
              <a:t>.</a:t>
            </a:r>
            <a:endParaRPr lang="es-CO"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797568"/>
          </a:xfrm>
        </p:spPr>
        <p:txBody>
          <a:bodyPr>
            <a:normAutofit/>
          </a:bodyPr>
          <a:lstStyle/>
          <a:p>
            <a:r>
              <a:rPr lang="es-CO" sz="8000" dirty="0" smtClean="0"/>
              <a:t>Por su amable atención, muchas gracias</a:t>
            </a:r>
            <a:endParaRPr lang="es-CO" sz="8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La excepcionalidad</a:t>
            </a:r>
            <a:endParaRPr lang="es-CO" dirty="0"/>
          </a:p>
        </p:txBody>
      </p:sp>
      <p:sp>
        <p:nvSpPr>
          <p:cNvPr id="3" name="2 Marcador de contenido"/>
          <p:cNvSpPr>
            <a:spLocks noGrp="1"/>
          </p:cNvSpPr>
          <p:nvPr>
            <p:ph sz="quarter" idx="1"/>
          </p:nvPr>
        </p:nvSpPr>
        <p:spPr>
          <a:xfrm>
            <a:off x="285720" y="1928802"/>
            <a:ext cx="8503920" cy="3830778"/>
          </a:xfrm>
        </p:spPr>
        <p:txBody>
          <a:bodyPr/>
          <a:lstStyle/>
          <a:p>
            <a:r>
              <a:rPr lang="es-CO" dirty="0" smtClean="0"/>
              <a:t>El derecho mercantil se pensó como una excepción al derecho civil</a:t>
            </a:r>
          </a:p>
          <a:p>
            <a:r>
              <a:rPr lang="es-CO" dirty="0" smtClean="0"/>
              <a:t>Los comerciantes fueron los primeros obligados a llevar contabilidad</a:t>
            </a:r>
          </a:p>
          <a:p>
            <a:r>
              <a:rPr lang="es-CO" dirty="0" smtClean="0"/>
              <a:t>La obligación de llevar contabilidad se originó en la necesidad de proteger el crédito</a:t>
            </a:r>
          </a:p>
          <a:p>
            <a:r>
              <a:rPr lang="es-CO" dirty="0" smtClean="0"/>
              <a:t>El castigo por no llevar la contabilidad era el régimen de la quiebra fraudulenta</a:t>
            </a:r>
            <a:endParaRPr lang="es-C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La excepcionalidad</a:t>
            </a:r>
            <a:endParaRPr lang="es-CO" dirty="0"/>
          </a:p>
        </p:txBody>
      </p:sp>
      <p:sp>
        <p:nvSpPr>
          <p:cNvPr id="3" name="2 Marcador de contenido"/>
          <p:cNvSpPr>
            <a:spLocks noGrp="1"/>
          </p:cNvSpPr>
          <p:nvPr>
            <p:ph sz="quarter" idx="1"/>
          </p:nvPr>
        </p:nvSpPr>
        <p:spPr>
          <a:xfrm>
            <a:off x="285720" y="1714488"/>
            <a:ext cx="8503920" cy="4187968"/>
          </a:xfrm>
        </p:spPr>
        <p:txBody>
          <a:bodyPr>
            <a:normAutofit/>
          </a:bodyPr>
          <a:lstStyle/>
          <a:p>
            <a:r>
              <a:rPr lang="es-CO" dirty="0" smtClean="0"/>
              <a:t>Los “estatutos”, como el bancario o el asegurador, se gestaron, a su vez, como excepciones al derecho comercial</a:t>
            </a:r>
          </a:p>
          <a:p>
            <a:r>
              <a:rPr lang="es-CO" dirty="0" smtClean="0"/>
              <a:t>A la protección del crédito, se añadió el satisfacer las necesidades de la supervisión estatal</a:t>
            </a:r>
          </a:p>
          <a:p>
            <a:r>
              <a:rPr lang="es-CO" dirty="0" smtClean="0"/>
              <a:t>La contabilidad general no correspondía a las exigencias  de la supervisión estatal</a:t>
            </a:r>
          </a:p>
          <a:p>
            <a:r>
              <a:rPr lang="es-CO" dirty="0" smtClean="0"/>
              <a:t>Se concibieron contabilidades de industria, pensadas como sistemas completos y cerrados</a:t>
            </a:r>
            <a:endParaRPr lang="es-C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La excepcionalidad</a:t>
            </a:r>
            <a:endParaRPr lang="es-CO" dirty="0"/>
          </a:p>
        </p:txBody>
      </p:sp>
      <p:sp>
        <p:nvSpPr>
          <p:cNvPr id="3" name="2 Marcador de contenido"/>
          <p:cNvSpPr>
            <a:spLocks noGrp="1"/>
          </p:cNvSpPr>
          <p:nvPr>
            <p:ph sz="quarter" idx="1"/>
          </p:nvPr>
        </p:nvSpPr>
        <p:spPr>
          <a:xfrm>
            <a:off x="285720" y="2000240"/>
            <a:ext cx="8503920" cy="3402150"/>
          </a:xfrm>
        </p:spPr>
        <p:txBody>
          <a:bodyPr>
            <a:normAutofit/>
          </a:bodyPr>
          <a:lstStyle/>
          <a:p>
            <a:r>
              <a:rPr lang="es-CO" dirty="0" smtClean="0"/>
              <a:t>Las contabilidades de industria se normalizaron</a:t>
            </a:r>
          </a:p>
          <a:p>
            <a:r>
              <a:rPr lang="es-CO" dirty="0" smtClean="0"/>
              <a:t>Se multiplicaron los planes de cuentas</a:t>
            </a:r>
          </a:p>
          <a:p>
            <a:r>
              <a:rPr lang="es-CO" dirty="0" smtClean="0"/>
              <a:t>Se desarrolló el subsistema intelectual de la contabilidad ( o contabilidad material - </a:t>
            </a:r>
            <a:r>
              <a:rPr lang="es-CO" i="1" dirty="0" err="1" smtClean="0"/>
              <a:t>Accounting</a:t>
            </a:r>
            <a:r>
              <a:rPr lang="es-CO" dirty="0" smtClean="0"/>
              <a:t>)</a:t>
            </a:r>
          </a:p>
          <a:p>
            <a:r>
              <a:rPr lang="es-CO" dirty="0" smtClean="0"/>
              <a:t>Se puso poca atención al subsistema documental de la contabilidad (o contabilidad formal – </a:t>
            </a:r>
            <a:r>
              <a:rPr lang="es-CO" i="1" dirty="0" err="1"/>
              <a:t>Bookkeeping</a:t>
            </a:r>
            <a:r>
              <a:rPr lang="es-CO" dirty="0" smtClean="0"/>
              <a:t>)</a:t>
            </a:r>
            <a:endParaRPr lang="es-C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La excepcionalidad</a:t>
            </a:r>
            <a:endParaRPr lang="es-CO" dirty="0"/>
          </a:p>
        </p:txBody>
      </p:sp>
      <p:sp>
        <p:nvSpPr>
          <p:cNvPr id="3" name="2 Marcador de contenido"/>
          <p:cNvSpPr>
            <a:spLocks noGrp="1"/>
          </p:cNvSpPr>
          <p:nvPr>
            <p:ph sz="quarter" idx="1"/>
          </p:nvPr>
        </p:nvSpPr>
        <p:spPr/>
        <p:txBody>
          <a:bodyPr>
            <a:normAutofit/>
          </a:bodyPr>
          <a:lstStyle/>
          <a:p>
            <a:r>
              <a:rPr lang="es-CO" dirty="0" smtClean="0"/>
              <a:t>Las contabilidades de industria fueron respaldadas por tratamientos tributarios preferenciales</a:t>
            </a:r>
          </a:p>
          <a:p>
            <a:r>
              <a:rPr lang="es-CO" dirty="0" smtClean="0"/>
              <a:t>La información financiera de propósito general se concibió desde el punto de vista de los supervisores y no desde la óptica del mercado de capitales (valores y crédito)</a:t>
            </a:r>
          </a:p>
          <a:p>
            <a:r>
              <a:rPr lang="es-CO" dirty="0" smtClean="0"/>
              <a:t>Al desarrollarse el sistema de regulación sectorial (Basilea, </a:t>
            </a:r>
            <a:r>
              <a:rPr lang="es-CO" dirty="0" err="1" smtClean="0"/>
              <a:t>Iosco</a:t>
            </a:r>
            <a:r>
              <a:rPr lang="es-CO" dirty="0" smtClean="0"/>
              <a:t>, </a:t>
            </a:r>
            <a:r>
              <a:rPr lang="es-CO" dirty="0" err="1" smtClean="0"/>
              <a:t>Iais</a:t>
            </a:r>
            <a:r>
              <a:rPr lang="es-CO" dirty="0" smtClean="0"/>
              <a:t>…) (del FSF al FSB), </a:t>
            </a:r>
            <a:r>
              <a:rPr lang="es-CO" smtClean="0"/>
              <a:t>se subordinó la </a:t>
            </a:r>
            <a:r>
              <a:rPr lang="es-CO" dirty="0" smtClean="0"/>
              <a:t>información contable a los propósitos de la regulación</a:t>
            </a:r>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La excepcionalidad</a:t>
            </a:r>
            <a:endParaRPr lang="es-CO" dirty="0"/>
          </a:p>
        </p:txBody>
      </p:sp>
      <p:sp>
        <p:nvSpPr>
          <p:cNvPr id="3" name="2 Marcador de contenido"/>
          <p:cNvSpPr>
            <a:spLocks noGrp="1"/>
          </p:cNvSpPr>
          <p:nvPr>
            <p:ph sz="quarter" idx="1"/>
          </p:nvPr>
        </p:nvSpPr>
        <p:spPr/>
        <p:txBody>
          <a:bodyPr>
            <a:normAutofit/>
          </a:bodyPr>
          <a:lstStyle/>
          <a:p>
            <a:r>
              <a:rPr lang="es-CO" dirty="0" smtClean="0"/>
              <a:t>Las contabilidades de industria para propósitos de regulación son altamente inestables</a:t>
            </a:r>
          </a:p>
          <a:p>
            <a:r>
              <a:rPr lang="es-CO" dirty="0" smtClean="0"/>
              <a:t>Las contabilidades de industria para propósitos de regulación no se preocupan porque el beneficio que de ellas se derive sea superior al costo de su preparación y de su uso</a:t>
            </a:r>
          </a:p>
          <a:p>
            <a:r>
              <a:rPr lang="es-CO" dirty="0" smtClean="0"/>
              <a:t>Las contabilidades de industria no atienden adecuadamente las necesidades de los grupos de entidades multisectoriales</a:t>
            </a:r>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La excepcionalidad</a:t>
            </a:r>
            <a:endParaRPr lang="es-CO" dirty="0"/>
          </a:p>
        </p:txBody>
      </p:sp>
      <p:sp>
        <p:nvSpPr>
          <p:cNvPr id="3" name="2 Marcador de contenido"/>
          <p:cNvSpPr>
            <a:spLocks noGrp="1"/>
          </p:cNvSpPr>
          <p:nvPr>
            <p:ph sz="quarter" idx="1"/>
          </p:nvPr>
        </p:nvSpPr>
        <p:spPr/>
        <p:txBody>
          <a:bodyPr>
            <a:noAutofit/>
          </a:bodyPr>
          <a:lstStyle/>
          <a:p>
            <a:r>
              <a:rPr lang="es-CO" sz="2200" dirty="0" smtClean="0"/>
              <a:t>“1. Las reglas generales de contabilidad que prescriba la Superintendencia Bancaria tienen carácter especial y deben ser observadas por las entidades sometidas a su inspección y vigilancia.</a:t>
            </a:r>
          </a:p>
          <a:p>
            <a:r>
              <a:rPr lang="es-CO" sz="2200" dirty="0" smtClean="0"/>
              <a:t>2. Si entre estas entidades, sujetas a La inspección y vigilancia de la Superintendencia Bancaria, existen comerciantes, éstos deben observar en primer término las reglas generales de contabilidad que les prescriba la Superintendencia Bancaria. Pero también están obligados a cumplir las demás disposiciones prescritas, sobre la misma materia, por el Decreto 2160 de 1986, siempre que no sean opuestas, en todo o en parte, a las primeras; si existiere contraposición, las entidades vigiladas deben atenerse a las reglas generales que sobre contabilidad les prescriba la Superintendencia Bancaria.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La excepcionalidad</a:t>
            </a:r>
            <a:endParaRPr lang="es-CO" dirty="0"/>
          </a:p>
        </p:txBody>
      </p:sp>
      <p:sp>
        <p:nvSpPr>
          <p:cNvPr id="3" name="2 Marcador de contenido"/>
          <p:cNvSpPr>
            <a:spLocks noGrp="1"/>
          </p:cNvSpPr>
          <p:nvPr>
            <p:ph sz="quarter" idx="1"/>
          </p:nvPr>
        </p:nvSpPr>
        <p:spPr>
          <a:xfrm>
            <a:off x="285720" y="2214554"/>
            <a:ext cx="8503920" cy="3259274"/>
          </a:xfrm>
        </p:spPr>
        <p:txBody>
          <a:bodyPr/>
          <a:lstStyle/>
          <a:p>
            <a:r>
              <a:rPr lang="es-CO" dirty="0" smtClean="0"/>
              <a:t>3. Los métodos accesorios de contabilidad, que autónoma o libremente pueden escoger las entidades vigiladas, son los que tienen carácter complementario de las leyes y reglamentos obligatorios sobre contabilidad.”</a:t>
            </a:r>
          </a:p>
          <a:p>
            <a:r>
              <a:rPr lang="es-CO" dirty="0" smtClean="0"/>
              <a:t>Sala de Consulta y Servicio Civil del Consejo de Estado – noviembre 10 de 1987</a:t>
            </a:r>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Esfuerzo fracasados</a:t>
            </a:r>
            <a:endParaRPr lang="es-CO" dirty="0"/>
          </a:p>
        </p:txBody>
      </p:sp>
      <p:sp>
        <p:nvSpPr>
          <p:cNvPr id="3" name="2 Marcador de contenido"/>
          <p:cNvSpPr>
            <a:spLocks noGrp="1"/>
          </p:cNvSpPr>
          <p:nvPr>
            <p:ph sz="quarter" idx="1"/>
          </p:nvPr>
        </p:nvSpPr>
        <p:spPr>
          <a:xfrm>
            <a:off x="285720" y="2285992"/>
            <a:ext cx="8503920" cy="2973522"/>
          </a:xfrm>
        </p:spPr>
        <p:txBody>
          <a:bodyPr/>
          <a:lstStyle/>
          <a:p>
            <a:r>
              <a:rPr lang="es-CO" dirty="0" smtClean="0"/>
              <a:t>1990 – principios de contabilidad generalmente aceptados</a:t>
            </a:r>
          </a:p>
          <a:p>
            <a:r>
              <a:rPr lang="es-CO" dirty="0" smtClean="0"/>
              <a:t>1990 – normas de auditoría generalmente aceptadas</a:t>
            </a:r>
          </a:p>
          <a:p>
            <a:r>
              <a:rPr lang="es-CO" dirty="0" smtClean="0"/>
              <a:t>1993 – subordinación al marco conceptual y a las normas técnicas generales</a:t>
            </a:r>
          </a:p>
          <a:p>
            <a:r>
              <a:rPr lang="es-CO" dirty="0" smtClean="0"/>
              <a:t>1995 – reglas generales sobre estados financieros</a:t>
            </a:r>
            <a:endParaRPr lang="es-C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89</TotalTime>
  <Words>1143</Words>
  <Application>Microsoft Office PowerPoint</Application>
  <PresentationFormat>Presentación en pantalla (4:3)</PresentationFormat>
  <Paragraphs>73</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Civil</vt:lpstr>
      <vt:lpstr>Una  mirada a la Ley 1314 de 2009 desde el punto de vista de las autoridades de inspección, vigilancia y control</vt:lpstr>
      <vt:lpstr>La excepcionalidad</vt:lpstr>
      <vt:lpstr>La excepcionalidad</vt:lpstr>
      <vt:lpstr>La excepcionalidad</vt:lpstr>
      <vt:lpstr>La excepcionalidad</vt:lpstr>
      <vt:lpstr>La excepcionalidad</vt:lpstr>
      <vt:lpstr>La excepcionalidad</vt:lpstr>
      <vt:lpstr>La excepcionalidad</vt:lpstr>
      <vt:lpstr>Esfuerzo fracasados</vt:lpstr>
      <vt:lpstr>Crisis de los órganos profesionales</vt:lpstr>
      <vt:lpstr>La reacción</vt:lpstr>
      <vt:lpstr>La reacción</vt:lpstr>
      <vt:lpstr>Lo específico</vt:lpstr>
      <vt:lpstr>Lo específico</vt:lpstr>
      <vt:lpstr>Lo específico</vt:lpstr>
      <vt:lpstr>Por su amable atención, muchas gracias</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mirada a la Ley 1314 de 2009 </dc:title>
  <dc:creator>hbermude</dc:creator>
  <cp:lastModifiedBy>hbermude</cp:lastModifiedBy>
  <cp:revision>23</cp:revision>
  <dcterms:created xsi:type="dcterms:W3CDTF">2009-08-05T18:59:48Z</dcterms:created>
  <dcterms:modified xsi:type="dcterms:W3CDTF">2009-08-05T20:29:24Z</dcterms:modified>
</cp:coreProperties>
</file>