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6" r:id="rId6"/>
    <p:sldId id="261" r:id="rId7"/>
    <p:sldId id="265" r:id="rId8"/>
    <p:sldId id="262" r:id="rId9"/>
    <p:sldId id="263" r:id="rId10"/>
    <p:sldId id="264" r:id="rId11"/>
    <p:sldId id="257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875F3C3-1255-40FB-A478-CE7FC1341898}" type="datetimeFigureOut">
              <a:rPr lang="es-CO" smtClean="0"/>
              <a:pPr/>
              <a:t>09/02/2012</a:t>
            </a:fld>
            <a:endParaRPr lang="es-CO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8784BCC-15F5-4308-982F-A0906C25B54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2743218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Ley 1314 de 2009</a:t>
            </a:r>
            <a:br>
              <a:rPr lang="es-CO" dirty="0" smtClean="0"/>
            </a:br>
            <a:r>
              <a:rPr lang="es-CO" dirty="0" smtClean="0"/>
              <a:t>Impacto sobre las universidades colombianas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28860" y="5429264"/>
            <a:ext cx="6400800" cy="828684"/>
          </a:xfrm>
        </p:spPr>
        <p:txBody>
          <a:bodyPr/>
          <a:lstStyle/>
          <a:p>
            <a:r>
              <a:rPr lang="es-CO" dirty="0" smtClean="0"/>
              <a:t>Hernando Bermúdez Gómez</a:t>
            </a:r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Entidades de supervisión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13160"/>
          </a:xfrm>
        </p:spPr>
        <p:txBody>
          <a:bodyPr>
            <a:noAutofit/>
          </a:bodyPr>
          <a:lstStyle/>
          <a:p>
            <a:r>
              <a:rPr lang="es-CO" sz="2200" dirty="0" smtClean="0"/>
              <a:t>¿Se empoderó al Ministerio de Educación Nacional sobre la información contable? El Ministerio ejerce la vigilancia del sector: “Velar por la calidad de la educación, mediante el ejercicio de las funciones de regulación, inspección, vigilancia y evaluación, con el fin de lograr la formación moral,  </a:t>
            </a:r>
            <a:r>
              <a:rPr lang="es-CO" sz="2200" dirty="0" smtClean="0"/>
              <a:t>espiritual</a:t>
            </a:r>
            <a:r>
              <a:rPr lang="es-CO" sz="2200" dirty="0" smtClean="0"/>
              <a:t>, afectiva, intelectual y física de los colombianos.”</a:t>
            </a:r>
          </a:p>
          <a:p>
            <a:r>
              <a:rPr lang="es-CO" sz="2200" dirty="0" smtClean="0"/>
              <a:t>¿Expedirá el Ministerio normas técnicas especiales, interpretaciones y guías?</a:t>
            </a:r>
          </a:p>
          <a:p>
            <a:r>
              <a:rPr lang="es-CO" sz="2200" dirty="0" smtClean="0"/>
              <a:t>El poder disciplinario se extendió  a las “</a:t>
            </a:r>
            <a:r>
              <a:rPr lang="es-CO" sz="2200" u="sng" dirty="0" smtClean="0"/>
              <a:t>demás</a:t>
            </a:r>
            <a:r>
              <a:rPr lang="es-CO" sz="2200" dirty="0" smtClean="0"/>
              <a:t> personas encargadas de la preparación de estados financieros y otra información financiera, de su promulgación y aseguramiento”</a:t>
            </a:r>
            <a:endParaRPr lang="es-CO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Vigilancia de la JCC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1785950"/>
          </a:xfrm>
        </p:spPr>
        <p:txBody>
          <a:bodyPr>
            <a:normAutofit fontScale="92500" lnSpcReduction="10000"/>
          </a:bodyPr>
          <a:lstStyle/>
          <a:p>
            <a:r>
              <a:rPr lang="es-CO" sz="3200" dirty="0" smtClean="0"/>
              <a:t>¿Prestan las universidades servicios contables al público? – compilación, aseguramiento, consultoría, consultorios contables-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Capacidad de respuesta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1757362"/>
          </a:xfrm>
        </p:spPr>
        <p:txBody>
          <a:bodyPr>
            <a:normAutofit fontScale="92500"/>
          </a:bodyPr>
          <a:lstStyle/>
          <a:p>
            <a:r>
              <a:rPr lang="es-CO" sz="3200" dirty="0" smtClean="0"/>
              <a:t>¿Están las universidades en capacidad de adecuar sus sistemas contables durante los tiempos de vacancia?</a:t>
            </a:r>
            <a:endParaRPr lang="es-CO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Socialización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sz="3500" dirty="0" smtClean="0"/>
              <a:t>“…proceso de divulgación, conocimiento y comprensión que busque desarrollar actividades tendientes a sensibilizar y socializar”</a:t>
            </a:r>
          </a:p>
          <a:p>
            <a:r>
              <a:rPr lang="es-CO" sz="3500" dirty="0" smtClean="0"/>
              <a:t>Las acciones del SENA: “el Sena ha ofrecido este año un aporte de 1.000 millones de pesos, para la capacitación de contadores en normas internacionales de contabilidad.”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5226064"/>
          </a:xfrm>
        </p:spPr>
        <p:txBody>
          <a:bodyPr>
            <a:normAutofit/>
          </a:bodyPr>
          <a:lstStyle/>
          <a:p>
            <a:r>
              <a:rPr lang="es-CO" sz="6600" dirty="0" smtClean="0"/>
              <a:t>Por su amable atención, muchas gracias</a:t>
            </a:r>
            <a:endParaRPr lang="es-CO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Nuevo estatus</a:t>
            </a:r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3186122"/>
          </a:xfrm>
        </p:spPr>
        <p:txBody>
          <a:bodyPr>
            <a:normAutofit/>
          </a:bodyPr>
          <a:lstStyle/>
          <a:p>
            <a:r>
              <a:rPr lang="es-CO" sz="3200" dirty="0" smtClean="0"/>
              <a:t>Ahora el  régimen contable distingue entre obligados y no obligados. </a:t>
            </a:r>
          </a:p>
          <a:p>
            <a:r>
              <a:rPr lang="es-CO" sz="3200" dirty="0" smtClean="0"/>
              <a:t>En el pasado distinguía entre comerciantes obligados, obligados no comerciantes (aquí se encontraban las universidades) y no obligados.</a:t>
            </a:r>
            <a:endParaRPr lang="es-CO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Alcance de la intervención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3471874"/>
          </a:xfrm>
        </p:spPr>
        <p:txBody>
          <a:bodyPr>
            <a:normAutofit/>
          </a:bodyPr>
          <a:lstStyle/>
          <a:p>
            <a:r>
              <a:rPr lang="es-CO" sz="3200" dirty="0" smtClean="0"/>
              <a:t>La regulación contable comprenderá tanto los elementos materiales (subsistema intelectual - </a:t>
            </a:r>
            <a:r>
              <a:rPr lang="es-CO" sz="3200" dirty="0" err="1" smtClean="0"/>
              <a:t>accounting</a:t>
            </a:r>
            <a:r>
              <a:rPr lang="es-CO" sz="3200" dirty="0" smtClean="0"/>
              <a:t>) como los formales (subsistema documental - </a:t>
            </a:r>
            <a:r>
              <a:rPr lang="es-CO" sz="3200" dirty="0" err="1" smtClean="0"/>
              <a:t>bookkeeping</a:t>
            </a:r>
            <a:r>
              <a:rPr lang="es-CO" sz="3200" dirty="0" smtClean="0"/>
              <a:t>)</a:t>
            </a:r>
          </a:p>
          <a:p>
            <a:r>
              <a:rPr lang="es-CO" sz="3200" dirty="0" smtClean="0"/>
              <a:t>Subsistema documental electrónico</a:t>
            </a:r>
            <a:endParaRPr lang="es-CO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Categorización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2928958"/>
          </a:xfrm>
        </p:spPr>
        <p:txBody>
          <a:bodyPr>
            <a:normAutofit/>
          </a:bodyPr>
          <a:lstStyle/>
          <a:p>
            <a:r>
              <a:rPr lang="es-CO" sz="3200" dirty="0" smtClean="0"/>
              <a:t>¿En cuál de los tres niveles serán clasificadas las universidades?</a:t>
            </a:r>
          </a:p>
          <a:p>
            <a:r>
              <a:rPr lang="es-CO" sz="3200" dirty="0" smtClean="0"/>
              <a:t>¿Es conveniente que las universidades sean incluidas en alguna clasificación en particular?</a:t>
            </a:r>
            <a:endParaRPr lang="es-CO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Criterios de reconocimiento, medición y revelación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Cambios en el reconocimiento de transacciones, eventos y otras circunstancias: Esencia o realidad económica primará sobre la forma legal</a:t>
            </a:r>
          </a:p>
          <a:p>
            <a:r>
              <a:rPr lang="es-CO" dirty="0" smtClean="0"/>
              <a:t>Deberá garantizarse que las normas aplicables a todo el sistema educativo sean “homogéneas, consistentes y comparables” – Coordinación obligatoria entre el CGN y el MEN</a:t>
            </a:r>
          </a:p>
          <a:p>
            <a:r>
              <a:rPr lang="es-CO" dirty="0" smtClean="0"/>
              <a:t>¿Cuáles son las mejores prácticas contables en materia de universidades?</a:t>
            </a:r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Taxonomía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1328734"/>
          </a:xfrm>
        </p:spPr>
        <p:txBody>
          <a:bodyPr/>
          <a:lstStyle/>
          <a:p>
            <a:r>
              <a:rPr lang="es-CO" sz="3200" dirty="0" smtClean="0"/>
              <a:t>Adopción del XBRL</a:t>
            </a:r>
          </a:p>
          <a:p>
            <a:r>
              <a:rPr lang="es-CO" dirty="0" smtClean="0"/>
              <a:t>Cambio de plan contable</a:t>
            </a:r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5143512"/>
            <a:ext cx="8183880" cy="891528"/>
          </a:xfrm>
        </p:spPr>
        <p:txBody>
          <a:bodyPr/>
          <a:lstStyle/>
          <a:p>
            <a:r>
              <a:rPr lang="es-CO" dirty="0" smtClean="0"/>
              <a:t>Participación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O" sz="3200" dirty="0" smtClean="0"/>
              <a:t>Participación en el proceso de regulación como parte del “público”</a:t>
            </a:r>
          </a:p>
          <a:p>
            <a:r>
              <a:rPr lang="es-CO" sz="3200" dirty="0" smtClean="0"/>
              <a:t>Participación en el proceso de regulación a  título de “experto”</a:t>
            </a:r>
          </a:p>
          <a:p>
            <a:r>
              <a:rPr lang="es-CO" sz="3200" dirty="0" smtClean="0"/>
              <a:t>Participación en el proceso de regulación a través de uno o varios “comités técnicos”</a:t>
            </a:r>
          </a:p>
          <a:p>
            <a:r>
              <a:rPr lang="es-CO" sz="3200" dirty="0" smtClean="0"/>
              <a:t>¿Presentarán las universidades terna o ternas de candidatos al CTCP?</a:t>
            </a:r>
            <a:endParaRPr lang="es-CO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Impuestos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13160"/>
          </a:xfrm>
        </p:spPr>
        <p:txBody>
          <a:bodyPr>
            <a:noAutofit/>
          </a:bodyPr>
          <a:lstStyle/>
          <a:p>
            <a:r>
              <a:rPr lang="es-CO" sz="3200" dirty="0" smtClean="0"/>
              <a:t>La contabilidad financiera no responderá a criterios tributarios.</a:t>
            </a:r>
          </a:p>
          <a:p>
            <a:r>
              <a:rPr lang="es-CO" sz="3200" dirty="0" smtClean="0"/>
              <a:t>Los denuncios tributarios </a:t>
            </a:r>
            <a:r>
              <a:rPr lang="es-CO" sz="3200" u="sng" dirty="0" smtClean="0"/>
              <a:t>y sus soportes </a:t>
            </a:r>
            <a:r>
              <a:rPr lang="es-CO" sz="3200" dirty="0" smtClean="0"/>
              <a:t>se regularán por la ley tributaria. </a:t>
            </a:r>
          </a:p>
          <a:p>
            <a:r>
              <a:rPr lang="es-CO" sz="3200" dirty="0" smtClean="0"/>
              <a:t>Se deberán ampliar los reconocimientos, revelaciones y conciliaciones entre la contabilidad financiera y la contabilidad tributaria</a:t>
            </a:r>
            <a:endParaRPr lang="es-CO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Aseguramiento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200" dirty="0" smtClean="0"/>
              <a:t>Al auditar las universidades los revisores fiscales deberán observar las normas de aseguramiento.  Superada la ausencia de normas, se reducirá la libertad de criterio del revisor.</a:t>
            </a:r>
          </a:p>
          <a:p>
            <a:r>
              <a:rPr lang="es-CO" sz="3200" dirty="0" smtClean="0"/>
              <a:t>¿Se aplicará a las universidades un modelo de auditoría integral?</a:t>
            </a:r>
            <a:endParaRPr lang="es-CO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184</TotalTime>
  <Words>517</Words>
  <Application>Microsoft Office PowerPoint</Application>
  <PresentationFormat>Presentación en pantalla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Aspecto</vt:lpstr>
      <vt:lpstr>Ley 1314 de 2009 Impacto sobre las universidades colombianas</vt:lpstr>
      <vt:lpstr>Nuevo estatus</vt:lpstr>
      <vt:lpstr>Alcance de la intervención</vt:lpstr>
      <vt:lpstr>Categorización</vt:lpstr>
      <vt:lpstr>Criterios de reconocimiento, medición y revelación</vt:lpstr>
      <vt:lpstr>Taxonomía</vt:lpstr>
      <vt:lpstr>Participación</vt:lpstr>
      <vt:lpstr>Impuestos</vt:lpstr>
      <vt:lpstr>Aseguramiento</vt:lpstr>
      <vt:lpstr>Entidades de supervisión</vt:lpstr>
      <vt:lpstr>Vigilancia de la JCC</vt:lpstr>
      <vt:lpstr>Capacidad de respuesta</vt:lpstr>
      <vt:lpstr>Socialización</vt:lpstr>
      <vt:lpstr>Por su amable atención, muchas gracias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hbermude</dc:creator>
  <cp:lastModifiedBy>Hebego</cp:lastModifiedBy>
  <cp:revision>14</cp:revision>
  <dcterms:created xsi:type="dcterms:W3CDTF">2009-07-29T16:18:50Z</dcterms:created>
  <dcterms:modified xsi:type="dcterms:W3CDTF">2012-02-09T18:55:37Z</dcterms:modified>
</cp:coreProperties>
</file>