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3"/>
  </p:notesMasterIdLst>
  <p:sldIdLst>
    <p:sldId id="256" r:id="rId2"/>
    <p:sldId id="261" r:id="rId3"/>
    <p:sldId id="262" r:id="rId4"/>
    <p:sldId id="263" r:id="rId5"/>
    <p:sldId id="264" r:id="rId6"/>
    <p:sldId id="265" r:id="rId7"/>
    <p:sldId id="266" r:id="rId8"/>
    <p:sldId id="267" r:id="rId9"/>
    <p:sldId id="268" r:id="rId10"/>
    <p:sldId id="269" r:id="rId11"/>
    <p:sldId id="270" r:id="rId12"/>
  </p:sldIdLst>
  <p:sldSz cx="9144000" cy="6858000" type="screen4x3"/>
  <p:notesSz cx="6858000" cy="9144000"/>
  <p:custDataLst>
    <p:tags r:id="rId14"/>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025" autoAdjust="0"/>
    <p:restoredTop sz="93447" autoAdjust="0"/>
  </p:normalViewPr>
  <p:slideViewPr>
    <p:cSldViewPr snapToGrid="0">
      <p:cViewPr varScale="1">
        <p:scale>
          <a:sx n="59" d="100"/>
          <a:sy n="59" d="100"/>
        </p:scale>
        <p:origin x="1408" y="7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30/01/2022</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27989632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216351953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260759602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20499992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11138978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231216211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9703149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8444818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115872333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30/01/2022</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30/01/2022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30/01/2022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30/01/2022</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30/01/2022</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30/01/2022</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30/01/2022</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30/01/2022</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30/01/2022</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30/01/2022</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30/01/2022</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30/01/2022</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556, 31 de enero de 2022</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jesuita Luis </a:t>
            </a:r>
            <a:r>
              <a:rPr lang="es-CO" sz="1800" dirty="0" err="1"/>
              <a:t>Mª</a:t>
            </a:r>
            <a:r>
              <a:rPr lang="es-CO" sz="1800" dirty="0"/>
              <a:t> Ugalde Olalde (1938) será el próximo día 30 uno de los galardonados con el premio de la Fundación Sabino Arana en el acto entrega que se desarrollará en el Teatro Arriaga en Bilbao (España) en la 33a edición de las distinciones que impulsa anualmente la Fundación. La distinción reconoce a personalidades, instituciones o colectivos que destacan por su capacidad de entrega y vocación de servicio a la sociedad.</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Aquí vale la pena resaltar que el 95% de los estudiantes, el 100% de los profesores y el 98% de los empleados administrativos que han ingresado a las instalaciones de la Universidad Javeriana están vacunados, dando como resultado general que el 96% de la comunidad javeriana se encuentra inmunizada contra el covid-19, de acuerdo con los datos suministrados por el Comité del Covid-19 de la Universidad, lo cual permite que estemos en un campus más seguro.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3030335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Padre Durán: “De nuevo el papa Francisco: cuando reconoce que las vacunas son el resultado de la investigación científica, limitada ciertamente, pero no por eso ineficaz, cuando clama para que esas vacunas sean repartidas con criterios de equidad y justicia hacia todos los seres humanos sobre la tierra, y cuando afirma que vacunarse contra el covid-19 es un acto de amor, nos está mostrando no solo que es posible superar el escepticismo, sino que es altamente conveniente y quizás también necesario para lograr un mundo más pacífico, más justo y más acorde con el amor universal de Dios.”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Comunidad de Jesús ha acordado cerrar la comunidad jesuita en Logroño el próximo mes de junio, pero ello no supone el abandono del colegio que tiene en la capital riojana. </a:t>
            </a:r>
            <a:r>
              <a:rPr lang="es-CO" sz="1800"/>
              <a:t>El provincial de la Compañía de Jesús, Antonio España, ha comunicado este miércoles a la comunidad educativa del colegio Sagrado Corazón de Logroño y al consejo parroquial de la parroquia San Ignacio el cierre de la comunidad jesuita en la ciudad, que será efectivo al final de junio.</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141471074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814 - Contrapartida 6381 a 6395 - Registro Contable 555 - Vademécum 27.</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Mediante la </a:t>
            </a:r>
            <a:r>
              <a:rPr lang="pt-BR" sz="1800" dirty="0"/>
              <a:t>CIRCULAR No. 004 de 2022, enviada a todos los estdudiantes de pregrado y posgrado, el Vicerrector Académico se manifestó sobre la Inicio de actividades académicas de docencia del periodo 2022-10 (2210).</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Vicerrectoría Administrativa informó las fechas en las que se pagará la nómina.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Mediante una encuesta se está actualizando el estado de vacunación de la comunidad javeriana.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572650320"/>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24 al 28 de enero se realizó una Feria Universitaria en la Tienda Javeriana.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contador público Jimmy Jay Bolaño </a:t>
            </a:r>
            <a:r>
              <a:rPr lang="es-CO" sz="1800" dirty="0" err="1"/>
              <a:t>Tarrá</a:t>
            </a:r>
            <a:r>
              <a:rPr lang="es-CO" sz="1800" dirty="0"/>
              <a:t> fue nombrado miembro del Consejo Técnico de la Contaduría Pública por el Presidente de la República.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97136693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Los profesores de la Cátedra Itinerante de Ética Profesional Juan José Amézquita Piar se reunieron para avanzar en la planeación de la versión que iniciará el 8 de febrero próximo.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Centro Ignaciano de Reflexión y Ejercicios – CIRE, se complace en invitarla/o a participar de nuestro Retiro CIRE VIRTUAL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66424702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Recibimos un comunicado del CAPS señalando las fechas en las que tendrán lugar las 115 actividades que tienen previstas.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Los Grupos Culturales llegan a ti  💥 Aún estas a tiempo para unirte y acercarte al arte y la cultura💥Tango | Coro | Danza Contemporánea | Salsa | Gaitas y tambores  Danza Urbana | Danza Oriental | Narración Oral | Teatro | Danza Folclórica. Abierto a administrativos, docentes, estudiantes y egresados.</a:t>
            </a:r>
          </a:p>
          <a:p>
            <a:r>
              <a:rPr lang="es-CO" sz="1800" dirty="0"/>
              <a:t>¡Queremos contar contigo!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4107777277"/>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1" end="1"/>
                                            </p:txEl>
                                          </p:spTgt>
                                        </p:tgtEl>
                                        <p:attrNameLst>
                                          <p:attrName>style.visibility</p:attrName>
                                        </p:attrNameLst>
                                      </p:cBhvr>
                                      <p:to>
                                        <p:strVal val="visible"/>
                                      </p:to>
                                    </p:set>
                                    <p:anim calcmode="lin" valueType="num">
                                      <p:cBhvr additive="base">
                                        <p:cTn id="39" dur="2000" fill="hold"/>
                                        <p:tgtEl>
                                          <p:spTgt spid="6">
                                            <p:txEl>
                                              <p:pRg st="1" end="1"/>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1" end="1"/>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Director de nuestra revista: Buenas tardes: Ayer fueron publicados los resultados preliminares de la Convocatoria #894 2021 de </a:t>
            </a:r>
            <a:r>
              <a:rPr lang="es-CO" sz="1800" dirty="0" err="1"/>
              <a:t>MinCiencias</a:t>
            </a:r>
            <a:r>
              <a:rPr lang="es-CO" sz="1800" dirty="0"/>
              <a:t>, que mide y categoriza grupos de investigación e investigadores. </a:t>
            </a:r>
            <a:r>
              <a:rPr lang="es-CO" sz="1800" dirty="0" err="1"/>
              <a:t>asEsta</a:t>
            </a:r>
            <a:r>
              <a:rPr lang="es-CO" sz="1800" dirty="0"/>
              <a:t> ocasión el Grupo Integración y Contexto Contable, ha logrado la máxima Categoría: A1, pasando de B a A1. NO fue necesario la categoría de A, intermedia entre B y A1. Esto representa un logro muy importante para el Grupo, quedando como uno de los grupos mejor categorizados en la Universidad y dentro de los mejores en Ciencias Contables del País.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Apreciado(a) Profesor(a): Te invitamos a la Celebración del Día del Contador Público Javeriano, que este año no sólo será un espacio de integración entre nuestros egresados, estudiantes, profesores y amigos, sino que tendrá un fin social. Es por eso que queremos que nos acompañes el lunes 14 de febrero a las 6 p.m. en el “Bingo Solidario”, te diviertas en compañía de tu familia y con tu asistencia apoyes la recaudación de fondos para otorgar becas a estudiantes del programa de Contaduría Pública que tienen dificultades económicas para dar continuidad a sus estudios. </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408548209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10000"/>
          </a:bodyPr>
          <a:lstStyle/>
          <a:p>
            <a:r>
              <a:rPr lang="es-CO" sz="1800" dirty="0"/>
              <a:t>Apreciados Decanos, Directores, líderes de grupo y Profesores,   El Ministerio de ciencia y tecnología publicó el día de ayer los resultados preliminares de la clasificación de los grupos e investigadores que participaron en la convocatoria 894 para el reconocimiento y evaluación de los grupos de investigación e investigadores del Sistema Nacional de Ciencia, Tecnología e Innovación - SNCTI 2021.  El Ministerio ha previsto el período comprendido del 26 al 28 de enero para el envío de las reclamaciones. Este período es crucial en los resultados definitivos. En pasadas convocatorias grupos clasificados preliminarmente en A1 descendieron de categoría en los resultados finales porque no realizaron reclamaciones pese a tener argumentos para hacerlo.  </a:t>
            </a:r>
          </a:p>
          <a:p>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10000"/>
          </a:bodyPr>
          <a:lstStyle/>
          <a:p>
            <a:r>
              <a:rPr lang="es-CO" sz="1800" dirty="0"/>
              <a:t>Desde el pasado 24 de enero, 53 jesuitas colombianos se han reunido en la Congregación Provincial 2022, con el propósito de reflexionar sobre el estado y asuntos puntuales de la Compañía de Jesús en Colombia, y también para elegir al Procurador que participará en la Congregación de Procuradores. El miércoles 26 de enero, la Congregación Provincial eligió al padre Luis Javier Sarralde Delgado, SJ como Procurador y al padre Luis Fernando Múnera </a:t>
            </a:r>
            <a:r>
              <a:rPr lang="es-CO" sz="1800" dirty="0" err="1"/>
              <a:t>Congote</a:t>
            </a:r>
            <a:r>
              <a:rPr lang="es-CO" sz="1800" dirty="0"/>
              <a:t>, SJ como Sustituto. De esta manera, el P. Luis Javier participará en la 71ª Congregación de Procuradores que se realizará a partir del 15 de mayo de 2023 en Loyola, España. </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334167675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 presetClass="entr" presetSubtype="4" fill="hold" grpId="0" nodeType="afterEffect">
                                  <p:stCondLst>
                                    <p:cond delay="0"/>
                                  </p:stCondLst>
                                  <p:childTnLst>
                                    <p:set>
                                      <p:cBhvr>
                                        <p:cTn id="38" dur="1" fill="hold">
                                          <p:stCondLst>
                                            <p:cond delay="0"/>
                                          </p:stCondLst>
                                        </p:cTn>
                                        <p:tgtEl>
                                          <p:spTgt spid="6">
                                            <p:txEl>
                                              <p:pRg st="0" end="0"/>
                                            </p:txEl>
                                          </p:spTgt>
                                        </p:tgtEl>
                                        <p:attrNameLst>
                                          <p:attrName>style.visibility</p:attrName>
                                        </p:attrNameLst>
                                      </p:cBhvr>
                                      <p:to>
                                        <p:strVal val="visible"/>
                                      </p:to>
                                    </p:set>
                                    <p:anim calcmode="lin" valueType="num">
                                      <p:cBhvr additive="base">
                                        <p:cTn id="39"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0"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1" fill="hold">
                            <p:stCondLst>
                              <p:cond delay="11500"/>
                            </p:stCondLst>
                            <p:childTnLst>
                              <p:par>
                                <p:cTn id="42" presetID="22" presetClass="entr" presetSubtype="4" fill="hold" grpId="0" nodeType="afterEffect">
                                  <p:stCondLst>
                                    <p:cond delay="0"/>
                                  </p:stCondLst>
                                  <p:childTnLst>
                                    <p:set>
                                      <p:cBhvr>
                                        <p:cTn id="43" dur="1" fill="hold">
                                          <p:stCondLst>
                                            <p:cond delay="0"/>
                                          </p:stCondLst>
                                        </p:cTn>
                                        <p:tgtEl>
                                          <p:spTgt spid="13"/>
                                        </p:tgtEl>
                                        <p:attrNameLst>
                                          <p:attrName>style.visibility</p:attrName>
                                        </p:attrNameLst>
                                      </p:cBhvr>
                                      <p:to>
                                        <p:strVal val="visible"/>
                                      </p:to>
                                    </p:set>
                                    <p:animEffect transition="in" filter="wipe(down)">
                                      <p:cBhvr>
                                        <p:cTn id="44" dur="500"/>
                                        <p:tgtEl>
                                          <p:spTgt spid="13"/>
                                        </p:tgtEl>
                                      </p:cBhvr>
                                    </p:animEffect>
                                  </p:childTnLst>
                                </p:cTn>
                              </p:par>
                            </p:childTnLst>
                          </p:cTn>
                        </p:par>
                        <p:par>
                          <p:cTn id="45" fill="hold">
                            <p:stCondLst>
                              <p:cond delay="12000"/>
                            </p:stCondLst>
                            <p:childTnLst>
                              <p:par>
                                <p:cTn id="46" presetID="22" presetClass="entr" presetSubtype="4" fill="hold" grpId="0" nodeType="after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down)">
                                      <p:cBhvr>
                                        <p:cTn id="48"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Cordial saludo, El Instituto de Estudios Sociales y Culturales Pensar y la Maestría en Estudios Críticos de las Migraciones Contemporáneas de la Pontificia Universidad Javeriana invitan a su Lección inaugural / Narrativas del exilio en la Comisión de la verdad: voces, memorias y construcción de paz.</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Compañía de Jesús se une a la profunda alegría del pueblo de Dios que peregrina en El Salvador, por la beatificación de 4 mártires testigos de la fe en la que se funda la esperanza a toda prueba de los salvadoreños”.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21289314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13091</TotalTime>
  <Words>1195</Words>
  <Application>Microsoft Office PowerPoint</Application>
  <PresentationFormat>On-screen Show (4:3)</PresentationFormat>
  <Paragraphs>46</Paragraphs>
  <Slides>11</Slides>
  <Notes>11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11</vt:i4>
      </vt:variant>
    </vt:vector>
  </HeadingPairs>
  <TitlesOfParts>
    <vt:vector size="17" baseType="lpstr">
      <vt:lpstr>Bradley Hand ITC</vt:lpstr>
      <vt:lpstr>Calibri</vt:lpstr>
      <vt:lpstr>Franklin Gothic Book</vt:lpstr>
      <vt:lpstr>Franklin Gothic Medium</vt:lpstr>
      <vt:lpstr>Wingdings 2</vt:lpstr>
      <vt:lpstr>Viajes</vt:lpstr>
      <vt:lpstr>Registro contable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Bermúdez Gómez</cp:lastModifiedBy>
  <cp:revision>936</cp:revision>
  <dcterms:modified xsi:type="dcterms:W3CDTF">2022-01-30T17:16:25Z</dcterms:modified>
</cp:coreProperties>
</file>