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6"/>
  </p:notesMasterIdLst>
  <p:sldIdLst>
    <p:sldId id="256" r:id="rId2"/>
    <p:sldId id="262" r:id="rId3"/>
    <p:sldId id="263" r:id="rId4"/>
    <p:sldId id="265" r:id="rId5"/>
    <p:sldId id="266" r:id="rId6"/>
    <p:sldId id="267" r:id="rId7"/>
    <p:sldId id="268" r:id="rId8"/>
    <p:sldId id="269" r:id="rId9"/>
    <p:sldId id="270" r:id="rId10"/>
    <p:sldId id="271" r:id="rId11"/>
    <p:sldId id="272" r:id="rId12"/>
    <p:sldId id="273" r:id="rId13"/>
    <p:sldId id="274" r:id="rId14"/>
    <p:sldId id="275" r:id="rId15"/>
  </p:sldIdLst>
  <p:sldSz cx="9144000" cy="6858000" type="screen4x3"/>
  <p:notesSz cx="6858000" cy="9144000"/>
  <p:custDataLst>
    <p:tags r:id="rId17"/>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87" autoAdjust="0"/>
    <p:restoredTop sz="86467" autoAdjust="0"/>
  </p:normalViewPr>
  <p:slideViewPr>
    <p:cSldViewPr snapToGrid="0">
      <p:cViewPr varScale="1">
        <p:scale>
          <a:sx n="54" d="100"/>
          <a:sy n="54" d="100"/>
        </p:scale>
        <p:origin x="936" y="9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30/07/2022</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7320349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19363632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110426417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384153387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14</a:t>
            </a:fld>
            <a:endParaRPr lang="es-CO"/>
          </a:p>
        </p:txBody>
      </p:sp>
    </p:spTree>
    <p:extLst>
      <p:ext uri="{BB962C8B-B14F-4D97-AF65-F5344CB8AC3E}">
        <p14:creationId xmlns:p14="http://schemas.microsoft.com/office/powerpoint/2010/main" val="18226191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1353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39759371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31156325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23474352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22097990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36259155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6766139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2095943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30/07/2022</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30/07/2022</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30/07/2022</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30/07/2022</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30/07/2022</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30/07/2022</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30/07/2022</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30/07/2022</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30/07/2022</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30/07/2022</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30/07/2022</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30/07/2022</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579, 1 de agosto de 2022</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Las prioridades educativas para el nuevo gobierno según el LEE de la Javeriana Bienestar escolar con foco en la alimentación escolar, la salud mental y convivencia escolar; atención a la primera infancia; y nivelación académica son algunas de las prioridades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Comisión de la Verdad publicó el informe en el que relata cómo y por qué se ha vivido un conflicto armado por más de 50 años en el país. Uno de los comisionados y un profesor javeriano hablan de las implicaciones de este histórico documento.</a:t>
            </a:r>
          </a:p>
          <a:p>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400672458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n-US" sz="1800" dirty="0"/>
              <a:t>Join us at the #IAJU2022 Assembly to bring faith, justice, and reconciliation to a world that desperately needs them.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n-US" sz="1800" dirty="0"/>
              <a:t>Educators collaborate across the Jesuit Network to Transform Student Learning! 37,457 students and 250 educators from 29 Jesuit universities across the Americas have participated during 29 semesters in this amazing initiative!</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161076505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Plataforma Latinoamericana y del Caribe por la Justicia Climática, en su búsqueda por contribuir a la comprensión e impulsar acciones concretas desde los pueblos y las organizaciones sociales, ha elaborado este Glosario de la Justicia Climática.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21 de julio se realizó la reunión del equipo de profesionales de apoyo del Sistema de Calidad en la Gestión Escolar (SCGE) acompañados de la participación del presidente de FLACSI, Ir. Raimundo Barros, S.J., y secretario ejecutivo, Felipe Carrillo.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73686693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 el marco de AUDIRE: la profesora  María Angélica Farfan Liévano expuso el tema “Los borradores para discusión ISSB (International </a:t>
            </a:r>
            <a:r>
              <a:rPr lang="es-CO" sz="1800" dirty="0" err="1"/>
              <a:t>Sustainability</a:t>
            </a:r>
            <a:r>
              <a:rPr lang="es-CO" sz="1800" dirty="0"/>
              <a:t> </a:t>
            </a:r>
            <a:r>
              <a:rPr lang="es-CO" sz="1800" dirty="0" err="1"/>
              <a:t>Standars</a:t>
            </a:r>
            <a:r>
              <a:rPr lang="es-CO" sz="1800" dirty="0"/>
              <a:t> </a:t>
            </a:r>
            <a:r>
              <a:rPr lang="es-CO" sz="1800" dirty="0" err="1"/>
              <a:t>Board</a:t>
            </a:r>
            <a:r>
              <a:rPr lang="es-CO" sz="1800" dirty="0"/>
              <a:t>)”.</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También en el marco de AUDIRE, María Isabel Cárdenas B. – Directora de Sostenibilidad de Argos, expuso el tema “IFRS S2 revelaciones sobre el clima: experiencia de Argos con SASB y TCFD”.</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152781473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Diana Victoria Fernandez Ramirez - Coordinadora de Gestión Extensión de la Dirección de Educación Continua – se reunió con el Director del Departamento – Prof. Braulio A. Rodríguez Castro, para establecer el contenido de un programa de Educación Continúa para la Armada Nacional.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n-US" sz="1800" dirty="0"/>
              <a:t>Georgetown University and the Jesuit journal La </a:t>
            </a:r>
            <a:r>
              <a:rPr lang="en-US" sz="1800" dirty="0" err="1"/>
              <a:t>Civiltà</a:t>
            </a:r>
            <a:r>
              <a:rPr lang="en-US" sz="1800" dirty="0"/>
              <a:t> Cattolica convened a major conference at the Villa Malta in Rome on May 27-28 called “The Culture of Encounter: An Imperative for a Divided World</a:t>
            </a:r>
            <a:r>
              <a:rPr lang="en-US" sz="1800"/>
              <a:t>.” </a:t>
            </a:r>
            <a:endParaRPr lang="en-US"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14</a:t>
            </a:fld>
            <a:endParaRPr lang="es-CO"/>
          </a:p>
        </p:txBody>
      </p:sp>
    </p:spTree>
    <p:extLst>
      <p:ext uri="{BB962C8B-B14F-4D97-AF65-F5344CB8AC3E}">
        <p14:creationId xmlns:p14="http://schemas.microsoft.com/office/powerpoint/2010/main" val="333841759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publicaron Novitas 836 - Contrapartida 6726 a 6739 - Registro Contable 577.</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Red para la formación en revisoría fiscal renovó su contrato con Q10.</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02721745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Como parte de la Semana del Carisma Ignaciano en la Biblioteca General se exhibe una exposición que conmemora la vida de Padres y Hermanos de la Compañía de Jesús, fallecidos entre 2020-2021. El 27 de julio a las 2:30 p.m. se inaugurará la exposición con una visita guiada con el padre Fabio Ramírez, S.J.</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Por invitación de la Vicerrectoría del Medio disfrutamos de la </a:t>
            </a:r>
          </a:p>
          <a:p>
            <a:r>
              <a:rPr lang="es-CO" sz="1800" dirty="0"/>
              <a:t>Semana del Carisma Ignaciano</a:t>
            </a:r>
          </a:p>
          <a:p>
            <a:r>
              <a:rPr lang="es-CO" sz="1800" dirty="0"/>
              <a:t>Del 25 de julio al 1 de agosto.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275392309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6">
                                            <p:txEl>
                                              <p:pRg st="1" end="1"/>
                                            </p:txEl>
                                          </p:spTgt>
                                        </p:tgtEl>
                                        <p:attrNameLst>
                                          <p:attrName>style.visibility</p:attrName>
                                        </p:attrNameLst>
                                      </p:cBhvr>
                                      <p:to>
                                        <p:strVal val="visible"/>
                                      </p:to>
                                    </p:set>
                                    <p:anim calcmode="lin" valueType="num">
                                      <p:cBhvr additive="base">
                                        <p:cTn id="41" dur="20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42" dur="20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6">
                                            <p:txEl>
                                              <p:pRg st="2" end="2"/>
                                            </p:txEl>
                                          </p:spTgt>
                                        </p:tgtEl>
                                        <p:attrNameLst>
                                          <p:attrName>style.visibility</p:attrName>
                                        </p:attrNameLst>
                                      </p:cBhvr>
                                      <p:to>
                                        <p:strVal val="visible"/>
                                      </p:to>
                                    </p:set>
                                    <p:anim calcmode="lin" valueType="num">
                                      <p:cBhvr additive="base">
                                        <p:cTn id="47" dur="20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48" dur="20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par>
                          <p:cTn id="49" fill="hold">
                            <p:stCondLst>
                              <p:cond delay="2000"/>
                            </p:stCondLst>
                            <p:childTnLst>
                              <p:par>
                                <p:cTn id="50" presetID="22" presetClass="entr" presetSubtype="4" fill="hold" grpId="0" nodeType="afterEffect">
                                  <p:stCondLst>
                                    <p:cond delay="0"/>
                                  </p:stCondLst>
                                  <p:childTnLst>
                                    <p:set>
                                      <p:cBhvr>
                                        <p:cTn id="51" dur="1" fill="hold">
                                          <p:stCondLst>
                                            <p:cond delay="0"/>
                                          </p:stCondLst>
                                        </p:cTn>
                                        <p:tgtEl>
                                          <p:spTgt spid="13"/>
                                        </p:tgtEl>
                                        <p:attrNameLst>
                                          <p:attrName>style.visibility</p:attrName>
                                        </p:attrNameLst>
                                      </p:cBhvr>
                                      <p:to>
                                        <p:strVal val="visible"/>
                                      </p:to>
                                    </p:set>
                                    <p:animEffect transition="in" filter="wipe(down)">
                                      <p:cBhvr>
                                        <p:cTn id="52" dur="500"/>
                                        <p:tgtEl>
                                          <p:spTgt spid="13"/>
                                        </p:tgtEl>
                                      </p:cBhvr>
                                    </p:animEffect>
                                  </p:childTnLst>
                                </p:cTn>
                              </p:par>
                            </p:childTnLst>
                          </p:cTn>
                        </p:par>
                        <p:par>
                          <p:cTn id="53" fill="hold">
                            <p:stCondLst>
                              <p:cond delay="2500"/>
                            </p:stCondLst>
                            <p:childTnLst>
                              <p:par>
                                <p:cTn id="54" presetID="22" presetClass="entr" presetSubtype="4" fill="hold" grpId="0" nodeType="afterEffect">
                                  <p:stCondLst>
                                    <p:cond delay="0"/>
                                  </p:stCondLst>
                                  <p:childTnLst>
                                    <p:set>
                                      <p:cBhvr>
                                        <p:cTn id="55" dur="1" fill="hold">
                                          <p:stCondLst>
                                            <p:cond delay="0"/>
                                          </p:stCondLst>
                                        </p:cTn>
                                        <p:tgtEl>
                                          <p:spTgt spid="14"/>
                                        </p:tgtEl>
                                        <p:attrNameLst>
                                          <p:attrName>style.visibility</p:attrName>
                                        </p:attrNameLst>
                                      </p:cBhvr>
                                      <p:to>
                                        <p:strVal val="visible"/>
                                      </p:to>
                                    </p:set>
                                    <p:animEffect transition="in" filter="wipe(down)">
                                      <p:cBhvr>
                                        <p:cTn id="56"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Del Rector: Del 29 de julio al 8 de agosto me encontraré en la ciudad de Boston, Estados Unidos, participando en la Asamblea General de la Federación Internacional de Universidades Católicas (FIUC) y en la Asamblea de la Asociación Internacional de Universidades Jesuitas (IAJU), que se llevarán a cabo en el Boston </a:t>
            </a:r>
            <a:r>
              <a:rPr lang="es-CO" sz="1800" dirty="0" err="1"/>
              <a:t>College</a:t>
            </a:r>
            <a:r>
              <a:rPr lang="es-CO" sz="1800" dirty="0"/>
              <a:t>..</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Avanzan las reflexiones sobre la posibilidad de escribir un texto sobre la revisoría fiscal.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304683672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Los Grupos Culturales llegan a ti 💥 Aún estas a tiempo para unirte y vivir el arte y la cultura💥Salsa | Danza Urbana | Danza Oriental | Teatro | Danza Folclórica | Narración Oral Coro | Danza Contemporánea | Teatro | Grupo Sinfónico | Gaitas y Tambores Abierto a administrativos, docentes, estudiantes y egresados.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CIRCULA LA EDICIÓN 60 DE PESQUISA JAVERIANA Encuentre la historia de una tecnología javeriana que podría cambiar la vida de los conductores. Además, investigaciones de economía, medio ambiente, educación, arte y cultura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288284044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 Teatro, cine, exposiciones, caminatas, creatividad y mucho más PROGRÁMATE CON LA AGENDA CULTURAL JAVERIANA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a:t>
            </a:r>
            <a:r>
              <a:rPr lang="es-CO" sz="1800" dirty="0" err="1"/>
              <a:t>Vicerrectoria</a:t>
            </a:r>
            <a:r>
              <a:rPr lang="es-CO" sz="1800" dirty="0"/>
              <a:t> de Investigación: Apreciados profesores: Queremos invitarlos a participar de nuestra convocatoria interna 020 de Apoyo a la trasferencia de contenidos creativos y culturales que busca apoyar la circulación de las obras o productos derivados de ámbitos académicos. En esta convocatoria pueden participar los profesores de planta que tengan obras o productos finalizados y listos para su transferencia.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39442283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lnSpcReduction="10000"/>
          </a:bodyPr>
          <a:lstStyle/>
          <a:p>
            <a:r>
              <a:rPr lang="es-CO" sz="1800" dirty="0"/>
              <a:t>El Centro Pastoral San Francisco Javier, Invita a toda la Comunidad Educativa Javeriana a participar de: HILOS DE FRATERNIDAD: Herramientas para el servicio voluntario Cupos limitados Inscripciones abiertas hasta el 3 de agosto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lnSpcReduction="10000"/>
          </a:bodyPr>
          <a:lstStyle/>
          <a:p>
            <a:r>
              <a:rPr lang="es-CO" sz="1800" dirty="0"/>
              <a:t>Apreciados miembros de la Comunidad Educativa Javeriana, reciban un especial saludo. Siguiendo con las actividades de preparación para la XIV Jornada de Reflexión Universitaria, la cual se desarrolla alrededor de la transformación digital, presentamos esta semana SENSOLAB, un laboratorio interdisciplinario que propone la experimentación como forma de pensar y producir conocimiento en las ciencias sociales. Lo invitamos a  participar en la fase de preparación de la XIV JRU respondiendo unas preguntas que acompañan el video. De esta manera, todos podremos aportar en la construcción y el despliegue de esta importante opción Javeriana que espera constituirse en dimensión diferenciadora de nuestro proyecto educativo institucional: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51085183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Nos invitaron: Arte para todos tus talentos!  💥 Queremos que hagas parte de los Grupos Culturales Javerianos, inscripciones abiertas hasta mañana viernes 29 de julio 💥 Salsa | Danza Urbana | Danza Contemporánea | Gaitas y tambores | Tango Coro | Danza Oriental | Narración Oral | Teatro | Danza Folclórica | Grupo Sinfónico Abierto a administrativos, docentes, estudiantes y egresados.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¿Brillas por tu talento y todavía no te inscribes a JAVERIANA CANTA?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405586705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 No.012/2022 - CONVOCATORIA PARA EL APOYO A PROYECTOS DE LA FUNCIÓN SUSTANTIVA DEL SERVICIO “SAN FRANCISCO JAVIER- 2022”</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Estimados miembros de la Comunidad Educativa Javeriana :Un afectuoso saludo a cada uno de ustedes. Es muy grato poder compartir el Boletín No. 2 de 2022, de la Vicerrectoría de Extensión y Relaciones Interinstitucionales (VERI), en su versión digital. Esperamos que sea interesante y pueda servir de apoyo a sus actividades.  Estaré atenta a recibir cualquier comentario, pregunta o sugerencia.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373938702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16834</TotalTime>
  <Words>1115</Words>
  <Application>Microsoft Office PowerPoint</Application>
  <PresentationFormat>On-screen Show (4:3)</PresentationFormat>
  <Paragraphs>58</Paragraphs>
  <Slides>14</Slides>
  <Notes>14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Bradley Hand ITC</vt:lpstr>
      <vt:lpstr>Calibri</vt:lpstr>
      <vt:lpstr>Franklin Gothic Book</vt:lpstr>
      <vt:lpstr>Franklin Gothic Medium</vt:lpstr>
      <vt:lpstr>Wingdings 2</vt:lpstr>
      <vt:lpstr>Viajes</vt:lpstr>
      <vt:lpstr>Registro contable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Bermudez Gomez</cp:lastModifiedBy>
  <cp:revision>1023</cp:revision>
  <dcterms:modified xsi:type="dcterms:W3CDTF">2022-07-30T21:05:23Z</dcterms:modified>
</cp:coreProperties>
</file>