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8"/>
  </p:notesMasterIdLst>
  <p:sldIdLst>
    <p:sldId id="256" r:id="rId2"/>
    <p:sldId id="264" r:id="rId3"/>
    <p:sldId id="265" r:id="rId4"/>
    <p:sldId id="266" r:id="rId5"/>
    <p:sldId id="267" r:id="rId6"/>
    <p:sldId id="268" r:id="rId7"/>
    <p:sldId id="269" r:id="rId8"/>
    <p:sldId id="270" r:id="rId9"/>
    <p:sldId id="271" r:id="rId10"/>
    <p:sldId id="272" r:id="rId11"/>
    <p:sldId id="273" r:id="rId12"/>
    <p:sldId id="274" r:id="rId13"/>
    <p:sldId id="275" r:id="rId14"/>
    <p:sldId id="276" r:id="rId15"/>
    <p:sldId id="277" r:id="rId16"/>
    <p:sldId id="278" r:id="rId17"/>
  </p:sldIdLst>
  <p:sldSz cx="9144000" cy="6858000" type="screen4x3"/>
  <p:notesSz cx="6858000" cy="9144000"/>
  <p:custDataLst>
    <p:tags r:id="rId19"/>
  </p:custDataLst>
  <p:defaultTextStyle>
    <a:defPPr lvl="0">
      <a:defRPr lang="es-CO"/>
    </a:defPPr>
    <a:lvl1pPr marL="0" lvl="0" algn="l" defTabSz="914400" rtl="0" eaLnBrk="1" latinLnBrk="0" hangingPunct="1">
      <a:defRPr sz="1800" kern="1200">
        <a:solidFill>
          <a:schemeClr val="tx1"/>
        </a:solidFill>
        <a:latin typeface="+mn-lt"/>
        <a:ea typeface="+mn-ea"/>
        <a:cs typeface="+mn-cs"/>
      </a:defRPr>
    </a:lvl1pPr>
    <a:lvl2pPr marL="457200" lvl="1" algn="l" defTabSz="914400" rtl="0" eaLnBrk="1" latinLnBrk="0" hangingPunct="1">
      <a:defRPr sz="1800" kern="1200">
        <a:solidFill>
          <a:schemeClr val="tx1"/>
        </a:solidFill>
        <a:latin typeface="+mn-lt"/>
        <a:ea typeface="+mn-ea"/>
        <a:cs typeface="+mn-cs"/>
      </a:defRPr>
    </a:lvl2pPr>
    <a:lvl3pPr marL="914400" lvl="2" algn="l" defTabSz="914400" rtl="0" eaLnBrk="1" latinLnBrk="0" hangingPunct="1">
      <a:defRPr sz="1800" kern="1200">
        <a:solidFill>
          <a:schemeClr val="tx1"/>
        </a:solidFill>
        <a:latin typeface="+mn-lt"/>
        <a:ea typeface="+mn-ea"/>
        <a:cs typeface="+mn-cs"/>
      </a:defRPr>
    </a:lvl3pPr>
    <a:lvl4pPr marL="1371600" lvl="3" algn="l" defTabSz="914400" rtl="0" eaLnBrk="1" latinLnBrk="0" hangingPunct="1">
      <a:defRPr sz="1800" kern="1200">
        <a:solidFill>
          <a:schemeClr val="tx1"/>
        </a:solidFill>
        <a:latin typeface="+mn-lt"/>
        <a:ea typeface="+mn-ea"/>
        <a:cs typeface="+mn-cs"/>
      </a:defRPr>
    </a:lvl4pPr>
    <a:lvl5pPr marL="1828800" lvl="4" algn="l" defTabSz="914400" rtl="0" eaLnBrk="1" latinLnBrk="0" hangingPunct="1">
      <a:defRPr sz="1800" kern="1200">
        <a:solidFill>
          <a:schemeClr val="tx1"/>
        </a:solidFill>
        <a:latin typeface="+mn-lt"/>
        <a:ea typeface="+mn-ea"/>
        <a:cs typeface="+mn-cs"/>
      </a:defRPr>
    </a:lvl5pPr>
    <a:lvl6pPr marL="2286000" lvl="5" algn="l" defTabSz="914400" rtl="0" eaLnBrk="1" latinLnBrk="0" hangingPunct="1">
      <a:defRPr sz="1800" kern="1200">
        <a:solidFill>
          <a:schemeClr val="tx1"/>
        </a:solidFill>
        <a:latin typeface="+mn-lt"/>
        <a:ea typeface="+mn-ea"/>
        <a:cs typeface="+mn-cs"/>
      </a:defRPr>
    </a:lvl6pPr>
    <a:lvl7pPr marL="2743200" lvl="6" algn="l" defTabSz="914400" rtl="0" eaLnBrk="1" latinLnBrk="0" hangingPunct="1">
      <a:defRPr sz="1800" kern="1200">
        <a:solidFill>
          <a:schemeClr val="tx1"/>
        </a:solidFill>
        <a:latin typeface="+mn-lt"/>
        <a:ea typeface="+mn-ea"/>
        <a:cs typeface="+mn-cs"/>
      </a:defRPr>
    </a:lvl7pPr>
    <a:lvl8pPr marL="3200400" lvl="7" algn="l" defTabSz="914400" rtl="0" eaLnBrk="1" latinLnBrk="0" hangingPunct="1">
      <a:defRPr sz="1800" kern="1200">
        <a:solidFill>
          <a:schemeClr val="tx1"/>
        </a:solidFill>
        <a:latin typeface="+mn-lt"/>
        <a:ea typeface="+mn-ea"/>
        <a:cs typeface="+mn-cs"/>
      </a:defRPr>
    </a:lvl8pPr>
    <a:lvl9pPr marL="3657600" lvl="8"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4587" autoAdjust="0"/>
    <p:restoredTop sz="86467" autoAdjust="0"/>
  </p:normalViewPr>
  <p:slideViewPr>
    <p:cSldViewPr snapToGrid="0">
      <p:cViewPr varScale="1">
        <p:scale>
          <a:sx n="54" d="100"/>
          <a:sy n="54" d="100"/>
        </p:scale>
        <p:origin x="936" y="9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tags" Target="tags/tag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CO"/>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7A4A78E-36A0-4C82-A63C-1DF8B56BE281}" type="datetimeFigureOut">
              <a:rPr lang="es-CO" smtClean="0"/>
              <a:pPr/>
              <a:t>15/04/2023</a:t>
            </a:fld>
            <a:endParaRPr lang="es-CO"/>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CO"/>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CO"/>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ADE55E3-A00E-43FD-A031-841EC2C2B02A}" type="slidenum">
              <a:rPr lang="es-CO" smtClean="0"/>
              <a:pPr/>
              <a:t>‹#›</a:t>
            </a:fld>
            <a:endParaRPr lang="es-CO"/>
          </a:p>
        </p:txBody>
      </p:sp>
    </p:spTree>
    <p:extLst>
      <p:ext uri="{BB962C8B-B14F-4D97-AF65-F5344CB8AC3E}">
        <p14:creationId xmlns:p14="http://schemas.microsoft.com/office/powerpoint/2010/main" val="30253343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10"/>
          </p:nvPr>
        </p:nvSpPr>
        <p:spPr/>
        <p:txBody>
          <a:bodyPr/>
          <a:lstStyle/>
          <a:p>
            <a:fld id="{0ADE55E3-A00E-43FD-A031-841EC2C2B02A}" type="slidenum">
              <a:rPr lang="es-CO" smtClean="0"/>
              <a:pPr/>
              <a:t>1</a:t>
            </a:fld>
            <a:endParaRPr lang="es-CO"/>
          </a:p>
        </p:txBody>
      </p:sp>
    </p:spTree>
    <p:extLst>
      <p:ext uri="{BB962C8B-B14F-4D97-AF65-F5344CB8AC3E}">
        <p14:creationId xmlns:p14="http://schemas.microsoft.com/office/powerpoint/2010/main" val="92612598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10</a:t>
            </a:fld>
            <a:endParaRPr lang="es-CO"/>
          </a:p>
        </p:txBody>
      </p:sp>
    </p:spTree>
    <p:extLst>
      <p:ext uri="{BB962C8B-B14F-4D97-AF65-F5344CB8AC3E}">
        <p14:creationId xmlns:p14="http://schemas.microsoft.com/office/powerpoint/2010/main" val="368203618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11</a:t>
            </a:fld>
            <a:endParaRPr lang="es-CO"/>
          </a:p>
        </p:txBody>
      </p:sp>
    </p:spTree>
    <p:extLst>
      <p:ext uri="{BB962C8B-B14F-4D97-AF65-F5344CB8AC3E}">
        <p14:creationId xmlns:p14="http://schemas.microsoft.com/office/powerpoint/2010/main" val="356444055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12</a:t>
            </a:fld>
            <a:endParaRPr lang="es-CO"/>
          </a:p>
        </p:txBody>
      </p:sp>
    </p:spTree>
    <p:extLst>
      <p:ext uri="{BB962C8B-B14F-4D97-AF65-F5344CB8AC3E}">
        <p14:creationId xmlns:p14="http://schemas.microsoft.com/office/powerpoint/2010/main" val="181496657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13</a:t>
            </a:fld>
            <a:endParaRPr lang="es-CO"/>
          </a:p>
        </p:txBody>
      </p:sp>
    </p:spTree>
    <p:extLst>
      <p:ext uri="{BB962C8B-B14F-4D97-AF65-F5344CB8AC3E}">
        <p14:creationId xmlns:p14="http://schemas.microsoft.com/office/powerpoint/2010/main" val="109617820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14</a:t>
            </a:fld>
            <a:endParaRPr lang="es-CO"/>
          </a:p>
        </p:txBody>
      </p:sp>
    </p:spTree>
    <p:extLst>
      <p:ext uri="{BB962C8B-B14F-4D97-AF65-F5344CB8AC3E}">
        <p14:creationId xmlns:p14="http://schemas.microsoft.com/office/powerpoint/2010/main" val="315776775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15</a:t>
            </a:fld>
            <a:endParaRPr lang="es-CO"/>
          </a:p>
        </p:txBody>
      </p:sp>
    </p:spTree>
    <p:extLst>
      <p:ext uri="{BB962C8B-B14F-4D97-AF65-F5344CB8AC3E}">
        <p14:creationId xmlns:p14="http://schemas.microsoft.com/office/powerpoint/2010/main" val="178222075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16</a:t>
            </a:fld>
            <a:endParaRPr lang="es-CO"/>
          </a:p>
        </p:txBody>
      </p:sp>
    </p:spTree>
    <p:extLst>
      <p:ext uri="{BB962C8B-B14F-4D97-AF65-F5344CB8AC3E}">
        <p14:creationId xmlns:p14="http://schemas.microsoft.com/office/powerpoint/2010/main" val="228181860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2</a:t>
            </a:fld>
            <a:endParaRPr lang="es-CO"/>
          </a:p>
        </p:txBody>
      </p:sp>
    </p:spTree>
    <p:extLst>
      <p:ext uri="{BB962C8B-B14F-4D97-AF65-F5344CB8AC3E}">
        <p14:creationId xmlns:p14="http://schemas.microsoft.com/office/powerpoint/2010/main" val="325474867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3</a:t>
            </a:fld>
            <a:endParaRPr lang="es-CO"/>
          </a:p>
        </p:txBody>
      </p:sp>
    </p:spTree>
    <p:extLst>
      <p:ext uri="{BB962C8B-B14F-4D97-AF65-F5344CB8AC3E}">
        <p14:creationId xmlns:p14="http://schemas.microsoft.com/office/powerpoint/2010/main" val="247662724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4</a:t>
            </a:fld>
            <a:endParaRPr lang="es-CO"/>
          </a:p>
        </p:txBody>
      </p:sp>
    </p:spTree>
    <p:extLst>
      <p:ext uri="{BB962C8B-B14F-4D97-AF65-F5344CB8AC3E}">
        <p14:creationId xmlns:p14="http://schemas.microsoft.com/office/powerpoint/2010/main" val="185608426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5</a:t>
            </a:fld>
            <a:endParaRPr lang="es-CO"/>
          </a:p>
        </p:txBody>
      </p:sp>
    </p:spTree>
    <p:extLst>
      <p:ext uri="{BB962C8B-B14F-4D97-AF65-F5344CB8AC3E}">
        <p14:creationId xmlns:p14="http://schemas.microsoft.com/office/powerpoint/2010/main" val="287407402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6</a:t>
            </a:fld>
            <a:endParaRPr lang="es-CO"/>
          </a:p>
        </p:txBody>
      </p:sp>
    </p:spTree>
    <p:extLst>
      <p:ext uri="{BB962C8B-B14F-4D97-AF65-F5344CB8AC3E}">
        <p14:creationId xmlns:p14="http://schemas.microsoft.com/office/powerpoint/2010/main" val="173874508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7</a:t>
            </a:fld>
            <a:endParaRPr lang="es-CO"/>
          </a:p>
        </p:txBody>
      </p:sp>
    </p:spTree>
    <p:extLst>
      <p:ext uri="{BB962C8B-B14F-4D97-AF65-F5344CB8AC3E}">
        <p14:creationId xmlns:p14="http://schemas.microsoft.com/office/powerpoint/2010/main" val="11497765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8</a:t>
            </a:fld>
            <a:endParaRPr lang="es-CO"/>
          </a:p>
        </p:txBody>
      </p:sp>
    </p:spTree>
    <p:extLst>
      <p:ext uri="{BB962C8B-B14F-4D97-AF65-F5344CB8AC3E}">
        <p14:creationId xmlns:p14="http://schemas.microsoft.com/office/powerpoint/2010/main" val="404697792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9</a:t>
            </a:fld>
            <a:endParaRPr lang="es-CO"/>
          </a:p>
        </p:txBody>
      </p:sp>
    </p:spTree>
    <p:extLst>
      <p:ext uri="{BB962C8B-B14F-4D97-AF65-F5344CB8AC3E}">
        <p14:creationId xmlns:p14="http://schemas.microsoft.com/office/powerpoint/2010/main" val="413301991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28 Título"/>
          <p:cNvSpPr>
            <a:spLocks noGrp="1"/>
          </p:cNvSpPr>
          <p:nvPr>
            <p:ph type="ctrTitle"/>
          </p:nvPr>
        </p:nvSpPr>
        <p:spPr>
          <a:xfrm>
            <a:off x="381000" y="4853411"/>
            <a:ext cx="8458200" cy="1222375"/>
          </a:xfrm>
        </p:spPr>
        <p:txBody>
          <a:bodyPr anchor="t"/>
          <a:lstStyle/>
          <a:p>
            <a:r>
              <a:rPr kumimoji="0" lang="es-ES"/>
              <a:t>Haga clic para modificar el estilo de título del patrón</a:t>
            </a:r>
            <a:endParaRPr kumimoji="0" lang="en-US"/>
          </a:p>
        </p:txBody>
      </p:sp>
      <p:sp>
        <p:nvSpPr>
          <p:cNvPr id="9" name="8 Subtítulo"/>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a:t>Haga clic para modificar el estilo de subtítulo del patrón</a:t>
            </a:r>
            <a:endParaRPr kumimoji="0" lang="en-US"/>
          </a:p>
        </p:txBody>
      </p:sp>
      <p:sp>
        <p:nvSpPr>
          <p:cNvPr id="16" name="15 Marcador de fecha"/>
          <p:cNvSpPr>
            <a:spLocks noGrp="1"/>
          </p:cNvSpPr>
          <p:nvPr>
            <p:ph type="dt" sz="half" idx="10"/>
          </p:nvPr>
        </p:nvSpPr>
        <p:spPr/>
        <p:txBody>
          <a:bodyPr/>
          <a:lstStyle/>
          <a:p>
            <a:fld id="{0802B026-D3D0-4D75-8C57-6085F1C3ABC7}" type="datetime1">
              <a:rPr lang="es-CO" smtClean="0"/>
              <a:t>15/04/2023</a:t>
            </a:fld>
            <a:endParaRPr lang="es-CO"/>
          </a:p>
        </p:txBody>
      </p:sp>
      <p:sp>
        <p:nvSpPr>
          <p:cNvPr id="2" name="1 Marcador de pie de página"/>
          <p:cNvSpPr>
            <a:spLocks noGrp="1"/>
          </p:cNvSpPr>
          <p:nvPr>
            <p:ph type="ftr" sz="quarter" idx="11"/>
          </p:nvPr>
        </p:nvSpPr>
        <p:spPr/>
        <p:txBody>
          <a:bodyPr/>
          <a:lstStyle/>
          <a:p>
            <a:endParaRPr lang="es-CO"/>
          </a:p>
        </p:txBody>
      </p:sp>
      <p:sp>
        <p:nvSpPr>
          <p:cNvPr id="15" name="14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a:t>
            </a:fld>
            <a:endParaRPr lang="es-CO"/>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8EC40E92-7DA5-43D8-985E-EAF30807E519}" type="datetime1">
              <a:rPr lang="es-CO" smtClean="0"/>
              <a:t>15/04/2023</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858000" y="549276"/>
            <a:ext cx="1828800" cy="5851525"/>
          </a:xfrm>
        </p:spPr>
        <p:txBody>
          <a:bodyPr vert="eaVert"/>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a:xfrm>
            <a:off x="457200" y="549276"/>
            <a:ext cx="6248400" cy="5851525"/>
          </a:xfrm>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5953E614-17A9-43E2-85CA-E610E692B630}" type="datetime1">
              <a:rPr lang="es-CO" smtClean="0"/>
              <a:t>15/04/2023</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2" name="21 Título"/>
          <p:cNvSpPr>
            <a:spLocks noGrp="1"/>
          </p:cNvSpPr>
          <p:nvPr>
            <p:ph type="title"/>
          </p:nvPr>
        </p:nvSpPr>
        <p:spPr/>
        <p:txBody>
          <a:bodyPr/>
          <a:lstStyle/>
          <a:p>
            <a:r>
              <a:rPr kumimoji="0" lang="es-ES"/>
              <a:t>Haga clic para modificar el estilo de título del patrón</a:t>
            </a:r>
            <a:endParaRPr kumimoji="0" lang="en-US"/>
          </a:p>
        </p:txBody>
      </p:sp>
      <p:sp>
        <p:nvSpPr>
          <p:cNvPr id="27" name="26 Marcador de contenido"/>
          <p:cNvSpPr>
            <a:spLocks noGrp="1"/>
          </p:cNvSpPr>
          <p:nvPr>
            <p:ph idx="1"/>
          </p:nvPr>
        </p:nvSpPr>
        <p:spPr/>
        <p:txBody>
          <a:body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5" name="24 Marcador de fecha"/>
          <p:cNvSpPr>
            <a:spLocks noGrp="1"/>
          </p:cNvSpPr>
          <p:nvPr>
            <p:ph type="dt" sz="half" idx="10"/>
          </p:nvPr>
        </p:nvSpPr>
        <p:spPr/>
        <p:txBody>
          <a:bodyPr/>
          <a:lstStyle/>
          <a:p>
            <a:fld id="{5A2CAE3F-7AB2-4219-A3AA-A679FF1AD429}" type="datetime1">
              <a:rPr lang="es-CO" smtClean="0"/>
              <a:t>15/04/2023</a:t>
            </a:fld>
            <a:endParaRPr lang="es-CO"/>
          </a:p>
        </p:txBody>
      </p:sp>
      <p:sp>
        <p:nvSpPr>
          <p:cNvPr id="19" name="18 Marcador de pie de página"/>
          <p:cNvSpPr>
            <a:spLocks noGrp="1"/>
          </p:cNvSpPr>
          <p:nvPr>
            <p:ph type="ftr" sz="quarter" idx="11"/>
          </p:nvPr>
        </p:nvSpPr>
        <p:spPr>
          <a:xfrm>
            <a:off x="3581400" y="76200"/>
            <a:ext cx="2895600" cy="288925"/>
          </a:xfrm>
        </p:spPr>
        <p:txBody>
          <a:bodyPr/>
          <a:lstStyle/>
          <a:p>
            <a:endParaRPr lang="es-CO"/>
          </a:p>
        </p:txBody>
      </p:sp>
      <p:sp>
        <p:nvSpPr>
          <p:cNvPr id="16" name="15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a:t>
            </a:fld>
            <a:endParaRPr lang="es-CO"/>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5 Marcador de texto"/>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a:t>Haga clic para modificar el estilo de texto del patrón</a:t>
            </a:r>
          </a:p>
        </p:txBody>
      </p:sp>
      <p:sp>
        <p:nvSpPr>
          <p:cNvPr id="19" name="18 Marcador de fecha"/>
          <p:cNvSpPr>
            <a:spLocks noGrp="1"/>
          </p:cNvSpPr>
          <p:nvPr>
            <p:ph type="dt" sz="half" idx="10"/>
          </p:nvPr>
        </p:nvSpPr>
        <p:spPr/>
        <p:txBody>
          <a:bodyPr/>
          <a:lstStyle/>
          <a:p>
            <a:fld id="{D9C576DE-CDF1-4D50-BA6D-A0C94D0C047F}" type="datetime1">
              <a:rPr lang="es-CO" smtClean="0"/>
              <a:t>15/04/2023</a:t>
            </a:fld>
            <a:endParaRPr lang="es-CO"/>
          </a:p>
        </p:txBody>
      </p:sp>
      <p:sp>
        <p:nvSpPr>
          <p:cNvPr id="11" name="10 Marcador de pie de página"/>
          <p:cNvSpPr>
            <a:spLocks noGrp="1"/>
          </p:cNvSpPr>
          <p:nvPr>
            <p:ph type="ftr" sz="quarter" idx="11"/>
          </p:nvPr>
        </p:nvSpPr>
        <p:spPr/>
        <p:txBody>
          <a:bodyPr/>
          <a:lstStyle/>
          <a:p>
            <a:endParaRPr lang="es-CO"/>
          </a:p>
        </p:txBody>
      </p:sp>
      <p:sp>
        <p:nvSpPr>
          <p:cNvPr id="16" name="15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
        <p:nvSpPr>
          <p:cNvPr id="8" name="7 Título"/>
          <p:cNvSpPr>
            <a:spLocks noGrp="1"/>
          </p:cNvSpPr>
          <p:nvPr>
            <p:ph type="title"/>
          </p:nvPr>
        </p:nvSpPr>
        <p:spPr>
          <a:xfrm>
            <a:off x="180475" y="2947085"/>
            <a:ext cx="8686800" cy="1184825"/>
          </a:xfrm>
        </p:spPr>
        <p:txBody>
          <a:bodyPr rtlCol="0" anchor="t"/>
          <a:lstStyle>
            <a:lvl1pPr algn="r">
              <a:defRPr/>
            </a:lvl1pPr>
          </a:lstStyle>
          <a:p>
            <a:r>
              <a:rPr kumimoji="0" lang="es-ES"/>
              <a:t>Haga clic para modificar el estilo de título del patrón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0" name="19 Título"/>
          <p:cNvSpPr>
            <a:spLocks noGrp="1"/>
          </p:cNvSpPr>
          <p:nvPr>
            <p:ph type="title"/>
          </p:nvPr>
        </p:nvSpPr>
        <p:spPr>
          <a:xfrm>
            <a:off x="301752" y="457200"/>
            <a:ext cx="8686800" cy="841248"/>
          </a:xfrm>
        </p:spPr>
        <p:txBody>
          <a:bodyPr/>
          <a:lstStyle/>
          <a:p>
            <a:r>
              <a:rPr kumimoji="0" lang="es-ES"/>
              <a:t>Haga clic para modificar el estilo de título del patrón</a:t>
            </a:r>
            <a:endParaRPr kumimoji="0" lang="en-US"/>
          </a:p>
        </p:txBody>
      </p:sp>
      <p:sp>
        <p:nvSpPr>
          <p:cNvPr id="14" name="13 Marcador de contenido"/>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dirty="0"/>
              <a:t>Haga clic para modificar el estilo de texto del patrón</a:t>
            </a:r>
          </a:p>
          <a:p>
            <a:pPr lvl="1" eaLnBrk="1" latinLnBrk="0" hangingPunct="1"/>
            <a:r>
              <a:rPr lang="es-ES" dirty="0"/>
              <a:t>Segundo nivel</a:t>
            </a:r>
          </a:p>
          <a:p>
            <a:pPr lvl="2" eaLnBrk="1" latinLnBrk="0" hangingPunct="1"/>
            <a:r>
              <a:rPr lang="es-ES" dirty="0"/>
              <a:t>Tercer nivel</a:t>
            </a:r>
          </a:p>
          <a:p>
            <a:pPr lvl="3" eaLnBrk="1" latinLnBrk="0" hangingPunct="1"/>
            <a:r>
              <a:rPr lang="es-ES" dirty="0"/>
              <a:t>Cuarto nivel</a:t>
            </a:r>
          </a:p>
          <a:p>
            <a:pPr lvl="4" eaLnBrk="1" latinLnBrk="0" hangingPunct="1"/>
            <a:r>
              <a:rPr lang="es-ES" dirty="0"/>
              <a:t>Quinto nivel</a:t>
            </a:r>
            <a:endParaRPr kumimoji="0" lang="en-US" dirty="0"/>
          </a:p>
        </p:txBody>
      </p:sp>
      <p:sp>
        <p:nvSpPr>
          <p:cNvPr id="13" name="12 Marcador de contenido"/>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1" name="20 Marcador de fecha"/>
          <p:cNvSpPr>
            <a:spLocks noGrp="1"/>
          </p:cNvSpPr>
          <p:nvPr>
            <p:ph type="dt" sz="half" idx="10"/>
          </p:nvPr>
        </p:nvSpPr>
        <p:spPr/>
        <p:txBody>
          <a:bodyPr/>
          <a:lstStyle/>
          <a:p>
            <a:fld id="{0FB891D8-4896-4B00-9807-82C35F0A879A}" type="datetime1">
              <a:rPr lang="es-CO" smtClean="0"/>
              <a:t>15/04/2023</a:t>
            </a:fld>
            <a:endParaRPr lang="es-CO"/>
          </a:p>
        </p:txBody>
      </p:sp>
      <p:sp>
        <p:nvSpPr>
          <p:cNvPr id="10" name="9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spTree>
      <p:nvGrpSpPr>
        <p:cNvPr id="1" name=""/>
        <p:cNvGrpSpPr/>
        <p:nvPr/>
      </p:nvGrpSpPr>
      <p:grpSpPr>
        <a:xfrm>
          <a:off x="0" y="0"/>
          <a:ext cx="0" cy="0"/>
          <a:chOff x="0" y="0"/>
          <a:chExt cx="0" cy="0"/>
        </a:xfrm>
      </p:grpSpPr>
      <p:sp>
        <p:nvSpPr>
          <p:cNvPr id="29" name="28 Título"/>
          <p:cNvSpPr>
            <a:spLocks noGrp="1"/>
          </p:cNvSpPr>
          <p:nvPr>
            <p:ph type="title"/>
          </p:nvPr>
        </p:nvSpPr>
        <p:spPr>
          <a:xfrm>
            <a:off x="304800" y="5410200"/>
            <a:ext cx="8610600" cy="882650"/>
          </a:xfrm>
        </p:spPr>
        <p:txBody>
          <a:bodyPr anchor="ctr"/>
          <a:lstStyle>
            <a:lvl1pPr>
              <a:defRPr/>
            </a:lvl1pPr>
          </a:lstStyle>
          <a:p>
            <a:r>
              <a:rPr kumimoji="0" lang="es-ES"/>
              <a:t>Haga clic para modificar el estilo de título del patrón</a:t>
            </a:r>
            <a:endParaRPr kumimoji="0" lang="en-US"/>
          </a:p>
        </p:txBody>
      </p:sp>
      <p:sp>
        <p:nvSpPr>
          <p:cNvPr id="13" name="12 Marcador de texto"/>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25" name="24 Marcador de texto"/>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4" name="3 Marcador de contenido"/>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8" name="27 Marcador de contenido"/>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10" name="9 Marcador de fecha"/>
          <p:cNvSpPr>
            <a:spLocks noGrp="1"/>
          </p:cNvSpPr>
          <p:nvPr>
            <p:ph type="dt" sz="half" idx="10"/>
          </p:nvPr>
        </p:nvSpPr>
        <p:spPr/>
        <p:txBody>
          <a:bodyPr/>
          <a:lstStyle/>
          <a:p>
            <a:fld id="{B1A51459-9CD6-459C-BB2A-8D7DD0169F21}" type="datetime1">
              <a:rPr lang="es-CO" smtClean="0"/>
              <a:t>15/04/2023</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a:xfrm>
            <a:off x="8229600" y="6477000"/>
            <a:ext cx="762000" cy="246888"/>
          </a:xfrm>
        </p:spPr>
        <p:txBody>
          <a:bodyPr/>
          <a:lstStyle/>
          <a:p>
            <a:fld id="{87159146-41A3-4BE1-A659-FD07DAF1089F}" type="slidenum">
              <a:rPr lang="es-CO" smtClean="0"/>
              <a:pPr/>
              <a:t>‹#›</a:t>
            </a:fld>
            <a:endParaRPr lang="es-CO"/>
          </a:p>
        </p:txBody>
      </p:sp>
      <p:sp>
        <p:nvSpPr>
          <p:cNvPr id="11" name="10 Conector recto"/>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30" name="29 Título"/>
          <p:cNvSpPr>
            <a:spLocks noGrp="1"/>
          </p:cNvSpPr>
          <p:nvPr>
            <p:ph type="title"/>
          </p:nvPr>
        </p:nvSpPr>
        <p:spPr>
          <a:xfrm>
            <a:off x="301752" y="457200"/>
            <a:ext cx="8686800" cy="841248"/>
          </a:xfrm>
        </p:spPr>
        <p:txBody>
          <a:bodyPr/>
          <a:lstStyle/>
          <a:p>
            <a:r>
              <a:rPr kumimoji="0" lang="es-ES"/>
              <a:t>Haga clic para modificar el estilo de título del patrón</a:t>
            </a:r>
            <a:endParaRPr kumimoji="0" lang="en-US"/>
          </a:p>
        </p:txBody>
      </p:sp>
      <p:sp>
        <p:nvSpPr>
          <p:cNvPr id="12" name="11 Marcador de fecha"/>
          <p:cNvSpPr>
            <a:spLocks noGrp="1"/>
          </p:cNvSpPr>
          <p:nvPr>
            <p:ph type="dt" sz="half" idx="10"/>
          </p:nvPr>
        </p:nvSpPr>
        <p:spPr/>
        <p:txBody>
          <a:bodyPr/>
          <a:lstStyle/>
          <a:p>
            <a:fld id="{F2CAB3B7-B57A-4C09-A7AD-05CE810D666C}" type="datetime1">
              <a:rPr lang="es-CO" smtClean="0"/>
              <a:t>15/04/2023</a:t>
            </a:fld>
            <a:endParaRPr lang="es-CO"/>
          </a:p>
        </p:txBody>
      </p:sp>
      <p:sp>
        <p:nvSpPr>
          <p:cNvPr id="21" name="20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3" name="2 Marcador de fecha"/>
          <p:cNvSpPr>
            <a:spLocks noGrp="1"/>
          </p:cNvSpPr>
          <p:nvPr>
            <p:ph type="dt" sz="half" idx="10"/>
          </p:nvPr>
        </p:nvSpPr>
        <p:spPr/>
        <p:txBody>
          <a:bodyPr/>
          <a:lstStyle/>
          <a:p>
            <a:fld id="{E99E445F-8593-4E54-A286-14CC5B4A276B}" type="datetime1">
              <a:rPr lang="es-CO" smtClean="0"/>
              <a:t>15/04/2023</a:t>
            </a:fld>
            <a:endParaRPr lang="es-CO"/>
          </a:p>
        </p:txBody>
      </p:sp>
      <p:sp>
        <p:nvSpPr>
          <p:cNvPr id="24" name="23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8" name="7 Conector recto"/>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Título"/>
          <p:cNvSpPr>
            <a:spLocks noGrp="1"/>
          </p:cNvSpPr>
          <p:nvPr>
            <p:ph type="title"/>
          </p:nvPr>
        </p:nvSpPr>
        <p:spPr>
          <a:xfrm>
            <a:off x="457200" y="5486400"/>
            <a:ext cx="8458200" cy="520700"/>
          </a:xfrm>
        </p:spPr>
        <p:txBody>
          <a:bodyPr anchor="ctr"/>
          <a:lstStyle>
            <a:lvl1pPr algn="l">
              <a:buNone/>
              <a:defRPr sz="2000" b="1"/>
            </a:lvl1pPr>
          </a:lstStyle>
          <a:p>
            <a:r>
              <a:rPr kumimoji="0" lang="es-ES"/>
              <a:t>Haga clic para modificar el estilo de título del patrón</a:t>
            </a:r>
            <a:endParaRPr kumimoji="0" lang="en-US"/>
          </a:p>
        </p:txBody>
      </p:sp>
      <p:sp>
        <p:nvSpPr>
          <p:cNvPr id="26" name="25 Marcador de texto"/>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s-ES"/>
              <a:t>Haga clic para modificar el estilo de texto del patrón</a:t>
            </a:r>
          </a:p>
        </p:txBody>
      </p:sp>
      <p:sp>
        <p:nvSpPr>
          <p:cNvPr id="14" name="13 Marcador de contenido"/>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5" name="24 Marcador de fecha"/>
          <p:cNvSpPr>
            <a:spLocks noGrp="1"/>
          </p:cNvSpPr>
          <p:nvPr>
            <p:ph type="dt" sz="half" idx="10"/>
          </p:nvPr>
        </p:nvSpPr>
        <p:spPr/>
        <p:txBody>
          <a:bodyPr/>
          <a:lstStyle/>
          <a:p>
            <a:fld id="{1DD7DC1F-DCCC-44FF-A484-E8B29A229617}" type="datetime1">
              <a:rPr lang="es-CO" smtClean="0"/>
              <a:t>15/04/2023</a:t>
            </a:fld>
            <a:endParaRPr lang="es-CO"/>
          </a:p>
        </p:txBody>
      </p:sp>
      <p:sp>
        <p:nvSpPr>
          <p:cNvPr id="29" name="28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13" name="12 Marcador de posición de imagen"/>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s-ES"/>
              <a:t>Haga clic en el icono para agregar una imagen</a:t>
            </a:r>
            <a:endParaRPr kumimoji="0" lang="en-US" dirty="0"/>
          </a:p>
        </p:txBody>
      </p:sp>
      <p:sp>
        <p:nvSpPr>
          <p:cNvPr id="7" name="6 Marcador de fecha"/>
          <p:cNvSpPr>
            <a:spLocks noGrp="1"/>
          </p:cNvSpPr>
          <p:nvPr>
            <p:ph type="dt" sz="half" idx="10"/>
          </p:nvPr>
        </p:nvSpPr>
        <p:spPr/>
        <p:txBody>
          <a:bodyPr/>
          <a:lstStyle/>
          <a:p>
            <a:fld id="{1A2124FD-5DA9-4DD1-AB9E-366C5026D021}" type="datetime1">
              <a:rPr lang="es-CO" smtClean="0"/>
              <a:t>15/04/2023</a:t>
            </a:fld>
            <a:endParaRPr lang="es-CO"/>
          </a:p>
        </p:txBody>
      </p:sp>
      <p:sp>
        <p:nvSpPr>
          <p:cNvPr id="5" name="4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
        <p:nvSpPr>
          <p:cNvPr id="17" name="16 Título"/>
          <p:cNvSpPr>
            <a:spLocks noGrp="1"/>
          </p:cNvSpPr>
          <p:nvPr>
            <p:ph type="title"/>
          </p:nvPr>
        </p:nvSpPr>
        <p:spPr>
          <a:xfrm>
            <a:off x="381000" y="4993760"/>
            <a:ext cx="5867400" cy="522288"/>
          </a:xfrm>
        </p:spPr>
        <p:txBody>
          <a:bodyPr anchor="ctr"/>
          <a:lstStyle>
            <a:lvl1pPr algn="l">
              <a:buNone/>
              <a:defRPr sz="2000" b="1"/>
            </a:lvl1pPr>
          </a:lstStyle>
          <a:p>
            <a:r>
              <a:rPr kumimoji="0" lang="es-ES"/>
              <a:t>Haga clic para modificar el estilo de título del patrón</a:t>
            </a:r>
            <a:endParaRPr kumimoji="0" lang="en-US"/>
          </a:p>
        </p:txBody>
      </p:sp>
      <p:sp>
        <p:nvSpPr>
          <p:cNvPr id="26" name="25 Marcador de texto"/>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s-ES"/>
              <a:t>Haga clic para modificar el estilo de texto del patrón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7 Marcador de texto"/>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s-ES" dirty="0"/>
              <a:t>Haga clic para modificar el estilo de texto del patrón</a:t>
            </a:r>
          </a:p>
          <a:p>
            <a:pPr lvl="1" eaLnBrk="1" latinLnBrk="0" hangingPunct="1"/>
            <a:r>
              <a:rPr kumimoji="0" lang="es-ES" dirty="0"/>
              <a:t>Segundo nivel</a:t>
            </a:r>
          </a:p>
          <a:p>
            <a:pPr lvl="2" eaLnBrk="1" latinLnBrk="0" hangingPunct="1"/>
            <a:r>
              <a:rPr kumimoji="0" lang="es-ES" dirty="0"/>
              <a:t>Tercer nivel</a:t>
            </a:r>
          </a:p>
          <a:p>
            <a:pPr lvl="3" eaLnBrk="1" latinLnBrk="0" hangingPunct="1"/>
            <a:r>
              <a:rPr kumimoji="0" lang="es-ES" dirty="0"/>
              <a:t>Cuarto nivel</a:t>
            </a:r>
          </a:p>
          <a:p>
            <a:pPr lvl="4" eaLnBrk="1" latinLnBrk="0" hangingPunct="1"/>
            <a:r>
              <a:rPr kumimoji="0" lang="es-ES" dirty="0"/>
              <a:t>Quinto nivel</a:t>
            </a:r>
            <a:endParaRPr kumimoji="0" lang="en-US" dirty="0"/>
          </a:p>
        </p:txBody>
      </p:sp>
      <p:sp>
        <p:nvSpPr>
          <p:cNvPr id="11" name="10 Marcador de fecha"/>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2816E7FB-D113-47F7-9B2E-D98881C93E53}" type="datetime1">
              <a:rPr lang="es-CO" smtClean="0"/>
              <a:t>15/04/2023</a:t>
            </a:fld>
            <a:endParaRPr lang="es-CO"/>
          </a:p>
        </p:txBody>
      </p:sp>
      <p:sp>
        <p:nvSpPr>
          <p:cNvPr id="28" name="27 Marcador de pie de página"/>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s-CO"/>
          </a:p>
        </p:txBody>
      </p:sp>
      <p:sp>
        <p:nvSpPr>
          <p:cNvPr id="5" name="4 Marcador de número de diapositiva"/>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87159146-41A3-4BE1-A659-FD07DAF1089F}" type="slidenum">
              <a:rPr lang="es-CO" smtClean="0"/>
              <a:pPr/>
              <a:t>‹#›</a:t>
            </a:fld>
            <a:endParaRPr lang="es-CO"/>
          </a:p>
        </p:txBody>
      </p:sp>
      <p:sp>
        <p:nvSpPr>
          <p:cNvPr id="10" name="9 Marcador de título"/>
          <p:cNvSpPr>
            <a:spLocks noGrp="1"/>
          </p:cNvSpPr>
          <p:nvPr>
            <p:ph type="title"/>
          </p:nvPr>
        </p:nvSpPr>
        <p:spPr>
          <a:xfrm>
            <a:off x="304800" y="457200"/>
            <a:ext cx="8686800" cy="838200"/>
          </a:xfrm>
          <a:prstGeom prst="rect">
            <a:avLst/>
          </a:prstGeom>
        </p:spPr>
        <p:txBody>
          <a:bodyPr vert="horz" anchor="ctr">
            <a:normAutofit/>
          </a:bodyPr>
          <a:lstStyle/>
          <a:p>
            <a:r>
              <a:rPr kumimoji="0" lang="es-ES"/>
              <a:t>Haga clic para modificar el estilo de título del patrón</a:t>
            </a:r>
            <a:endParaRPr kumimoji="0" lang="en-US"/>
          </a:p>
        </p:txBody>
      </p:sp>
      <p:sp>
        <p:nvSpPr>
          <p:cNvPr id="9" name="8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Conector recto"/>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hyperlink" Target="https://www.youtube.com/unijaveriana" TargetMode="External"/><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3" Type="http://schemas.openxmlformats.org/officeDocument/2006/relationships/hyperlink" Target="https://www.javeriana.edu.co/maestria-estudios-criticos-migraciones-contemporaneas-virtual" TargetMode="External"/><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1500175"/>
            <a:ext cx="7772400" cy="2786082"/>
          </a:xfrm>
        </p:spPr>
        <p:txBody>
          <a:bodyPr>
            <a:noAutofit/>
          </a:bodyPr>
          <a:lstStyle/>
          <a:p>
            <a:r>
              <a:rPr lang="es-CO" sz="8800" dirty="0">
                <a:latin typeface="Bradley Hand ITC" pitchFamily="66" charset="0"/>
              </a:rPr>
              <a:t>Registro contable</a:t>
            </a:r>
          </a:p>
        </p:txBody>
      </p:sp>
      <p:sp>
        <p:nvSpPr>
          <p:cNvPr id="3" name="2 Subtítulo"/>
          <p:cNvSpPr>
            <a:spLocks noGrp="1"/>
          </p:cNvSpPr>
          <p:nvPr>
            <p:ph type="subTitle" idx="1"/>
          </p:nvPr>
        </p:nvSpPr>
        <p:spPr>
          <a:xfrm>
            <a:off x="1428728" y="4572008"/>
            <a:ext cx="6400800" cy="614370"/>
          </a:xfrm>
        </p:spPr>
        <p:txBody>
          <a:bodyPr/>
          <a:lstStyle/>
          <a:p>
            <a:r>
              <a:rPr lang="es-CO" dirty="0"/>
              <a:t>Número 613, 17 de abril de 2023</a:t>
            </a:r>
          </a:p>
        </p:txBody>
      </p:sp>
      <p:sp>
        <p:nvSpPr>
          <p:cNvPr id="4" name="Slide Number Placeholder 3"/>
          <p:cNvSpPr>
            <a:spLocks noGrp="1"/>
          </p:cNvSpPr>
          <p:nvPr>
            <p:ph type="sldNum" sz="quarter" idx="12"/>
          </p:nvPr>
        </p:nvSpPr>
        <p:spPr/>
        <p:txBody>
          <a:bodyPr/>
          <a:lstStyle/>
          <a:p>
            <a:fld id="{87159146-41A3-4BE1-A659-FD07DAF1089F}" type="slidenum">
              <a:rPr lang="es-CO" smtClean="0"/>
              <a:pPr/>
              <a:t>1</a:t>
            </a:fld>
            <a:endParaRPr lang="es-CO"/>
          </a:p>
        </p:txBody>
      </p:sp>
    </p:spTree>
  </p:cSld>
  <p:clrMapOvr>
    <a:masterClrMapping/>
  </p:clrMapOvr>
  <p:transition advClick="0" advTm="300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2"/>
                                        </p:tgtEl>
                                        <p:attrNameLst>
                                          <p:attrName>ppt_y</p:attrName>
                                        </p:attrNameLst>
                                      </p:cBhvr>
                                      <p:tavLst>
                                        <p:tav tm="0">
                                          <p:val>
                                            <p:strVal val="#ppt_y"/>
                                          </p:val>
                                        </p:tav>
                                        <p:tav tm="100000">
                                          <p:val>
                                            <p:strVal val="#ppt_y"/>
                                          </p:val>
                                        </p:tav>
                                      </p:tavLst>
                                    </p:anim>
                                    <p:anim calcmode="lin" valueType="num">
                                      <p:cBhvr>
                                        <p:cTn id="9" dur="500" fill="hold"/>
                                        <p:tgtEl>
                                          <p:spTgt spid="2"/>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2"/>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2"/>
                                        </p:tgtEl>
                                      </p:cBhvr>
                                    </p:animEffect>
                                  </p:childTnLst>
                                </p:cTn>
                              </p:par>
                            </p:childTnLst>
                          </p:cTn>
                        </p:par>
                        <p:par>
                          <p:cTn id="12" fill="hold">
                            <p:stCondLst>
                              <p:cond delay="1250"/>
                            </p:stCondLst>
                            <p:childTnLst>
                              <p:par>
                                <p:cTn id="13" presetID="4" presetClass="entr" presetSubtype="16" fill="hold" grpId="0" nodeType="after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box(in)">
                                      <p:cBhvr>
                                        <p:cTn id="15"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El Centro Pastoral San Francisco Javier invita a la comunidad educativa javeriana interesada en vivir la nueva experiencia de Peregrinos, encuentro y camino que será entre el 31 de agosto y el 12 de septiembre de 2024.</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Los días 21 y 22 de marzo, la Dirección de Asuntos Internacionales de la Pontificia Universidad Javeriana recibió la visita de Seattle </a:t>
            </a:r>
            <a:r>
              <a:rPr lang="es-CO" sz="1800" dirty="0" err="1"/>
              <a:t>University</a:t>
            </a:r>
            <a:r>
              <a:rPr lang="es-CO" sz="1800" dirty="0"/>
              <a:t> donde se firmó un importante acuerdo Marco, perteneciente a la Asociación Internacional de Universidades Jesuitas - IAJU. Esto dará paso a otros acuerdos que contribuirán al fortalecimiento de la internacionalización de la Pontificia Universidad Javeriana.</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10</a:t>
            </a:fld>
            <a:endParaRPr lang="es-CO"/>
          </a:p>
        </p:txBody>
      </p:sp>
    </p:spTree>
    <p:extLst>
      <p:ext uri="{BB962C8B-B14F-4D97-AF65-F5344CB8AC3E}">
        <p14:creationId xmlns:p14="http://schemas.microsoft.com/office/powerpoint/2010/main" val="1201591936"/>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La Dirección de Tecnologías de Información – DTI pone a disposición de la comunidad universitaria la actualización del sitio web SERVIR-T como un apoyo para la atención de solicitudes y soporte de los servicios de tecnología.</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El padre Luis Aurelio Castañeda Verano, SJ, actual rector del Colegio San Luis Gonzaga, fue elegido como nuevo Presidente de la Confederación Nacional Católica de Educación, </a:t>
            </a:r>
            <a:r>
              <a:rPr lang="es-CO" sz="1800" dirty="0" err="1"/>
              <a:t>Conaced</a:t>
            </a:r>
            <a:r>
              <a:rPr lang="es-CO" sz="1800" dirty="0"/>
              <a:t>, Manizales. Fue designado por el señor Arzobispo de Manizales, monseñor José Miguel Gómez Rodríguez, mediante el decreto Arzobispal N°002/APA/2023, como nuevo presidente de la federación </a:t>
            </a:r>
            <a:r>
              <a:rPr lang="es-CO" sz="1800" dirty="0" err="1"/>
              <a:t>Conaced</a:t>
            </a:r>
            <a:r>
              <a:rPr lang="es-CO" sz="1800" dirty="0"/>
              <a:t> Manizales, por un periodo de tres (3) años, contados a partir de su posesión.</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11</a:t>
            </a:fld>
            <a:endParaRPr lang="es-CO"/>
          </a:p>
        </p:txBody>
      </p:sp>
    </p:spTree>
    <p:extLst>
      <p:ext uri="{BB962C8B-B14F-4D97-AF65-F5344CB8AC3E}">
        <p14:creationId xmlns:p14="http://schemas.microsoft.com/office/powerpoint/2010/main" val="1846748007"/>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fontScale="92500" lnSpcReduction="10000"/>
          </a:bodyPr>
          <a:lstStyle/>
          <a:p>
            <a:r>
              <a:rPr lang="es-CO" sz="1800" dirty="0"/>
              <a:t>El Servicio Jesuita a Refugiados (JRS) se complace en anunciar que su Consejo de Administración ha nombrado a José Ignacio «Nacho» Eguizábal como nuevo Director Internacional Adjunto del JRS, a partir del 1 de septiembre de 2023. Sustituye al Hno. Michael </a:t>
            </a:r>
            <a:r>
              <a:rPr lang="es-CO" sz="1800" dirty="0" err="1"/>
              <a:t>Schöpf</a:t>
            </a:r>
            <a:r>
              <a:rPr lang="es-CO" sz="1800" dirty="0"/>
              <a:t>, SJ, que asumirá el cargo de Director Internacional en el mismo día.</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fontScale="92500" lnSpcReduction="10000"/>
          </a:bodyPr>
          <a:lstStyle/>
          <a:p>
            <a:r>
              <a:rPr lang="es-CO" sz="1800" dirty="0"/>
              <a:t>La Conferencia de Provinciales Jesuitas de América Latina y el Caribe - CPAL en colaboración con la Oficina Internacional de la Educación Católica - OIEC, con la Unión Internacional de las Superioras Generales - UISG, la Unión de los Superiores Generales - USG y la Universidad LUMSA (</a:t>
            </a:r>
            <a:r>
              <a:rPr lang="es-CO" sz="1800" dirty="0" err="1"/>
              <a:t>Università</a:t>
            </a:r>
            <a:r>
              <a:rPr lang="es-CO" sz="1800" dirty="0"/>
              <a:t> Maria </a:t>
            </a:r>
            <a:r>
              <a:rPr lang="es-CO" sz="1800" dirty="0" err="1"/>
              <a:t>Santissima</a:t>
            </a:r>
            <a:r>
              <a:rPr lang="es-CO" sz="1800" dirty="0"/>
              <a:t> </a:t>
            </a:r>
            <a:r>
              <a:rPr lang="es-CO" sz="1800" dirty="0" err="1"/>
              <a:t>Assunta</a:t>
            </a:r>
            <a:r>
              <a:rPr lang="es-CO" sz="1800" dirty="0"/>
              <a:t>) presentan el cuestionario "Construyendo juntos el Pacto Educativo Global" - PEG, una consulta que permitirá a los actores responsables, tomar conciencia sobre algunas de las acciones que se están acometiendo para ir tejiendo con otros esta alianza del Pacto Educativo Global, así como también, sugerir caminos a recorrer juntos para hacer realidad este Pacto desde lo local.</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12</a:t>
            </a:fld>
            <a:endParaRPr lang="es-CO"/>
          </a:p>
        </p:txBody>
      </p:sp>
    </p:spTree>
    <p:extLst>
      <p:ext uri="{BB962C8B-B14F-4D97-AF65-F5344CB8AC3E}">
        <p14:creationId xmlns:p14="http://schemas.microsoft.com/office/powerpoint/2010/main" val="1321541990"/>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La Asociación Internacional de Universidades Jesuitas (AIJU) celebró un encuentro de su junta directiva en la Curia General de Roma del 2 al 4 de marzo. Esta cita fue una parte importante del proceso de elaboración de las directrices estratégicas de la asociación para los próximos años. La reunión congregó a representantes de las Asociaciones Regionales, de los Grupos de Trabajo, de las asociaciones de Escuelas de Ingeniería y de Escuelas de Negocios, de Alpha Sigma </a:t>
            </a:r>
            <a:r>
              <a:rPr lang="es-CO" sz="1800" dirty="0" err="1"/>
              <a:t>Nu</a:t>
            </a:r>
            <a:r>
              <a:rPr lang="es-CO" sz="1800" dirty="0"/>
              <a:t> y del grupo que representa a las Oficinas Internacionales. </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En el marco del programa de reciclado y cuidado de la Casa Común, desde el año 2022 el Instituto Jesuita Sagrada Familia de Córdoba (Argentina) se ha convertido en un </a:t>
            </a:r>
            <a:r>
              <a:rPr lang="es-CO" sz="1800" dirty="0" err="1"/>
              <a:t>ecopunto</a:t>
            </a:r>
            <a:r>
              <a:rPr lang="es-CO" sz="1800" dirty="0"/>
              <a:t> verde para que estudiantes, familias y docentes puedan acercar el material seco que se utiliza durante la jornada escolar o que tengan en casa. La iniciativa fue propuesta por la docente Eugenia Ramos, de nivel primario. Quien se ha encargado de la gestión de todo el proyecto.</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13</a:t>
            </a:fld>
            <a:endParaRPr lang="es-CO"/>
          </a:p>
        </p:txBody>
      </p:sp>
    </p:spTree>
    <p:extLst>
      <p:ext uri="{BB962C8B-B14F-4D97-AF65-F5344CB8AC3E}">
        <p14:creationId xmlns:p14="http://schemas.microsoft.com/office/powerpoint/2010/main" val="4019730081"/>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Del 21 al 23 de marzo, en las instalaciones de ACODESI y el Colegio Santa Luisa, se reunieron los rectores de los colegios de la Compañía de Jesús en una Asamblea Ordinaria. Durante esta, se realizó la “presentación y aprobación del informe de gestión de ACODESI, los estados financieros, para el 2023, y la distribución de excedentes que permiten profundizar y construir proyectos y estrategias a favor de la formación, y el desarrollo de las iniciativas que, dentro de la red, se promueve para la educación a nivel nacional”, expresó </a:t>
            </a:r>
            <a:r>
              <a:rPr lang="es-CO" sz="1800" dirty="0" err="1"/>
              <a:t>Delimiro</a:t>
            </a:r>
            <a:r>
              <a:rPr lang="es-CO" sz="1800" dirty="0"/>
              <a:t> Jaime, asistente de Investigación para la Red de Colegios Jesuitas de Colombia, ACODESI. </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La Pontificia Universidad Javeriana de Cali (Colombia) invita a los educadores, orientadores, coordinadores y directivos de los colegios de la Compañía de Jesús para que conozcan a profundidad la Espiritualidad y Pedagogía Ignaciana y lograr una identidad y una experiencia amplia en la práctica pedagógica al estilo de los jesuitas y de los procesos de innovación del tiempo presente. Presentamos el Diplomado virtual: Pedagogía Ignaciana e Innovación Educativa que se impartirá entre el 24 de abril y el 29 de julio de 2023.</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14</a:t>
            </a:fld>
            <a:endParaRPr lang="es-CO"/>
          </a:p>
        </p:txBody>
      </p:sp>
    </p:spTree>
    <p:extLst>
      <p:ext uri="{BB962C8B-B14F-4D97-AF65-F5344CB8AC3E}">
        <p14:creationId xmlns:p14="http://schemas.microsoft.com/office/powerpoint/2010/main" val="3191970609"/>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En el sitio web </a:t>
            </a:r>
            <a:r>
              <a:rPr lang="es-CO" sz="1800" dirty="0" err="1"/>
              <a:t>vocations.jesuits.global</a:t>
            </a:r>
            <a:r>
              <a:rPr lang="es-CO" sz="1800" dirty="0"/>
              <a:t> hay una nueva sección: un blog. Varios jesuitas ofrecen sus reflexiones sobre diversos temas o responden a preguntas que puedan tener los jóvenes que piensan en la vida religiosa.</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El P. General Arturo Sosa está pasando unos días en la Provincia Británica. Tras una primera visita a Liverpool ha llegado a Gales, al Centro de Espiritualidad Ignaciana “San </a:t>
            </a:r>
            <a:r>
              <a:rPr lang="es-CO" sz="1800" dirty="0" err="1"/>
              <a:t>Beuno</a:t>
            </a:r>
            <a:r>
              <a:rPr lang="es-CO" sz="1800" dirty="0"/>
              <a:t>”. En su homilía, dirigida no sólo al personal y amigos de este centro de espiritualidad, que cumple 175 años, sino a todos los jesuitas de la zona norte de la Provincia, ha subrayado el vínculo que conecta las Preferencias Apostólicas primera y cuarta. </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15</a:t>
            </a:fld>
            <a:endParaRPr lang="es-CO"/>
          </a:p>
        </p:txBody>
      </p:sp>
    </p:spTree>
    <p:extLst>
      <p:ext uri="{BB962C8B-B14F-4D97-AF65-F5344CB8AC3E}">
        <p14:creationId xmlns:p14="http://schemas.microsoft.com/office/powerpoint/2010/main" val="2224502589"/>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En una carta al P. Antonio Moreno, presidente de la Conferencia Jesuita de Asia-Pacífico (JCAP), el P. General ha anunciado un cambio de jurisdicción para la misión en Pakistán. La misión, a partir del 1 de abril, estará bajo la responsabilidad de la JCAP. Hay que señalar que actualmente tres jesuitas trabajan en Lahore y algunos escolares de la misión de Pakistán estudian en Indonesia.</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El P. Arturo Sosa, Superior General, ha nombrado al P. </a:t>
            </a:r>
            <a:r>
              <a:rPr lang="es-CO" sz="1800" dirty="0" err="1"/>
              <a:t>Dalibor</a:t>
            </a:r>
            <a:r>
              <a:rPr lang="es-CO" sz="1800" dirty="0"/>
              <a:t> </a:t>
            </a:r>
            <a:r>
              <a:rPr lang="es-CO" sz="1800" dirty="0" err="1"/>
              <a:t>Renić</a:t>
            </a:r>
            <a:r>
              <a:rPr lang="es-CO" sz="1800" dirty="0"/>
              <a:t> próximo Presidente de la Conferencia Jesuita de Provinciales Europeos (</a:t>
            </a:r>
            <a:r>
              <a:rPr lang="es-CO" sz="1800"/>
              <a:t>JCEP).</a:t>
            </a:r>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16</a:t>
            </a:fld>
            <a:endParaRPr lang="es-CO"/>
          </a:p>
        </p:txBody>
      </p:sp>
    </p:spTree>
    <p:extLst>
      <p:ext uri="{BB962C8B-B14F-4D97-AF65-F5344CB8AC3E}">
        <p14:creationId xmlns:p14="http://schemas.microsoft.com/office/powerpoint/2010/main" val="908350212"/>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Circularon Novitas 871 - Contrapartida 7288 -7301 - Registro Contable 612 - Vademécum 29.</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¡Egresado! ¡No te pierdas nuestro boletín mensual!</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2</a:t>
            </a:fld>
            <a:endParaRPr lang="es-CO"/>
          </a:p>
        </p:txBody>
      </p:sp>
    </p:spTree>
    <p:extLst>
      <p:ext uri="{BB962C8B-B14F-4D97-AF65-F5344CB8AC3E}">
        <p14:creationId xmlns:p14="http://schemas.microsoft.com/office/powerpoint/2010/main" val="3919316881"/>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Se reunieron los directivos de la Red para la Formación en Revisoría Fiscal y analizaron el estado de cada una de sus líneas de trabajo. Se aproxima la fecha de realización del Encuentro de Profesores y terminó la parte expositiva de la Cátedra itinerante de ética profesional Juan José Amézquita Piar.</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Se reunieron los consejeros académicos del pregrado y compartieron observaciones sobre el estado de esta actividad.</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3</a:t>
            </a:fld>
            <a:endParaRPr lang="es-CO"/>
          </a:p>
        </p:txBody>
      </p:sp>
    </p:spTree>
    <p:extLst>
      <p:ext uri="{BB962C8B-B14F-4D97-AF65-F5344CB8AC3E}">
        <p14:creationId xmlns:p14="http://schemas.microsoft.com/office/powerpoint/2010/main" val="2927957779"/>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RED VOCES JAVERIANAS Propuestas estudiantiles: Guía para la Neurodiversidad  Desde el programa Inclusión y Diversidad, del Centro de Fomento de la Identidad y Construcción de la Comunidad, compartimos la iniciativa de un estudiante neurodivergente que ha desarrollado una guía para docentes con estrategias para acompañar a estudiantes que se identifique con neurodiversidad. Puedes consultar la guía en: https://www.javeriana.edu.co/voces-javerianas/recursos</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Estimados profesores, Queremos invitarlos el evento de </a:t>
            </a:r>
            <a:r>
              <a:rPr lang="es-CO" sz="1800" dirty="0" err="1"/>
              <a:t>networking</a:t>
            </a:r>
            <a:r>
              <a:rPr lang="es-CO" sz="1800" dirty="0"/>
              <a:t> de la convocatoria conjunta entre la Universidad Javeriana y la Universidad de los Andes que busca facilitar un espacio de encuentro entre investigadores para la consolidación de equipos que participarán en el Reto: “Co-Creando soluciones con la comunidad”. Lugar: Centro Cívico de la Universidad de los Andes, (</a:t>
            </a:r>
            <a:r>
              <a:rPr lang="es-CO" sz="1800" dirty="0" err="1"/>
              <a:t>Cra</a:t>
            </a:r>
            <a:r>
              <a:rPr lang="es-CO" sz="1800" dirty="0"/>
              <a:t>. 1 </a:t>
            </a:r>
            <a:r>
              <a:rPr lang="es-CO" sz="1800" dirty="0" err="1"/>
              <a:t>N°</a:t>
            </a:r>
            <a:r>
              <a:rPr lang="es-CO" sz="1800" dirty="0"/>
              <a:t> 19 - 20. Salón RGD_312-13).</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4</a:t>
            </a:fld>
            <a:endParaRPr lang="es-CO"/>
          </a:p>
        </p:txBody>
      </p:sp>
    </p:spTree>
    <p:extLst>
      <p:ext uri="{BB962C8B-B14F-4D97-AF65-F5344CB8AC3E}">
        <p14:creationId xmlns:p14="http://schemas.microsoft.com/office/powerpoint/2010/main" val="1734304435"/>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El Instituto Pensar tiene el gusto de invitarlos al lanzamiento del libro “Tramas y conversaciones sobre lo común” Lugar: Feria internacional del libro, stand editorial PUJ – martes 25 de abril </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¡HOY! punk y folclor en la Javeriana con LA CHIVA GANTIVA - AGENDA CULTURAL JAVERIANA</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5</a:t>
            </a:fld>
            <a:endParaRPr lang="es-CO"/>
          </a:p>
        </p:txBody>
      </p:sp>
    </p:spTree>
    <p:extLst>
      <p:ext uri="{BB962C8B-B14F-4D97-AF65-F5344CB8AC3E}">
        <p14:creationId xmlns:p14="http://schemas.microsoft.com/office/powerpoint/2010/main" val="2376527944"/>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fontScale="92500" lnSpcReduction="20000"/>
          </a:bodyPr>
          <a:lstStyle/>
          <a:p>
            <a:r>
              <a:rPr lang="es-CO" sz="1800" dirty="0"/>
              <a:t>Del Secretario General: Apreciada Comunidad Javeriana: Reciban un atento saludo. Comparto con toda la Comunidad Educativa Javeriana que el Rector de la Universidad, padre Luis Fernando Múnera, S.J., luego de un riguroso concurso, seleccionó  a la firma Ernst &amp; Young para prestar los servicios de Auditoría Interna en la Universidad, a partir del 01 de abril de 2023 . </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fontScale="92500" lnSpcReduction="20000"/>
          </a:bodyPr>
          <a:lstStyle/>
          <a:p>
            <a:r>
              <a:rPr lang="es-CO" sz="1800" dirty="0"/>
              <a:t>Querida Comunidad Educativa Javeriana buenas tardes, Desde el grupo estudiantil Javeriano Apoya Javeriano (JAJ), queremos invitarlos al X Gran Bingo </a:t>
            </a:r>
            <a:r>
              <a:rPr lang="es-CO" sz="1800" dirty="0" err="1"/>
              <a:t>Probecas</a:t>
            </a:r>
            <a:r>
              <a:rPr lang="es-CO" sz="1800" dirty="0"/>
              <a:t> JAJ, que se organiza anualmente con el fin de recolectar fondos para ayudar a estudiantes javerianos, con dificultades económicas, a continuar con sus estudios. Es un evento que hemos creado y mantenido en el tiempo permeado por el amor, el compromiso y el cariño que nos caracteriza como grupo estudiantil. Esperamos que toda la Comunidad Javeriana participe, aportando su granito de arena, en pro de la educación de nuestros compañeros y amigos estudiantes. Acompáñennos a este gran evento que se realizará el próximo jueves 27 de Abril de 6:00pm a 8:00pm vía Zoom y será trasmitido a través del Canal de YouTube de la Universidad </a:t>
            </a:r>
            <a:r>
              <a:rPr lang="es-CO" sz="1800" dirty="0">
                <a:hlinkClick r:id="rId3"/>
              </a:rPr>
              <a:t>https://www.youtube.com/unijaveriana</a:t>
            </a:r>
            <a:r>
              <a:rPr lang="es-CO" sz="1800" dirty="0"/>
              <a:t> </a:t>
            </a:r>
          </a:p>
          <a:p>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6</a:t>
            </a:fld>
            <a:endParaRPr lang="es-CO"/>
          </a:p>
        </p:txBody>
      </p:sp>
    </p:spTree>
    <p:extLst>
      <p:ext uri="{BB962C8B-B14F-4D97-AF65-F5344CB8AC3E}">
        <p14:creationId xmlns:p14="http://schemas.microsoft.com/office/powerpoint/2010/main" val="117307585"/>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fontScale="85000" lnSpcReduction="10000"/>
          </a:bodyPr>
          <a:lstStyle/>
          <a:p>
            <a:r>
              <a:rPr lang="es-CO" sz="1800" dirty="0"/>
              <a:t>Del Vicerrector Académico: Apreciados miembros de la comunidad educativa Javeriana: Hago llegar un afectuoso saludo a cada uno de ustedes acompañado de mis mejores deseos por su bienestar y el de sus familias. Comparto con ustedes la edición #24 de nuestra revista digital, a través de la cual los hacemos partícipes de los avances en el trabajo que las diferentes unidades de la Vicerrectoría Académica llevan a cabo, con el propósito de acompañar y ser un apoyo constante de sus actividades. Estoy seguro de que su lectura será enriquecedora.</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fontScale="85000" lnSpcReduction="10000"/>
          </a:bodyPr>
          <a:lstStyle/>
          <a:p>
            <a:r>
              <a:rPr lang="es-CO" sz="1800" dirty="0"/>
              <a:t>Del Decano: Apreciada Comunidad FCEA, Quiero informarles que el Vicerrector Académico, Ingeniero Luis David Prieto, nombró a la profesora Martha Liliana Arias Bello como Directora del Departamento de Ciencias Contables a partir del 17 de abril de 2023. La profesora Martha Liliana es contadora pública de la Pontificia Universidad Javeriana, Magíster en Administración de Empresas de la universidad de los Andes y candidata a Doctora en Ciencias Económicas de la Universidad Nacional de Colombia. Ha sido asesora de la Contaduría General de la Nación en la Modernización del Régimen de Contabilidad Pública con referencia a las Normas Internacionales de Información Financiera (NIIF) y Normas Internaciones de Contabilidad del Sector Público (NICSP) y en el Concejo Técnico de la Contaduría Pública. Está vinculada a la Javeriana desde el año 2005, desempeñándose como profesora de planta en el Departamento de Ciencias Contables.</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7</a:t>
            </a:fld>
            <a:endParaRPr lang="es-CO"/>
          </a:p>
        </p:txBody>
      </p:sp>
    </p:spTree>
    <p:extLst>
      <p:ext uri="{BB962C8B-B14F-4D97-AF65-F5344CB8AC3E}">
        <p14:creationId xmlns:p14="http://schemas.microsoft.com/office/powerpoint/2010/main" val="2345169796"/>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lnSpcReduction="10000"/>
          </a:bodyPr>
          <a:lstStyle/>
          <a:p>
            <a:r>
              <a:rPr lang="es-CO" sz="1800" dirty="0"/>
              <a:t>El Instituto Pensar los invita al Foro académico “Sonidos Insospechados” Lugar: Sala de biblioteca Luis Ángel Arango – jueves 20 de abril Información </a:t>
            </a:r>
            <a:r>
              <a:rPr lang="es-CO" sz="1800" dirty="0" err="1"/>
              <a:t>general:https</a:t>
            </a:r>
            <a:r>
              <a:rPr lang="es-CO" sz="1800" dirty="0"/>
              <a:t>://institutopensar.javeriana.edu.co/eventos Inscripción </a:t>
            </a:r>
            <a:r>
              <a:rPr lang="es-CO" sz="1800" dirty="0" err="1"/>
              <a:t>previa:https</a:t>
            </a:r>
            <a:r>
              <a:rPr lang="es-CO" sz="1800" dirty="0"/>
              <a:t>://docs.google.com/.../1FAIpQLSeXkd4KJyTmcX.../</a:t>
            </a:r>
            <a:r>
              <a:rPr lang="es-CO" sz="1800" dirty="0" err="1"/>
              <a:t>viewform</a:t>
            </a:r>
            <a:r>
              <a:rPr lang="es-CO" sz="1800" dirty="0"/>
              <a:t> </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lnSpcReduction="10000"/>
          </a:bodyPr>
          <a:lstStyle/>
          <a:p>
            <a:r>
              <a:rPr lang="es-CO" sz="1800" dirty="0"/>
              <a:t>Apreciada Comunidad FCEA, Queremos extenderles la invitación de la Escuela Javeriana de Gobierno y Ética Pública para participar en el  Foro: “Generación de empleo y desafíos de la formación del futuro del trabajo”. En este espacio se analizará, la prospectiva del empleo y competencias para el futuro del trabajo, la movilidad laboral, la formación para el trabajo y la formación dual teniendo en cuenta las necesidades económicas, el emprendimiento y las demandas laborales del siglo XXI. Encausados a responder a los desafíos globales de la agenda 2030, y los desafíos de la política pública de empleo, así como otros programas de desarrollo nacionales e internacionales </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8</a:t>
            </a:fld>
            <a:endParaRPr lang="es-CO"/>
          </a:p>
        </p:txBody>
      </p:sp>
    </p:spTree>
    <p:extLst>
      <p:ext uri="{BB962C8B-B14F-4D97-AF65-F5344CB8AC3E}">
        <p14:creationId xmlns:p14="http://schemas.microsoft.com/office/powerpoint/2010/main" val="2339414260"/>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La Maestría en Estudios Críticos de las Migraciones Contemporáneas. Informa que abrirá inscripciones para el segundo semestre 2023 Más información </a:t>
            </a:r>
            <a:r>
              <a:rPr lang="es-CO" sz="1800" dirty="0">
                <a:hlinkClick r:id="rId3"/>
              </a:rPr>
              <a:t>https://www.javeriana.edu.co/maestria-estudios-criticos-migraciones-contemporaneas-virtual</a:t>
            </a:r>
            <a:r>
              <a:rPr lang="es-CO" sz="1800" dirty="0"/>
              <a:t> </a:t>
            </a:r>
          </a:p>
          <a:p>
            <a:endParaRPr lang="es-CO" sz="1800" dirty="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Por indicación del Director del Departamento – Prof. Braulio Rodríguez Castro, agradezco su colaboración en informar de forma oportuna cuando se presente una situación de fuerza mayor que le impida cumplir con la clase programada, asimismo, enviar un correo a los alumnos y llegar a un mutuo acuerdo para la reposición de la clase, o si considera dictarla de forma remota (tener el visto bueno del Director) e igualmente se debe anunciar la plataforma a utilizar y enlace de conexión. </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9</a:t>
            </a:fld>
            <a:endParaRPr lang="es-CO"/>
          </a:p>
        </p:txBody>
      </p:sp>
    </p:spTree>
    <p:extLst>
      <p:ext uri="{BB962C8B-B14F-4D97-AF65-F5344CB8AC3E}">
        <p14:creationId xmlns:p14="http://schemas.microsoft.com/office/powerpoint/2010/main" val="1571493150"/>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tags/tag1.xml><?xml version="1.0" encoding="utf-8"?>
<p:tagLst xmlns:a="http://schemas.openxmlformats.org/drawingml/2006/main" xmlns:r="http://schemas.openxmlformats.org/officeDocument/2006/relationships" xmlns:p="http://schemas.openxmlformats.org/presentationml/2006/main">
  <p:tag name="MAY_IGNORE_UCW" val="true"/>
  <p:tag name="PPT/SLIDES/SLIDE4.XML" val="2291594934"/>
  <p:tag name="PPT/SLIDES/SLIDE3.XML" val="553782648"/>
  <p:tag name="PPT/SLIDES/SLIDE1.XML" val="1638832511"/>
  <p:tag name="PPT/SLIDES/SLIDE2.XML" val="4244930028"/>
  <p:tag name="PPT/SLIDES/SLIDE11.XML" val="449740757"/>
  <p:tag name="PPT/SLIDES/SLIDE5.XML" val="3122504530"/>
  <p:tag name="PPT/SLIDES/SLIDE7.XML" val="2727836212"/>
  <p:tag name="PPT/SLIDES/SLIDE10.XML" val="1336846620"/>
  <p:tag name="PPT/SLIDES/SLIDE6.XML" val="1631584822"/>
  <p:tag name="PPT/SLIDES/SLIDE8.XML" val="499985182"/>
  <p:tag name="PPT/SLIDES/SLIDE9.XML" val="1552797170"/>
  <p:tag name="PPT/SLIDEMASTERS/SLIDEMASTER1.XML" val="3207780695"/>
  <p:tag name="PPT/SLIDELAYOUTS/SLIDELAYOUT1.XML" val="2641385033"/>
  <p:tag name="PPT/SLIDELAYOUTS/SLIDELAYOUT9.XML" val="2369856719"/>
  <p:tag name="PPT/SLIDELAYOUTS/SLIDELAYOUT10.XML" val="1724842050"/>
  <p:tag name="PPT/SLIDELAYOUTS/SLIDELAYOUT11.XML" val="193625284"/>
  <p:tag name="PPT/NOTESSLIDES/NOTESSLIDE2.XML" val="1855060154"/>
  <p:tag name="PPT/SLIDELAYOUTS/SLIDELAYOUT8.XML" val="1877122741"/>
  <p:tag name="PPT/SLIDELAYOUTS/SLIDELAYOUT7.XML" val="103397194"/>
  <p:tag name="PPT/SLIDELAYOUTS/SLIDELAYOUT6.XML" val="235094383"/>
  <p:tag name="PPT/SLIDELAYOUTS/SLIDELAYOUT2.XML" val="2329172593"/>
  <p:tag name="PPT/SLIDELAYOUTS/SLIDELAYOUT3.XML" val="327613468"/>
  <p:tag name="PPT/SLIDELAYOUTS/SLIDELAYOUT4.XML" val="981019557"/>
  <p:tag name="PPT/SLIDELAYOUTS/SLIDELAYOUT5.XML" val="3216187600"/>
  <p:tag name="PPT/NOTESSLIDES/NOTESSLIDE3.XML" val="2372583568"/>
  <p:tag name="PPT/NOTESSLIDES/NOTESSLIDE1.XML" val="1140942734"/>
  <p:tag name="PPT/NOTESSLIDES/NOTESSLIDE5.XML" val="26109653"/>
  <p:tag name="PPT/NOTESSLIDES/NOTESSLIDE11.XML" val="1102111873"/>
  <p:tag name="PPT/NOTESSLIDES/NOTESSLIDE10.XML" val="2389294061"/>
  <p:tag name="PPT/NOTESSLIDES/NOTESSLIDE9.XML" val="109717350"/>
  <p:tag name="PPT/NOTESSLIDES/NOTESSLIDE8.XML" val="2337061187"/>
  <p:tag name="PPT/NOTESSLIDES/NOTESSLIDE4.XML" val="896912543"/>
  <p:tag name="PPT/NOTESSLIDES/NOTESSLIDE6.XML" val="1332187113"/>
  <p:tag name="PPT/NOTESSLIDES/NOTESSLIDE7.XML" val="2737095226"/>
  <p:tag name="PPT/THEME/THEME1.XML" val="3024081144"/>
  <p:tag name="PPT/MEDIA/IMAGE1.JPEG" val="3752100539"/>
  <p:tag name="PPT/MEDIA/IMAGE2.JPEG" val="2800631276"/>
  <p:tag name="PPT/THEME/THEME2.XML" val="3165502312"/>
  <p:tag name="PPT/NOTESMASTERS/NOTESMASTER1.XML" val="891622993"/>
</p:tagLst>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Viajes">
  <a:themeElements>
    <a:clrScheme name="Viajes">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Viajes">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Viajes">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22894</TotalTime>
  <Words>2122</Words>
  <Application>Microsoft Office PowerPoint</Application>
  <PresentationFormat>On-screen Show (4:3)</PresentationFormat>
  <Paragraphs>64</Paragraphs>
  <Slides>16</Slides>
  <Notes>16</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16</vt:i4>
      </vt:variant>
    </vt:vector>
  </HeadingPairs>
  <TitlesOfParts>
    <vt:vector size="22" baseType="lpstr">
      <vt:lpstr>Bradley Hand ITC</vt:lpstr>
      <vt:lpstr>Calibri</vt:lpstr>
      <vt:lpstr>Franklin Gothic Book</vt:lpstr>
      <vt:lpstr>Franklin Gothic Medium</vt:lpstr>
      <vt:lpstr>Wingdings 2</vt:lpstr>
      <vt:lpstr>Viajes</vt:lpstr>
      <vt:lpstr>Registro contable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Registro contable</dc:title>
  <dc:creator>Hernando Bermúdez Gómez</dc:creator>
  <cp:lastModifiedBy>Hernando Bermúdez Gómez</cp:lastModifiedBy>
  <cp:revision>1171</cp:revision>
  <dcterms:modified xsi:type="dcterms:W3CDTF">2023-04-15T22:55:34Z</dcterms:modified>
</cp:coreProperties>
</file>