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65" r:id="rId3"/>
    <p:sldId id="266" r:id="rId4"/>
    <p:sldId id="267" r:id="rId5"/>
    <p:sldId id="268" r:id="rId6"/>
    <p:sldId id="269" r:id="rId7"/>
    <p:sldId id="270" r:id="rId8"/>
    <p:sldId id="271" r:id="rId9"/>
    <p:sldId id="272" r:id="rId10"/>
    <p:sldId id="273" r:id="rId11"/>
    <p:sldId id="274" r:id="rId12"/>
    <p:sldId id="275" r:id="rId13"/>
    <p:sldId id="276" r:id="rId14"/>
  </p:sldIdLst>
  <p:sldSz cx="9144000" cy="6858000" type="screen4x3"/>
  <p:notesSz cx="6858000" cy="9144000"/>
  <p:custDataLst>
    <p:tags r:id="rId1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8/07/2023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024225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273255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0221140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761737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835481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762338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596269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11576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0614981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178251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08268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8/07/2023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8/07/2023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8/07/2023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8/07/2023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8/07/2023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8/07/2023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8/07/2023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8/07/2023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8/07/2023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8/07/2023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8/07/2023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8/07/2023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hashtag/centenario"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hyperlink" Target="https://www.youtube.com/hashtag/100a%C3%B1os" TargetMode="External"/><Relationship Id="rId4" Type="http://schemas.openxmlformats.org/officeDocument/2006/relationships/hyperlink" Target="https://www.youtube.com/hashtag/music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625, 10 de julio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Libro de Oraciones del Movimiento </a:t>
            </a:r>
            <a:r>
              <a:rPr lang="es-CO" sz="1800" dirty="0" err="1"/>
              <a:t>Laudato</a:t>
            </a:r>
            <a:r>
              <a:rPr lang="es-CO" sz="1800" dirty="0"/>
              <a:t> Si' presenta oraciones conmovedoras de todo el mundo que ayudará a cada persona a experimentar la conversión ecológica que fue mencionada en primer lugar por el Papa Juan Pablo II, y que el Papa Francisco repite en </a:t>
            </a:r>
            <a:r>
              <a:rPr lang="es-CO" sz="1800" dirty="0" err="1"/>
              <a:t>Laudato</a:t>
            </a:r>
            <a:r>
              <a:rPr lang="es-CO" sz="1800" dirty="0"/>
              <a:t> Si'. Este libro transformador también representa la diversidad del Movimiento, con su riqueza multicultural y la representación de diferentes ramas de nuestra Iglesia.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La Reunión Anual del Secretariado para la Justicia Social y la Ecología (SJES) convocó a los seis delegados sociales de las Conferencias, los cuatro líderes de las Redes Globales de </a:t>
            </a:r>
            <a:r>
              <a:rPr lang="es-CO" sz="1800" dirty="0" err="1">
                <a:solidFill>
                  <a:schemeClr val="tx1"/>
                </a:solidFill>
              </a:rPr>
              <a:t>Advocacy</a:t>
            </a:r>
            <a:r>
              <a:rPr lang="es-CO" sz="1800" dirty="0">
                <a:solidFill>
                  <a:schemeClr val="tx1"/>
                </a:solidFill>
              </a:rPr>
              <a:t> Ignaciana (GIAN), los seis miembros del Comité Asesor y los cuatro coordinadores del Secretariado SJES dirigidos por el secretario para la Justicia Social y la Ecología del P. General, P. Xavier </a:t>
            </a:r>
            <a:r>
              <a:rPr lang="es-CO" sz="1800" dirty="0" err="1">
                <a:solidFill>
                  <a:schemeClr val="tx1"/>
                </a:solidFill>
              </a:rPr>
              <a:t>Jeyaraj</a:t>
            </a:r>
            <a:r>
              <a:rPr lang="es-CO" sz="1800" dirty="0">
                <a:solidFill>
                  <a:schemeClr val="tx1"/>
                </a:solidFill>
              </a:rPr>
              <a:t> SJ. El encuentro se celebró en la Curia </a:t>
            </a:r>
            <a:r>
              <a:rPr lang="es-CO" sz="1800" dirty="0" err="1">
                <a:solidFill>
                  <a:schemeClr val="tx1"/>
                </a:solidFill>
              </a:rPr>
              <a:t>Generalizia</a:t>
            </a:r>
            <a:r>
              <a:rPr lang="es-CO" sz="1800" dirty="0">
                <a:solidFill>
                  <a:schemeClr val="tx1"/>
                </a:solidFill>
              </a:rPr>
              <a:t> de Roma del 26 al 30 de junio de 2023. Se establecieron amistades con los seis nuevos miembros y se fortalecieron amistades apostólicas de larga data. Rezaron, reflexionaron, discutieron y discernieron juntos el camino a seguir.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6619456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seis miembros de ICAJE (Comisión Internacional sobre el Apostolado de la Educación Jesuita), en representación de las seis redes de Conferencias que forman la Red Global Jesuita de Colegios (JGNS - </a:t>
            </a:r>
            <a:r>
              <a:rPr lang="es-CO" sz="1800" dirty="0" err="1"/>
              <a:t>Jesuit</a:t>
            </a:r>
            <a:r>
              <a:rPr lang="es-CO" sz="1800" dirty="0"/>
              <a:t> Global Network </a:t>
            </a:r>
            <a:r>
              <a:rPr lang="es-CO" sz="1800" dirty="0" err="1"/>
              <a:t>of</a:t>
            </a:r>
            <a:r>
              <a:rPr lang="es-CO" sz="1800" dirty="0"/>
              <a:t> </a:t>
            </a:r>
            <a:r>
              <a:rPr lang="es-CO" sz="1800" dirty="0" err="1"/>
              <a:t>Schools</a:t>
            </a:r>
            <a:r>
              <a:rPr lang="es-CO" sz="1800" dirty="0"/>
              <a:t>), un representante de Fe y Alegría, el Secretario de Educación de la Compañía de Jesús, los asistentes del Secretariado y dos miembros de </a:t>
            </a:r>
            <a:r>
              <a:rPr lang="es-CO" sz="1800" dirty="0" err="1"/>
              <a:t>Educate</a:t>
            </a:r>
            <a:r>
              <a:rPr lang="es-CO" sz="1800" dirty="0"/>
              <a:t> </a:t>
            </a:r>
            <a:r>
              <a:rPr lang="es-CO" sz="1800" dirty="0" err="1"/>
              <a:t>Magis</a:t>
            </a:r>
            <a:r>
              <a:rPr lang="es-CO" sz="1800" dirty="0"/>
              <a:t> se reunieron en Roma, del 13 al 16 de junio, para discutir algunos de los retos y desarrollos actuales en el campo de la educación secundaria y </a:t>
            </a:r>
            <a:r>
              <a:rPr lang="es-CO" sz="1800" dirty="0" err="1"/>
              <a:t>pre-secundaria</a:t>
            </a:r>
            <a:r>
              <a:rPr lang="es-CO" sz="1800" dirty="0"/>
              <a:t> jesuita.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pasado 23 de junio se llevó a cabo la clausura de la formación de prevención de la violencia basada en género, en la que participaron los equipos de trabajo de Fe y Alegría en El Salvador.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0874739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diciembre de 2024, la Provincia de Colombia celebrará su centenario. Como preparación, y para hacer de este acontecimiento una oportunidad de camino espiritual, se ha propuesto un programa que ha comenzado el 24 de junio de 2023, fiesta de San Juan Bautista. Los jesuitas y todos los que están unidos a ellos en sus diversos apostolados podrán disfrutar de un año y medio de celebración, oración y encuentros.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Aquí y allá en el mundo, hombres y mujeres inspirados por la espiritualidad ignaciana ponen sus talentos y recursos al servicio de los necesitados; pero rara vez un grupo ha desarrollado el nivel de presencia y compromiso en una ciudad como lo ha hecho en Medellín, Colombia. La Congregación Mariana tiene sus raíces en un antiguo movimiento de espiritualidad ignaciana. Ha innovado y ampliado sus servicios para incluir centros de educación familiar, clínicas de salud e incluso un canal de televisión religioso, </a:t>
            </a:r>
            <a:r>
              <a:rPr lang="es-CO" sz="1800" dirty="0" err="1">
                <a:solidFill>
                  <a:schemeClr val="tx1"/>
                </a:solidFill>
              </a:rPr>
              <a:t>TeleVID</a:t>
            </a:r>
            <a:r>
              <a:rPr lang="es-CO" sz="1800" dirty="0">
                <a:solidFill>
                  <a:schemeClr val="tx1"/>
                </a:solidFill>
              </a:rPr>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7236907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15 de junio, el P. Camillo </a:t>
            </a:r>
            <a:r>
              <a:rPr lang="es-CO" sz="1800" dirty="0" err="1"/>
              <a:t>Ripamonti</a:t>
            </a:r>
            <a:r>
              <a:rPr lang="es-CO" sz="1800" dirty="0"/>
              <a:t>, lanzó el evento organizado por el Centro </a:t>
            </a:r>
            <a:r>
              <a:rPr lang="es-CO" sz="1800" dirty="0" err="1"/>
              <a:t>Astalli</a:t>
            </a:r>
            <a:r>
              <a:rPr lang="es-CO" sz="1800" dirty="0"/>
              <a:t>, en la Universidad Gregoriana, para el Día del Refugiado 2023. Habló sobre el naufragio que acababa de tener lugar cerca de Grecia, que, según los sobrevivientes, llevó al fondo del mar Mediterráneo a una masa de cientos y cientos de personas.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pasado 26 de mayo las diferentes realidades se reunieron en el Instituto Gonzaga de Palermo con los Consejos Regionales de las asociaciones representativas de las numerosas escuelas de igualdad de Sicilia. FIDAE, FISM, CIOFS/</a:t>
            </a:r>
            <a:r>
              <a:rPr lang="es-CO" sz="1800" dirty="0" err="1">
                <a:solidFill>
                  <a:schemeClr val="tx1"/>
                </a:solidFill>
              </a:rPr>
              <a:t>Scuola</a:t>
            </a:r>
            <a:r>
              <a:rPr lang="es-CO" sz="1800" dirty="0">
                <a:solidFill>
                  <a:schemeClr val="tx1"/>
                </a:solidFill>
              </a:rPr>
              <a:t> FMA, AGESC, CNOS, </a:t>
            </a:r>
            <a:r>
              <a:rPr lang="es-CO" sz="1800" dirty="0" err="1">
                <a:solidFill>
                  <a:schemeClr val="tx1"/>
                </a:solidFill>
              </a:rPr>
              <a:t>Fondazione</a:t>
            </a:r>
            <a:r>
              <a:rPr lang="es-CO" sz="1800" dirty="0">
                <a:solidFill>
                  <a:schemeClr val="tx1"/>
                </a:solidFill>
              </a:rPr>
              <a:t> </a:t>
            </a:r>
            <a:r>
              <a:rPr lang="es-CO" sz="1800" dirty="0" err="1">
                <a:solidFill>
                  <a:schemeClr val="tx1"/>
                </a:solidFill>
              </a:rPr>
              <a:t>Gesuiti</a:t>
            </a:r>
            <a:r>
              <a:rPr lang="es-CO" sz="1800" dirty="0">
                <a:solidFill>
                  <a:schemeClr val="tx1"/>
                </a:solidFill>
              </a:rPr>
              <a:t> </a:t>
            </a:r>
            <a:r>
              <a:rPr lang="es-CO" sz="1800" dirty="0" err="1">
                <a:solidFill>
                  <a:schemeClr val="tx1"/>
                </a:solidFill>
              </a:rPr>
              <a:t>Educazione</a:t>
            </a:r>
            <a:r>
              <a:rPr lang="es-CO" sz="1800" dirty="0">
                <a:solidFill>
                  <a:schemeClr val="tx1"/>
                </a:solidFill>
              </a:rPr>
              <a:t> y CDO Opere Educative discutieron los temas "candentes" que afectan la educación de las generaciones más jóvenes de hoy.</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9635641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883 - Contrapartida 7460 -7474 - Registro Contable 624.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próximo 10 de julio está citada una reunión plenaria de profesores.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su reunión de directivos de este mes la Red para la formación en revisoría fiscal aprobó el presupuesto del próximo encuentro de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próximo 12 de julio se dará la bienvenida a los neo javerianos.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7800181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Conoce la Política de Desconexión Laboral.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¡Regresó nuestro boletín! Mantente conectado con tu alma máter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6176768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Estimada Comunidad Javeriana</a:t>
            </a:r>
          </a:p>
          <a:p>
            <a:r>
              <a:rPr lang="es-CO" sz="1800" dirty="0"/>
              <a:t>La Vicerrectoría del Medio Universitario invita a docentes y administrativos a participar en el Programa Formación en Medio Universitario – Newman.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 toda atención, me permito informarles que del  8 al 18 de Julio del año en curso, nuestro Decano de Facultad estará fuera de la Universidad,  estará asistiendo al evento de la conferencia anual de IAJBS – International </a:t>
            </a:r>
            <a:r>
              <a:rPr lang="es-CO" sz="1800" dirty="0" err="1">
                <a:solidFill>
                  <a:schemeClr val="tx1"/>
                </a:solidFill>
              </a:rPr>
              <a:t>Association</a:t>
            </a:r>
            <a:r>
              <a:rPr lang="es-CO" sz="1800" dirty="0">
                <a:solidFill>
                  <a:schemeClr val="tx1"/>
                </a:solidFill>
              </a:rPr>
              <a:t> </a:t>
            </a:r>
            <a:r>
              <a:rPr lang="es-CO" sz="1800" dirty="0" err="1">
                <a:solidFill>
                  <a:schemeClr val="tx1"/>
                </a:solidFill>
              </a:rPr>
              <a:t>of</a:t>
            </a:r>
            <a:r>
              <a:rPr lang="es-CO" sz="1800" dirty="0">
                <a:solidFill>
                  <a:schemeClr val="tx1"/>
                </a:solidFill>
              </a:rPr>
              <a:t> </a:t>
            </a:r>
            <a:r>
              <a:rPr lang="es-CO" sz="1800" dirty="0" err="1">
                <a:solidFill>
                  <a:schemeClr val="tx1"/>
                </a:solidFill>
              </a:rPr>
              <a:t>Jesuit</a:t>
            </a:r>
            <a:r>
              <a:rPr lang="es-CO" sz="1800" dirty="0">
                <a:solidFill>
                  <a:schemeClr val="tx1"/>
                </a:solidFill>
              </a:rPr>
              <a:t> Business </a:t>
            </a:r>
            <a:r>
              <a:rPr lang="es-CO" sz="1800" dirty="0" err="1">
                <a:solidFill>
                  <a:schemeClr val="tx1"/>
                </a:solidFill>
              </a:rPr>
              <a:t>Schoolsg</a:t>
            </a:r>
            <a:r>
              <a:rPr lang="es-CO" sz="1800" dirty="0">
                <a:solidFill>
                  <a:schemeClr val="tx1"/>
                </a:solidFill>
              </a:rPr>
              <a:t>, Sevilla, España. Siguiendo las orientaciones del Padre Rector  de acuerdo con la Circular No. 001/2023, durante su ausencia asumirá las funciones de Decano, en calidad de encargada, la Dra. Tatiana Galindo Becerra, Directora de los Posgrados en Administración.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557050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¡Cuídate con el CAPS en julio!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Jueves de Salud Mental hablaremos sobre la importancia de cultivar conexiones emocionales más responsables y saludables. Ricardo Cardona, profesional del Centro de Asesoría Psicológica y Salud de la Javeriana, responderá preguntas sobre este tema.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6701817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Javeriano de Interculturalidad y Plurilingüismo invita a profesores, empleados administrativos y estudiantes a charlar en torno a las elecciones que hacen las personas sobre el tipo de comida y cómo pueden influir en los sentidos del olfato, el gusto y la vista.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Organizado por AUSJAL: Diplomado Internacional: Incidencia desde la cooperación internacional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8600058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II Simposio de Innovación Educativa AUSJAL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Esta semana la directora del </a:t>
            </a:r>
            <a:r>
              <a:rPr lang="es-CO" sz="1800" dirty="0" err="1">
                <a:solidFill>
                  <a:schemeClr val="tx1"/>
                </a:solidFill>
              </a:rPr>
              <a:t>Cinep</a:t>
            </a:r>
            <a:r>
              <a:rPr lang="es-CO" sz="1800" dirty="0">
                <a:solidFill>
                  <a:schemeClr val="tx1"/>
                </a:solidFill>
              </a:rPr>
              <a:t>/PPP Martha Lucía Márquez Restrepo estuvo en Alemania reunida con distintas instituciones dialogando sobre la actualidad de Colombia y el avance de la paz en el país. Estas fueron algunas de las reuniones. Por invitación de la Comisión Alemana de Justicia la directora del </a:t>
            </a:r>
            <a:r>
              <a:rPr lang="es-CO" sz="1800" dirty="0" err="1">
                <a:solidFill>
                  <a:schemeClr val="tx1"/>
                </a:solidFill>
              </a:rPr>
              <a:t>Cinep</a:t>
            </a:r>
            <a:r>
              <a:rPr lang="es-CO" sz="1800" dirty="0">
                <a:solidFill>
                  <a:schemeClr val="tx1"/>
                </a:solidFill>
              </a:rPr>
              <a:t>/PPP presentó la ponencia “Las obras de la Iglesia (de la Compañía de Jesús) y la transformación de los conflictos armados en Colombia” durante la conferencia internacional sobre Acción de la Iglesia frente al crimen organizado.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277309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fontAlgn="t"/>
            <a:r>
              <a:rPr lang="es-CO" sz="1800" dirty="0">
                <a:solidFill>
                  <a:srgbClr val="0F0F0F"/>
                </a:solidFill>
                <a:latin typeface="Roboto" panose="02000000000000000000" pitchFamily="2" charset="0"/>
              </a:rPr>
              <a:t>2 jul 2023 </a:t>
            </a:r>
            <a:r>
              <a:rPr lang="es-CO" sz="1800" dirty="0">
                <a:solidFill>
                  <a:srgbClr val="0F0F0F"/>
                </a:solidFill>
                <a:latin typeface="Roboto" panose="02000000000000000000" pitchFamily="2" charset="0"/>
                <a:hlinkClick r:id="rId3">
                  <a:extLst>
                    <a:ext uri="{A12FA001-AC4F-418D-AE19-62706E023703}">
                      <ahyp:hlinkClr xmlns:ahyp="http://schemas.microsoft.com/office/drawing/2018/hyperlinkcolor" val="tx"/>
                    </a:ext>
                  </a:extLst>
                </a:hlinkClick>
              </a:rPr>
              <a:t>#Centenario</a:t>
            </a:r>
            <a:r>
              <a:rPr lang="es-CO" sz="1800" dirty="0">
                <a:solidFill>
                  <a:srgbClr val="0F0F0F"/>
                </a:solidFill>
                <a:latin typeface="Roboto" panose="02000000000000000000" pitchFamily="2" charset="0"/>
              </a:rPr>
              <a:t> </a:t>
            </a:r>
            <a:r>
              <a:rPr lang="es-CO" sz="1800" dirty="0">
                <a:solidFill>
                  <a:srgbClr val="0F0F0F"/>
                </a:solidFill>
                <a:latin typeface="Roboto" panose="02000000000000000000" pitchFamily="2" charset="0"/>
                <a:hlinkClick r:id="rId4">
                  <a:extLst>
                    <a:ext uri="{A12FA001-AC4F-418D-AE19-62706E023703}">
                      <ahyp:hlinkClr xmlns:ahyp="http://schemas.microsoft.com/office/drawing/2018/hyperlinkcolor" val="tx"/>
                    </a:ext>
                  </a:extLst>
                </a:hlinkClick>
              </a:rPr>
              <a:t>#Musica</a:t>
            </a:r>
            <a:r>
              <a:rPr lang="es-CO" sz="1800" dirty="0">
                <a:solidFill>
                  <a:srgbClr val="0F0F0F"/>
                </a:solidFill>
                <a:latin typeface="Roboto" panose="02000000000000000000" pitchFamily="2" charset="0"/>
              </a:rPr>
              <a:t> </a:t>
            </a:r>
            <a:r>
              <a:rPr lang="es-CO" sz="1800" dirty="0">
                <a:solidFill>
                  <a:srgbClr val="0F0F0F"/>
                </a:solidFill>
                <a:latin typeface="Roboto" panose="02000000000000000000" pitchFamily="2" charset="0"/>
                <a:hlinkClick r:id="rId5">
                  <a:extLst>
                    <a:ext uri="{A12FA001-AC4F-418D-AE19-62706E023703}">
                      <ahyp:hlinkClr xmlns:ahyp="http://schemas.microsoft.com/office/drawing/2018/hyperlinkcolor" val="tx"/>
                    </a:ext>
                  </a:extLst>
                </a:hlinkClick>
              </a:rPr>
              <a:t>#100años</a:t>
            </a:r>
            <a:endParaRPr lang="es-CO" sz="1800" dirty="0">
              <a:solidFill>
                <a:srgbClr val="0F0F0F"/>
              </a:solidFill>
              <a:latin typeface="Roboto" panose="02000000000000000000" pitchFamily="2" charset="0"/>
            </a:endParaRPr>
          </a:p>
          <a:p>
            <a:r>
              <a:rPr lang="es-CO" sz="1800" dirty="0">
                <a:solidFill>
                  <a:srgbClr val="131313"/>
                </a:solidFill>
              </a:rPr>
              <a:t>Con felicidad y orgullo, les presentamos el Himno a San Ignacio, una pieza musical producida para la conmemoración del centenario de la Provincia Colombiana, que refleja la diversidad, el carisma y la entrega del Cuerpo Apostólico durante estos años. Fue estrenada durante la eucaristía de inauguración y nos invita a vivir esta celebración agradeciendo por el bien dado y recibido en esta misión de amor.</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i="1" dirty="0">
                <a:solidFill>
                  <a:schemeClr val="tx1"/>
                </a:solidFill>
              </a:rPr>
              <a:t>Antes de cada encuentro de la Jornada Mundial de la Juventud, la Compañía de Jesús ofrece a los jóvenes de 18 a 35 años miembros de la “familia ignaciana” una experiencia de 10 días de participación comunitaria, oración y aprendizaje de la espiritualidad ignaciana. Este año, más de 2.000 jóvenes se reunirán en Portugal del 22 al 31 de julio.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301479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23926</TotalTime>
  <Words>1250</Words>
  <Application>Microsoft Office PowerPoint</Application>
  <PresentationFormat>Presentación en pantalla (4:3)</PresentationFormat>
  <Paragraphs>54</Paragraphs>
  <Slides>13</Slides>
  <Notes>13</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Bradley Hand ITC</vt:lpstr>
      <vt:lpstr>Calibri</vt:lpstr>
      <vt:lpstr>Franklin Gothic Book</vt:lpstr>
      <vt:lpstr>Franklin Gothic Medium</vt:lpstr>
      <vt:lpstr>Roboto</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1216</cp:revision>
  <dcterms:modified xsi:type="dcterms:W3CDTF">2023-07-08T23:12:53Z</dcterms:modified>
</cp:coreProperties>
</file>